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74" r:id="rId4"/>
    <p:sldMasterId id="2147483761" r:id="rId5"/>
  </p:sldMasterIdLst>
  <p:notesMasterIdLst>
    <p:notesMasterId r:id="rId33"/>
  </p:notesMasterIdLst>
  <p:sldIdLst>
    <p:sldId id="258" r:id="rId6"/>
    <p:sldId id="270" r:id="rId7"/>
    <p:sldId id="274" r:id="rId8"/>
    <p:sldId id="272" r:id="rId9"/>
    <p:sldId id="275" r:id="rId10"/>
    <p:sldId id="277" r:id="rId11"/>
    <p:sldId id="281" r:id="rId12"/>
    <p:sldId id="457" r:id="rId13"/>
    <p:sldId id="474" r:id="rId14"/>
    <p:sldId id="458" r:id="rId15"/>
    <p:sldId id="475" r:id="rId16"/>
    <p:sldId id="459" r:id="rId17"/>
    <p:sldId id="282" r:id="rId18"/>
    <p:sldId id="478" r:id="rId19"/>
    <p:sldId id="479" r:id="rId20"/>
    <p:sldId id="480" r:id="rId21"/>
    <p:sldId id="288" r:id="rId22"/>
    <p:sldId id="482" r:id="rId23"/>
    <p:sldId id="477" r:id="rId24"/>
    <p:sldId id="264" r:id="rId25"/>
    <p:sldId id="284" r:id="rId26"/>
    <p:sldId id="289" r:id="rId27"/>
    <p:sldId id="290" r:id="rId28"/>
    <p:sldId id="294" r:id="rId29"/>
    <p:sldId id="291" r:id="rId30"/>
    <p:sldId id="292" r:id="rId31"/>
    <p:sldId id="293" r:id="rId3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113"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9924"/>
    <a:srgbClr val="359AB9"/>
    <a:srgbClr val="22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000000-0000-0000-0000-000000000000}" v="742" dt="2021-05-17T20:49:53.554"/>
    <p1510:client id="{1164E9F2-DA73-4D7A-800A-A92D0D162DDA}" v="13" dt="2021-05-17T18:50:33.035"/>
    <p1510:client id="{33DB6202-717D-5868-F06D-E103F93385FE}" v="3" dt="2021-05-17T23:18:05.946"/>
    <p1510:client id="{3DD7C89F-2052-B000-DC38-3EB9C94B7506}" v="3628" dt="2021-05-17T17:22:13.430"/>
    <p1510:client id="{619A208A-8746-6373-6CC2-CC5DEE1760FA}" v="503" dt="2021-05-18T12:42:08.727"/>
    <p1510:client id="{64F086EF-B007-4B53-81DA-3143A2E5F888}" v="51" dt="2021-05-18T00:40:58.2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9" autoAdjust="0"/>
    <p:restoredTop sz="86398" autoAdjust="0"/>
  </p:normalViewPr>
  <p:slideViewPr>
    <p:cSldViewPr>
      <p:cViewPr varScale="1">
        <p:scale>
          <a:sx n="110" d="100"/>
          <a:sy n="110" d="100"/>
        </p:scale>
        <p:origin x="78" y="192"/>
      </p:cViewPr>
      <p:guideLst>
        <p:guide orient="horz" pos="2160"/>
        <p:guide pos="3840"/>
      </p:guideLst>
    </p:cSldViewPr>
  </p:slideViewPr>
  <p:outlineViewPr>
    <p:cViewPr>
      <p:scale>
        <a:sx n="33" d="100"/>
        <a:sy n="33" d="100"/>
      </p:scale>
      <p:origin x="0" y="0"/>
    </p:cViewPr>
  </p:outlineViewPr>
  <p:notesTextViewPr>
    <p:cViewPr>
      <p:scale>
        <a:sx n="140" d="100"/>
        <a:sy n="140" d="100"/>
      </p:scale>
      <p:origin x="0" y="0"/>
    </p:cViewPr>
  </p:notesTextViewPr>
  <p:sorterViewPr>
    <p:cViewPr>
      <p:scale>
        <a:sx n="100" d="100"/>
        <a:sy n="100" d="100"/>
      </p:scale>
      <p:origin x="0" y="-930"/>
    </p:cViewPr>
  </p:sorterViewPr>
  <p:notesViewPr>
    <p:cSldViewPr>
      <p:cViewPr>
        <p:scale>
          <a:sx n="200" d="100"/>
          <a:sy n="200" d="100"/>
        </p:scale>
        <p:origin x="-228" y="-144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https://elpasoco.sharepoint.com/sites/HEAData/Shared%20Documents/Reports%20and%20Presentations/Vaccines/VaccineDeman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elpasoco.sharepoint.com/sites/HEAData/Shared%20Documents/Reports%20and%20Presentations/Vaccines/vaccine-and-cases-top-10-countie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aseline="0" dirty="0"/>
              <a:t>Vaccinations by Age Cohort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Age!$B$4</c:f>
              <c:strCache>
                <c:ptCount val="1"/>
                <c:pt idx="0">
                  <c:v>Population</c:v>
                </c:pt>
              </c:strCache>
            </c:strRef>
          </c:tx>
          <c:spPr>
            <a:solidFill>
              <a:schemeClr val="accent1"/>
            </a:solidFill>
            <a:ln>
              <a:noFill/>
            </a:ln>
            <a:effectLst/>
          </c:spPr>
          <c:invertIfNegative val="0"/>
          <c:cat>
            <c:strRef>
              <c:f>Age!$A$5:$A$12</c:f>
              <c:strCache>
                <c:ptCount val="8"/>
                <c:pt idx="0">
                  <c:v>12 to 19</c:v>
                </c:pt>
                <c:pt idx="1">
                  <c:v>20 to 29</c:v>
                </c:pt>
                <c:pt idx="2">
                  <c:v>30 to 39</c:v>
                </c:pt>
                <c:pt idx="3">
                  <c:v>40 to 49</c:v>
                </c:pt>
                <c:pt idx="4">
                  <c:v>50 to 59</c:v>
                </c:pt>
                <c:pt idx="5">
                  <c:v>60 to 69</c:v>
                </c:pt>
                <c:pt idx="6">
                  <c:v>70 to 79</c:v>
                </c:pt>
                <c:pt idx="7">
                  <c:v>80+</c:v>
                </c:pt>
              </c:strCache>
            </c:strRef>
          </c:cat>
          <c:val>
            <c:numRef>
              <c:f>Age!$B$5:$B$12</c:f>
              <c:numCache>
                <c:formatCode>General</c:formatCode>
                <c:ptCount val="8"/>
                <c:pt idx="0">
                  <c:v>83172</c:v>
                </c:pt>
                <c:pt idx="1">
                  <c:v>125413</c:v>
                </c:pt>
                <c:pt idx="2">
                  <c:v>98683</c:v>
                </c:pt>
                <c:pt idx="3">
                  <c:v>80041</c:v>
                </c:pt>
                <c:pt idx="4">
                  <c:v>87931</c:v>
                </c:pt>
                <c:pt idx="5">
                  <c:v>70539</c:v>
                </c:pt>
                <c:pt idx="6">
                  <c:v>43369</c:v>
                </c:pt>
                <c:pt idx="7">
                  <c:v>20293</c:v>
                </c:pt>
              </c:numCache>
            </c:numRef>
          </c:val>
          <c:extLst>
            <c:ext xmlns:c16="http://schemas.microsoft.com/office/drawing/2014/chart" uri="{C3380CC4-5D6E-409C-BE32-E72D297353CC}">
              <c16:uniqueId val="{00000000-44C3-4890-891E-E5BF43027636}"/>
            </c:ext>
          </c:extLst>
        </c:ser>
        <c:ser>
          <c:idx val="1"/>
          <c:order val="1"/>
          <c:tx>
            <c:strRef>
              <c:f>Age!$C$4</c:f>
              <c:strCache>
                <c:ptCount val="1"/>
                <c:pt idx="0">
                  <c:v>Vaccinated</c:v>
                </c:pt>
              </c:strCache>
            </c:strRef>
          </c:tx>
          <c:spPr>
            <a:solidFill>
              <a:schemeClr val="accent2"/>
            </a:solidFill>
            <a:ln>
              <a:noFill/>
            </a:ln>
            <a:effectLst/>
          </c:spPr>
          <c:invertIfNegative val="0"/>
          <c:cat>
            <c:strRef>
              <c:f>Age!$A$5:$A$12</c:f>
              <c:strCache>
                <c:ptCount val="8"/>
                <c:pt idx="0">
                  <c:v>12 to 19</c:v>
                </c:pt>
                <c:pt idx="1">
                  <c:v>20 to 29</c:v>
                </c:pt>
                <c:pt idx="2">
                  <c:v>30 to 39</c:v>
                </c:pt>
                <c:pt idx="3">
                  <c:v>40 to 49</c:v>
                </c:pt>
                <c:pt idx="4">
                  <c:v>50 to 59</c:v>
                </c:pt>
                <c:pt idx="5">
                  <c:v>60 to 69</c:v>
                </c:pt>
                <c:pt idx="6">
                  <c:v>70 to 79</c:v>
                </c:pt>
                <c:pt idx="7">
                  <c:v>80+</c:v>
                </c:pt>
              </c:strCache>
            </c:strRef>
          </c:cat>
          <c:val>
            <c:numRef>
              <c:f>Age!$C$5:$C$12</c:f>
              <c:numCache>
                <c:formatCode>General</c:formatCode>
                <c:ptCount val="8"/>
                <c:pt idx="0">
                  <c:v>12504</c:v>
                </c:pt>
                <c:pt idx="1">
                  <c:v>32862</c:v>
                </c:pt>
                <c:pt idx="2">
                  <c:v>37901</c:v>
                </c:pt>
                <c:pt idx="3">
                  <c:v>36929</c:v>
                </c:pt>
                <c:pt idx="4">
                  <c:v>44208</c:v>
                </c:pt>
                <c:pt idx="5">
                  <c:v>50838</c:v>
                </c:pt>
                <c:pt idx="6">
                  <c:v>33739</c:v>
                </c:pt>
                <c:pt idx="7">
                  <c:v>15120</c:v>
                </c:pt>
              </c:numCache>
            </c:numRef>
          </c:val>
          <c:extLst>
            <c:ext xmlns:c16="http://schemas.microsoft.com/office/drawing/2014/chart" uri="{C3380CC4-5D6E-409C-BE32-E72D297353CC}">
              <c16:uniqueId val="{00000001-44C3-4890-891E-E5BF43027636}"/>
            </c:ext>
          </c:extLst>
        </c:ser>
        <c:dLbls>
          <c:showLegendKey val="0"/>
          <c:showVal val="0"/>
          <c:showCatName val="0"/>
          <c:showSerName val="0"/>
          <c:showPercent val="0"/>
          <c:showBubbleSize val="0"/>
        </c:dLbls>
        <c:gapWidth val="150"/>
        <c:axId val="315269320"/>
        <c:axId val="315268992"/>
      </c:barChart>
      <c:lineChart>
        <c:grouping val="standard"/>
        <c:varyColors val="0"/>
        <c:ser>
          <c:idx val="2"/>
          <c:order val="2"/>
          <c:tx>
            <c:strRef>
              <c:f>Age!$D$4</c:f>
              <c:strCache>
                <c:ptCount val="1"/>
                <c:pt idx="0">
                  <c:v>%</c:v>
                </c:pt>
              </c:strCache>
            </c:strRef>
          </c:tx>
          <c:spPr>
            <a:ln w="28575" cap="rnd">
              <a:solidFill>
                <a:schemeClr val="bg2">
                  <a:lumMod val="50000"/>
                </a:schemeClr>
              </a:solidFill>
              <a:prstDash val="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Age!$A$5:$A$12</c:f>
              <c:strCache>
                <c:ptCount val="8"/>
                <c:pt idx="0">
                  <c:v>12 to 19</c:v>
                </c:pt>
                <c:pt idx="1">
                  <c:v>20 to 29</c:v>
                </c:pt>
                <c:pt idx="2">
                  <c:v>30 to 39</c:v>
                </c:pt>
                <c:pt idx="3">
                  <c:v>40 to 49</c:v>
                </c:pt>
                <c:pt idx="4">
                  <c:v>50 to 59</c:v>
                </c:pt>
                <c:pt idx="5">
                  <c:v>60 to 69</c:v>
                </c:pt>
                <c:pt idx="6">
                  <c:v>70 to 79</c:v>
                </c:pt>
                <c:pt idx="7">
                  <c:v>80+</c:v>
                </c:pt>
              </c:strCache>
            </c:strRef>
          </c:cat>
          <c:val>
            <c:numRef>
              <c:f>Age!$D$5:$D$12</c:f>
              <c:numCache>
                <c:formatCode>0.00%</c:formatCode>
                <c:ptCount val="8"/>
                <c:pt idx="0">
                  <c:v>0.15033905641321599</c:v>
                </c:pt>
                <c:pt idx="1">
                  <c:v>0.26203025204723596</c:v>
                </c:pt>
                <c:pt idx="2">
                  <c:v>0.38406817790298226</c:v>
                </c:pt>
                <c:pt idx="3">
                  <c:v>0.46137604477705174</c:v>
                </c:pt>
                <c:pt idx="4">
                  <c:v>0.50275784421876246</c:v>
                </c:pt>
                <c:pt idx="5">
                  <c:v>0.72070769361629738</c:v>
                </c:pt>
                <c:pt idx="6">
                  <c:v>0.77795199335931198</c:v>
                </c:pt>
                <c:pt idx="7">
                  <c:v>0.74508451190065539</c:v>
                </c:pt>
              </c:numCache>
            </c:numRef>
          </c:val>
          <c:smooth val="0"/>
          <c:extLst>
            <c:ext xmlns:c16="http://schemas.microsoft.com/office/drawing/2014/chart" uri="{C3380CC4-5D6E-409C-BE32-E72D297353CC}">
              <c16:uniqueId val="{00000002-44C3-4890-891E-E5BF43027636}"/>
            </c:ext>
          </c:extLst>
        </c:ser>
        <c:dLbls>
          <c:showLegendKey val="0"/>
          <c:showVal val="0"/>
          <c:showCatName val="0"/>
          <c:showSerName val="0"/>
          <c:showPercent val="0"/>
          <c:showBubbleSize val="0"/>
        </c:dLbls>
        <c:marker val="1"/>
        <c:smooth val="0"/>
        <c:axId val="642770296"/>
        <c:axId val="642766688"/>
      </c:lineChart>
      <c:catAx>
        <c:axId val="315269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5268992"/>
        <c:crosses val="autoZero"/>
        <c:auto val="1"/>
        <c:lblAlgn val="ctr"/>
        <c:lblOffset val="100"/>
        <c:noMultiLvlLbl val="0"/>
      </c:catAx>
      <c:valAx>
        <c:axId val="315268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5269320"/>
        <c:crosses val="autoZero"/>
        <c:crossBetween val="between"/>
      </c:valAx>
      <c:valAx>
        <c:axId val="642766688"/>
        <c:scaling>
          <c:orientation val="minMax"/>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2770296"/>
        <c:crosses val="max"/>
        <c:crossBetween val="between"/>
      </c:valAx>
      <c:catAx>
        <c:axId val="642770296"/>
        <c:scaling>
          <c:orientation val="minMax"/>
        </c:scaling>
        <c:delete val="1"/>
        <c:axPos val="b"/>
        <c:numFmt formatCode="General" sourceLinked="1"/>
        <c:majorTickMark val="out"/>
        <c:minorTickMark val="none"/>
        <c:tickLblPos val="nextTo"/>
        <c:crossAx val="64276668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aseline="0" dirty="0"/>
              <a:t>COVID-19 Incidence vs Vaccination Rates</a:t>
            </a:r>
          </a:p>
          <a:p>
            <a:pPr>
              <a:defRPr/>
            </a:pPr>
            <a:r>
              <a:rPr lang="en-US" sz="1200" baseline="0" dirty="0"/>
              <a:t>CDPHE, 16-May-2021</a:t>
            </a:r>
            <a:endParaRPr lang="en-US" sz="12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585867942977716"/>
          <c:y val="0.14843835616438356"/>
          <c:w val="0.84541042663784671"/>
          <c:h val="0.72321022543414948"/>
        </c:manualLayout>
      </c:layout>
      <c:scatterChart>
        <c:scatterStyle val="lineMarker"/>
        <c:varyColors val="0"/>
        <c:ser>
          <c:idx val="0"/>
          <c:order val="0"/>
          <c:tx>
            <c:strRef>
              <c:f>Sheet1!$C$7</c:f>
              <c:strCache>
                <c:ptCount val="1"/>
                <c:pt idx="0">
                  <c:v>7-Day Incidence</c:v>
                </c:pt>
              </c:strCache>
            </c:strRef>
          </c:tx>
          <c:spPr>
            <a:ln w="19050" cap="rnd">
              <a:noFill/>
              <a:round/>
            </a:ln>
            <a:effectLst/>
          </c:spPr>
          <c:marker>
            <c:symbol val="circle"/>
            <c:size val="8"/>
            <c:spPr>
              <a:solidFill>
                <a:schemeClr val="accent1"/>
              </a:solidFill>
              <a:ln w="9525">
                <a:solidFill>
                  <a:schemeClr val="accent1"/>
                </a:solidFill>
              </a:ln>
              <a:effectLst/>
            </c:spPr>
          </c:marker>
          <c:dPt>
            <c:idx val="0"/>
            <c:marker>
              <c:symbol val="circle"/>
              <c:size val="8"/>
              <c:spPr>
                <a:solidFill>
                  <a:schemeClr val="accent2"/>
                </a:solidFill>
                <a:ln w="9525">
                  <a:solidFill>
                    <a:schemeClr val="accent1"/>
                  </a:solidFill>
                </a:ln>
                <a:effectLst/>
              </c:spPr>
            </c:marker>
            <c:bubble3D val="0"/>
            <c:extLst>
              <c:ext xmlns:c16="http://schemas.microsoft.com/office/drawing/2014/chart" uri="{C3380CC4-5D6E-409C-BE32-E72D297353CC}">
                <c16:uniqueId val="{00000000-D67D-45C2-B8B8-FB738359B9B8}"/>
              </c:ext>
            </c:extLst>
          </c:dPt>
          <c:dLbls>
            <c:dLbl>
              <c:idx val="0"/>
              <c:layout>
                <c:manualLayout>
                  <c:x val="-1.7152658662092624E-3"/>
                  <c:y val="-1.3755158184319119E-2"/>
                </c:manualLayout>
              </c:layout>
              <c:tx>
                <c:rich>
                  <a:bodyPr/>
                  <a:lstStyle/>
                  <a:p>
                    <a:fld id="{4299F3CC-596F-44E1-A981-9B4576994F7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D67D-45C2-B8B8-FB738359B9B8}"/>
                </c:ext>
              </c:extLst>
            </c:dLbl>
            <c:dLbl>
              <c:idx val="1"/>
              <c:layout>
                <c:manualLayout>
                  <c:x val="0"/>
                  <c:y val="1.100412654745532E-2"/>
                </c:manualLayout>
              </c:layout>
              <c:tx>
                <c:rich>
                  <a:bodyPr/>
                  <a:lstStyle/>
                  <a:p>
                    <a:fld id="{19F73E95-7E4D-4DD1-BFAB-A6F7C34B8A6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D67D-45C2-B8B8-FB738359B9B8}"/>
                </c:ext>
              </c:extLst>
            </c:dLbl>
            <c:dLbl>
              <c:idx val="2"/>
              <c:layout>
                <c:manualLayout>
                  <c:x val="-5.2287581699346324E-2"/>
                  <c:y val="2.4657534246575342E-2"/>
                </c:manualLayout>
              </c:layout>
              <c:tx>
                <c:rich>
                  <a:bodyPr/>
                  <a:lstStyle/>
                  <a:p>
                    <a:fld id="{CA6925A7-717F-4290-9E51-828C0D75BEA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D67D-45C2-B8B8-FB738359B9B8}"/>
                </c:ext>
              </c:extLst>
            </c:dLbl>
            <c:dLbl>
              <c:idx val="3"/>
              <c:layout>
                <c:manualLayout>
                  <c:x val="-2.1786492374727671E-3"/>
                  <c:y val="-3.0136986301369864E-2"/>
                </c:manualLayout>
              </c:layout>
              <c:tx>
                <c:rich>
                  <a:bodyPr/>
                  <a:lstStyle/>
                  <a:p>
                    <a:fld id="{E0BCFDBE-7B84-41DF-BBAC-6DE3D94833E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D67D-45C2-B8B8-FB738359B9B8}"/>
                </c:ext>
              </c:extLst>
            </c:dLbl>
            <c:dLbl>
              <c:idx val="4"/>
              <c:layout>
                <c:manualLayout>
                  <c:x val="-1.9607843137254981E-2"/>
                  <c:y val="-2.7397260273972601E-2"/>
                </c:manualLayout>
              </c:layout>
              <c:tx>
                <c:rich>
                  <a:bodyPr/>
                  <a:lstStyle/>
                  <a:p>
                    <a:fld id="{90BE7EB0-9283-43C3-B2F4-25B182252F7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D67D-45C2-B8B8-FB738359B9B8}"/>
                </c:ext>
              </c:extLst>
            </c:dLbl>
            <c:dLbl>
              <c:idx val="5"/>
              <c:tx>
                <c:rich>
                  <a:bodyPr/>
                  <a:lstStyle/>
                  <a:p>
                    <a:fld id="{EE6D420F-C60C-40D6-9E15-351B859A8DA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D67D-45C2-B8B8-FB738359B9B8}"/>
                </c:ext>
              </c:extLst>
            </c:dLbl>
            <c:dLbl>
              <c:idx val="6"/>
              <c:layout>
                <c:manualLayout>
                  <c:x val="1.0893246187363835E-2"/>
                  <c:y val="-2.7397260273972601E-2"/>
                </c:manualLayout>
              </c:layout>
              <c:tx>
                <c:rich>
                  <a:bodyPr/>
                  <a:lstStyle/>
                  <a:p>
                    <a:fld id="{CA0DB20B-98D3-4E04-A475-E9CF8B0EFFC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D67D-45C2-B8B8-FB738359B9B8}"/>
                </c:ext>
              </c:extLst>
            </c:dLbl>
            <c:dLbl>
              <c:idx val="7"/>
              <c:tx>
                <c:rich>
                  <a:bodyPr/>
                  <a:lstStyle/>
                  <a:p>
                    <a:fld id="{284EB18E-58A8-4700-AE79-430E25B20F5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D67D-45C2-B8B8-FB738359B9B8}"/>
                </c:ext>
              </c:extLst>
            </c:dLbl>
            <c:dLbl>
              <c:idx val="8"/>
              <c:layout>
                <c:manualLayout>
                  <c:x val="0"/>
                  <c:y val="1.3698630136986301E-2"/>
                </c:manualLayout>
              </c:layout>
              <c:tx>
                <c:rich>
                  <a:bodyPr/>
                  <a:lstStyle/>
                  <a:p>
                    <a:fld id="{420E60F5-DB47-41A8-9750-A2288E68E9D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D67D-45C2-B8B8-FB738359B9B8}"/>
                </c:ext>
              </c:extLst>
            </c:dLbl>
            <c:dLbl>
              <c:idx val="9"/>
              <c:tx>
                <c:rich>
                  <a:bodyPr/>
                  <a:lstStyle/>
                  <a:p>
                    <a:fld id="{8368AD93-8381-45E7-8FAD-5B66B96BE47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D67D-45C2-B8B8-FB738359B9B8}"/>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Sheet1!$B$8:$B$17</c:f>
              <c:numCache>
                <c:formatCode>General</c:formatCode>
                <c:ptCount val="10"/>
                <c:pt idx="0">
                  <c:v>0.435</c:v>
                </c:pt>
                <c:pt idx="1">
                  <c:v>0.46600000000000003</c:v>
                </c:pt>
                <c:pt idx="2">
                  <c:v>0.50600000000000001</c:v>
                </c:pt>
                <c:pt idx="3">
                  <c:v>0.53</c:v>
                </c:pt>
                <c:pt idx="4">
                  <c:v>0.54800000000000004</c:v>
                </c:pt>
                <c:pt idx="5">
                  <c:v>0.58699999999999997</c:v>
                </c:pt>
                <c:pt idx="6">
                  <c:v>0.60299999999999998</c:v>
                </c:pt>
                <c:pt idx="7">
                  <c:v>0.64100000000000001</c:v>
                </c:pt>
                <c:pt idx="8">
                  <c:v>0.66300000000000003</c:v>
                </c:pt>
                <c:pt idx="9">
                  <c:v>0.68100000000000005</c:v>
                </c:pt>
              </c:numCache>
            </c:numRef>
          </c:xVal>
          <c:yVal>
            <c:numRef>
              <c:f>Sheet1!$C$8:$C$17</c:f>
              <c:numCache>
                <c:formatCode>General</c:formatCode>
                <c:ptCount val="10"/>
                <c:pt idx="0">
                  <c:v>196.5</c:v>
                </c:pt>
                <c:pt idx="1">
                  <c:v>130.9</c:v>
                </c:pt>
                <c:pt idx="2">
                  <c:v>158.80000000000001</c:v>
                </c:pt>
                <c:pt idx="3">
                  <c:v>156.80000000000001</c:v>
                </c:pt>
                <c:pt idx="4">
                  <c:v>123.2</c:v>
                </c:pt>
                <c:pt idx="5">
                  <c:v>107.9</c:v>
                </c:pt>
                <c:pt idx="6">
                  <c:v>96.7</c:v>
                </c:pt>
                <c:pt idx="7">
                  <c:v>82.1</c:v>
                </c:pt>
                <c:pt idx="8">
                  <c:v>111.1</c:v>
                </c:pt>
                <c:pt idx="9">
                  <c:v>59.4</c:v>
                </c:pt>
              </c:numCache>
            </c:numRef>
          </c:yVal>
          <c:smooth val="0"/>
          <c:extLst>
            <c:ext xmlns:c15="http://schemas.microsoft.com/office/drawing/2012/chart" uri="{02D57815-91ED-43cb-92C2-25804820EDAC}">
              <c15:datalabelsRange>
                <c15:f>Sheet1!$A$8:$A$17</c15:f>
                <c15:dlblRangeCache>
                  <c:ptCount val="10"/>
                  <c:pt idx="0">
                    <c:v>El Paso</c:v>
                  </c:pt>
                  <c:pt idx="1">
                    <c:v>Pueblo</c:v>
                  </c:pt>
                  <c:pt idx="2">
                    <c:v>Weld</c:v>
                  </c:pt>
                  <c:pt idx="3">
                    <c:v>Adams</c:v>
                  </c:pt>
                  <c:pt idx="4">
                    <c:v>Arapahoe</c:v>
                  </c:pt>
                  <c:pt idx="5">
                    <c:v>Larimer</c:v>
                  </c:pt>
                  <c:pt idx="6">
                    <c:v>Douglas</c:v>
                  </c:pt>
                  <c:pt idx="7">
                    <c:v>Denver</c:v>
                  </c:pt>
                  <c:pt idx="8">
                    <c:v>Jefferson</c:v>
                  </c:pt>
                  <c:pt idx="9">
                    <c:v>Boulder</c:v>
                  </c:pt>
                </c15:dlblRangeCache>
              </c15:datalabelsRange>
            </c:ext>
            <c:ext xmlns:c16="http://schemas.microsoft.com/office/drawing/2014/chart" uri="{C3380CC4-5D6E-409C-BE32-E72D297353CC}">
              <c16:uniqueId val="{0000000A-D67D-45C2-B8B8-FB738359B9B8}"/>
            </c:ext>
          </c:extLst>
        </c:ser>
        <c:dLbls>
          <c:showLegendKey val="0"/>
          <c:showVal val="0"/>
          <c:showCatName val="0"/>
          <c:showSerName val="0"/>
          <c:showPercent val="0"/>
          <c:showBubbleSize val="0"/>
        </c:dLbls>
        <c:axId val="645212352"/>
        <c:axId val="645212680"/>
      </c:scatterChart>
      <c:valAx>
        <c:axId val="645212352"/>
        <c:scaling>
          <c:orientation val="minMax"/>
          <c:min val="0.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aseline="0"/>
                  <a:t>Percent of Population Vaccinated</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45212680"/>
        <c:crosses val="autoZero"/>
        <c:crossBetween val="midCat"/>
      </c:valAx>
      <c:valAx>
        <c:axId val="6452126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aseline="0"/>
                  <a:t>One Week Cumulative Incidence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4521235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88A7752-73DE-404C-BA6F-63DEF987950B}" type="datetimeFigureOut">
              <a:rPr lang="en-US" smtClean="0"/>
              <a:pPr/>
              <a:t>5/18/2021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EC00428-765A-4708-ADE2-3AAB557AF17C}" type="slidenum">
              <a:rPr lang="en-US" smtClean="0"/>
              <a:pPr/>
              <a:t>‹#›</a:t>
            </a:fld>
            <a:endParaRPr lang="en-US"/>
          </a:p>
        </p:txBody>
      </p:sp>
    </p:spTree>
    <p:extLst>
      <p:ext uri="{BB962C8B-B14F-4D97-AF65-F5344CB8AC3E}">
        <p14:creationId xmlns:p14="http://schemas.microsoft.com/office/powerpoint/2010/main" val="7906856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C00428-765A-4708-ADE2-3AAB557AF17C}" type="slidenum">
              <a:rPr lang="en-US" smtClean="0"/>
              <a:pPr/>
              <a:t>1</a:t>
            </a:fld>
            <a:endParaRPr lang="en-US"/>
          </a:p>
        </p:txBody>
      </p:sp>
    </p:spTree>
    <p:extLst>
      <p:ext uri="{BB962C8B-B14F-4D97-AF65-F5344CB8AC3E}">
        <p14:creationId xmlns:p14="http://schemas.microsoft.com/office/powerpoint/2010/main" val="1835883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cs typeface="Calibri"/>
              </a:rPr>
              <a:t>Upcoming Manitou mobile vaccination clinics (in </a:t>
            </a:r>
            <a:r>
              <a:rPr lang="en-US" b="1" u="sng" dirty="0">
                <a:cs typeface="Calibri"/>
              </a:rPr>
              <a:t>partnership with Nomi):</a:t>
            </a:r>
            <a:endParaRPr lang="en-US" b="1" u="sng">
              <a:cs typeface="Calibri"/>
            </a:endParaRPr>
          </a:p>
          <a:p>
            <a:pPr marL="171450" indent="-171450">
              <a:buFont typeface="Arial"/>
              <a:buChar char="•"/>
            </a:pPr>
            <a:r>
              <a:rPr lang="en-US" b="1" dirty="0">
                <a:cs typeface="Calibri"/>
              </a:rPr>
              <a:t>Wednesday, May 12</a:t>
            </a:r>
            <a:r>
              <a:rPr lang="en-US">
                <a:cs typeface="Calibri"/>
              </a:rPr>
              <a:t>: Mobile clinic at Memorial Hall (J&amp;J)</a:t>
            </a:r>
          </a:p>
          <a:p>
            <a:pPr marL="171450" indent="-171450">
              <a:buFont typeface="Arial"/>
              <a:buChar char="•"/>
            </a:pPr>
            <a:r>
              <a:rPr lang="en-US" b="1" dirty="0">
                <a:cs typeface="Calibri"/>
              </a:rPr>
              <a:t>Friday, May 14</a:t>
            </a:r>
            <a:r>
              <a:rPr lang="en-US">
                <a:cs typeface="Calibri"/>
              </a:rPr>
              <a:t>: Mobile clinic at Manitou Springs High School (Pfizer, first dose)</a:t>
            </a:r>
          </a:p>
        </p:txBody>
      </p:sp>
      <p:sp>
        <p:nvSpPr>
          <p:cNvPr id="4" name="Slide Number Placeholder 3"/>
          <p:cNvSpPr>
            <a:spLocks noGrp="1"/>
          </p:cNvSpPr>
          <p:nvPr>
            <p:ph type="sldNum" sz="quarter" idx="5"/>
          </p:nvPr>
        </p:nvSpPr>
        <p:spPr/>
        <p:txBody>
          <a:bodyPr/>
          <a:lstStyle/>
          <a:p>
            <a:fld id="{AEC00428-765A-4708-ADE2-3AAB557AF17C}" type="slidenum">
              <a:rPr lang="en-US" smtClean="0"/>
              <a:pPr/>
              <a:t>12</a:t>
            </a:fld>
            <a:endParaRPr lang="en-US"/>
          </a:p>
        </p:txBody>
      </p:sp>
    </p:spTree>
    <p:extLst>
      <p:ext uri="{BB962C8B-B14F-4D97-AF65-F5344CB8AC3E}">
        <p14:creationId xmlns:p14="http://schemas.microsoft.com/office/powerpoint/2010/main" val="1809166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302924" y="6492876"/>
            <a:ext cx="2844800" cy="365125"/>
          </a:xfrm>
          <a:prstGeom prst="rect">
            <a:avLst/>
          </a:prstGeom>
        </p:spPr>
        <p:txBody>
          <a:bodyPr/>
          <a:lstStyle/>
          <a:p>
            <a:fld id="{53175AC3-CE46-EF4A-B6F8-15E1F30AD7AD}" type="datetime1">
              <a:rPr lang="en-US" smtClean="0"/>
              <a:t>5/18/2021</a:t>
            </a:fld>
            <a:endParaRPr lang="en-US" sz="1600"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248401"/>
            <a:ext cx="2844800" cy="365125"/>
          </a:xfrm>
          <a:prstGeom prst="rect">
            <a:avLst/>
          </a:prstGeom>
        </p:spPr>
        <p:txBody>
          <a:bodyPr/>
          <a:lstStyle/>
          <a:p>
            <a:fld id="{D4B5ADC2-7248-4799-8E52-477E151C3EE9}" type="slidenum">
              <a:rPr lang="en-US" smtClean="0"/>
              <a:pPr/>
              <a:t>‹#›</a:t>
            </a:fld>
            <a:endParaRPr lang="en-US" dirty="0"/>
          </a:p>
        </p:txBody>
      </p:sp>
    </p:spTree>
    <p:extLst>
      <p:ext uri="{BB962C8B-B14F-4D97-AF65-F5344CB8AC3E}">
        <p14:creationId xmlns:p14="http://schemas.microsoft.com/office/powerpoint/2010/main" val="2415008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02924" y="6492876"/>
            <a:ext cx="2844800" cy="365125"/>
          </a:xfrm>
          <a:prstGeom prst="rect">
            <a:avLst/>
          </a:prstGeom>
        </p:spPr>
        <p:txBody>
          <a:bodyPr/>
          <a:lstStyle/>
          <a:p>
            <a:fld id="{C65EA372-BE61-9440-AF73-EAA88942FEDB}" type="datetime1">
              <a:rPr lang="en-US" smtClean="0"/>
              <a:t>5/18/2021</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9347200" y="6248400"/>
            <a:ext cx="2844800" cy="365125"/>
          </a:xfrm>
          <a:prstGeom prst="rect">
            <a:avLst/>
          </a:prstGeom>
        </p:spPr>
        <p:txBody>
          <a:bodyPr/>
          <a:lstStyle>
            <a:lvl1pPr>
              <a:defRPr>
                <a:solidFill>
                  <a:schemeClr val="tx1"/>
                </a:solidFill>
              </a:defRPr>
            </a:lvl1pPr>
          </a:lstStyle>
          <a:p>
            <a:fld id="{D4B5ADC2-7248-4799-8E52-477E151C3EE9}" type="slidenum">
              <a:rPr lang="en-US" sz="1400" b="1" smtClean="0"/>
              <a:pPr/>
              <a:t>‹#›</a:t>
            </a:fld>
            <a:endParaRPr lang="en-US" dirty="0"/>
          </a:p>
        </p:txBody>
      </p:sp>
    </p:spTree>
    <p:extLst>
      <p:ext uri="{BB962C8B-B14F-4D97-AF65-F5344CB8AC3E}">
        <p14:creationId xmlns:p14="http://schemas.microsoft.com/office/powerpoint/2010/main" val="797107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02924" y="6492876"/>
            <a:ext cx="2844800" cy="365125"/>
          </a:xfrm>
          <a:prstGeom prst="rect">
            <a:avLst/>
          </a:prstGeom>
        </p:spPr>
        <p:txBody>
          <a:bodyPr/>
          <a:lstStyle/>
          <a:p>
            <a:fld id="{FBE52906-0948-3249-88DC-842323BD120A}" type="datetime1">
              <a:rPr lang="en-US" smtClean="0"/>
              <a:t>5/18/2021</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9347200" y="6248400"/>
            <a:ext cx="2844800" cy="365125"/>
          </a:xfrm>
          <a:prstGeom prst="rect">
            <a:avLst/>
          </a:prstGeom>
        </p:spPr>
        <p:txBody>
          <a:bodyPr/>
          <a:lstStyle>
            <a:lvl1pPr>
              <a:defRPr>
                <a:solidFill>
                  <a:schemeClr val="tx1"/>
                </a:solidFill>
              </a:defRPr>
            </a:lvl1pPr>
          </a:lstStyle>
          <a:p>
            <a:fld id="{D4B5ADC2-7248-4799-8E52-477E151C3EE9}" type="slidenum">
              <a:rPr lang="en-US" sz="1400" b="1" smtClean="0"/>
              <a:pPr/>
              <a:t>‹#›</a:t>
            </a:fld>
            <a:endParaRPr lang="en-US" dirty="0"/>
          </a:p>
        </p:txBody>
      </p:sp>
    </p:spTree>
    <p:extLst>
      <p:ext uri="{BB962C8B-B14F-4D97-AF65-F5344CB8AC3E}">
        <p14:creationId xmlns:p14="http://schemas.microsoft.com/office/powerpoint/2010/main" val="258216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2783F-5715-4048-B50E-F60519D777EF}"/>
              </a:ext>
            </a:extLst>
          </p:cNvPr>
          <p:cNvSpPr txBox="1">
            <a:spLocks noGrp="1"/>
          </p:cNvSpPr>
          <p:nvPr>
            <p:ph type="ctrTitle"/>
          </p:nvPr>
        </p:nvSpPr>
        <p:spPr>
          <a:xfrm>
            <a:off x="914400" y="2130423"/>
            <a:ext cx="10363200" cy="1470026"/>
          </a:xfrm>
        </p:spPr>
        <p:txBody>
          <a:bodyPr/>
          <a:lstStyle>
            <a:lvl1pPr>
              <a:defRPr/>
            </a:lvl1pPr>
          </a:lstStyle>
          <a:p>
            <a:pPr lvl="0"/>
            <a:r>
              <a:rPr lang="en-US"/>
              <a:t>Click to edit Master title style</a:t>
            </a:r>
          </a:p>
        </p:txBody>
      </p:sp>
      <p:sp>
        <p:nvSpPr>
          <p:cNvPr id="3" name="Subtitle 2">
            <a:extLst>
              <a:ext uri="{FF2B5EF4-FFF2-40B4-BE49-F238E27FC236}">
                <a16:creationId xmlns:a16="http://schemas.microsoft.com/office/drawing/2014/main" id="{27A2B636-E6DD-4AFF-B192-9558F9AB1B7E}"/>
              </a:ext>
            </a:extLst>
          </p:cNvPr>
          <p:cNvSpPr txBox="1">
            <a:spLocks noGrp="1"/>
          </p:cNvSpPr>
          <p:nvPr>
            <p:ph type="subTitle" idx="1"/>
          </p:nvPr>
        </p:nvSpPr>
        <p:spPr>
          <a:xfrm>
            <a:off x="1828800" y="3886201"/>
            <a:ext cx="85344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a:extLst>
              <a:ext uri="{FF2B5EF4-FFF2-40B4-BE49-F238E27FC236}">
                <a16:creationId xmlns:a16="http://schemas.microsoft.com/office/drawing/2014/main" id="{85E85440-9FD5-43CA-9E04-177BDCA438A6}"/>
              </a:ext>
            </a:extLst>
          </p:cNvPr>
          <p:cNvSpPr txBox="1">
            <a:spLocks noGrp="1"/>
          </p:cNvSpPr>
          <p:nvPr>
            <p:ph type="dt" sz="quarter" idx="7"/>
          </p:nvPr>
        </p:nvSpPr>
        <p:spPr>
          <a:xfrm>
            <a:off x="302921" y="6492871"/>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04EE9154-D679-4FA9-90B4-DCB56E80D888}" type="datetime1">
              <a:rPr lang="en-US"/>
              <a:pPr lvl="0"/>
              <a:t>5/18/2021</a:t>
            </a:fld>
            <a:endParaRPr lang="en-US"/>
          </a:p>
        </p:txBody>
      </p:sp>
      <p:sp>
        <p:nvSpPr>
          <p:cNvPr id="5" name="Footer Placeholder 4">
            <a:extLst>
              <a:ext uri="{FF2B5EF4-FFF2-40B4-BE49-F238E27FC236}">
                <a16:creationId xmlns:a16="http://schemas.microsoft.com/office/drawing/2014/main" id="{2247F29C-38FE-4E77-B7D1-18E19233E6A5}"/>
              </a:ext>
            </a:extLst>
          </p:cNvPr>
          <p:cNvSpPr txBox="1">
            <a:spLocks noGrp="1"/>
          </p:cNvSpPr>
          <p:nvPr>
            <p:ph type="ftr" sz="quarter" idx="9"/>
          </p:nvPr>
        </p:nvSpPr>
        <p:spPr>
          <a:xfrm>
            <a:off x="4165605" y="6356352"/>
            <a:ext cx="3860804"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endParaRPr lang="en-US"/>
          </a:p>
        </p:txBody>
      </p:sp>
      <p:sp>
        <p:nvSpPr>
          <p:cNvPr id="6" name="Slide Number Placeholder 5">
            <a:extLst>
              <a:ext uri="{FF2B5EF4-FFF2-40B4-BE49-F238E27FC236}">
                <a16:creationId xmlns:a16="http://schemas.microsoft.com/office/drawing/2014/main" id="{4EE83DEF-5EE5-45D5-A38A-2E5FCB6E2504}"/>
              </a:ext>
            </a:extLst>
          </p:cNvPr>
          <p:cNvSpPr txBox="1">
            <a:spLocks noGrp="1"/>
          </p:cNvSpPr>
          <p:nvPr>
            <p:ph type="sldNum" sz="quarter" idx="8"/>
          </p:nvPr>
        </p:nvSpPr>
        <p:spPr>
          <a:xfrm>
            <a:off x="8737604" y="6356352"/>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AB47D6EB-E6DA-4C8B-8798-81FC88E79AD3}" type="slidenum">
              <a:t>‹#›</a:t>
            </a:fld>
            <a:endParaRPr lang="en-US"/>
          </a:p>
        </p:txBody>
      </p:sp>
    </p:spTree>
    <p:extLst>
      <p:ext uri="{BB962C8B-B14F-4D97-AF65-F5344CB8AC3E}">
        <p14:creationId xmlns:p14="http://schemas.microsoft.com/office/powerpoint/2010/main" val="176612723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2BB09-6714-4189-AD25-977EC224BB9A}"/>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E443101C-A1B4-47C4-A171-8FC431BE0097}"/>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81AA8-6936-4653-A273-5B34A65BE6B5}"/>
              </a:ext>
            </a:extLst>
          </p:cNvPr>
          <p:cNvSpPr txBox="1">
            <a:spLocks noGrp="1"/>
          </p:cNvSpPr>
          <p:nvPr>
            <p:ph type="dt" sz="quarter" idx="7"/>
          </p:nvPr>
        </p:nvSpPr>
        <p:spPr>
          <a:xfrm>
            <a:off x="302921" y="6492871"/>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D2A65026-3302-48D4-A319-38104BF055ED}" type="datetime1">
              <a:rPr lang="en-US"/>
              <a:pPr lvl="0"/>
              <a:t>5/18/2021</a:t>
            </a:fld>
            <a:endParaRPr lang="en-US"/>
          </a:p>
        </p:txBody>
      </p:sp>
      <p:sp>
        <p:nvSpPr>
          <p:cNvPr id="5" name="Footer Placeholder 4">
            <a:extLst>
              <a:ext uri="{FF2B5EF4-FFF2-40B4-BE49-F238E27FC236}">
                <a16:creationId xmlns:a16="http://schemas.microsoft.com/office/drawing/2014/main" id="{E8BBA5DD-1FC6-4497-9A61-A2C0BDFB9B57}"/>
              </a:ext>
            </a:extLst>
          </p:cNvPr>
          <p:cNvSpPr txBox="1">
            <a:spLocks noGrp="1"/>
          </p:cNvSpPr>
          <p:nvPr>
            <p:ph type="ftr" sz="quarter" idx="9"/>
          </p:nvPr>
        </p:nvSpPr>
        <p:spPr>
          <a:xfrm>
            <a:off x="4165605" y="6356352"/>
            <a:ext cx="3860804"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endParaRPr lang="en-US"/>
          </a:p>
        </p:txBody>
      </p:sp>
      <p:sp>
        <p:nvSpPr>
          <p:cNvPr id="6" name="Slide Number Placeholder 5">
            <a:extLst>
              <a:ext uri="{FF2B5EF4-FFF2-40B4-BE49-F238E27FC236}">
                <a16:creationId xmlns:a16="http://schemas.microsoft.com/office/drawing/2014/main" id="{1EABB6B7-5EBD-40FA-AE09-553949364B9E}"/>
              </a:ext>
            </a:extLst>
          </p:cNvPr>
          <p:cNvSpPr txBox="1">
            <a:spLocks noGrp="1"/>
          </p:cNvSpPr>
          <p:nvPr>
            <p:ph type="sldNum" sz="quarter" idx="8"/>
          </p:nvPr>
        </p:nvSpPr>
        <p:spPr>
          <a:xfrm>
            <a:off x="8737604" y="6356352"/>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61C30250-8073-46AD-B691-D3F12E3F5F26}" type="slidenum">
              <a:t>‹#›</a:t>
            </a:fld>
            <a:endParaRPr lang="en-US"/>
          </a:p>
        </p:txBody>
      </p:sp>
    </p:spTree>
    <p:extLst>
      <p:ext uri="{BB962C8B-B14F-4D97-AF65-F5344CB8AC3E}">
        <p14:creationId xmlns:p14="http://schemas.microsoft.com/office/powerpoint/2010/main" val="316624591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375BA-225B-41B4-B94A-8BA5889ABD9A}"/>
              </a:ext>
            </a:extLst>
          </p:cNvPr>
          <p:cNvSpPr txBox="1">
            <a:spLocks noGrp="1"/>
          </p:cNvSpPr>
          <p:nvPr>
            <p:ph type="title"/>
          </p:nvPr>
        </p:nvSpPr>
        <p:spPr>
          <a:xfrm>
            <a:off x="963081" y="4406896"/>
            <a:ext cx="10363200" cy="1362071"/>
          </a:xfrm>
        </p:spPr>
        <p:txBody>
          <a:bodyPr anchor="t" anchorCtr="0"/>
          <a:lstStyle>
            <a:lvl1pPr algn="l">
              <a:defRPr sz="4000" b="1" cap="all"/>
            </a:lvl1pPr>
          </a:lstStyle>
          <a:p>
            <a:pPr lvl="0"/>
            <a:r>
              <a:rPr lang="en-US"/>
              <a:t>Click to edit Master title style</a:t>
            </a:r>
          </a:p>
        </p:txBody>
      </p:sp>
      <p:sp>
        <p:nvSpPr>
          <p:cNvPr id="3" name="Text Placeholder 2">
            <a:extLst>
              <a:ext uri="{FF2B5EF4-FFF2-40B4-BE49-F238E27FC236}">
                <a16:creationId xmlns:a16="http://schemas.microsoft.com/office/drawing/2014/main" id="{CAF5540F-B97E-4D76-A4F8-CACE0F458D35}"/>
              </a:ext>
            </a:extLst>
          </p:cNvPr>
          <p:cNvSpPr txBox="1">
            <a:spLocks noGrp="1"/>
          </p:cNvSpPr>
          <p:nvPr>
            <p:ph type="body" idx="1"/>
          </p:nvPr>
        </p:nvSpPr>
        <p:spPr>
          <a:xfrm>
            <a:off x="963081" y="2906713"/>
            <a:ext cx="103632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48B5B803-4DC2-49BC-95A0-4C574724646B}"/>
              </a:ext>
            </a:extLst>
          </p:cNvPr>
          <p:cNvSpPr txBox="1">
            <a:spLocks noGrp="1"/>
          </p:cNvSpPr>
          <p:nvPr>
            <p:ph type="dt" sz="quarter" idx="7"/>
          </p:nvPr>
        </p:nvSpPr>
        <p:spPr>
          <a:xfrm>
            <a:off x="302921" y="6492871"/>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3FCFCE62-3232-44D5-9703-95BF796C81EC}" type="datetime1">
              <a:rPr lang="en-US"/>
              <a:pPr lvl="0"/>
              <a:t>5/18/2021</a:t>
            </a:fld>
            <a:endParaRPr lang="en-US"/>
          </a:p>
        </p:txBody>
      </p:sp>
      <p:sp>
        <p:nvSpPr>
          <p:cNvPr id="5" name="Footer Placeholder 4">
            <a:extLst>
              <a:ext uri="{FF2B5EF4-FFF2-40B4-BE49-F238E27FC236}">
                <a16:creationId xmlns:a16="http://schemas.microsoft.com/office/drawing/2014/main" id="{E1550B39-A5DC-4AC9-88A5-041D1AEC31E3}"/>
              </a:ext>
            </a:extLst>
          </p:cNvPr>
          <p:cNvSpPr txBox="1">
            <a:spLocks noGrp="1"/>
          </p:cNvSpPr>
          <p:nvPr>
            <p:ph type="ftr" sz="quarter" idx="9"/>
          </p:nvPr>
        </p:nvSpPr>
        <p:spPr>
          <a:xfrm>
            <a:off x="4165605" y="6356352"/>
            <a:ext cx="3860804"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endParaRPr lang="en-US"/>
          </a:p>
        </p:txBody>
      </p:sp>
      <p:sp>
        <p:nvSpPr>
          <p:cNvPr id="6" name="Slide Number Placeholder 5">
            <a:extLst>
              <a:ext uri="{FF2B5EF4-FFF2-40B4-BE49-F238E27FC236}">
                <a16:creationId xmlns:a16="http://schemas.microsoft.com/office/drawing/2014/main" id="{BA56C6F8-E430-483D-9396-8BFC02D9C3CF}"/>
              </a:ext>
            </a:extLst>
          </p:cNvPr>
          <p:cNvSpPr txBox="1">
            <a:spLocks noGrp="1"/>
          </p:cNvSpPr>
          <p:nvPr>
            <p:ph type="sldNum" sz="quarter" idx="8"/>
          </p:nvPr>
        </p:nvSpPr>
        <p:spPr>
          <a:xfrm>
            <a:off x="8737604" y="6356352"/>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C1A2A2A2-17F6-4DA9-904E-81E7506C123B}" type="slidenum">
              <a:t>‹#›</a:t>
            </a:fld>
            <a:endParaRPr lang="en-US"/>
          </a:p>
        </p:txBody>
      </p:sp>
    </p:spTree>
    <p:extLst>
      <p:ext uri="{BB962C8B-B14F-4D97-AF65-F5344CB8AC3E}">
        <p14:creationId xmlns:p14="http://schemas.microsoft.com/office/powerpoint/2010/main" val="1130514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79636-18A5-42AC-B36C-92485678015C}"/>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5AD0538-4D5B-4B6A-94BF-E7ACF0B596E8}"/>
              </a:ext>
            </a:extLst>
          </p:cNvPr>
          <p:cNvSpPr txBox="1">
            <a:spLocks noGrp="1"/>
          </p:cNvSpPr>
          <p:nvPr>
            <p:ph idx="1"/>
          </p:nvPr>
        </p:nvSpPr>
        <p:spPr>
          <a:xfrm>
            <a:off x="609601" y="1600201"/>
            <a:ext cx="5384804"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E39604-FDB8-48B4-9831-12C6414F2463}"/>
              </a:ext>
            </a:extLst>
          </p:cNvPr>
          <p:cNvSpPr txBox="1">
            <a:spLocks noGrp="1"/>
          </p:cNvSpPr>
          <p:nvPr>
            <p:ph idx="2"/>
          </p:nvPr>
        </p:nvSpPr>
        <p:spPr>
          <a:xfrm>
            <a:off x="6197595" y="1600201"/>
            <a:ext cx="5384804"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B93114-C070-4645-BF10-1020EFCF9189}"/>
              </a:ext>
            </a:extLst>
          </p:cNvPr>
          <p:cNvSpPr txBox="1">
            <a:spLocks noGrp="1"/>
          </p:cNvSpPr>
          <p:nvPr>
            <p:ph type="dt" sz="quarter" idx="7"/>
          </p:nvPr>
        </p:nvSpPr>
        <p:spPr>
          <a:xfrm>
            <a:off x="302921" y="6492871"/>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CA2D0416-BAA7-45E8-A907-946FCF12A3D2}" type="datetime1">
              <a:rPr lang="en-US"/>
              <a:pPr lvl="0"/>
              <a:t>5/18/2021</a:t>
            </a:fld>
            <a:endParaRPr lang="en-US"/>
          </a:p>
        </p:txBody>
      </p:sp>
      <p:sp>
        <p:nvSpPr>
          <p:cNvPr id="6" name="Footer Placeholder 5">
            <a:extLst>
              <a:ext uri="{FF2B5EF4-FFF2-40B4-BE49-F238E27FC236}">
                <a16:creationId xmlns:a16="http://schemas.microsoft.com/office/drawing/2014/main" id="{F92DAB93-DA58-4AE8-8F70-81CCDF708715}"/>
              </a:ext>
            </a:extLst>
          </p:cNvPr>
          <p:cNvSpPr txBox="1">
            <a:spLocks noGrp="1"/>
          </p:cNvSpPr>
          <p:nvPr>
            <p:ph type="ftr" sz="quarter" idx="9"/>
          </p:nvPr>
        </p:nvSpPr>
        <p:spPr>
          <a:xfrm>
            <a:off x="4165605" y="6356352"/>
            <a:ext cx="3860804"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endParaRPr lang="en-US"/>
          </a:p>
        </p:txBody>
      </p:sp>
      <p:sp>
        <p:nvSpPr>
          <p:cNvPr id="7" name="Slide Number Placeholder 6">
            <a:extLst>
              <a:ext uri="{FF2B5EF4-FFF2-40B4-BE49-F238E27FC236}">
                <a16:creationId xmlns:a16="http://schemas.microsoft.com/office/drawing/2014/main" id="{1E6C3074-5BAC-4F3F-AD32-94E0BD8908B8}"/>
              </a:ext>
            </a:extLst>
          </p:cNvPr>
          <p:cNvSpPr txBox="1">
            <a:spLocks noGrp="1"/>
          </p:cNvSpPr>
          <p:nvPr>
            <p:ph type="sldNum" sz="quarter" idx="8"/>
          </p:nvPr>
        </p:nvSpPr>
        <p:spPr>
          <a:xfrm>
            <a:off x="8737604" y="6356352"/>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61926215-A72A-4515-8A48-E221F429875E}" type="slidenum">
              <a:t>‹#›</a:t>
            </a:fld>
            <a:endParaRPr lang="en-US"/>
          </a:p>
        </p:txBody>
      </p:sp>
    </p:spTree>
    <p:extLst>
      <p:ext uri="{BB962C8B-B14F-4D97-AF65-F5344CB8AC3E}">
        <p14:creationId xmlns:p14="http://schemas.microsoft.com/office/powerpoint/2010/main" val="1481207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86167-1DC0-4676-A6A3-C586F46BAB46}"/>
              </a:ext>
            </a:extLst>
          </p:cNvPr>
          <p:cNvSpPr txBox="1">
            <a:spLocks noGrp="1"/>
          </p:cNvSpPr>
          <p:nvPr>
            <p:ph type="title"/>
          </p:nvPr>
        </p:nvSpPr>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E62F5C79-F90F-469B-BF6E-F68FCFCFBF5F}"/>
              </a:ext>
            </a:extLst>
          </p:cNvPr>
          <p:cNvSpPr txBox="1">
            <a:spLocks noGrp="1"/>
          </p:cNvSpPr>
          <p:nvPr>
            <p:ph type="body" idx="1"/>
          </p:nvPr>
        </p:nvSpPr>
        <p:spPr>
          <a:xfrm>
            <a:off x="609600" y="1535114"/>
            <a:ext cx="5386912"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0ACAC62B-A959-4E76-BCB5-72F7A0091579}"/>
              </a:ext>
            </a:extLst>
          </p:cNvPr>
          <p:cNvSpPr txBox="1">
            <a:spLocks noGrp="1"/>
          </p:cNvSpPr>
          <p:nvPr>
            <p:ph idx="2"/>
          </p:nvPr>
        </p:nvSpPr>
        <p:spPr>
          <a:xfrm>
            <a:off x="609600" y="2174872"/>
            <a:ext cx="5386912"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E2E90E-A165-43DC-A0C2-91692C27EC33}"/>
              </a:ext>
            </a:extLst>
          </p:cNvPr>
          <p:cNvSpPr txBox="1">
            <a:spLocks noGrp="1"/>
          </p:cNvSpPr>
          <p:nvPr>
            <p:ph type="body" idx="3"/>
          </p:nvPr>
        </p:nvSpPr>
        <p:spPr>
          <a:xfrm>
            <a:off x="6193364" y="1535114"/>
            <a:ext cx="5389035"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692BA155-17F4-4C75-8F4E-0E5ABE01C110}"/>
              </a:ext>
            </a:extLst>
          </p:cNvPr>
          <p:cNvSpPr txBox="1">
            <a:spLocks noGrp="1"/>
          </p:cNvSpPr>
          <p:nvPr>
            <p:ph idx="4"/>
          </p:nvPr>
        </p:nvSpPr>
        <p:spPr>
          <a:xfrm>
            <a:off x="6193364" y="2174872"/>
            <a:ext cx="5389035"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58E5EC-3101-44D7-84FD-A84420E16C22}"/>
              </a:ext>
            </a:extLst>
          </p:cNvPr>
          <p:cNvSpPr txBox="1">
            <a:spLocks noGrp="1"/>
          </p:cNvSpPr>
          <p:nvPr>
            <p:ph type="dt" sz="quarter" idx="7"/>
          </p:nvPr>
        </p:nvSpPr>
        <p:spPr>
          <a:xfrm>
            <a:off x="302921" y="6492871"/>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6164C863-6A9B-4BE3-BC08-FB20E4556AFE}" type="datetime1">
              <a:rPr lang="en-US"/>
              <a:pPr lvl="0"/>
              <a:t>5/18/2021</a:t>
            </a:fld>
            <a:endParaRPr lang="en-US"/>
          </a:p>
        </p:txBody>
      </p:sp>
      <p:sp>
        <p:nvSpPr>
          <p:cNvPr id="8" name="Footer Placeholder 7">
            <a:extLst>
              <a:ext uri="{FF2B5EF4-FFF2-40B4-BE49-F238E27FC236}">
                <a16:creationId xmlns:a16="http://schemas.microsoft.com/office/drawing/2014/main" id="{A18F3E0B-A2DB-4959-9807-25F4F15F9850}"/>
              </a:ext>
            </a:extLst>
          </p:cNvPr>
          <p:cNvSpPr txBox="1">
            <a:spLocks noGrp="1"/>
          </p:cNvSpPr>
          <p:nvPr>
            <p:ph type="ftr" sz="quarter" idx="9"/>
          </p:nvPr>
        </p:nvSpPr>
        <p:spPr>
          <a:xfrm>
            <a:off x="4165605" y="6356352"/>
            <a:ext cx="3860804"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endParaRPr lang="en-US"/>
          </a:p>
        </p:txBody>
      </p:sp>
      <p:sp>
        <p:nvSpPr>
          <p:cNvPr id="9" name="Slide Number Placeholder 8">
            <a:extLst>
              <a:ext uri="{FF2B5EF4-FFF2-40B4-BE49-F238E27FC236}">
                <a16:creationId xmlns:a16="http://schemas.microsoft.com/office/drawing/2014/main" id="{5F619043-1C76-4E29-B8F8-6A664496913F}"/>
              </a:ext>
            </a:extLst>
          </p:cNvPr>
          <p:cNvSpPr txBox="1">
            <a:spLocks noGrp="1"/>
          </p:cNvSpPr>
          <p:nvPr>
            <p:ph type="sldNum" sz="quarter" idx="8"/>
          </p:nvPr>
        </p:nvSpPr>
        <p:spPr>
          <a:xfrm>
            <a:off x="8737604" y="6356352"/>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9988D899-273A-492A-97C5-9B010B3AE833}" type="slidenum">
              <a:t>‹#›</a:t>
            </a:fld>
            <a:endParaRPr lang="en-US"/>
          </a:p>
        </p:txBody>
      </p:sp>
    </p:spTree>
    <p:extLst>
      <p:ext uri="{BB962C8B-B14F-4D97-AF65-F5344CB8AC3E}">
        <p14:creationId xmlns:p14="http://schemas.microsoft.com/office/powerpoint/2010/main" val="17508320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4F3A6-5496-4DEA-96D1-D5CB81373665}"/>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000BFB97-CE1D-408A-A4A7-86DFDA4F3ED7}"/>
              </a:ext>
            </a:extLst>
          </p:cNvPr>
          <p:cNvSpPr txBox="1">
            <a:spLocks noGrp="1"/>
          </p:cNvSpPr>
          <p:nvPr>
            <p:ph type="dt" sz="quarter" idx="7"/>
          </p:nvPr>
        </p:nvSpPr>
        <p:spPr>
          <a:xfrm>
            <a:off x="302921" y="6492871"/>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BD450241-97B5-40F8-BEDB-2003BE73DCC9}" type="datetime1">
              <a:rPr lang="en-US"/>
              <a:pPr lvl="0"/>
              <a:t>5/18/2021</a:t>
            </a:fld>
            <a:endParaRPr lang="en-US"/>
          </a:p>
        </p:txBody>
      </p:sp>
      <p:sp>
        <p:nvSpPr>
          <p:cNvPr id="4" name="Footer Placeholder 3">
            <a:extLst>
              <a:ext uri="{FF2B5EF4-FFF2-40B4-BE49-F238E27FC236}">
                <a16:creationId xmlns:a16="http://schemas.microsoft.com/office/drawing/2014/main" id="{0EDE7F1C-7D80-48BF-A46E-EE34EF16CD07}"/>
              </a:ext>
            </a:extLst>
          </p:cNvPr>
          <p:cNvSpPr txBox="1">
            <a:spLocks noGrp="1"/>
          </p:cNvSpPr>
          <p:nvPr>
            <p:ph type="ftr" sz="quarter" idx="9"/>
          </p:nvPr>
        </p:nvSpPr>
        <p:spPr>
          <a:xfrm>
            <a:off x="4165605" y="6356352"/>
            <a:ext cx="3860804"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endParaRPr lang="en-US"/>
          </a:p>
        </p:txBody>
      </p:sp>
      <p:sp>
        <p:nvSpPr>
          <p:cNvPr id="5" name="Slide Number Placeholder 4">
            <a:extLst>
              <a:ext uri="{FF2B5EF4-FFF2-40B4-BE49-F238E27FC236}">
                <a16:creationId xmlns:a16="http://schemas.microsoft.com/office/drawing/2014/main" id="{1220794F-DCEB-44AB-A800-60479B17F881}"/>
              </a:ext>
            </a:extLst>
          </p:cNvPr>
          <p:cNvSpPr txBox="1">
            <a:spLocks noGrp="1"/>
          </p:cNvSpPr>
          <p:nvPr>
            <p:ph type="sldNum" sz="quarter" idx="8"/>
          </p:nvPr>
        </p:nvSpPr>
        <p:spPr>
          <a:xfrm>
            <a:off x="8737604" y="6356352"/>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391E5EE3-59E3-48C5-A50A-1E3567BA47A0}" type="slidenum">
              <a:t>‹#›</a:t>
            </a:fld>
            <a:endParaRPr lang="en-US"/>
          </a:p>
        </p:txBody>
      </p:sp>
    </p:spTree>
    <p:extLst>
      <p:ext uri="{BB962C8B-B14F-4D97-AF65-F5344CB8AC3E}">
        <p14:creationId xmlns:p14="http://schemas.microsoft.com/office/powerpoint/2010/main" val="3126873101"/>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EE6200-2A96-410C-9558-5B6794FB040B}"/>
              </a:ext>
            </a:extLst>
          </p:cNvPr>
          <p:cNvSpPr txBox="1">
            <a:spLocks noGrp="1"/>
          </p:cNvSpPr>
          <p:nvPr>
            <p:ph type="dt" sz="quarter" idx="7"/>
          </p:nvPr>
        </p:nvSpPr>
        <p:spPr>
          <a:xfrm>
            <a:off x="302921" y="6492871"/>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2830B2B1-FA09-40C1-9987-27D4F7027234}" type="datetime1">
              <a:rPr lang="en-US"/>
              <a:pPr lvl="0"/>
              <a:t>5/18/2021</a:t>
            </a:fld>
            <a:endParaRPr lang="en-US"/>
          </a:p>
        </p:txBody>
      </p:sp>
      <p:sp>
        <p:nvSpPr>
          <p:cNvPr id="3" name="Footer Placeholder 2">
            <a:extLst>
              <a:ext uri="{FF2B5EF4-FFF2-40B4-BE49-F238E27FC236}">
                <a16:creationId xmlns:a16="http://schemas.microsoft.com/office/drawing/2014/main" id="{2C2D403A-A602-4E58-8B33-780C0F3B095F}"/>
              </a:ext>
            </a:extLst>
          </p:cNvPr>
          <p:cNvSpPr txBox="1">
            <a:spLocks noGrp="1"/>
          </p:cNvSpPr>
          <p:nvPr>
            <p:ph type="ftr" sz="quarter" idx="9"/>
          </p:nvPr>
        </p:nvSpPr>
        <p:spPr>
          <a:xfrm>
            <a:off x="4165605" y="6356352"/>
            <a:ext cx="3860804"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endParaRPr lang="en-US"/>
          </a:p>
        </p:txBody>
      </p:sp>
      <p:sp>
        <p:nvSpPr>
          <p:cNvPr id="4" name="Slide Number Placeholder 3">
            <a:extLst>
              <a:ext uri="{FF2B5EF4-FFF2-40B4-BE49-F238E27FC236}">
                <a16:creationId xmlns:a16="http://schemas.microsoft.com/office/drawing/2014/main" id="{1432D5DF-07EB-4FF0-A0C8-D5F141F1D96B}"/>
              </a:ext>
            </a:extLst>
          </p:cNvPr>
          <p:cNvSpPr txBox="1">
            <a:spLocks noGrp="1"/>
          </p:cNvSpPr>
          <p:nvPr>
            <p:ph type="sldNum" sz="quarter" idx="8"/>
          </p:nvPr>
        </p:nvSpPr>
        <p:spPr>
          <a:xfrm>
            <a:off x="8737604" y="6356352"/>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C80A1584-B87B-4C6E-8998-73147AA1EF12}" type="slidenum">
              <a:t>‹#›</a:t>
            </a:fld>
            <a:endParaRPr lang="en-US"/>
          </a:p>
        </p:txBody>
      </p:sp>
    </p:spTree>
    <p:extLst>
      <p:ext uri="{BB962C8B-B14F-4D97-AF65-F5344CB8AC3E}">
        <p14:creationId xmlns:p14="http://schemas.microsoft.com/office/powerpoint/2010/main" val="39235476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BB7FC-5F97-4767-8A83-7670545D7C80}"/>
              </a:ext>
            </a:extLst>
          </p:cNvPr>
          <p:cNvSpPr txBox="1">
            <a:spLocks noGrp="1"/>
          </p:cNvSpPr>
          <p:nvPr>
            <p:ph type="title"/>
          </p:nvPr>
        </p:nvSpPr>
        <p:spPr>
          <a:xfrm>
            <a:off x="609601" y="273048"/>
            <a:ext cx="4011081" cy="1162046"/>
          </a:xfrm>
        </p:spPr>
        <p:txBody>
          <a:bodyPr anchor="b" anchorCtr="0"/>
          <a:lstStyle>
            <a:lvl1pPr algn="l">
              <a:defRPr sz="2000" b="1"/>
            </a:lvl1pPr>
          </a:lstStyle>
          <a:p>
            <a:pPr lvl="0"/>
            <a:r>
              <a:rPr lang="en-US"/>
              <a:t>Click to edit Master title style</a:t>
            </a:r>
          </a:p>
        </p:txBody>
      </p:sp>
      <p:sp>
        <p:nvSpPr>
          <p:cNvPr id="3" name="Content Placeholder 2">
            <a:extLst>
              <a:ext uri="{FF2B5EF4-FFF2-40B4-BE49-F238E27FC236}">
                <a16:creationId xmlns:a16="http://schemas.microsoft.com/office/drawing/2014/main" id="{6F301FB9-DA81-4263-B384-519649E97A64}"/>
              </a:ext>
            </a:extLst>
          </p:cNvPr>
          <p:cNvSpPr txBox="1">
            <a:spLocks noGrp="1"/>
          </p:cNvSpPr>
          <p:nvPr>
            <p:ph idx="1"/>
          </p:nvPr>
        </p:nvSpPr>
        <p:spPr>
          <a:xfrm>
            <a:off x="4766730" y="273048"/>
            <a:ext cx="6815669"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6A07ED-44B7-42D6-BBD5-4E9C07BE0D4C}"/>
              </a:ext>
            </a:extLst>
          </p:cNvPr>
          <p:cNvSpPr txBox="1">
            <a:spLocks noGrp="1"/>
          </p:cNvSpPr>
          <p:nvPr>
            <p:ph type="body" idx="2"/>
          </p:nvPr>
        </p:nvSpPr>
        <p:spPr>
          <a:xfrm>
            <a:off x="609601" y="1435095"/>
            <a:ext cx="4011081" cy="4691064"/>
          </a:xfrm>
        </p:spPr>
        <p:txBody>
          <a:bodyPr/>
          <a:lstStyle>
            <a:lvl1pPr marL="0" indent="0">
              <a:spcBef>
                <a:spcPts val="300"/>
              </a:spcBef>
              <a:buNone/>
              <a:defRPr sz="1400"/>
            </a:lvl1pPr>
          </a:lstStyle>
          <a:p>
            <a:pPr lvl="0"/>
            <a:r>
              <a:rPr lang="en-US"/>
              <a:t>Click to edit Master text styles</a:t>
            </a:r>
          </a:p>
        </p:txBody>
      </p:sp>
      <p:sp>
        <p:nvSpPr>
          <p:cNvPr id="5" name="Date Placeholder 4">
            <a:extLst>
              <a:ext uri="{FF2B5EF4-FFF2-40B4-BE49-F238E27FC236}">
                <a16:creationId xmlns:a16="http://schemas.microsoft.com/office/drawing/2014/main" id="{13F2E1DD-6870-4871-B886-44A526BE6069}"/>
              </a:ext>
            </a:extLst>
          </p:cNvPr>
          <p:cNvSpPr txBox="1">
            <a:spLocks noGrp="1"/>
          </p:cNvSpPr>
          <p:nvPr>
            <p:ph type="dt" sz="quarter" idx="7"/>
          </p:nvPr>
        </p:nvSpPr>
        <p:spPr>
          <a:xfrm>
            <a:off x="302921" y="6492871"/>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ECD345F4-F257-4CC7-BCAA-064BA208BC8E}" type="datetime1">
              <a:rPr lang="en-US"/>
              <a:pPr lvl="0"/>
              <a:t>5/18/2021</a:t>
            </a:fld>
            <a:endParaRPr lang="en-US"/>
          </a:p>
        </p:txBody>
      </p:sp>
      <p:sp>
        <p:nvSpPr>
          <p:cNvPr id="6" name="Footer Placeholder 5">
            <a:extLst>
              <a:ext uri="{FF2B5EF4-FFF2-40B4-BE49-F238E27FC236}">
                <a16:creationId xmlns:a16="http://schemas.microsoft.com/office/drawing/2014/main" id="{610EB4AD-C78C-42F8-977C-D55FA5ACB4B1}"/>
              </a:ext>
            </a:extLst>
          </p:cNvPr>
          <p:cNvSpPr txBox="1">
            <a:spLocks noGrp="1"/>
          </p:cNvSpPr>
          <p:nvPr>
            <p:ph type="ftr" sz="quarter" idx="9"/>
          </p:nvPr>
        </p:nvSpPr>
        <p:spPr>
          <a:xfrm>
            <a:off x="4165605" y="6356352"/>
            <a:ext cx="3860804"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endParaRPr lang="en-US"/>
          </a:p>
        </p:txBody>
      </p:sp>
      <p:sp>
        <p:nvSpPr>
          <p:cNvPr id="7" name="Slide Number Placeholder 6">
            <a:extLst>
              <a:ext uri="{FF2B5EF4-FFF2-40B4-BE49-F238E27FC236}">
                <a16:creationId xmlns:a16="http://schemas.microsoft.com/office/drawing/2014/main" id="{58971AFB-3472-46D2-A44D-44CBBEF56D57}"/>
              </a:ext>
            </a:extLst>
          </p:cNvPr>
          <p:cNvSpPr txBox="1">
            <a:spLocks noGrp="1"/>
          </p:cNvSpPr>
          <p:nvPr>
            <p:ph type="sldNum" sz="quarter" idx="8"/>
          </p:nvPr>
        </p:nvSpPr>
        <p:spPr>
          <a:xfrm>
            <a:off x="8737604" y="6356352"/>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EFFA4EC0-F3B0-4F08-BF78-575A7AB3C576}" type="slidenum">
              <a:t>‹#›</a:t>
            </a:fld>
            <a:endParaRPr lang="en-US"/>
          </a:p>
        </p:txBody>
      </p:sp>
    </p:spTree>
    <p:extLst>
      <p:ext uri="{BB962C8B-B14F-4D97-AF65-F5344CB8AC3E}">
        <p14:creationId xmlns:p14="http://schemas.microsoft.com/office/powerpoint/2010/main" val="4040048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02924" y="6492876"/>
            <a:ext cx="2844800" cy="365125"/>
          </a:xfrm>
          <a:prstGeom prst="rect">
            <a:avLst/>
          </a:prstGeom>
        </p:spPr>
        <p:txBody>
          <a:bodyPr/>
          <a:lstStyle/>
          <a:p>
            <a:fld id="{52CD8489-0FCB-284E-B284-17AB889FE269}" type="datetime1">
              <a:rPr lang="en-US" smtClean="0"/>
              <a:t>5/18/2021</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248401"/>
            <a:ext cx="2844800" cy="365125"/>
          </a:xfrm>
          <a:prstGeom prst="rect">
            <a:avLst/>
          </a:prstGeom>
        </p:spPr>
        <p:txBody>
          <a:bodyPr/>
          <a:lstStyle>
            <a:lvl1pPr>
              <a:defRPr>
                <a:solidFill>
                  <a:schemeClr val="tx1"/>
                </a:solidFill>
              </a:defRPr>
            </a:lvl1pPr>
          </a:lstStyle>
          <a:p>
            <a:fld id="{D4B5ADC2-7248-4799-8E52-477E151C3EE9}" type="slidenum">
              <a:rPr lang="en-US" sz="1400" b="1" smtClean="0"/>
              <a:pPr/>
              <a:t>‹#›</a:t>
            </a:fld>
            <a:endParaRPr lang="en-US" dirty="0"/>
          </a:p>
        </p:txBody>
      </p:sp>
    </p:spTree>
    <p:extLst>
      <p:ext uri="{BB962C8B-B14F-4D97-AF65-F5344CB8AC3E}">
        <p14:creationId xmlns:p14="http://schemas.microsoft.com/office/powerpoint/2010/main" val="28683758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FDA48-A316-4E47-A325-71A1FEA3A532}"/>
              </a:ext>
            </a:extLst>
          </p:cNvPr>
          <p:cNvSpPr txBox="1">
            <a:spLocks noGrp="1"/>
          </p:cNvSpPr>
          <p:nvPr>
            <p:ph type="title"/>
          </p:nvPr>
        </p:nvSpPr>
        <p:spPr>
          <a:xfrm>
            <a:off x="2389717" y="4800601"/>
            <a:ext cx="7315200" cy="566735"/>
          </a:xfrm>
        </p:spPr>
        <p:txBody>
          <a:bodyPr anchor="b" anchorCtr="0"/>
          <a:lstStyle>
            <a:lvl1pPr algn="l">
              <a:defRPr sz="2000" b="1"/>
            </a:lvl1pPr>
          </a:lstStyle>
          <a:p>
            <a:pPr lvl="0"/>
            <a:r>
              <a:rPr lang="en-US"/>
              <a:t>Click to edit Master title style</a:t>
            </a:r>
          </a:p>
        </p:txBody>
      </p:sp>
      <p:sp>
        <p:nvSpPr>
          <p:cNvPr id="3" name="Picture Placeholder 2">
            <a:extLst>
              <a:ext uri="{FF2B5EF4-FFF2-40B4-BE49-F238E27FC236}">
                <a16:creationId xmlns:a16="http://schemas.microsoft.com/office/drawing/2014/main" id="{73291406-21C9-4C1B-BA1E-58798F58D7DB}"/>
              </a:ext>
            </a:extLst>
          </p:cNvPr>
          <p:cNvSpPr txBox="1">
            <a:spLocks noGrp="1"/>
          </p:cNvSpPr>
          <p:nvPr>
            <p:ph type="pic" idx="1"/>
          </p:nvPr>
        </p:nvSpPr>
        <p:spPr>
          <a:xfrm>
            <a:off x="2389717" y="612776"/>
            <a:ext cx="7315200" cy="4114800"/>
          </a:xfrm>
        </p:spPr>
        <p:txBody>
          <a:bodyPr/>
          <a:lstStyle>
            <a:lvl1pPr marL="0" indent="0">
              <a:buNone/>
              <a:defRPr/>
            </a:lvl1pPr>
          </a:lstStyle>
          <a:p>
            <a:pPr lvl="0"/>
            <a:endParaRPr lang="en-US"/>
          </a:p>
        </p:txBody>
      </p:sp>
      <p:sp>
        <p:nvSpPr>
          <p:cNvPr id="4" name="Text Placeholder 3">
            <a:extLst>
              <a:ext uri="{FF2B5EF4-FFF2-40B4-BE49-F238E27FC236}">
                <a16:creationId xmlns:a16="http://schemas.microsoft.com/office/drawing/2014/main" id="{B36721DE-1DDD-4A13-8C2F-482D052AADBC}"/>
              </a:ext>
            </a:extLst>
          </p:cNvPr>
          <p:cNvSpPr txBox="1">
            <a:spLocks noGrp="1"/>
          </p:cNvSpPr>
          <p:nvPr>
            <p:ph type="body" idx="2"/>
          </p:nvPr>
        </p:nvSpPr>
        <p:spPr>
          <a:xfrm>
            <a:off x="2389717" y="5367335"/>
            <a:ext cx="7315200" cy="804864"/>
          </a:xfrm>
        </p:spPr>
        <p:txBody>
          <a:bodyPr/>
          <a:lstStyle>
            <a:lvl1pPr marL="0" indent="0">
              <a:spcBef>
                <a:spcPts val="300"/>
              </a:spcBef>
              <a:buNone/>
              <a:defRPr sz="1400"/>
            </a:lvl1pPr>
          </a:lstStyle>
          <a:p>
            <a:pPr lvl="0"/>
            <a:r>
              <a:rPr lang="en-US"/>
              <a:t>Click to edit Master text styles</a:t>
            </a:r>
          </a:p>
        </p:txBody>
      </p:sp>
      <p:sp>
        <p:nvSpPr>
          <p:cNvPr id="5" name="Date Placeholder 4">
            <a:extLst>
              <a:ext uri="{FF2B5EF4-FFF2-40B4-BE49-F238E27FC236}">
                <a16:creationId xmlns:a16="http://schemas.microsoft.com/office/drawing/2014/main" id="{523F069A-9CF2-4E27-8DF6-4F3BB75D30E0}"/>
              </a:ext>
            </a:extLst>
          </p:cNvPr>
          <p:cNvSpPr txBox="1">
            <a:spLocks noGrp="1"/>
          </p:cNvSpPr>
          <p:nvPr>
            <p:ph type="dt" sz="quarter" idx="7"/>
          </p:nvPr>
        </p:nvSpPr>
        <p:spPr>
          <a:xfrm>
            <a:off x="302921" y="6492871"/>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8D55993C-B2EB-4BE8-B3DD-FCA228CF8BA2}" type="datetime1">
              <a:rPr lang="en-US"/>
              <a:pPr lvl="0"/>
              <a:t>5/18/2021</a:t>
            </a:fld>
            <a:endParaRPr lang="en-US"/>
          </a:p>
        </p:txBody>
      </p:sp>
      <p:sp>
        <p:nvSpPr>
          <p:cNvPr id="6" name="Footer Placeholder 5">
            <a:extLst>
              <a:ext uri="{FF2B5EF4-FFF2-40B4-BE49-F238E27FC236}">
                <a16:creationId xmlns:a16="http://schemas.microsoft.com/office/drawing/2014/main" id="{8BAFB53C-5A07-43F7-A969-DDDF9A155A4C}"/>
              </a:ext>
            </a:extLst>
          </p:cNvPr>
          <p:cNvSpPr txBox="1">
            <a:spLocks noGrp="1"/>
          </p:cNvSpPr>
          <p:nvPr>
            <p:ph type="ftr" sz="quarter" idx="9"/>
          </p:nvPr>
        </p:nvSpPr>
        <p:spPr>
          <a:xfrm>
            <a:off x="4165605" y="6356352"/>
            <a:ext cx="3860804"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endParaRPr lang="en-US"/>
          </a:p>
        </p:txBody>
      </p:sp>
      <p:sp>
        <p:nvSpPr>
          <p:cNvPr id="7" name="Slide Number Placeholder 6">
            <a:extLst>
              <a:ext uri="{FF2B5EF4-FFF2-40B4-BE49-F238E27FC236}">
                <a16:creationId xmlns:a16="http://schemas.microsoft.com/office/drawing/2014/main" id="{556BB6C0-7434-4510-BD2B-06867BE1B591}"/>
              </a:ext>
            </a:extLst>
          </p:cNvPr>
          <p:cNvSpPr txBox="1">
            <a:spLocks noGrp="1"/>
          </p:cNvSpPr>
          <p:nvPr>
            <p:ph type="sldNum" sz="quarter" idx="8"/>
          </p:nvPr>
        </p:nvSpPr>
        <p:spPr>
          <a:xfrm>
            <a:off x="8737604" y="6356352"/>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D5F99001-D94F-4D6F-8E93-1A0D7EA63BA2}" type="slidenum">
              <a:t>‹#›</a:t>
            </a:fld>
            <a:endParaRPr lang="en-US"/>
          </a:p>
        </p:txBody>
      </p:sp>
    </p:spTree>
    <p:extLst>
      <p:ext uri="{BB962C8B-B14F-4D97-AF65-F5344CB8AC3E}">
        <p14:creationId xmlns:p14="http://schemas.microsoft.com/office/powerpoint/2010/main" val="19651215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F6AFF-9104-4E11-BF3E-5A56EEC9BA4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F46D3F06-A114-438F-988A-673BEB61EA18}"/>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784D91-D209-4FBF-967B-8FC0C7926D99}"/>
              </a:ext>
            </a:extLst>
          </p:cNvPr>
          <p:cNvSpPr txBox="1">
            <a:spLocks noGrp="1"/>
          </p:cNvSpPr>
          <p:nvPr>
            <p:ph type="dt" sz="quarter" idx="7"/>
          </p:nvPr>
        </p:nvSpPr>
        <p:spPr>
          <a:xfrm>
            <a:off x="302921" y="6492871"/>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8C4E05C4-801A-4E26-AA2D-8F11850356D1}" type="datetime1">
              <a:rPr lang="en-US"/>
              <a:pPr lvl="0"/>
              <a:t>5/18/2021</a:t>
            </a:fld>
            <a:endParaRPr lang="en-US"/>
          </a:p>
        </p:txBody>
      </p:sp>
      <p:sp>
        <p:nvSpPr>
          <p:cNvPr id="5" name="Footer Placeholder 4">
            <a:extLst>
              <a:ext uri="{FF2B5EF4-FFF2-40B4-BE49-F238E27FC236}">
                <a16:creationId xmlns:a16="http://schemas.microsoft.com/office/drawing/2014/main" id="{9DBF74FE-3986-45AC-A191-F28CB664063C}"/>
              </a:ext>
            </a:extLst>
          </p:cNvPr>
          <p:cNvSpPr txBox="1">
            <a:spLocks noGrp="1"/>
          </p:cNvSpPr>
          <p:nvPr>
            <p:ph type="ftr" sz="quarter" idx="9"/>
          </p:nvPr>
        </p:nvSpPr>
        <p:spPr>
          <a:xfrm>
            <a:off x="4165605" y="6356352"/>
            <a:ext cx="3860804"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endParaRPr lang="en-US"/>
          </a:p>
        </p:txBody>
      </p:sp>
      <p:sp>
        <p:nvSpPr>
          <p:cNvPr id="6" name="Slide Number Placeholder 5">
            <a:extLst>
              <a:ext uri="{FF2B5EF4-FFF2-40B4-BE49-F238E27FC236}">
                <a16:creationId xmlns:a16="http://schemas.microsoft.com/office/drawing/2014/main" id="{4EFBA7F1-7C5D-4773-9BB7-65926D80D158}"/>
              </a:ext>
            </a:extLst>
          </p:cNvPr>
          <p:cNvSpPr txBox="1">
            <a:spLocks noGrp="1"/>
          </p:cNvSpPr>
          <p:nvPr>
            <p:ph type="sldNum" sz="quarter" idx="8"/>
          </p:nvPr>
        </p:nvSpPr>
        <p:spPr>
          <a:xfrm>
            <a:off x="8737604" y="6356352"/>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BEDDF326-2819-49DC-B942-86C4D1CDEF19}" type="slidenum">
              <a:t>‹#›</a:t>
            </a:fld>
            <a:endParaRPr lang="en-US"/>
          </a:p>
        </p:txBody>
      </p:sp>
    </p:spTree>
    <p:extLst>
      <p:ext uri="{BB962C8B-B14F-4D97-AF65-F5344CB8AC3E}">
        <p14:creationId xmlns:p14="http://schemas.microsoft.com/office/powerpoint/2010/main" val="29063662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7E63AC-5FB1-4E47-A434-F199E86E1324}"/>
              </a:ext>
            </a:extLst>
          </p:cNvPr>
          <p:cNvSpPr txBox="1">
            <a:spLocks noGrp="1"/>
          </p:cNvSpPr>
          <p:nvPr>
            <p:ph type="title" orient="vert"/>
          </p:nvPr>
        </p:nvSpPr>
        <p:spPr>
          <a:xfrm>
            <a:off x="8839200" y="274641"/>
            <a:ext cx="2743200" cy="5851529"/>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162DF69D-F955-4F84-980B-F3D002D20D4F}"/>
              </a:ext>
            </a:extLst>
          </p:cNvPr>
          <p:cNvSpPr txBox="1">
            <a:spLocks noGrp="1"/>
          </p:cNvSpPr>
          <p:nvPr>
            <p:ph type="body" orient="vert" idx="1"/>
          </p:nvPr>
        </p:nvSpPr>
        <p:spPr>
          <a:xfrm>
            <a:off x="609600" y="274641"/>
            <a:ext cx="8026395"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16216C-ED3E-4E9F-BD4E-7017310D341F}"/>
              </a:ext>
            </a:extLst>
          </p:cNvPr>
          <p:cNvSpPr txBox="1">
            <a:spLocks noGrp="1"/>
          </p:cNvSpPr>
          <p:nvPr>
            <p:ph type="dt" sz="quarter" idx="7"/>
          </p:nvPr>
        </p:nvSpPr>
        <p:spPr>
          <a:xfrm>
            <a:off x="302921" y="6492871"/>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626DC896-0D6B-47DA-838F-F51B073C3CB6}" type="datetime1">
              <a:rPr lang="en-US"/>
              <a:pPr lvl="0"/>
              <a:t>5/18/2021</a:t>
            </a:fld>
            <a:endParaRPr lang="en-US"/>
          </a:p>
        </p:txBody>
      </p:sp>
      <p:sp>
        <p:nvSpPr>
          <p:cNvPr id="5" name="Footer Placeholder 4">
            <a:extLst>
              <a:ext uri="{FF2B5EF4-FFF2-40B4-BE49-F238E27FC236}">
                <a16:creationId xmlns:a16="http://schemas.microsoft.com/office/drawing/2014/main" id="{FD07806A-9698-41BD-9F70-B5D846D5D420}"/>
              </a:ext>
            </a:extLst>
          </p:cNvPr>
          <p:cNvSpPr txBox="1">
            <a:spLocks noGrp="1"/>
          </p:cNvSpPr>
          <p:nvPr>
            <p:ph type="ftr" sz="quarter" idx="9"/>
          </p:nvPr>
        </p:nvSpPr>
        <p:spPr>
          <a:xfrm>
            <a:off x="4165605" y="6356352"/>
            <a:ext cx="3860804"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endParaRPr lang="en-US"/>
          </a:p>
        </p:txBody>
      </p:sp>
      <p:sp>
        <p:nvSpPr>
          <p:cNvPr id="6" name="Slide Number Placeholder 5">
            <a:extLst>
              <a:ext uri="{FF2B5EF4-FFF2-40B4-BE49-F238E27FC236}">
                <a16:creationId xmlns:a16="http://schemas.microsoft.com/office/drawing/2014/main" id="{BDD2248C-BF6E-45F4-8C8D-85C4D79102C9}"/>
              </a:ext>
            </a:extLst>
          </p:cNvPr>
          <p:cNvSpPr txBox="1">
            <a:spLocks noGrp="1"/>
          </p:cNvSpPr>
          <p:nvPr>
            <p:ph type="sldNum" sz="quarter" idx="8"/>
          </p:nvPr>
        </p:nvSpPr>
        <p:spPr>
          <a:xfrm>
            <a:off x="8737604" y="6356352"/>
            <a:ext cx="2844795"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fld id="{6733B466-7DB3-4213-820D-EAE4AFC35D63}" type="slidenum">
              <a:t>‹#›</a:t>
            </a:fld>
            <a:endParaRPr lang="en-US"/>
          </a:p>
        </p:txBody>
      </p:sp>
    </p:spTree>
    <p:extLst>
      <p:ext uri="{BB962C8B-B14F-4D97-AF65-F5344CB8AC3E}">
        <p14:creationId xmlns:p14="http://schemas.microsoft.com/office/powerpoint/2010/main" val="4104446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02924" y="6492876"/>
            <a:ext cx="2844800" cy="365125"/>
          </a:xfrm>
          <a:prstGeom prst="rect">
            <a:avLst/>
          </a:prstGeom>
        </p:spPr>
        <p:txBody>
          <a:bodyPr/>
          <a:lstStyle/>
          <a:p>
            <a:fld id="{5FF238FE-4778-BE46-8636-EFB8BEFAFE56}" type="datetime1">
              <a:rPr lang="en-US" smtClean="0"/>
              <a:t>5/18/2021</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9347200" y="6248401"/>
            <a:ext cx="2844800" cy="365125"/>
          </a:xfrm>
          <a:prstGeom prst="rect">
            <a:avLst/>
          </a:prstGeom>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1403453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02924" y="6492876"/>
            <a:ext cx="2844800" cy="365125"/>
          </a:xfrm>
          <a:prstGeom prst="rect">
            <a:avLst/>
          </a:prstGeom>
        </p:spPr>
        <p:txBody>
          <a:bodyPr/>
          <a:lstStyle/>
          <a:p>
            <a:fld id="{BD2B1572-BA9E-604C-8713-03AE582FA9D0}" type="datetime1">
              <a:rPr lang="en-US" smtClean="0"/>
              <a:t>5/18/2021</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9347200" y="6248400"/>
            <a:ext cx="2844800" cy="365125"/>
          </a:xfrm>
          <a:prstGeom prst="rect">
            <a:avLst/>
          </a:prstGeom>
        </p:spPr>
        <p:txBody>
          <a:bodyPr/>
          <a:lstStyle/>
          <a:p>
            <a:fld id="{147C1B20-DEF4-46E3-B77F-0FB6B8193D90}" type="slidenum">
              <a:rPr lang="en-US" smtClean="0"/>
              <a:pPr/>
              <a:t>‹#›</a:t>
            </a:fld>
            <a:endParaRPr lang="en-US"/>
          </a:p>
        </p:txBody>
      </p:sp>
    </p:spTree>
    <p:extLst>
      <p:ext uri="{BB962C8B-B14F-4D97-AF65-F5344CB8AC3E}">
        <p14:creationId xmlns:p14="http://schemas.microsoft.com/office/powerpoint/2010/main" val="3392976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02924" y="6492876"/>
            <a:ext cx="2844800" cy="365125"/>
          </a:xfrm>
          <a:prstGeom prst="rect">
            <a:avLst/>
          </a:prstGeom>
        </p:spPr>
        <p:txBody>
          <a:bodyPr/>
          <a:lstStyle/>
          <a:p>
            <a:fld id="{009F39BE-26A1-B546-8FD0-96EF74A20078}" type="datetime1">
              <a:rPr lang="en-US" smtClean="0"/>
              <a:t>5/18/2021</a:t>
            </a:fld>
            <a:endParaRPr lang="en-US"/>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9347200" y="6248400"/>
            <a:ext cx="2844800" cy="365125"/>
          </a:xfrm>
          <a:prstGeom prst="rect">
            <a:avLst/>
          </a:prstGeom>
        </p:spPr>
        <p:txBody>
          <a:bodyPr/>
          <a:lstStyle/>
          <a:p>
            <a:fld id="{147C1B20-DEF4-46E3-B77F-0FB6B8193D90}" type="slidenum">
              <a:rPr lang="en-US" smtClean="0"/>
              <a:pPr/>
              <a:t>‹#›</a:t>
            </a:fld>
            <a:endParaRPr lang="en-US"/>
          </a:p>
        </p:txBody>
      </p:sp>
    </p:spTree>
    <p:extLst>
      <p:ext uri="{BB962C8B-B14F-4D97-AF65-F5344CB8AC3E}">
        <p14:creationId xmlns:p14="http://schemas.microsoft.com/office/powerpoint/2010/main" val="195038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302924" y="6492876"/>
            <a:ext cx="2844800" cy="365125"/>
          </a:xfrm>
          <a:prstGeom prst="rect">
            <a:avLst/>
          </a:prstGeom>
        </p:spPr>
        <p:txBody>
          <a:bodyPr/>
          <a:lstStyle/>
          <a:p>
            <a:fld id="{813F26B6-FD8F-9349-922B-96B528111910}" type="datetime1">
              <a:rPr lang="en-US" smtClean="0"/>
              <a:t>5/18/2021</a:t>
            </a:fld>
            <a:endParaRPr lang="en-US"/>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9347200" y="6248400"/>
            <a:ext cx="2844800" cy="365125"/>
          </a:xfrm>
          <a:prstGeom prst="rect">
            <a:avLst/>
          </a:prstGeom>
        </p:spPr>
        <p:txBody>
          <a:bodyPr/>
          <a:lstStyle>
            <a:lvl1pPr>
              <a:defRPr>
                <a:solidFill>
                  <a:schemeClr val="tx1"/>
                </a:solidFill>
              </a:defRPr>
            </a:lvl1pPr>
          </a:lstStyle>
          <a:p>
            <a:fld id="{D4B5ADC2-7248-4799-8E52-477E151C3EE9}" type="slidenum">
              <a:rPr lang="en-US" sz="1400" b="1" smtClean="0"/>
              <a:pPr/>
              <a:t>‹#›</a:t>
            </a:fld>
            <a:endParaRPr lang="en-US" dirty="0"/>
          </a:p>
        </p:txBody>
      </p:sp>
    </p:spTree>
    <p:extLst>
      <p:ext uri="{BB962C8B-B14F-4D97-AF65-F5344CB8AC3E}">
        <p14:creationId xmlns:p14="http://schemas.microsoft.com/office/powerpoint/2010/main" val="429179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02924" y="6492876"/>
            <a:ext cx="2844800" cy="365125"/>
          </a:xfrm>
          <a:prstGeom prst="rect">
            <a:avLst/>
          </a:prstGeom>
        </p:spPr>
        <p:txBody>
          <a:bodyPr/>
          <a:lstStyle/>
          <a:p>
            <a:fld id="{2E4640A9-56AE-AB46-BDA8-EF59A7AF3C0B}" type="datetime1">
              <a:rPr lang="en-US" smtClean="0"/>
              <a:t>5/18/2021</a:t>
            </a:fld>
            <a:endParaRPr lang="en-US"/>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9347200" y="6248400"/>
            <a:ext cx="2844800" cy="365125"/>
          </a:xfrm>
          <a:prstGeom prst="rect">
            <a:avLst/>
          </a:prstGeom>
        </p:spPr>
        <p:txBody>
          <a:bodyPr/>
          <a:lstStyle/>
          <a:p>
            <a:fld id="{147C1B20-DEF4-46E3-B77F-0FB6B8193D90}" type="slidenum">
              <a:rPr lang="en-US" smtClean="0"/>
              <a:pPr/>
              <a:t>‹#›</a:t>
            </a:fld>
            <a:endParaRPr lang="en-US"/>
          </a:p>
        </p:txBody>
      </p:sp>
    </p:spTree>
    <p:extLst>
      <p:ext uri="{BB962C8B-B14F-4D97-AF65-F5344CB8AC3E}">
        <p14:creationId xmlns:p14="http://schemas.microsoft.com/office/powerpoint/2010/main" val="2804096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02924" y="6492876"/>
            <a:ext cx="2844800" cy="365125"/>
          </a:xfrm>
          <a:prstGeom prst="rect">
            <a:avLst/>
          </a:prstGeom>
        </p:spPr>
        <p:txBody>
          <a:bodyPr/>
          <a:lstStyle/>
          <a:p>
            <a:fld id="{37371AEB-F0A7-044F-AE3E-42A08B3C8EE5}" type="datetime1">
              <a:rPr lang="en-US" smtClean="0"/>
              <a:t>5/18/2021</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9347200" y="6248400"/>
            <a:ext cx="2844800" cy="365125"/>
          </a:xfrm>
          <a:prstGeom prst="rect">
            <a:avLst/>
          </a:prstGeom>
        </p:spPr>
        <p:txBody>
          <a:bodyPr/>
          <a:lstStyle>
            <a:lvl1pPr>
              <a:defRPr>
                <a:solidFill>
                  <a:schemeClr val="tx1"/>
                </a:solidFill>
              </a:defRPr>
            </a:lvl1pPr>
          </a:lstStyle>
          <a:p>
            <a:fld id="{D4B5ADC2-7248-4799-8E52-477E151C3EE9}" type="slidenum">
              <a:rPr lang="en-US" sz="1400" b="1" smtClean="0"/>
              <a:pPr/>
              <a:t>‹#›</a:t>
            </a:fld>
            <a:endParaRPr lang="en-US" dirty="0"/>
          </a:p>
        </p:txBody>
      </p:sp>
    </p:spTree>
    <p:extLst>
      <p:ext uri="{BB962C8B-B14F-4D97-AF65-F5344CB8AC3E}">
        <p14:creationId xmlns:p14="http://schemas.microsoft.com/office/powerpoint/2010/main" val="3649326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02924" y="6492876"/>
            <a:ext cx="2844800" cy="365125"/>
          </a:xfrm>
          <a:prstGeom prst="rect">
            <a:avLst/>
          </a:prstGeom>
        </p:spPr>
        <p:txBody>
          <a:bodyPr/>
          <a:lstStyle/>
          <a:p>
            <a:fld id="{6BE7FEFB-9910-1D46-AD34-D764BA5AB478}" type="datetime1">
              <a:rPr lang="en-US" smtClean="0"/>
              <a:t>5/18/2021</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9347200" y="6248400"/>
            <a:ext cx="2844800" cy="365125"/>
          </a:xfrm>
          <a:prstGeom prst="rect">
            <a:avLst/>
          </a:prstGeom>
        </p:spPr>
        <p:txBody>
          <a:bodyPr/>
          <a:lstStyle>
            <a:lvl1pPr>
              <a:defRPr>
                <a:solidFill>
                  <a:schemeClr val="tx1"/>
                </a:solidFill>
              </a:defRPr>
            </a:lvl1pPr>
          </a:lstStyle>
          <a:p>
            <a:fld id="{D4B5ADC2-7248-4799-8E52-477E151C3EE9}" type="slidenum">
              <a:rPr lang="en-US" sz="1400" b="1" smtClean="0"/>
              <a:pPr/>
              <a:t>‹#›</a:t>
            </a:fld>
            <a:endParaRPr lang="en-US" dirty="0"/>
          </a:p>
        </p:txBody>
      </p:sp>
    </p:spTree>
    <p:extLst>
      <p:ext uri="{BB962C8B-B14F-4D97-AF65-F5344CB8AC3E}">
        <p14:creationId xmlns:p14="http://schemas.microsoft.com/office/powerpoint/2010/main" val="2789414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4159239"/>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pic>
        <p:nvPicPr>
          <p:cNvPr id="5" name="Picture 4" descr="A picture containing graphical user interface&#10;&#10;Description automatically generated">
            <a:extLst>
              <a:ext uri="{FF2B5EF4-FFF2-40B4-BE49-F238E27FC236}">
                <a16:creationId xmlns:a16="http://schemas.microsoft.com/office/drawing/2014/main" id="{403FADCF-1CE4-4F8E-A367-2F1888D477D4}"/>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12192000" cy="6858464"/>
          </a:xfrm>
          <a:prstGeom prst="rect">
            <a:avLst/>
          </a:prstGeom>
        </p:spPr>
      </p:pic>
      <p:sp>
        <p:nvSpPr>
          <p:cNvPr id="2" name="Title Placeholder 1">
            <a:extLst>
              <a:ext uri="{FF2B5EF4-FFF2-40B4-BE49-F238E27FC236}">
                <a16:creationId xmlns:a16="http://schemas.microsoft.com/office/drawing/2014/main" id="{A8583BC6-7F46-44A9-BDA0-FFCD7F9BE987}"/>
              </a:ext>
            </a:extLst>
          </p:cNvPr>
          <p:cNvSpPr txBox="1">
            <a:spLocks noGrp="1"/>
          </p:cNvSpPr>
          <p:nvPr>
            <p:ph type="title"/>
          </p:nvPr>
        </p:nvSpPr>
        <p:spPr>
          <a:xfrm>
            <a:off x="609600" y="274640"/>
            <a:ext cx="10972800" cy="1143000"/>
          </a:xfrm>
          <a:prstGeom prst="rect">
            <a:avLst/>
          </a:prstGeom>
          <a:noFill/>
          <a:ln>
            <a:noFill/>
          </a:ln>
        </p:spPr>
        <p:txBody>
          <a:bodyPr vert="horz" wrap="square" lIns="91440" tIns="45720" rIns="91440" bIns="45720" anchor="ctr" anchorCtr="1" compatLnSpc="1">
            <a:noAutofit/>
          </a:bodyPr>
          <a:lstStyle/>
          <a:p>
            <a:pPr lvl="0"/>
            <a:r>
              <a:rPr lang="en-US"/>
              <a:t>Click to edit Master title style</a:t>
            </a:r>
          </a:p>
        </p:txBody>
      </p:sp>
      <p:sp>
        <p:nvSpPr>
          <p:cNvPr id="3" name="Text Placeholder 2">
            <a:extLst>
              <a:ext uri="{FF2B5EF4-FFF2-40B4-BE49-F238E27FC236}">
                <a16:creationId xmlns:a16="http://schemas.microsoft.com/office/drawing/2014/main" id="{FDD310A8-463A-47D0-9D4A-F957661D7965}"/>
              </a:ext>
            </a:extLst>
          </p:cNvPr>
          <p:cNvSpPr txBox="1">
            <a:spLocks noGrp="1"/>
          </p:cNvSpPr>
          <p:nvPr>
            <p:ph type="body" idx="1"/>
          </p:nvPr>
        </p:nvSpPr>
        <p:spPr>
          <a:xfrm>
            <a:off x="609600" y="1600201"/>
            <a:ext cx="10972800" cy="4525959"/>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5171027"/>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marL="0" marR="0" lvl="0" indent="0" algn="ctr" defTabSz="4572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p:titleStyle>
    <p:bodyStyle>
      <a:lvl1pPr marL="342900" marR="0" lvl="0" indent="-342900" algn="l" defTabSz="457200" rtl="0" fontAlgn="auto" hangingPunct="1">
        <a:lnSpc>
          <a:spcPct val="100000"/>
        </a:lnSpc>
        <a:spcBef>
          <a:spcPts val="800"/>
        </a:spcBef>
        <a:spcAft>
          <a:spcPts val="0"/>
        </a:spcAft>
        <a:buSzPct val="100000"/>
        <a:buFont typeface="Arial"/>
        <a:buChar char="•"/>
        <a:tabLst/>
        <a:defRPr lang="en-US" sz="3200" b="0" i="0" u="none" strike="noStrike" kern="1200" cap="none" spc="0" baseline="0">
          <a:solidFill>
            <a:srgbClr val="000000"/>
          </a:solidFill>
          <a:uFillTx/>
          <a:latin typeface="Calibri"/>
        </a:defRPr>
      </a:lvl1pPr>
      <a:lvl2pPr marL="742950" marR="0" lvl="1" indent="-285750" algn="l" defTabSz="457200" rtl="0" fontAlgn="auto" hangingPunct="1">
        <a:lnSpc>
          <a:spcPct val="100000"/>
        </a:lnSpc>
        <a:spcBef>
          <a:spcPts val="700"/>
        </a:spcBef>
        <a:spcAft>
          <a:spcPts val="0"/>
        </a:spcAft>
        <a:buSzPct val="100000"/>
        <a:buFont typeface="Arial"/>
        <a:buChar char="–"/>
        <a:tabLst/>
        <a:defRPr lang="en-US" sz="2800" b="0" i="0" u="none" strike="noStrike" kern="1200" cap="none" spc="0" baseline="0">
          <a:solidFill>
            <a:srgbClr val="000000"/>
          </a:solidFill>
          <a:uFillTx/>
          <a:latin typeface="Calibri"/>
        </a:defRPr>
      </a:lvl2pPr>
      <a:lvl3pPr marL="1143000" marR="0" lvl="2" indent="-228600" algn="l" defTabSz="457200" rtl="0" fontAlgn="auto" hangingPunct="1">
        <a:lnSpc>
          <a:spcPct val="100000"/>
        </a:lnSpc>
        <a:spcBef>
          <a:spcPts val="600"/>
        </a:spcBef>
        <a:spcAft>
          <a:spcPts val="0"/>
        </a:spcAft>
        <a:buSzPct val="100000"/>
        <a:buFont typeface="Arial"/>
        <a:buChar char="•"/>
        <a:tabLst/>
        <a:defRPr lang="en-US" sz="2400" b="0" i="0" u="none" strike="noStrike" kern="1200" cap="none" spc="0" baseline="0">
          <a:solidFill>
            <a:srgbClr val="000000"/>
          </a:solidFill>
          <a:uFillTx/>
          <a:latin typeface="Calibri"/>
        </a:defRPr>
      </a:lvl3pPr>
      <a:lvl4pPr marL="1600200" marR="0" lvl="3" indent="-228600" algn="l" defTabSz="457200" rtl="0" fontAlgn="auto" hangingPunct="1">
        <a:lnSpc>
          <a:spcPct val="100000"/>
        </a:lnSpc>
        <a:spcBef>
          <a:spcPts val="500"/>
        </a:spcBef>
        <a:spcAft>
          <a:spcPts val="0"/>
        </a:spcAft>
        <a:buSzPct val="100000"/>
        <a:buFont typeface="Arial"/>
        <a:buChar char="–"/>
        <a:tabLst/>
        <a:defRPr lang="en-US" sz="2000" b="0" i="0" u="none" strike="noStrike" kern="1200" cap="none" spc="0" baseline="0">
          <a:solidFill>
            <a:srgbClr val="000000"/>
          </a:solidFill>
          <a:uFillTx/>
          <a:latin typeface="Calibri"/>
        </a:defRPr>
      </a:lvl4pPr>
      <a:lvl5pPr marL="2057400" marR="0" lvl="4" indent="-228600" algn="l" defTabSz="457200" rtl="0" fontAlgn="auto" hangingPunct="1">
        <a:lnSpc>
          <a:spcPct val="100000"/>
        </a:lnSpc>
        <a:spcBef>
          <a:spcPts val="500"/>
        </a:spcBef>
        <a:spcAft>
          <a:spcPts val="0"/>
        </a:spcAft>
        <a:buSzPct val="100000"/>
        <a:buFont typeface="Arial"/>
        <a:buChar char="»"/>
        <a:tabLst/>
        <a:defRPr lang="en-US" sz="20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kff.org/coronavirus-covid-19/poll-finding/kff-covid-19-vaccine-monitor-april-202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7CBB95F-B9ED-384F-85B1-B5A17F5BD06C}"/>
              </a:ext>
            </a:extLst>
          </p:cNvPr>
          <p:cNvSpPr/>
          <p:nvPr/>
        </p:nvSpPr>
        <p:spPr>
          <a:xfrm>
            <a:off x="0" y="-675"/>
            <a:ext cx="12192000" cy="4286248"/>
          </a:xfrm>
          <a:prstGeom prst="rect">
            <a:avLst/>
          </a:prstGeom>
          <a:solidFill>
            <a:srgbClr val="359A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008FC4"/>
              </a:solidFill>
            </a:endParaRPr>
          </a:p>
        </p:txBody>
      </p:sp>
      <p:sp>
        <p:nvSpPr>
          <p:cNvPr id="2" name="Title 1">
            <a:extLst>
              <a:ext uri="{FF2B5EF4-FFF2-40B4-BE49-F238E27FC236}">
                <a16:creationId xmlns:a16="http://schemas.microsoft.com/office/drawing/2014/main" id="{4C7FEFF9-EADA-0B4B-87AB-2FA3C35AB906}"/>
              </a:ext>
            </a:extLst>
          </p:cNvPr>
          <p:cNvSpPr>
            <a:spLocks noGrp="1"/>
          </p:cNvSpPr>
          <p:nvPr>
            <p:ph type="ctrTitle"/>
          </p:nvPr>
        </p:nvSpPr>
        <p:spPr>
          <a:xfrm>
            <a:off x="1898650" y="357301"/>
            <a:ext cx="8828616" cy="850041"/>
          </a:xfrm>
          <a:solidFill>
            <a:srgbClr val="359AB9"/>
          </a:solidFill>
        </p:spPr>
        <p:txBody>
          <a:bodyPr>
            <a:normAutofit fontScale="90000"/>
          </a:bodyPr>
          <a:lstStyle/>
          <a:p>
            <a:r>
              <a:rPr lang="en-US" b="1" dirty="0">
                <a:solidFill>
                  <a:schemeClr val="bg1"/>
                </a:solidFill>
                <a:latin typeface="Calibri"/>
                <a:cs typeface="Calibri"/>
              </a:rPr>
              <a:t>COVID-19 and Vaccination Update</a:t>
            </a:r>
            <a:br>
              <a:rPr lang="en-US" b="1" dirty="0">
                <a:latin typeface="Calibri"/>
                <a:cs typeface="Calibri"/>
              </a:rPr>
            </a:br>
            <a:r>
              <a:rPr lang="en-US" b="1" dirty="0">
                <a:solidFill>
                  <a:schemeClr val="bg1"/>
                </a:solidFill>
                <a:latin typeface="Calibri"/>
                <a:cs typeface="Calibri"/>
              </a:rPr>
              <a:t>El Paso County Board of Commissioners</a:t>
            </a:r>
            <a:endParaRPr lang="en-US" b="1" dirty="0">
              <a:solidFill>
                <a:schemeClr val="bg1"/>
              </a:solidFill>
              <a:cs typeface="Calibri"/>
            </a:endParaRPr>
          </a:p>
        </p:txBody>
      </p:sp>
      <p:sp>
        <p:nvSpPr>
          <p:cNvPr id="3" name="Subtitle 2">
            <a:extLst>
              <a:ext uri="{FF2B5EF4-FFF2-40B4-BE49-F238E27FC236}">
                <a16:creationId xmlns:a16="http://schemas.microsoft.com/office/drawing/2014/main" id="{A96511B6-F234-614E-BFE1-E14268C8C4BF}"/>
              </a:ext>
            </a:extLst>
          </p:cNvPr>
          <p:cNvSpPr>
            <a:spLocks noGrp="1"/>
          </p:cNvSpPr>
          <p:nvPr>
            <p:ph type="subTitle" idx="1"/>
          </p:nvPr>
        </p:nvSpPr>
        <p:spPr>
          <a:xfrm>
            <a:off x="561975" y="4424467"/>
            <a:ext cx="8323035" cy="2076390"/>
          </a:xfrm>
        </p:spPr>
        <p:txBody>
          <a:bodyPr vert="horz" lIns="91440" tIns="45720" rIns="91440" bIns="45720" rtlCol="0" anchor="t">
            <a:normAutofit/>
          </a:bodyPr>
          <a:lstStyle/>
          <a:p>
            <a:pPr algn="l"/>
            <a:r>
              <a:rPr lang="en-US" sz="1600" b="1" dirty="0"/>
              <a:t>Presenters: </a:t>
            </a:r>
            <a:r>
              <a:rPr lang="en-US" sz="1600" dirty="0"/>
              <a:t>Susan Wheelan, El Paso County Public Health Director; Dr. Robin Johnson, El Paso </a:t>
            </a:r>
            <a:r>
              <a:rPr lang="en-US" sz="1600"/>
              <a:t>County Public Health Medical Director; Fadi Youkhana, El </a:t>
            </a:r>
            <a:r>
              <a:rPr lang="en-US" sz="1600" dirty="0"/>
              <a:t>Paso County Public Health Epidemiologist; Diana May, El Paso County Attorney</a:t>
            </a:r>
            <a:endParaRPr lang="en-US" sz="1600" dirty="0">
              <a:cs typeface="Calibri"/>
            </a:endParaRPr>
          </a:p>
          <a:p>
            <a:pPr algn="l"/>
            <a:endParaRPr lang="en-US" sz="1600" dirty="0">
              <a:cs typeface="Calibri"/>
            </a:endParaRPr>
          </a:p>
          <a:p>
            <a:pPr algn="l"/>
            <a:r>
              <a:rPr lang="en-US" sz="1600" b="1" dirty="0">
                <a:cs typeface="Calibri"/>
              </a:rPr>
              <a:t>To: </a:t>
            </a:r>
            <a:r>
              <a:rPr lang="en-US" sz="1600" dirty="0">
                <a:cs typeface="Calibri"/>
              </a:rPr>
              <a:t>El Paso County Board of Commissioners</a:t>
            </a:r>
          </a:p>
          <a:p>
            <a:pPr algn="l"/>
            <a:endParaRPr lang="en-US" sz="1600" dirty="0">
              <a:cs typeface="Calibri"/>
            </a:endParaRPr>
          </a:p>
          <a:p>
            <a:pPr algn="l"/>
            <a:r>
              <a:rPr lang="en-US" sz="1600" b="1" dirty="0"/>
              <a:t>Date: </a:t>
            </a:r>
            <a:r>
              <a:rPr lang="en-US" sz="1600" dirty="0"/>
              <a:t>May 18, 2021</a:t>
            </a:r>
            <a:endParaRPr lang="en-US" sz="1600" dirty="0">
              <a:cs typeface="Calibri"/>
            </a:endParaRPr>
          </a:p>
        </p:txBody>
      </p:sp>
      <p:pic>
        <p:nvPicPr>
          <p:cNvPr id="11" name="Picture 10">
            <a:extLst>
              <a:ext uri="{FF2B5EF4-FFF2-40B4-BE49-F238E27FC236}">
                <a16:creationId xmlns:a16="http://schemas.microsoft.com/office/drawing/2014/main" id="{B6B09325-9D94-DF49-A0A7-F597AC8C1C88}"/>
              </a:ext>
            </a:extLst>
          </p:cNvPr>
          <p:cNvPicPr>
            <a:picLocks noChangeAspect="1"/>
          </p:cNvPicPr>
          <p:nvPr/>
        </p:nvPicPr>
        <p:blipFill>
          <a:blip r:embed="rId3"/>
          <a:stretch>
            <a:fillRect/>
          </a:stretch>
        </p:blipFill>
        <p:spPr>
          <a:xfrm>
            <a:off x="9610279" y="4655319"/>
            <a:ext cx="2048321" cy="1312205"/>
          </a:xfrm>
          <a:prstGeom prst="rect">
            <a:avLst/>
          </a:prstGeom>
        </p:spPr>
      </p:pic>
      <p:sp>
        <p:nvSpPr>
          <p:cNvPr id="25" name="TextBox 24">
            <a:extLst>
              <a:ext uri="{FF2B5EF4-FFF2-40B4-BE49-F238E27FC236}">
                <a16:creationId xmlns:a16="http://schemas.microsoft.com/office/drawing/2014/main" id="{3E1F85B0-2C35-0945-8411-C4EEA5D01DE5}"/>
              </a:ext>
            </a:extLst>
          </p:cNvPr>
          <p:cNvSpPr txBox="1"/>
          <p:nvPr/>
        </p:nvSpPr>
        <p:spPr>
          <a:xfrm>
            <a:off x="7010402" y="5379244"/>
            <a:ext cx="184731" cy="300082"/>
          </a:xfrm>
          <a:prstGeom prst="rect">
            <a:avLst/>
          </a:prstGeom>
          <a:noFill/>
        </p:spPr>
        <p:txBody>
          <a:bodyPr wrap="none" rtlCol="0">
            <a:spAutoFit/>
          </a:bodyPr>
          <a:lstStyle/>
          <a:p>
            <a:endParaRPr lang="en-US" sz="1350"/>
          </a:p>
        </p:txBody>
      </p:sp>
      <p:pic>
        <p:nvPicPr>
          <p:cNvPr id="18" name="Picture 17">
            <a:extLst>
              <a:ext uri="{FF2B5EF4-FFF2-40B4-BE49-F238E27FC236}">
                <a16:creationId xmlns:a16="http://schemas.microsoft.com/office/drawing/2014/main" id="{3F440F83-FCE5-974B-8E98-B7DE2557AA6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8408403" y="1551991"/>
            <a:ext cx="2052163" cy="25603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3">
            <a:extLst>
              <a:ext uri="{FF2B5EF4-FFF2-40B4-BE49-F238E27FC236}">
                <a16:creationId xmlns:a16="http://schemas.microsoft.com/office/drawing/2014/main" id="{B717EE87-9B87-4854-9A6A-4C94132CE510}"/>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697566" y="1552676"/>
            <a:ext cx="2084424" cy="25603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6">
            <a:extLst>
              <a:ext uri="{FF2B5EF4-FFF2-40B4-BE49-F238E27FC236}">
                <a16:creationId xmlns:a16="http://schemas.microsoft.com/office/drawing/2014/main" id="{D12BED45-3C28-46BF-9D37-ACB38903A12B}"/>
              </a:ext>
            </a:extLst>
          </p:cNvPr>
          <p:cNvPicPr>
            <a:picLocks noChangeAspect="1"/>
          </p:cNvPicPr>
          <p:nvPr/>
        </p:nvPicPr>
        <p:blipFill>
          <a:blip r:embed="rId6"/>
          <a:stretch>
            <a:fillRect/>
          </a:stretch>
        </p:blipFill>
        <p:spPr>
          <a:xfrm>
            <a:off x="4116711" y="1466978"/>
            <a:ext cx="4010809" cy="2795041"/>
          </a:xfrm>
          <a:prstGeom prst="rect">
            <a:avLst/>
          </a:prstGeom>
        </p:spPr>
      </p:pic>
    </p:spTree>
    <p:extLst>
      <p:ext uri="{BB962C8B-B14F-4D97-AF65-F5344CB8AC3E}">
        <p14:creationId xmlns:p14="http://schemas.microsoft.com/office/powerpoint/2010/main" val="2138622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p:txBody>
          <a:bodyPr/>
          <a:lstStyle/>
          <a:p>
            <a:r>
              <a:rPr lang="en-US" b="1" dirty="0">
                <a:cs typeface="Calibri"/>
              </a:rPr>
              <a:t>Vaccinations vs. COVID-19</a:t>
            </a:r>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10</a:t>
            </a:fld>
            <a:endParaRPr lang="en-US" dirty="0"/>
          </a:p>
        </p:txBody>
      </p:sp>
      <p:graphicFrame>
        <p:nvGraphicFramePr>
          <p:cNvPr id="10" name="Chart 9">
            <a:extLst>
              <a:ext uri="{FF2B5EF4-FFF2-40B4-BE49-F238E27FC236}">
                <a16:creationId xmlns:a16="http://schemas.microsoft.com/office/drawing/2014/main" id="{BAF314B2-3C04-4F51-AA96-4257B44F2228}"/>
              </a:ext>
            </a:extLst>
          </p:cNvPr>
          <p:cNvGraphicFramePr>
            <a:graphicFrameLocks/>
          </p:cNvGraphicFramePr>
          <p:nvPr>
            <p:extLst>
              <p:ext uri="{D42A27DB-BD31-4B8C-83A1-F6EECF244321}">
                <p14:modId xmlns:p14="http://schemas.microsoft.com/office/powerpoint/2010/main" val="3088710778"/>
              </p:ext>
            </p:extLst>
          </p:nvPr>
        </p:nvGraphicFramePr>
        <p:xfrm>
          <a:off x="1861812" y="1066800"/>
          <a:ext cx="8468376" cy="52800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1650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75C9B-DEB4-417F-8B93-51CC780D8EB1}"/>
              </a:ext>
            </a:extLst>
          </p:cNvPr>
          <p:cNvSpPr>
            <a:spLocks noGrp="1"/>
          </p:cNvSpPr>
          <p:nvPr>
            <p:ph type="title"/>
          </p:nvPr>
        </p:nvSpPr>
        <p:spPr/>
        <p:txBody>
          <a:bodyPr/>
          <a:lstStyle/>
          <a:p>
            <a:r>
              <a:rPr lang="en-US" b="1" dirty="0">
                <a:cs typeface="Calibri"/>
              </a:rPr>
              <a:t>Vaccination Demographics</a:t>
            </a:r>
          </a:p>
        </p:txBody>
      </p:sp>
      <p:sp>
        <p:nvSpPr>
          <p:cNvPr id="4" name="Slide Number Placeholder 3">
            <a:extLst>
              <a:ext uri="{FF2B5EF4-FFF2-40B4-BE49-F238E27FC236}">
                <a16:creationId xmlns:a16="http://schemas.microsoft.com/office/drawing/2014/main" id="{C590D225-9DC1-4982-A3B0-35CE9B679998}"/>
              </a:ext>
            </a:extLst>
          </p:cNvPr>
          <p:cNvSpPr>
            <a:spLocks noGrp="1"/>
          </p:cNvSpPr>
          <p:nvPr>
            <p:ph type="sldNum" sz="quarter" idx="12"/>
          </p:nvPr>
        </p:nvSpPr>
        <p:spPr/>
        <p:txBody>
          <a:bodyPr/>
          <a:lstStyle/>
          <a:p>
            <a:fld id="{D4B5ADC2-7248-4799-8E52-477E151C3EE9}" type="slidenum">
              <a:rPr lang="en-US" sz="1400" b="1" smtClean="0"/>
              <a:pPr/>
              <a:t>11</a:t>
            </a:fld>
            <a:endParaRPr lang="en-US" dirty="0"/>
          </a:p>
        </p:txBody>
      </p:sp>
      <p:sp>
        <p:nvSpPr>
          <p:cNvPr id="5" name="TextBox 4">
            <a:extLst>
              <a:ext uri="{FF2B5EF4-FFF2-40B4-BE49-F238E27FC236}">
                <a16:creationId xmlns:a16="http://schemas.microsoft.com/office/drawing/2014/main" id="{1FFBEFCC-7651-476F-8EC9-5C00FCE67E8E}"/>
              </a:ext>
            </a:extLst>
          </p:cNvPr>
          <p:cNvSpPr txBox="1"/>
          <p:nvPr/>
        </p:nvSpPr>
        <p:spPr>
          <a:xfrm>
            <a:off x="1625600" y="5895216"/>
            <a:ext cx="4089399" cy="369332"/>
          </a:xfrm>
          <a:prstGeom prst="rect">
            <a:avLst/>
          </a:prstGeom>
          <a:noFill/>
        </p:spPr>
        <p:txBody>
          <a:bodyPr wrap="square" rtlCol="0">
            <a:spAutoFit/>
          </a:bodyPr>
          <a:lstStyle/>
          <a:p>
            <a:r>
              <a:rPr lang="en-US" dirty="0"/>
              <a:t>Source: </a:t>
            </a:r>
            <a:r>
              <a:rPr lang="en-US" dirty="0">
                <a:hlinkClick r:id="rId2"/>
              </a:rPr>
              <a:t>Kaiser Family Foundation Study</a:t>
            </a:r>
            <a:endParaRPr lang="en-US" dirty="0"/>
          </a:p>
        </p:txBody>
      </p:sp>
      <p:pic>
        <p:nvPicPr>
          <p:cNvPr id="6" name="Picture 5">
            <a:extLst>
              <a:ext uri="{FF2B5EF4-FFF2-40B4-BE49-F238E27FC236}">
                <a16:creationId xmlns:a16="http://schemas.microsoft.com/office/drawing/2014/main" id="{981C56AC-B1EC-4A38-AD9E-0228880F0321}"/>
              </a:ext>
            </a:extLst>
          </p:cNvPr>
          <p:cNvPicPr>
            <a:picLocks noChangeAspect="1"/>
          </p:cNvPicPr>
          <p:nvPr/>
        </p:nvPicPr>
        <p:blipFill rotWithShape="1">
          <a:blip r:embed="rId3"/>
          <a:srcRect l="1465" t="4829" r="5064" b="2948"/>
          <a:stretch/>
        </p:blipFill>
        <p:spPr>
          <a:xfrm>
            <a:off x="1625600" y="1210584"/>
            <a:ext cx="9067800" cy="4436832"/>
          </a:xfrm>
          <a:prstGeom prst="rect">
            <a:avLst/>
          </a:prstGeom>
        </p:spPr>
      </p:pic>
    </p:spTree>
    <p:extLst>
      <p:ext uri="{BB962C8B-B14F-4D97-AF65-F5344CB8AC3E}">
        <p14:creationId xmlns:p14="http://schemas.microsoft.com/office/powerpoint/2010/main" val="3490131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p:txBody>
          <a:bodyPr/>
          <a:lstStyle/>
          <a:p>
            <a:r>
              <a:rPr lang="en-US" b="1" dirty="0">
                <a:cs typeface="Calibri"/>
              </a:rPr>
              <a:t>El Paso County Vaccine Consortium</a:t>
            </a:r>
            <a:endParaRPr lang="en-US" dirty="0"/>
          </a:p>
        </p:txBody>
      </p:sp>
      <p:sp>
        <p:nvSpPr>
          <p:cNvPr id="3" name="Content Placeholder 2">
            <a:extLst>
              <a:ext uri="{FF2B5EF4-FFF2-40B4-BE49-F238E27FC236}">
                <a16:creationId xmlns:a16="http://schemas.microsoft.com/office/drawing/2014/main" id="{17045273-2787-4649-A68E-0105057CACDC}"/>
              </a:ext>
            </a:extLst>
          </p:cNvPr>
          <p:cNvSpPr>
            <a:spLocks noGrp="1"/>
          </p:cNvSpPr>
          <p:nvPr>
            <p:ph idx="1"/>
          </p:nvPr>
        </p:nvSpPr>
        <p:spPr/>
        <p:txBody>
          <a:bodyPr vert="horz" lIns="91440" tIns="45720" rIns="91440" bIns="45720" rtlCol="0" anchor="t">
            <a:normAutofit/>
          </a:bodyPr>
          <a:lstStyle/>
          <a:p>
            <a:r>
              <a:rPr lang="en-US">
                <a:cs typeface="Calibri"/>
              </a:rPr>
              <a:t>Strategies</a:t>
            </a:r>
            <a:r>
              <a:rPr lang="en-US" dirty="0">
                <a:cs typeface="Calibri"/>
              </a:rPr>
              <a:t>: </a:t>
            </a:r>
          </a:p>
          <a:p>
            <a:pPr lvl="1"/>
            <a:r>
              <a:rPr lang="en-US" dirty="0">
                <a:cs typeface="Calibri"/>
              </a:rPr>
              <a:t>Moving from mass vaccination to mobile and </a:t>
            </a:r>
            <a:r>
              <a:rPr lang="en-US">
                <a:cs typeface="Calibri"/>
              </a:rPr>
              <a:t>targeted sites/events</a:t>
            </a:r>
            <a:endParaRPr lang="en-US" dirty="0">
              <a:cs typeface="Calibri"/>
            </a:endParaRPr>
          </a:p>
          <a:p>
            <a:pPr lvl="1"/>
            <a:r>
              <a:rPr lang="en-US" dirty="0">
                <a:cs typeface="Calibri"/>
              </a:rPr>
              <a:t>Expanding availability, reducing</a:t>
            </a:r>
            <a:r>
              <a:rPr lang="en-US">
                <a:cs typeface="Calibri"/>
              </a:rPr>
              <a:t> and eliminating</a:t>
            </a:r>
            <a:r>
              <a:rPr lang="en-US" dirty="0">
                <a:cs typeface="Calibri"/>
              </a:rPr>
              <a:t> barriers</a:t>
            </a:r>
          </a:p>
          <a:p>
            <a:pPr lvl="1"/>
            <a:r>
              <a:rPr lang="en-US" dirty="0">
                <a:cs typeface="Calibri"/>
              </a:rPr>
              <a:t>Engaging trusted sources</a:t>
            </a:r>
          </a:p>
          <a:p>
            <a:pPr lvl="1"/>
            <a:r>
              <a:rPr lang="en-US">
                <a:cs typeface="Calibri"/>
              </a:rPr>
              <a:t>Community outreach, dialogue </a:t>
            </a:r>
          </a:p>
          <a:p>
            <a:pPr lvl="1"/>
            <a:r>
              <a:rPr lang="en-US" dirty="0">
                <a:cs typeface="Calibri"/>
              </a:rPr>
              <a:t>Reaching new people</a:t>
            </a:r>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12</a:t>
            </a:fld>
            <a:endParaRPr lang="en-US" dirty="0"/>
          </a:p>
        </p:txBody>
      </p:sp>
    </p:spTree>
    <p:extLst>
      <p:ext uri="{BB962C8B-B14F-4D97-AF65-F5344CB8AC3E}">
        <p14:creationId xmlns:p14="http://schemas.microsoft.com/office/powerpoint/2010/main" val="2155205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CA03140-CB5A-7C41-9E2C-473A3BD8B038}"/>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13</a:t>
            </a:fld>
            <a:endParaRPr lang="en-US" dirty="0"/>
          </a:p>
        </p:txBody>
      </p:sp>
      <p:sp>
        <p:nvSpPr>
          <p:cNvPr id="6" name="Title 1">
            <a:extLst>
              <a:ext uri="{FF2B5EF4-FFF2-40B4-BE49-F238E27FC236}">
                <a16:creationId xmlns:a16="http://schemas.microsoft.com/office/drawing/2014/main" id="{06CCF839-64B2-41D8-A097-317B305143BD}"/>
              </a:ext>
            </a:extLst>
          </p:cNvPr>
          <p:cNvSpPr>
            <a:spLocks noGrp="1"/>
          </p:cNvSpPr>
          <p:nvPr/>
        </p:nvSpPr>
        <p:spPr>
          <a:xfrm>
            <a:off x="821872" y="2290685"/>
            <a:ext cx="10684327" cy="1470026"/>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a:lstStyle>
          <a:p>
            <a:r>
              <a:rPr lang="en-US" sz="6600" b="1" dirty="0">
                <a:latin typeface="Arial"/>
                <a:cs typeface="Arial"/>
              </a:rPr>
              <a:t>Face Coverings</a:t>
            </a:r>
          </a:p>
        </p:txBody>
      </p:sp>
    </p:spTree>
    <p:extLst>
      <p:ext uri="{BB962C8B-B14F-4D97-AF65-F5344CB8AC3E}">
        <p14:creationId xmlns:p14="http://schemas.microsoft.com/office/powerpoint/2010/main" val="2389979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p:txBody>
          <a:bodyPr/>
          <a:lstStyle/>
          <a:p>
            <a:r>
              <a:rPr lang="en-US" b="1" u="sng" dirty="0">
                <a:cs typeface="Calibri"/>
              </a:rPr>
              <a:t>General Rule</a:t>
            </a:r>
          </a:p>
        </p:txBody>
      </p:sp>
      <p:sp>
        <p:nvSpPr>
          <p:cNvPr id="3" name="Content Placeholder 2">
            <a:extLst>
              <a:ext uri="{FF2B5EF4-FFF2-40B4-BE49-F238E27FC236}">
                <a16:creationId xmlns:a16="http://schemas.microsoft.com/office/drawing/2014/main" id="{17045273-2787-4649-A68E-0105057CACDC}"/>
              </a:ext>
            </a:extLst>
          </p:cNvPr>
          <p:cNvSpPr>
            <a:spLocks noGrp="1"/>
          </p:cNvSpPr>
          <p:nvPr>
            <p:ph idx="1"/>
          </p:nvPr>
        </p:nvSpPr>
        <p:spPr>
          <a:xfrm>
            <a:off x="609600" y="1600201"/>
            <a:ext cx="10972800" cy="4737629"/>
          </a:xfrm>
        </p:spPr>
        <p:txBody>
          <a:bodyPr vert="horz" lIns="91440" tIns="45720" rIns="91440" bIns="45720" rtlCol="0" anchor="t">
            <a:normAutofit/>
          </a:bodyPr>
          <a:lstStyle/>
          <a:p>
            <a:pPr>
              <a:spcBef>
                <a:spcPts val="800"/>
              </a:spcBef>
            </a:pPr>
            <a:r>
              <a:rPr lang="en-US" b="1" u="sng" dirty="0">
                <a:ea typeface="+mn-lt"/>
                <a:cs typeface="+mn-lt"/>
              </a:rPr>
              <a:t>General rule:</a:t>
            </a:r>
            <a:r>
              <a:rPr lang="en-US" dirty="0">
                <a:ea typeface="+mn-lt"/>
                <a:cs typeface="+mn-lt"/>
              </a:rPr>
              <a:t> </a:t>
            </a:r>
          </a:p>
          <a:p>
            <a:pPr lvl="1">
              <a:spcBef>
                <a:spcPts val="800"/>
              </a:spcBef>
            </a:pPr>
            <a:r>
              <a:rPr lang="en-US">
                <a:ea typeface="+mn-lt"/>
                <a:cs typeface="+mn-lt"/>
              </a:rPr>
              <a:t>Per Governor Polis' Executive Order/Public Health Order, face coverings are not </a:t>
            </a:r>
            <a:r>
              <a:rPr lang="en-US" dirty="0">
                <a:ea typeface="+mn-lt"/>
                <a:cs typeface="+mn-lt"/>
              </a:rPr>
              <a:t>required any longer</a:t>
            </a:r>
          </a:p>
          <a:p>
            <a:pPr lvl="1">
              <a:spcBef>
                <a:spcPts val="800"/>
              </a:spcBef>
            </a:pPr>
            <a:r>
              <a:rPr lang="en-US" dirty="0">
                <a:cs typeface="Calibri"/>
              </a:rPr>
              <a:t>Expires on June 1, 2021</a:t>
            </a:r>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14</a:t>
            </a:fld>
            <a:endParaRPr lang="en-US" dirty="0"/>
          </a:p>
        </p:txBody>
      </p:sp>
    </p:spTree>
    <p:extLst>
      <p:ext uri="{BB962C8B-B14F-4D97-AF65-F5344CB8AC3E}">
        <p14:creationId xmlns:p14="http://schemas.microsoft.com/office/powerpoint/2010/main" val="912304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p:txBody>
          <a:bodyPr/>
          <a:lstStyle/>
          <a:p>
            <a:r>
              <a:rPr lang="en-US" u="sng" dirty="0">
                <a:cs typeface="Calibri"/>
              </a:rPr>
              <a:t>Exceptions to the General Rule</a:t>
            </a:r>
            <a:endParaRPr lang="en-US" u="sng" dirty="0"/>
          </a:p>
        </p:txBody>
      </p:sp>
      <p:sp>
        <p:nvSpPr>
          <p:cNvPr id="3" name="Content Placeholder 2">
            <a:extLst>
              <a:ext uri="{FF2B5EF4-FFF2-40B4-BE49-F238E27FC236}">
                <a16:creationId xmlns:a16="http://schemas.microsoft.com/office/drawing/2014/main" id="{17045273-2787-4649-A68E-0105057CACDC}"/>
              </a:ext>
            </a:extLst>
          </p:cNvPr>
          <p:cNvSpPr>
            <a:spLocks noGrp="1"/>
          </p:cNvSpPr>
          <p:nvPr>
            <p:ph idx="1"/>
          </p:nvPr>
        </p:nvSpPr>
        <p:spPr>
          <a:xfrm>
            <a:off x="317326" y="1422749"/>
            <a:ext cx="11411210" cy="5123848"/>
          </a:xfrm>
        </p:spPr>
        <p:txBody>
          <a:bodyPr vert="horz" lIns="91440" tIns="45720" rIns="91440" bIns="45720" rtlCol="0" anchor="t">
            <a:normAutofit fontScale="77500" lnSpcReduction="20000"/>
          </a:bodyPr>
          <a:lstStyle/>
          <a:p>
            <a:pPr>
              <a:spcBef>
                <a:spcPts val="800"/>
              </a:spcBef>
            </a:pPr>
            <a:r>
              <a:rPr lang="en-US" dirty="0">
                <a:ea typeface="+mn-lt"/>
                <a:cs typeface="+mn-lt"/>
              </a:rPr>
              <a:t>If you are </a:t>
            </a:r>
            <a:r>
              <a:rPr lang="en-US" b="1" u="sng" dirty="0">
                <a:ea typeface="+mn-lt"/>
                <a:cs typeface="+mn-lt"/>
              </a:rPr>
              <a:t>unvaccinated or not fully vaccinated,</a:t>
            </a:r>
            <a:r>
              <a:rPr lang="en-US" dirty="0">
                <a:ea typeface="+mn-lt"/>
                <a:cs typeface="+mn-lt"/>
              </a:rPr>
              <a:t> the Executive Order mandates individuals age 11 and older must wear face coverings in the following six settings:</a:t>
            </a:r>
          </a:p>
          <a:p>
            <a:pPr lvl="1">
              <a:spcBef>
                <a:spcPts val="800"/>
              </a:spcBef>
            </a:pPr>
            <a:r>
              <a:rPr lang="en-US" dirty="0">
                <a:cs typeface="Calibri"/>
              </a:rPr>
              <a:t>P-12 schools (including extracurricular activities) and childcare centers and services</a:t>
            </a:r>
          </a:p>
          <a:p>
            <a:pPr lvl="2">
              <a:spcBef>
                <a:spcPts val="800"/>
              </a:spcBef>
            </a:pPr>
            <a:r>
              <a:rPr lang="en-US" dirty="0">
                <a:cs typeface="Calibri"/>
              </a:rPr>
              <a:t>However, fully vaccinated individuals, including vaccinated children ages 16-18, in a classroom, cohort, or other group of children may remove masks where the teacher(s), caregiver(s), or other staff whose primary responsibility is education or childcare have provided proof of fully completed vaccination to their employer</a:t>
            </a:r>
          </a:p>
          <a:p>
            <a:pPr lvl="1">
              <a:spcBef>
                <a:spcPts val="800"/>
              </a:spcBef>
            </a:pPr>
            <a:r>
              <a:rPr lang="en-US" dirty="0">
                <a:cs typeface="Calibri"/>
              </a:rPr>
              <a:t>Colorado Division of Motor Vehicle Offices</a:t>
            </a:r>
          </a:p>
          <a:p>
            <a:pPr lvl="1">
              <a:spcBef>
                <a:spcPts val="800"/>
              </a:spcBef>
            </a:pPr>
            <a:r>
              <a:rPr lang="en-US" dirty="0">
                <a:cs typeface="Calibri"/>
              </a:rPr>
              <a:t>Residents, staff, and visitors to congregate care facilities, including nursing facilities, assisted living residences, intermediate care facilities, and group homes; except in situations where removal is authorized by the Centers for Medicare &amp; Medicaid Services</a:t>
            </a:r>
          </a:p>
          <a:p>
            <a:pPr lvl="1">
              <a:spcBef>
                <a:spcPts val="800"/>
              </a:spcBef>
            </a:pPr>
            <a:r>
              <a:rPr lang="en-US" dirty="0">
                <a:cs typeface="Calibri"/>
              </a:rPr>
              <a:t>Residents, staff, and visitors to prisons</a:t>
            </a:r>
          </a:p>
          <a:p>
            <a:pPr lvl="1">
              <a:spcBef>
                <a:spcPts val="800"/>
              </a:spcBef>
            </a:pPr>
            <a:r>
              <a:rPr lang="en-US" dirty="0">
                <a:cs typeface="Calibri"/>
              </a:rPr>
              <a:t>Residents, staff, and visitors to jails</a:t>
            </a:r>
          </a:p>
          <a:p>
            <a:pPr lvl="1">
              <a:spcBef>
                <a:spcPts val="800"/>
              </a:spcBef>
            </a:pPr>
            <a:r>
              <a:rPr lang="en-US" dirty="0">
                <a:cs typeface="Calibri"/>
              </a:rPr>
              <a:t>Personnel in emergency medical and other healthcare settings (including hospitals, ambulance service centers, urgent care centers, non-ambulatory surgical structures, clinics, doctors' offices, and non-urgent care medical structures</a:t>
            </a:r>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15</a:t>
            </a:fld>
            <a:endParaRPr lang="en-US" dirty="0"/>
          </a:p>
        </p:txBody>
      </p:sp>
    </p:spTree>
    <p:extLst>
      <p:ext uri="{BB962C8B-B14F-4D97-AF65-F5344CB8AC3E}">
        <p14:creationId xmlns:p14="http://schemas.microsoft.com/office/powerpoint/2010/main" val="1349614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p:txBody>
          <a:bodyPr/>
          <a:lstStyle/>
          <a:p>
            <a:r>
              <a:rPr lang="en-US" u="sng" dirty="0">
                <a:cs typeface="Calibri"/>
              </a:rPr>
              <a:t>Exemptions </a:t>
            </a:r>
            <a:endParaRPr lang="en-US" u="sng" dirty="0"/>
          </a:p>
        </p:txBody>
      </p:sp>
      <p:sp>
        <p:nvSpPr>
          <p:cNvPr id="3" name="Content Placeholder 2">
            <a:extLst>
              <a:ext uri="{FF2B5EF4-FFF2-40B4-BE49-F238E27FC236}">
                <a16:creationId xmlns:a16="http://schemas.microsoft.com/office/drawing/2014/main" id="{17045273-2787-4649-A68E-0105057CACDC}"/>
              </a:ext>
            </a:extLst>
          </p:cNvPr>
          <p:cNvSpPr>
            <a:spLocks noGrp="1"/>
          </p:cNvSpPr>
          <p:nvPr>
            <p:ph idx="1"/>
          </p:nvPr>
        </p:nvSpPr>
        <p:spPr>
          <a:xfrm>
            <a:off x="609600" y="1600201"/>
            <a:ext cx="10972800" cy="4737629"/>
          </a:xfrm>
        </p:spPr>
        <p:txBody>
          <a:bodyPr vert="horz" lIns="91440" tIns="45720" rIns="91440" bIns="45720" rtlCol="0" anchor="t">
            <a:normAutofit fontScale="85000" lnSpcReduction="10000"/>
          </a:bodyPr>
          <a:lstStyle/>
          <a:p>
            <a:pPr>
              <a:spcBef>
                <a:spcPts val="800"/>
              </a:spcBef>
            </a:pPr>
            <a:r>
              <a:rPr lang="en-US" dirty="0">
                <a:ea typeface="+mn-lt"/>
                <a:cs typeface="+mn-lt"/>
              </a:rPr>
              <a:t>Unvaccinated or not fully vaccinated individuals performing the following activities are exempt from the six requirements listed in the previous slide:</a:t>
            </a:r>
          </a:p>
          <a:p>
            <a:pPr lvl="1">
              <a:spcBef>
                <a:spcPts val="800"/>
              </a:spcBef>
            </a:pPr>
            <a:r>
              <a:rPr lang="en-US">
                <a:cs typeface="Calibri"/>
              </a:rPr>
              <a:t>Individuals who are hearing impaired or otherwise disabled or who are </a:t>
            </a:r>
            <a:r>
              <a:rPr lang="en-US" dirty="0">
                <a:cs typeface="Calibri"/>
              </a:rPr>
              <a:t>communicating with someone who is hearing impaired or otherwise disabled and where the ability to see the mouth is essential to communication</a:t>
            </a:r>
          </a:p>
          <a:p>
            <a:pPr lvl="1">
              <a:spcBef>
                <a:spcPts val="800"/>
              </a:spcBef>
            </a:pPr>
            <a:r>
              <a:rPr lang="en-US" dirty="0">
                <a:cs typeface="Calibri"/>
              </a:rPr>
              <a:t>Individuals who enter a business or receive services and are asked to temporarily remove a face covering for identification purposes</a:t>
            </a:r>
          </a:p>
          <a:p>
            <a:pPr lvl="1">
              <a:spcBef>
                <a:spcPts val="800"/>
              </a:spcBef>
            </a:pPr>
            <a:r>
              <a:rPr lang="en-US" dirty="0">
                <a:cs typeface="Calibri"/>
              </a:rPr>
              <a:t>Individuals who are actively engaged in a public safety role, such as law enforcement officers, firefighters, or emergency medical personnel</a:t>
            </a:r>
          </a:p>
          <a:p>
            <a:pPr lvl="1">
              <a:spcBef>
                <a:spcPts val="800"/>
              </a:spcBef>
            </a:pPr>
            <a:r>
              <a:rPr lang="en-US" dirty="0">
                <a:cs typeface="Calibri"/>
              </a:rPr>
              <a:t>Individuals who are officiating or participating in a life rite or religious service where the temporary removal of a face covering is necessary to complete or participate in the life rite or religious service</a:t>
            </a:r>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16</a:t>
            </a:fld>
            <a:endParaRPr lang="en-US" dirty="0"/>
          </a:p>
        </p:txBody>
      </p:sp>
    </p:spTree>
    <p:extLst>
      <p:ext uri="{BB962C8B-B14F-4D97-AF65-F5344CB8AC3E}">
        <p14:creationId xmlns:p14="http://schemas.microsoft.com/office/powerpoint/2010/main" val="2561523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p:txBody>
          <a:bodyPr/>
          <a:lstStyle/>
          <a:p>
            <a:r>
              <a:rPr lang="en-US" u="sng" dirty="0">
                <a:cs typeface="Calibri"/>
              </a:rPr>
              <a:t>Additional Exemptions </a:t>
            </a:r>
            <a:endParaRPr lang="en-US" u="sng" dirty="0"/>
          </a:p>
        </p:txBody>
      </p:sp>
      <p:sp>
        <p:nvSpPr>
          <p:cNvPr id="3" name="Content Placeholder 2">
            <a:extLst>
              <a:ext uri="{FF2B5EF4-FFF2-40B4-BE49-F238E27FC236}">
                <a16:creationId xmlns:a16="http://schemas.microsoft.com/office/drawing/2014/main" id="{17045273-2787-4649-A68E-0105057CACDC}"/>
              </a:ext>
            </a:extLst>
          </p:cNvPr>
          <p:cNvSpPr>
            <a:spLocks noGrp="1"/>
          </p:cNvSpPr>
          <p:nvPr>
            <p:ph idx="1"/>
          </p:nvPr>
        </p:nvSpPr>
        <p:spPr>
          <a:xfrm>
            <a:off x="201387" y="1182916"/>
            <a:ext cx="11852727" cy="5798985"/>
          </a:xfrm>
        </p:spPr>
        <p:txBody>
          <a:bodyPr vert="horz" lIns="91440" tIns="45720" rIns="91440" bIns="45720" rtlCol="0" anchor="t">
            <a:normAutofit fontScale="40000" lnSpcReduction="20000"/>
          </a:bodyPr>
          <a:lstStyle/>
          <a:p>
            <a:pPr>
              <a:spcBef>
                <a:spcPts val="800"/>
              </a:spcBef>
              <a:buAutoNum type="alphaLcParenR"/>
            </a:pPr>
            <a:r>
              <a:rPr lang="en-US">
                <a:ea typeface="+mn-lt"/>
                <a:cs typeface="+mn-lt"/>
              </a:rPr>
              <a:t>Individuals who are hearing impaired or otherwise disabled or who are communicating with someone who is hearing impaired or otherwise disabled and where the ability to see the mouth is essential </a:t>
            </a:r>
            <a:r>
              <a:rPr lang="en-US" dirty="0">
                <a:ea typeface="+mn-lt"/>
                <a:cs typeface="+mn-lt"/>
              </a:rPr>
              <a:t>to </a:t>
            </a:r>
            <a:r>
              <a:rPr lang="en-US">
                <a:ea typeface="+mn-lt"/>
                <a:cs typeface="+mn-lt"/>
              </a:rPr>
              <a:t>communication; </a:t>
            </a:r>
          </a:p>
          <a:p>
            <a:pPr>
              <a:spcBef>
                <a:spcPts val="800"/>
              </a:spcBef>
              <a:buAutoNum type="alphaLcParenR"/>
            </a:pPr>
            <a:r>
              <a:rPr lang="en-US">
                <a:ea typeface="+mn-lt"/>
                <a:cs typeface="+mn-lt"/>
              </a:rPr>
              <a:t>Individuals who are seated at a food service establishment; </a:t>
            </a:r>
          </a:p>
          <a:p>
            <a:pPr>
              <a:spcBef>
                <a:spcPts val="800"/>
              </a:spcBef>
              <a:buAutoNum type="alphaLcParenR"/>
            </a:pPr>
            <a:r>
              <a:rPr lang="en-US">
                <a:ea typeface="+mn-lt"/>
                <a:cs typeface="+mn-lt"/>
              </a:rPr>
              <a:t>Individuals who are exercising alone or with others from the individual’s household and a </a:t>
            </a:r>
            <a:r>
              <a:rPr lang="en-US" dirty="0">
                <a:ea typeface="+mn-lt"/>
                <a:cs typeface="+mn-lt"/>
              </a:rPr>
              <a:t>face </a:t>
            </a:r>
            <a:r>
              <a:rPr lang="en-US">
                <a:ea typeface="+mn-lt"/>
                <a:cs typeface="+mn-lt"/>
              </a:rPr>
              <a:t>covering would interfere with the activity; </a:t>
            </a:r>
          </a:p>
          <a:p>
            <a:pPr>
              <a:spcBef>
                <a:spcPts val="800"/>
              </a:spcBef>
              <a:buAutoNum type="alphaLcParenR"/>
            </a:pPr>
            <a:r>
              <a:rPr lang="en-US" dirty="0">
                <a:ea typeface="+mn-lt"/>
                <a:cs typeface="+mn-lt"/>
              </a:rPr>
              <a:t>Individuals </a:t>
            </a:r>
            <a:r>
              <a:rPr lang="en-US">
                <a:ea typeface="+mn-lt"/>
                <a:cs typeface="+mn-lt"/>
              </a:rPr>
              <a:t>who are receiving a personal service where the temporary removal </a:t>
            </a:r>
            <a:r>
              <a:rPr lang="en-US" dirty="0">
                <a:ea typeface="+mn-lt"/>
                <a:cs typeface="+mn-lt"/>
              </a:rPr>
              <a:t>of </a:t>
            </a:r>
            <a:r>
              <a:rPr lang="en-US">
                <a:ea typeface="+mn-lt"/>
                <a:cs typeface="+mn-lt"/>
              </a:rPr>
              <a:t>the face covering is necessary to perform the service;</a:t>
            </a:r>
          </a:p>
          <a:p>
            <a:pPr>
              <a:spcBef>
                <a:spcPts val="800"/>
              </a:spcBef>
              <a:buAutoNum type="alphaLcParenR"/>
            </a:pPr>
            <a:r>
              <a:rPr lang="en-US">
                <a:ea typeface="+mn-lt"/>
                <a:cs typeface="+mn-lt"/>
              </a:rPr>
              <a:t>Individuals who enter a business </a:t>
            </a:r>
            <a:r>
              <a:rPr lang="en-US" dirty="0">
                <a:ea typeface="+mn-lt"/>
                <a:cs typeface="+mn-lt"/>
              </a:rPr>
              <a:t>or </a:t>
            </a:r>
            <a:r>
              <a:rPr lang="en-US">
                <a:ea typeface="+mn-lt"/>
                <a:cs typeface="+mn-lt"/>
              </a:rPr>
              <a:t>receive services and are asked to temporarily remove a face covering for identification purposes</a:t>
            </a:r>
            <a:r>
              <a:rPr lang="en-US" dirty="0">
                <a:ea typeface="+mn-lt"/>
                <a:cs typeface="+mn-lt"/>
              </a:rPr>
              <a:t>; </a:t>
            </a:r>
            <a:endParaRPr lang="en-US">
              <a:ea typeface="+mn-lt"/>
              <a:cs typeface="+mn-lt"/>
            </a:endParaRPr>
          </a:p>
          <a:p>
            <a:pPr>
              <a:spcBef>
                <a:spcPts val="800"/>
              </a:spcBef>
              <a:buAutoNum type="alphaLcParenR"/>
            </a:pPr>
            <a:r>
              <a:rPr lang="en-US" dirty="0">
                <a:ea typeface="+mn-lt"/>
                <a:cs typeface="+mn-lt"/>
              </a:rPr>
              <a:t>Individuals who </a:t>
            </a:r>
            <a:r>
              <a:rPr lang="en-US">
                <a:ea typeface="+mn-lt"/>
                <a:cs typeface="+mn-lt"/>
              </a:rPr>
              <a:t>are actively engaged in a public safety role, such as law enforcement officers, firefighters, or emergency medical personnel</a:t>
            </a:r>
            <a:r>
              <a:rPr lang="en-US" dirty="0">
                <a:ea typeface="+mn-lt"/>
                <a:cs typeface="+mn-lt"/>
              </a:rPr>
              <a:t>;</a:t>
            </a:r>
            <a:r>
              <a:rPr lang="en-US">
                <a:ea typeface="+mn-lt"/>
                <a:cs typeface="+mn-lt"/>
              </a:rPr>
              <a:t> </a:t>
            </a:r>
            <a:r>
              <a:rPr lang="en-US" dirty="0">
                <a:ea typeface="+mn-lt"/>
                <a:cs typeface="+mn-lt"/>
              </a:rPr>
              <a:t> and </a:t>
            </a:r>
            <a:endParaRPr lang="en-US">
              <a:ea typeface="+mn-lt"/>
              <a:cs typeface="+mn-lt"/>
            </a:endParaRPr>
          </a:p>
          <a:p>
            <a:pPr>
              <a:spcBef>
                <a:spcPts val="800"/>
              </a:spcBef>
              <a:buAutoNum type="alphaLcParenR"/>
            </a:pPr>
            <a:r>
              <a:rPr lang="en-US" dirty="0">
                <a:ea typeface="+mn-lt"/>
                <a:cs typeface="+mn-lt"/>
              </a:rPr>
              <a:t>Individuals </a:t>
            </a:r>
            <a:r>
              <a:rPr lang="en-US">
                <a:ea typeface="+mn-lt"/>
                <a:cs typeface="+mn-lt"/>
              </a:rPr>
              <a:t>who are officiating or </a:t>
            </a:r>
            <a:r>
              <a:rPr lang="en-US" dirty="0">
                <a:ea typeface="+mn-lt"/>
                <a:cs typeface="+mn-lt"/>
              </a:rPr>
              <a:t>participating in </a:t>
            </a:r>
            <a:r>
              <a:rPr lang="en-US">
                <a:ea typeface="+mn-lt"/>
                <a:cs typeface="+mn-lt"/>
              </a:rPr>
              <a:t>a life rite or religious service where the temporary removal </a:t>
            </a:r>
            <a:r>
              <a:rPr lang="en-US" dirty="0">
                <a:ea typeface="+mn-lt"/>
                <a:cs typeface="+mn-lt"/>
              </a:rPr>
              <a:t>of </a:t>
            </a:r>
            <a:r>
              <a:rPr lang="en-US">
                <a:ea typeface="+mn-lt"/>
                <a:cs typeface="+mn-lt"/>
              </a:rPr>
              <a:t>a face covering is necessary to complete or participate in </a:t>
            </a:r>
            <a:r>
              <a:rPr lang="en-US" dirty="0">
                <a:ea typeface="+mn-lt"/>
                <a:cs typeface="+mn-lt"/>
              </a:rPr>
              <a:t>the </a:t>
            </a:r>
            <a:r>
              <a:rPr lang="en-US">
                <a:ea typeface="+mn-lt"/>
                <a:cs typeface="+mn-lt"/>
              </a:rPr>
              <a:t>life rite or religious service; </a:t>
            </a:r>
          </a:p>
          <a:p>
            <a:pPr>
              <a:spcBef>
                <a:spcPts val="800"/>
              </a:spcBef>
              <a:buAutoNum type="alphaLcParenR"/>
            </a:pPr>
            <a:r>
              <a:rPr lang="en-US">
                <a:ea typeface="+mn-lt"/>
                <a:cs typeface="+mn-lt"/>
              </a:rPr>
              <a:t>Individuals who are giving a speech for broadcast or an audience; </a:t>
            </a:r>
          </a:p>
          <a:p>
            <a:pPr>
              <a:spcBef>
                <a:spcPts val="800"/>
              </a:spcBef>
              <a:buAutoNum type="alphaLcParenR"/>
            </a:pPr>
            <a:r>
              <a:rPr lang="en-US">
                <a:ea typeface="+mn-lt"/>
                <a:cs typeface="+mn-lt"/>
              </a:rPr>
              <a:t>Individuals who are alone </a:t>
            </a:r>
            <a:r>
              <a:rPr lang="en-US" dirty="0">
                <a:ea typeface="+mn-lt"/>
                <a:cs typeface="+mn-lt"/>
              </a:rPr>
              <a:t>in </a:t>
            </a:r>
            <a:r>
              <a:rPr lang="en-US">
                <a:ea typeface="+mn-lt"/>
                <a:cs typeface="+mn-lt"/>
              </a:rPr>
              <a:t>a room</a:t>
            </a:r>
          </a:p>
          <a:p>
            <a:pPr>
              <a:spcBef>
                <a:spcPts val="800"/>
              </a:spcBef>
              <a:buAutoNum type="alphaLcParenR"/>
            </a:pPr>
            <a:r>
              <a:rPr lang="en-US" dirty="0">
                <a:ea typeface="+mn-lt"/>
                <a:cs typeface="+mn-lt"/>
              </a:rPr>
              <a:t>Individuals who are hearing impaired or otherwise disabled or who are communicating with someone who is hearing impaired or otherwise disabled and where the ability to see the mouth is essential to communication; </a:t>
            </a:r>
          </a:p>
          <a:p>
            <a:pPr>
              <a:spcBef>
                <a:spcPts val="800"/>
              </a:spcBef>
              <a:buAutoNum type="alphaLcParenR"/>
            </a:pPr>
            <a:r>
              <a:rPr lang="en-US" dirty="0">
                <a:ea typeface="+mn-lt"/>
                <a:cs typeface="+mn-lt"/>
              </a:rPr>
              <a:t>Individuals who are seated at a food service establishment; </a:t>
            </a:r>
          </a:p>
          <a:p>
            <a:pPr>
              <a:spcBef>
                <a:spcPts val="800"/>
              </a:spcBef>
              <a:buAutoNum type="alphaLcParenR"/>
            </a:pPr>
            <a:r>
              <a:rPr lang="en-US" dirty="0">
                <a:ea typeface="+mn-lt"/>
                <a:cs typeface="+mn-lt"/>
              </a:rPr>
              <a:t>Individuals who are exercising alone or with others from the individual’s household and a face covering would interfere with the activity; </a:t>
            </a:r>
          </a:p>
          <a:p>
            <a:pPr>
              <a:spcBef>
                <a:spcPts val="800"/>
              </a:spcBef>
              <a:buAutoNum type="alphaLcParenR"/>
            </a:pPr>
            <a:r>
              <a:rPr lang="en-US" dirty="0">
                <a:ea typeface="+mn-lt"/>
                <a:cs typeface="+mn-lt"/>
              </a:rPr>
              <a:t>Individuals who are receiving a personal service where the temporary removal of the face covering is necessary to perform the service;</a:t>
            </a:r>
          </a:p>
          <a:p>
            <a:pPr>
              <a:spcBef>
                <a:spcPts val="800"/>
              </a:spcBef>
              <a:buAutoNum type="alphaLcParenR"/>
            </a:pPr>
            <a:r>
              <a:rPr lang="en-US" dirty="0">
                <a:ea typeface="+mn-lt"/>
                <a:cs typeface="+mn-lt"/>
              </a:rPr>
              <a:t> Individuals who enter a business or receive services and are asked to temporarily remove a face covering for identification purposes; </a:t>
            </a:r>
          </a:p>
          <a:p>
            <a:pPr>
              <a:spcBef>
                <a:spcPts val="800"/>
              </a:spcBef>
              <a:buAutoNum type="alphaLcParenR"/>
            </a:pPr>
            <a:r>
              <a:rPr lang="en-US" dirty="0">
                <a:ea typeface="+mn-lt"/>
                <a:cs typeface="+mn-lt"/>
              </a:rPr>
              <a:t>Individuals who are actively engaged in a public safety role, such as law enforcement officers, firefighters, or emergency medical personnel;  and </a:t>
            </a:r>
          </a:p>
          <a:p>
            <a:pPr>
              <a:spcBef>
                <a:spcPts val="800"/>
              </a:spcBef>
              <a:buAutoNum type="alphaLcParenR"/>
            </a:pPr>
            <a:r>
              <a:rPr lang="en-US" dirty="0">
                <a:ea typeface="+mn-lt"/>
                <a:cs typeface="+mn-lt"/>
              </a:rPr>
              <a:t>Individuals who are officiating or participating in a life rite or religious service where the temporary removal of a face covering is necessary to complete or participate in the life rite or religious service; </a:t>
            </a:r>
          </a:p>
          <a:p>
            <a:pPr>
              <a:spcBef>
                <a:spcPts val="800"/>
              </a:spcBef>
              <a:buAutoNum type="alphaLcParenR"/>
            </a:pPr>
            <a:r>
              <a:rPr lang="en-US" dirty="0">
                <a:ea typeface="+mn-lt"/>
                <a:cs typeface="+mn-lt"/>
              </a:rPr>
              <a:t>Individuals who are giving a speech for broadcast or an audience; </a:t>
            </a:r>
          </a:p>
          <a:p>
            <a:pPr>
              <a:spcBef>
                <a:spcPts val="800"/>
              </a:spcBef>
              <a:buAutoNum type="alphaLcParenR"/>
            </a:pPr>
            <a:r>
              <a:rPr lang="en-US" dirty="0">
                <a:ea typeface="+mn-lt"/>
                <a:cs typeface="+mn-lt"/>
              </a:rPr>
              <a:t>Individuals who are alone in a room</a:t>
            </a:r>
          </a:p>
          <a:p>
            <a:pPr>
              <a:spcBef>
                <a:spcPts val="800"/>
              </a:spcBef>
            </a:pPr>
            <a:endParaRPr lang="en-US" dirty="0">
              <a:cs typeface="Calibri"/>
            </a:endParaRPr>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17</a:t>
            </a:fld>
            <a:endParaRPr lang="en-US" dirty="0"/>
          </a:p>
        </p:txBody>
      </p:sp>
    </p:spTree>
    <p:extLst>
      <p:ext uri="{BB962C8B-B14F-4D97-AF65-F5344CB8AC3E}">
        <p14:creationId xmlns:p14="http://schemas.microsoft.com/office/powerpoint/2010/main" val="1427446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6DA36E-F9C0-4864-8A3D-D6E51E243C32}"/>
              </a:ext>
            </a:extLst>
          </p:cNvPr>
          <p:cNvSpPr>
            <a:spLocks noGrp="1"/>
          </p:cNvSpPr>
          <p:nvPr>
            <p:ph idx="1"/>
          </p:nvPr>
        </p:nvSpPr>
        <p:spPr/>
        <p:txBody>
          <a:bodyPr vert="horz" lIns="91440" tIns="45720" rIns="91440" bIns="45720" rtlCol="0" anchor="t">
            <a:normAutofit/>
          </a:bodyPr>
          <a:lstStyle/>
          <a:p>
            <a:pPr>
              <a:spcBef>
                <a:spcPts val="800"/>
              </a:spcBef>
            </a:pPr>
            <a:r>
              <a:rPr lang="en-US" dirty="0">
                <a:ea typeface="+mn-lt"/>
                <a:cs typeface="+mn-lt"/>
              </a:rPr>
              <a:t>None of these provisions apply to individuals 10 years of age and younger and/or individuals who cannot medically tolerate a face covering</a:t>
            </a:r>
          </a:p>
          <a:p>
            <a:pPr>
              <a:spcBef>
                <a:spcPts val="800"/>
              </a:spcBef>
            </a:pPr>
            <a:r>
              <a:rPr lang="en-US" dirty="0">
                <a:ea typeface="+mn-lt"/>
                <a:cs typeface="+mn-lt"/>
              </a:rPr>
              <a:t>As allowed under state law, owners, operators and managers of any business or service may, at their discretion, continue to require individuals entering or within their locations to wear face coverings or show proof of full vaccination</a:t>
            </a:r>
          </a:p>
          <a:p>
            <a:endParaRPr lang="en-US" dirty="0">
              <a:cs typeface="Calibri"/>
            </a:endParaRPr>
          </a:p>
        </p:txBody>
      </p:sp>
      <p:sp>
        <p:nvSpPr>
          <p:cNvPr id="4" name="Slide Number Placeholder 3">
            <a:extLst>
              <a:ext uri="{FF2B5EF4-FFF2-40B4-BE49-F238E27FC236}">
                <a16:creationId xmlns:a16="http://schemas.microsoft.com/office/drawing/2014/main" id="{479F4FF2-DFF4-4D1E-BD42-B150F2297085}"/>
              </a:ext>
            </a:extLst>
          </p:cNvPr>
          <p:cNvSpPr>
            <a:spLocks noGrp="1"/>
          </p:cNvSpPr>
          <p:nvPr>
            <p:ph type="sldNum" sz="quarter" idx="12"/>
          </p:nvPr>
        </p:nvSpPr>
        <p:spPr/>
        <p:txBody>
          <a:bodyPr/>
          <a:lstStyle/>
          <a:p>
            <a:fld id="{D4B5ADC2-7248-4799-8E52-477E151C3EE9}" type="slidenum">
              <a:rPr lang="en-US" sz="1400" b="1" smtClean="0"/>
              <a:pPr/>
              <a:t>18</a:t>
            </a:fld>
            <a:endParaRPr lang="en-US" dirty="0"/>
          </a:p>
        </p:txBody>
      </p:sp>
    </p:spTree>
    <p:extLst>
      <p:ext uri="{BB962C8B-B14F-4D97-AF65-F5344CB8AC3E}">
        <p14:creationId xmlns:p14="http://schemas.microsoft.com/office/powerpoint/2010/main" val="2117990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CA03140-CB5A-7C41-9E2C-473A3BD8B038}"/>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19</a:t>
            </a:fld>
            <a:endParaRPr lang="en-US" dirty="0"/>
          </a:p>
        </p:txBody>
      </p:sp>
      <p:sp>
        <p:nvSpPr>
          <p:cNvPr id="6" name="Title 1">
            <a:extLst>
              <a:ext uri="{FF2B5EF4-FFF2-40B4-BE49-F238E27FC236}">
                <a16:creationId xmlns:a16="http://schemas.microsoft.com/office/drawing/2014/main" id="{06CCF839-64B2-41D8-A097-317B305143BD}"/>
              </a:ext>
            </a:extLst>
          </p:cNvPr>
          <p:cNvSpPr>
            <a:spLocks noGrp="1"/>
          </p:cNvSpPr>
          <p:nvPr/>
        </p:nvSpPr>
        <p:spPr>
          <a:xfrm>
            <a:off x="821872" y="2290685"/>
            <a:ext cx="10684327" cy="1470026"/>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a:lstStyle>
          <a:p>
            <a:r>
              <a:rPr lang="en-US" sz="6600" b="1" dirty="0">
                <a:latin typeface="Arial"/>
                <a:cs typeface="Arial"/>
              </a:rPr>
              <a:t>Public Health Order 20-38</a:t>
            </a:r>
          </a:p>
          <a:p>
            <a:r>
              <a:rPr lang="en-US" sz="2800" b="1" dirty="0">
                <a:latin typeface="Arial"/>
                <a:cs typeface="Arial"/>
              </a:rPr>
              <a:t>Expires on June 1, 2021</a:t>
            </a:r>
          </a:p>
          <a:p>
            <a:endParaRPr lang="en-US" sz="6600" b="1" dirty="0">
              <a:latin typeface="Arial"/>
              <a:cs typeface="Arial"/>
            </a:endParaRPr>
          </a:p>
        </p:txBody>
      </p:sp>
    </p:spTree>
    <p:extLst>
      <p:ext uri="{BB962C8B-B14F-4D97-AF65-F5344CB8AC3E}">
        <p14:creationId xmlns:p14="http://schemas.microsoft.com/office/powerpoint/2010/main" val="170683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CA03140-CB5A-7C41-9E2C-473A3BD8B038}"/>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2</a:t>
            </a:fld>
            <a:endParaRPr lang="en-US" dirty="0"/>
          </a:p>
        </p:txBody>
      </p:sp>
      <p:sp>
        <p:nvSpPr>
          <p:cNvPr id="6" name="Title 1">
            <a:extLst>
              <a:ext uri="{FF2B5EF4-FFF2-40B4-BE49-F238E27FC236}">
                <a16:creationId xmlns:a16="http://schemas.microsoft.com/office/drawing/2014/main" id="{06CCF839-64B2-41D8-A097-317B305143BD}"/>
              </a:ext>
            </a:extLst>
          </p:cNvPr>
          <p:cNvSpPr>
            <a:spLocks noGrp="1"/>
          </p:cNvSpPr>
          <p:nvPr/>
        </p:nvSpPr>
        <p:spPr>
          <a:xfrm>
            <a:off x="2209800" y="2109256"/>
            <a:ext cx="7772400" cy="1470026"/>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a:lstStyle>
          <a:p>
            <a:r>
              <a:rPr lang="en-US" sz="6600" b="1" dirty="0">
                <a:latin typeface="Arial"/>
                <a:cs typeface="Arial"/>
              </a:rPr>
              <a:t>Vaccine Update</a:t>
            </a:r>
            <a:endParaRPr lang="en-US" dirty="0"/>
          </a:p>
        </p:txBody>
      </p:sp>
    </p:spTree>
    <p:extLst>
      <p:ext uri="{BB962C8B-B14F-4D97-AF65-F5344CB8AC3E}">
        <p14:creationId xmlns:p14="http://schemas.microsoft.com/office/powerpoint/2010/main" val="3662960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p:txBody>
          <a:bodyPr/>
          <a:lstStyle/>
          <a:p>
            <a:r>
              <a:rPr lang="en-US" b="1" dirty="0">
                <a:cs typeface="Calibri"/>
              </a:rPr>
              <a:t>Summary </a:t>
            </a:r>
            <a:endParaRPr lang="en-US" dirty="0"/>
          </a:p>
        </p:txBody>
      </p:sp>
      <p:sp>
        <p:nvSpPr>
          <p:cNvPr id="3" name="Content Placeholder 2">
            <a:extLst>
              <a:ext uri="{FF2B5EF4-FFF2-40B4-BE49-F238E27FC236}">
                <a16:creationId xmlns:a16="http://schemas.microsoft.com/office/drawing/2014/main" id="{17045273-2787-4649-A68E-0105057CACDC}"/>
              </a:ext>
            </a:extLst>
          </p:cNvPr>
          <p:cNvSpPr>
            <a:spLocks noGrp="1"/>
          </p:cNvSpPr>
          <p:nvPr>
            <p:ph idx="1"/>
          </p:nvPr>
        </p:nvSpPr>
        <p:spPr>
          <a:xfrm>
            <a:off x="609600" y="1600201"/>
            <a:ext cx="10972800" cy="4737629"/>
          </a:xfrm>
        </p:spPr>
        <p:txBody>
          <a:bodyPr vert="horz" lIns="91440" tIns="45720" rIns="91440" bIns="45720" rtlCol="0" anchor="t">
            <a:normAutofit/>
          </a:bodyPr>
          <a:lstStyle/>
          <a:p>
            <a:pPr>
              <a:spcBef>
                <a:spcPts val="800"/>
              </a:spcBef>
            </a:pPr>
            <a:r>
              <a:rPr lang="en-US" dirty="0">
                <a:ea typeface="+mn-lt"/>
                <a:cs typeface="+mn-lt"/>
              </a:rPr>
              <a:t>The “COVID-19 dial” was not renewed</a:t>
            </a:r>
          </a:p>
          <a:p>
            <a:pPr>
              <a:spcBef>
                <a:spcPts val="800"/>
              </a:spcBef>
            </a:pPr>
            <a:r>
              <a:rPr lang="en-US" dirty="0">
                <a:ea typeface="+mn-lt"/>
                <a:cs typeface="+mn-lt"/>
              </a:rPr>
              <a:t>Schools</a:t>
            </a:r>
          </a:p>
          <a:p>
            <a:pPr>
              <a:spcBef>
                <a:spcPts val="800"/>
              </a:spcBef>
            </a:pPr>
            <a:r>
              <a:rPr lang="en-US" dirty="0">
                <a:ea typeface="+mn-lt"/>
                <a:cs typeface="+mn-lt"/>
              </a:rPr>
              <a:t>Outdoor events</a:t>
            </a:r>
          </a:p>
          <a:p>
            <a:pPr>
              <a:spcBef>
                <a:spcPts val="800"/>
              </a:spcBef>
            </a:pPr>
            <a:r>
              <a:rPr lang="en-US" dirty="0">
                <a:ea typeface="+mn-lt"/>
                <a:cs typeface="+mn-lt"/>
              </a:rPr>
              <a:t>Indoor events</a:t>
            </a:r>
          </a:p>
          <a:p>
            <a:pPr>
              <a:spcBef>
                <a:spcPts val="800"/>
              </a:spcBef>
            </a:pPr>
            <a:r>
              <a:rPr lang="en-US" dirty="0">
                <a:ea typeface="+mn-lt"/>
                <a:cs typeface="+mn-lt"/>
              </a:rPr>
              <a:t>Claw back provision</a:t>
            </a:r>
            <a:endParaRPr lang="en-US" dirty="0"/>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20</a:t>
            </a:fld>
            <a:endParaRPr lang="en-US" dirty="0"/>
          </a:p>
        </p:txBody>
      </p:sp>
    </p:spTree>
    <p:extLst>
      <p:ext uri="{BB962C8B-B14F-4D97-AF65-F5344CB8AC3E}">
        <p14:creationId xmlns:p14="http://schemas.microsoft.com/office/powerpoint/2010/main" val="4207311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p:txBody>
          <a:bodyPr/>
          <a:lstStyle/>
          <a:p>
            <a:r>
              <a:rPr lang="en-US" b="1">
                <a:cs typeface="Calibri"/>
              </a:rPr>
              <a:t>Current State </a:t>
            </a:r>
            <a:r>
              <a:rPr lang="en-US" b="1" dirty="0">
                <a:cs typeface="Calibri"/>
              </a:rPr>
              <a:t>Restrictions</a:t>
            </a:r>
            <a:endParaRPr lang="en-US" dirty="0"/>
          </a:p>
        </p:txBody>
      </p:sp>
      <p:sp>
        <p:nvSpPr>
          <p:cNvPr id="3" name="Content Placeholder 2">
            <a:extLst>
              <a:ext uri="{FF2B5EF4-FFF2-40B4-BE49-F238E27FC236}">
                <a16:creationId xmlns:a16="http://schemas.microsoft.com/office/drawing/2014/main" id="{17045273-2787-4649-A68E-0105057CACDC}"/>
              </a:ext>
            </a:extLst>
          </p:cNvPr>
          <p:cNvSpPr>
            <a:spLocks noGrp="1"/>
          </p:cNvSpPr>
          <p:nvPr>
            <p:ph idx="1"/>
          </p:nvPr>
        </p:nvSpPr>
        <p:spPr>
          <a:xfrm>
            <a:off x="609600" y="1600201"/>
            <a:ext cx="10972800" cy="4737629"/>
          </a:xfrm>
        </p:spPr>
        <p:txBody>
          <a:bodyPr vert="horz" lIns="91440" tIns="45720" rIns="91440" bIns="45720" rtlCol="0" anchor="t">
            <a:normAutofit/>
          </a:bodyPr>
          <a:lstStyle/>
          <a:p>
            <a:pPr>
              <a:spcBef>
                <a:spcPts val="800"/>
              </a:spcBef>
            </a:pPr>
            <a:r>
              <a:rPr lang="en-US" dirty="0">
                <a:ea typeface="+mn-lt"/>
                <a:cs typeface="+mn-lt"/>
              </a:rPr>
              <a:t>COVID-19 dial was not renewed</a:t>
            </a:r>
          </a:p>
          <a:p>
            <a:pPr>
              <a:spcBef>
                <a:spcPts val="800"/>
              </a:spcBef>
            </a:pPr>
            <a:r>
              <a:rPr lang="en-US">
                <a:ea typeface="+mn-lt"/>
                <a:cs typeface="+mn-lt"/>
              </a:rPr>
              <a:t>Local public health can place local restrictions</a:t>
            </a:r>
          </a:p>
          <a:p>
            <a:pPr lvl="1">
              <a:spcBef>
                <a:spcPts val="700"/>
              </a:spcBef>
            </a:pPr>
            <a:r>
              <a:rPr lang="en-US" dirty="0">
                <a:ea typeface="+mn-lt"/>
                <a:cs typeface="+mn-lt"/>
              </a:rPr>
              <a:t>El Paso County Public Health has decided to not place local restrictions</a:t>
            </a:r>
          </a:p>
          <a:p>
            <a:pPr>
              <a:spcBef>
                <a:spcPts val="800"/>
              </a:spcBef>
            </a:pPr>
            <a:r>
              <a:rPr lang="en-US" dirty="0">
                <a:ea typeface="+mn-lt"/>
                <a:cs typeface="+mn-lt"/>
              </a:rPr>
              <a:t>State restrictions that remain in effect</a:t>
            </a:r>
          </a:p>
          <a:p>
            <a:pPr>
              <a:spcBef>
                <a:spcPts val="800"/>
              </a:spcBef>
            </a:pPr>
            <a:endParaRPr lang="en-US" dirty="0">
              <a:cs typeface="Calibri"/>
            </a:endParaRPr>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21</a:t>
            </a:fld>
            <a:endParaRPr lang="en-US" dirty="0"/>
          </a:p>
        </p:txBody>
      </p:sp>
    </p:spTree>
    <p:extLst>
      <p:ext uri="{BB962C8B-B14F-4D97-AF65-F5344CB8AC3E}">
        <p14:creationId xmlns:p14="http://schemas.microsoft.com/office/powerpoint/2010/main" val="761503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p:txBody>
          <a:bodyPr/>
          <a:lstStyle/>
          <a:p>
            <a:r>
              <a:rPr lang="en-US" b="1" dirty="0">
                <a:cs typeface="Calibri"/>
              </a:rPr>
              <a:t>Schools</a:t>
            </a:r>
            <a:endParaRPr lang="en-US" dirty="0"/>
          </a:p>
        </p:txBody>
      </p:sp>
      <p:sp>
        <p:nvSpPr>
          <p:cNvPr id="3" name="Content Placeholder 2">
            <a:extLst>
              <a:ext uri="{FF2B5EF4-FFF2-40B4-BE49-F238E27FC236}">
                <a16:creationId xmlns:a16="http://schemas.microsoft.com/office/drawing/2014/main" id="{17045273-2787-4649-A68E-0105057CACDC}"/>
              </a:ext>
            </a:extLst>
          </p:cNvPr>
          <p:cNvSpPr>
            <a:spLocks noGrp="1"/>
          </p:cNvSpPr>
          <p:nvPr>
            <p:ph idx="1"/>
          </p:nvPr>
        </p:nvSpPr>
        <p:spPr>
          <a:xfrm>
            <a:off x="609600" y="1600201"/>
            <a:ext cx="10972800" cy="4737629"/>
          </a:xfrm>
        </p:spPr>
        <p:txBody>
          <a:bodyPr vert="horz" lIns="91440" tIns="45720" rIns="91440" bIns="45720" rtlCol="0" anchor="t">
            <a:normAutofit/>
          </a:bodyPr>
          <a:lstStyle/>
          <a:p>
            <a:pPr>
              <a:spcBef>
                <a:spcPts val="800"/>
              </a:spcBef>
            </a:pPr>
            <a:r>
              <a:rPr lang="en-US" dirty="0">
                <a:ea typeface="+mn-lt"/>
                <a:cs typeface="+mn-lt"/>
              </a:rPr>
              <a:t>Same</a:t>
            </a:r>
          </a:p>
          <a:p>
            <a:pPr>
              <a:spcBef>
                <a:spcPts val="800"/>
              </a:spcBef>
            </a:pPr>
            <a:r>
              <a:rPr lang="en-US" dirty="0">
                <a:ea typeface="+mn-lt"/>
                <a:cs typeface="+mn-lt"/>
              </a:rPr>
              <a:t>Schools are required to work with local public health on infections/outbreaks</a:t>
            </a:r>
          </a:p>
          <a:p>
            <a:pPr>
              <a:spcBef>
                <a:spcPts val="800"/>
              </a:spcBef>
            </a:pPr>
            <a:r>
              <a:rPr lang="en-US" dirty="0">
                <a:ea typeface="+mn-lt"/>
                <a:cs typeface="+mn-lt"/>
              </a:rPr>
              <a:t>If school fully remote, school cannot have extracurricular activities  </a:t>
            </a:r>
          </a:p>
          <a:p>
            <a:pPr marL="0" indent="0">
              <a:spcBef>
                <a:spcPts val="800"/>
              </a:spcBef>
              <a:buNone/>
            </a:pPr>
            <a:endParaRPr lang="en-US" dirty="0">
              <a:ea typeface="+mn-lt"/>
              <a:cs typeface="+mn-lt"/>
            </a:endParaRPr>
          </a:p>
          <a:p>
            <a:pPr marL="0" indent="0">
              <a:spcBef>
                <a:spcPts val="800"/>
              </a:spcBef>
              <a:buNone/>
            </a:pPr>
            <a:endParaRPr lang="en-US" dirty="0">
              <a:cs typeface="Calibri"/>
            </a:endParaRPr>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22</a:t>
            </a:fld>
            <a:endParaRPr lang="en-US" dirty="0"/>
          </a:p>
        </p:txBody>
      </p:sp>
    </p:spTree>
    <p:extLst>
      <p:ext uri="{BB962C8B-B14F-4D97-AF65-F5344CB8AC3E}">
        <p14:creationId xmlns:p14="http://schemas.microsoft.com/office/powerpoint/2010/main" val="3766209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p:txBody>
          <a:bodyPr/>
          <a:lstStyle/>
          <a:p>
            <a:r>
              <a:rPr lang="en-US" b="1" dirty="0">
                <a:cs typeface="Calibri"/>
              </a:rPr>
              <a:t>Outdoor Events</a:t>
            </a:r>
            <a:endParaRPr lang="en-US" dirty="0"/>
          </a:p>
        </p:txBody>
      </p:sp>
      <p:sp>
        <p:nvSpPr>
          <p:cNvPr id="3" name="Content Placeholder 2">
            <a:extLst>
              <a:ext uri="{FF2B5EF4-FFF2-40B4-BE49-F238E27FC236}">
                <a16:creationId xmlns:a16="http://schemas.microsoft.com/office/drawing/2014/main" id="{17045273-2787-4649-A68E-0105057CACDC}"/>
              </a:ext>
            </a:extLst>
          </p:cNvPr>
          <p:cNvSpPr>
            <a:spLocks noGrp="1"/>
          </p:cNvSpPr>
          <p:nvPr>
            <p:ph idx="1"/>
          </p:nvPr>
        </p:nvSpPr>
        <p:spPr>
          <a:xfrm>
            <a:off x="609600" y="1600201"/>
            <a:ext cx="10972800" cy="4737629"/>
          </a:xfrm>
        </p:spPr>
        <p:txBody>
          <a:bodyPr vert="horz" lIns="91440" tIns="45720" rIns="91440" bIns="45720" rtlCol="0" anchor="t">
            <a:normAutofit/>
          </a:bodyPr>
          <a:lstStyle/>
          <a:p>
            <a:pPr>
              <a:spcBef>
                <a:spcPts val="800"/>
              </a:spcBef>
            </a:pPr>
            <a:endParaRPr lang="en-US" dirty="0">
              <a:ea typeface="+mn-lt"/>
              <a:cs typeface="+mn-lt"/>
            </a:endParaRPr>
          </a:p>
          <a:p>
            <a:pPr>
              <a:spcBef>
                <a:spcPts val="800"/>
              </a:spcBef>
            </a:pPr>
            <a:r>
              <a:rPr lang="en-US" dirty="0">
                <a:ea typeface="+mn-lt"/>
                <a:cs typeface="+mn-lt"/>
              </a:rPr>
              <a:t>No restrictions on Outdoor Events</a:t>
            </a:r>
          </a:p>
          <a:p>
            <a:pPr>
              <a:spcBef>
                <a:spcPts val="800"/>
              </a:spcBef>
            </a:pPr>
            <a:endParaRPr lang="en-US" dirty="0">
              <a:ea typeface="+mn-lt"/>
              <a:cs typeface="+mn-lt"/>
            </a:endParaRPr>
          </a:p>
          <a:p>
            <a:pPr marL="0" indent="0">
              <a:spcBef>
                <a:spcPts val="800"/>
              </a:spcBef>
              <a:buNone/>
            </a:pPr>
            <a:endParaRPr lang="en-US" dirty="0">
              <a:ea typeface="+mn-lt"/>
              <a:cs typeface="+mn-lt"/>
            </a:endParaRPr>
          </a:p>
          <a:p>
            <a:pPr marL="0" indent="0">
              <a:spcBef>
                <a:spcPts val="800"/>
              </a:spcBef>
              <a:buNone/>
            </a:pPr>
            <a:endParaRPr lang="en-US" dirty="0">
              <a:cs typeface="Calibri"/>
            </a:endParaRPr>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23</a:t>
            </a:fld>
            <a:endParaRPr lang="en-US" dirty="0"/>
          </a:p>
        </p:txBody>
      </p:sp>
    </p:spTree>
    <p:extLst>
      <p:ext uri="{BB962C8B-B14F-4D97-AF65-F5344CB8AC3E}">
        <p14:creationId xmlns:p14="http://schemas.microsoft.com/office/powerpoint/2010/main" val="1631315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p:txBody>
          <a:bodyPr/>
          <a:lstStyle/>
          <a:p>
            <a:r>
              <a:rPr lang="en-US" b="1" dirty="0">
                <a:cs typeface="Calibri"/>
              </a:rPr>
              <a:t>Indoor Gatherings</a:t>
            </a:r>
            <a:endParaRPr lang="en-US" dirty="0"/>
          </a:p>
        </p:txBody>
      </p:sp>
      <p:sp>
        <p:nvSpPr>
          <p:cNvPr id="3" name="Content Placeholder 2">
            <a:extLst>
              <a:ext uri="{FF2B5EF4-FFF2-40B4-BE49-F238E27FC236}">
                <a16:creationId xmlns:a16="http://schemas.microsoft.com/office/drawing/2014/main" id="{17045273-2787-4649-A68E-0105057CACDC}"/>
              </a:ext>
            </a:extLst>
          </p:cNvPr>
          <p:cNvSpPr>
            <a:spLocks noGrp="1"/>
          </p:cNvSpPr>
          <p:nvPr>
            <p:ph idx="1"/>
          </p:nvPr>
        </p:nvSpPr>
        <p:spPr>
          <a:xfrm>
            <a:off x="609600" y="1600201"/>
            <a:ext cx="10972800" cy="4737629"/>
          </a:xfrm>
        </p:spPr>
        <p:txBody>
          <a:bodyPr vert="horz" lIns="91440" tIns="45720" rIns="91440" bIns="45720" rtlCol="0" anchor="t">
            <a:normAutofit fontScale="92500" lnSpcReduction="10000"/>
          </a:bodyPr>
          <a:lstStyle/>
          <a:p>
            <a:pPr>
              <a:spcBef>
                <a:spcPts val="800"/>
              </a:spcBef>
              <a:buFont typeface="Arial,Sans-Serif"/>
            </a:pPr>
            <a:r>
              <a:rPr lang="en-US" dirty="0">
                <a:ea typeface="+mn-lt"/>
                <a:cs typeface="+mn-lt"/>
              </a:rPr>
              <a:t>Indoor Events less than 100 people have no restrictions other than the state face coverings order requirements noted above</a:t>
            </a:r>
          </a:p>
          <a:p>
            <a:pPr>
              <a:spcBef>
                <a:spcPts val="800"/>
              </a:spcBef>
              <a:buFont typeface="Arial,Sans-Serif"/>
            </a:pPr>
            <a:r>
              <a:rPr lang="en-US" dirty="0">
                <a:ea typeface="+mn-lt"/>
                <a:cs typeface="+mn-lt"/>
              </a:rPr>
              <a:t>Indoor Events between 100 to 500 people must maintain six-foot distancing between nonvaccinated people and unknown vaccinated people and comply with the state face coverings order noted above</a:t>
            </a:r>
          </a:p>
          <a:p>
            <a:pPr>
              <a:spcBef>
                <a:spcPts val="800"/>
              </a:spcBef>
              <a:buFont typeface="Arial,Sans-Serif"/>
            </a:pPr>
            <a:r>
              <a:rPr lang="en-US">
                <a:ea typeface="+mn-lt"/>
                <a:cs typeface="+mn-lt"/>
              </a:rPr>
              <a:t>Indoor Events over 500 people must obtain a variance from local public health and state public health prior to the event and comply with the </a:t>
            </a:r>
            <a:r>
              <a:rPr lang="en-US" dirty="0">
                <a:ea typeface="+mn-lt"/>
                <a:cs typeface="+mn-lt"/>
              </a:rPr>
              <a:t>state face coverings order noted above </a:t>
            </a:r>
          </a:p>
          <a:p>
            <a:pPr>
              <a:spcBef>
                <a:spcPts val="800"/>
              </a:spcBef>
              <a:buFont typeface="Arial,Sans-Serif"/>
            </a:pPr>
            <a:r>
              <a:rPr lang="en-US">
                <a:ea typeface="+mn-lt"/>
                <a:cs typeface="+mn-lt"/>
              </a:rPr>
              <a:t>5-Star Certified Businesses and prior approved variances remain in </a:t>
            </a:r>
            <a:r>
              <a:rPr lang="en-US" dirty="0">
                <a:ea typeface="+mn-lt"/>
                <a:cs typeface="+mn-lt"/>
              </a:rPr>
              <a:t>effect </a:t>
            </a:r>
          </a:p>
          <a:p>
            <a:pPr>
              <a:spcBef>
                <a:spcPts val="800"/>
              </a:spcBef>
            </a:pPr>
            <a:endParaRPr lang="en-US" dirty="0">
              <a:ea typeface="+mn-lt"/>
              <a:cs typeface="+mn-lt"/>
            </a:endParaRPr>
          </a:p>
          <a:p>
            <a:pPr>
              <a:spcBef>
                <a:spcPts val="800"/>
              </a:spcBef>
            </a:pPr>
            <a:endParaRPr lang="en-US" dirty="0">
              <a:ea typeface="+mn-lt"/>
              <a:cs typeface="+mn-lt"/>
            </a:endParaRPr>
          </a:p>
          <a:p>
            <a:pPr marL="0" indent="0">
              <a:spcBef>
                <a:spcPts val="800"/>
              </a:spcBef>
              <a:buNone/>
            </a:pPr>
            <a:endParaRPr lang="en-US" dirty="0">
              <a:ea typeface="+mn-lt"/>
              <a:cs typeface="+mn-lt"/>
            </a:endParaRPr>
          </a:p>
          <a:p>
            <a:pPr marL="0" indent="0">
              <a:spcBef>
                <a:spcPts val="800"/>
              </a:spcBef>
              <a:buNone/>
            </a:pPr>
            <a:endParaRPr lang="en-US" dirty="0">
              <a:cs typeface="Calibri"/>
            </a:endParaRPr>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24</a:t>
            </a:fld>
            <a:endParaRPr lang="en-US" dirty="0"/>
          </a:p>
        </p:txBody>
      </p:sp>
    </p:spTree>
    <p:extLst>
      <p:ext uri="{BB962C8B-B14F-4D97-AF65-F5344CB8AC3E}">
        <p14:creationId xmlns:p14="http://schemas.microsoft.com/office/powerpoint/2010/main" val="971593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p:txBody>
          <a:bodyPr>
            <a:normAutofit fontScale="90000"/>
          </a:bodyPr>
          <a:lstStyle/>
          <a:p>
            <a:r>
              <a:rPr lang="en-US" b="1" dirty="0">
                <a:cs typeface="Calibri"/>
              </a:rPr>
              <a:t>Indoor Gatherings Restrictions do NOT apply to:</a:t>
            </a:r>
            <a:endParaRPr lang="en-US" dirty="0"/>
          </a:p>
        </p:txBody>
      </p:sp>
      <p:sp>
        <p:nvSpPr>
          <p:cNvPr id="3" name="Content Placeholder 2">
            <a:extLst>
              <a:ext uri="{FF2B5EF4-FFF2-40B4-BE49-F238E27FC236}">
                <a16:creationId xmlns:a16="http://schemas.microsoft.com/office/drawing/2014/main" id="{17045273-2787-4649-A68E-0105057CACDC}"/>
              </a:ext>
            </a:extLst>
          </p:cNvPr>
          <p:cNvSpPr>
            <a:spLocks noGrp="1"/>
          </p:cNvSpPr>
          <p:nvPr>
            <p:ph idx="1"/>
          </p:nvPr>
        </p:nvSpPr>
        <p:spPr>
          <a:xfrm>
            <a:off x="609600" y="1600201"/>
            <a:ext cx="10972800" cy="4737629"/>
          </a:xfrm>
        </p:spPr>
        <p:txBody>
          <a:bodyPr vert="horz" lIns="91440" tIns="45720" rIns="91440" bIns="45720" rtlCol="0" anchor="t">
            <a:normAutofit lnSpcReduction="10000"/>
          </a:bodyPr>
          <a:lstStyle/>
          <a:p>
            <a:pPr marL="0" indent="0">
              <a:spcBef>
                <a:spcPts val="800"/>
              </a:spcBef>
              <a:buNone/>
            </a:pPr>
            <a:r>
              <a:rPr lang="en-US" b="1">
                <a:ea typeface="+mn-lt"/>
                <a:cs typeface="+mn-lt"/>
              </a:rPr>
              <a:t>a.</a:t>
            </a:r>
            <a:r>
              <a:rPr lang="en-US">
                <a:ea typeface="+mn-lt"/>
                <a:cs typeface="+mn-lt"/>
              </a:rPr>
              <a:t> Places of worship and associated ceremonies; </a:t>
            </a:r>
            <a:endParaRPr lang="en-US" dirty="0"/>
          </a:p>
          <a:p>
            <a:pPr marL="0" indent="0">
              <a:spcBef>
                <a:spcPts val="800"/>
              </a:spcBef>
              <a:buNone/>
            </a:pPr>
            <a:r>
              <a:rPr lang="en-US" b="1">
                <a:ea typeface="+mn-lt"/>
                <a:cs typeface="+mn-lt"/>
              </a:rPr>
              <a:t>b.</a:t>
            </a:r>
            <a:r>
              <a:rPr lang="en-US">
                <a:ea typeface="+mn-lt"/>
                <a:cs typeface="+mn-lt"/>
              </a:rPr>
              <a:t> Retail services; </a:t>
            </a:r>
            <a:endParaRPr lang="en-US" dirty="0">
              <a:ea typeface="+mn-lt"/>
              <a:cs typeface="+mn-lt"/>
            </a:endParaRPr>
          </a:p>
          <a:p>
            <a:pPr marL="0" indent="0">
              <a:spcBef>
                <a:spcPts val="800"/>
              </a:spcBef>
              <a:buNone/>
            </a:pPr>
            <a:r>
              <a:rPr lang="en-US" b="1">
                <a:ea typeface="+mn-lt"/>
                <a:cs typeface="+mn-lt"/>
              </a:rPr>
              <a:t>c.</a:t>
            </a:r>
            <a:r>
              <a:rPr lang="en-US">
                <a:ea typeface="+mn-lt"/>
                <a:cs typeface="+mn-lt"/>
              </a:rPr>
              <a:t> Restaurants that have sit-down dining and do not have unseated areas where 100 or more people could gather (such as dance floors or common gathering areas); and </a:t>
            </a:r>
            <a:endParaRPr lang="en-US" dirty="0">
              <a:ea typeface="+mn-lt"/>
              <a:cs typeface="+mn-lt"/>
            </a:endParaRPr>
          </a:p>
          <a:p>
            <a:pPr marL="0" indent="0">
              <a:spcBef>
                <a:spcPts val="800"/>
              </a:spcBef>
              <a:buNone/>
            </a:pPr>
            <a:r>
              <a:rPr lang="en-US" b="1">
                <a:ea typeface="+mn-lt"/>
                <a:cs typeface="+mn-lt"/>
              </a:rPr>
              <a:t>d.</a:t>
            </a:r>
            <a:r>
              <a:rPr lang="en-US">
                <a:ea typeface="+mn-lt"/>
                <a:cs typeface="+mn-lt"/>
              </a:rPr>
              <a:t> School proms and graduations, unless they wish to exceed these thresholds shall be subject to review and approval by local public health agencies in accordance with CDPHE prom and graduation guidance</a:t>
            </a:r>
            <a:endParaRPr lang="en-US" dirty="0">
              <a:ea typeface="+mn-lt"/>
              <a:cs typeface="+mn-lt"/>
            </a:endParaRPr>
          </a:p>
          <a:p>
            <a:pPr>
              <a:spcBef>
                <a:spcPts val="800"/>
              </a:spcBef>
              <a:buFont typeface="Arial,Sans-Serif"/>
            </a:pPr>
            <a:endParaRPr lang="en-US">
              <a:ea typeface="+mn-lt"/>
              <a:cs typeface="+mn-lt"/>
            </a:endParaRPr>
          </a:p>
          <a:p>
            <a:pPr>
              <a:spcBef>
                <a:spcPts val="800"/>
              </a:spcBef>
            </a:pPr>
            <a:endParaRPr lang="en-US" dirty="0">
              <a:ea typeface="+mn-lt"/>
              <a:cs typeface="+mn-lt"/>
            </a:endParaRPr>
          </a:p>
          <a:p>
            <a:pPr>
              <a:spcBef>
                <a:spcPts val="800"/>
              </a:spcBef>
            </a:pPr>
            <a:endParaRPr lang="en-US" dirty="0">
              <a:ea typeface="+mn-lt"/>
              <a:cs typeface="+mn-lt"/>
            </a:endParaRPr>
          </a:p>
          <a:p>
            <a:pPr marL="0" indent="0">
              <a:spcBef>
                <a:spcPts val="800"/>
              </a:spcBef>
              <a:buNone/>
            </a:pPr>
            <a:endParaRPr lang="en-US" dirty="0">
              <a:ea typeface="+mn-lt"/>
              <a:cs typeface="+mn-lt"/>
            </a:endParaRPr>
          </a:p>
          <a:p>
            <a:pPr marL="0" indent="0">
              <a:spcBef>
                <a:spcPts val="800"/>
              </a:spcBef>
              <a:buNone/>
            </a:pPr>
            <a:endParaRPr lang="en-US" dirty="0">
              <a:cs typeface="Calibri"/>
            </a:endParaRPr>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25</a:t>
            </a:fld>
            <a:endParaRPr lang="en-US" dirty="0"/>
          </a:p>
        </p:txBody>
      </p:sp>
    </p:spTree>
    <p:extLst>
      <p:ext uri="{BB962C8B-B14F-4D97-AF65-F5344CB8AC3E}">
        <p14:creationId xmlns:p14="http://schemas.microsoft.com/office/powerpoint/2010/main" val="2717958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p:txBody>
          <a:bodyPr>
            <a:normAutofit/>
          </a:bodyPr>
          <a:lstStyle/>
          <a:p>
            <a:r>
              <a:rPr lang="en-US" b="1" dirty="0">
                <a:cs typeface="Calibri"/>
              </a:rPr>
              <a:t>Claw Back Provision</a:t>
            </a:r>
            <a:endParaRPr lang="en-US" dirty="0"/>
          </a:p>
        </p:txBody>
      </p:sp>
      <p:sp>
        <p:nvSpPr>
          <p:cNvPr id="3" name="Content Placeholder 2">
            <a:extLst>
              <a:ext uri="{FF2B5EF4-FFF2-40B4-BE49-F238E27FC236}">
                <a16:creationId xmlns:a16="http://schemas.microsoft.com/office/drawing/2014/main" id="{17045273-2787-4649-A68E-0105057CACDC}"/>
              </a:ext>
            </a:extLst>
          </p:cNvPr>
          <p:cNvSpPr>
            <a:spLocks noGrp="1"/>
          </p:cNvSpPr>
          <p:nvPr>
            <p:ph idx="1"/>
          </p:nvPr>
        </p:nvSpPr>
        <p:spPr>
          <a:xfrm>
            <a:off x="609600" y="1600201"/>
            <a:ext cx="10972800" cy="4737629"/>
          </a:xfrm>
        </p:spPr>
        <p:txBody>
          <a:bodyPr vert="horz" lIns="91440" tIns="45720" rIns="91440" bIns="45720" rtlCol="0" anchor="t">
            <a:normAutofit/>
          </a:bodyPr>
          <a:lstStyle/>
          <a:p>
            <a:pPr>
              <a:spcBef>
                <a:spcPts val="800"/>
              </a:spcBef>
            </a:pPr>
            <a:r>
              <a:rPr lang="en-US" dirty="0">
                <a:ea typeface="+mn-lt"/>
                <a:cs typeface="+mn-lt"/>
              </a:rPr>
              <a:t>CDPHE may require counties whose resident hospitalizations threaten to exceed 85</a:t>
            </a:r>
            <a:r>
              <a:rPr lang="en-US">
                <a:ea typeface="+mn-lt"/>
                <a:cs typeface="+mn-lt"/>
              </a:rPr>
              <a:t> percent</a:t>
            </a:r>
            <a:r>
              <a:rPr lang="en-US" dirty="0">
                <a:ea typeface="+mn-lt"/>
                <a:cs typeface="+mn-lt"/>
              </a:rPr>
              <a:t> of hospital or hospital system capacity to implement additional restrictions to mitigate disease transmission</a:t>
            </a:r>
          </a:p>
          <a:p>
            <a:pPr marL="0" indent="0">
              <a:spcBef>
                <a:spcPts val="800"/>
              </a:spcBef>
              <a:buNone/>
            </a:pPr>
            <a:endParaRPr lang="en-US" dirty="0">
              <a:ea typeface="+mn-lt"/>
              <a:cs typeface="+mn-lt"/>
            </a:endParaRPr>
          </a:p>
          <a:p>
            <a:pPr>
              <a:spcBef>
                <a:spcPts val="800"/>
              </a:spcBef>
              <a:buFont typeface="Arial,Sans-Serif"/>
            </a:pPr>
            <a:endParaRPr lang="en-US" dirty="0">
              <a:ea typeface="+mn-lt"/>
              <a:cs typeface="+mn-lt"/>
            </a:endParaRPr>
          </a:p>
          <a:p>
            <a:pPr>
              <a:spcBef>
                <a:spcPts val="800"/>
              </a:spcBef>
            </a:pPr>
            <a:endParaRPr lang="en-US" dirty="0">
              <a:ea typeface="+mn-lt"/>
              <a:cs typeface="+mn-lt"/>
            </a:endParaRPr>
          </a:p>
          <a:p>
            <a:pPr>
              <a:spcBef>
                <a:spcPts val="800"/>
              </a:spcBef>
            </a:pPr>
            <a:endParaRPr lang="en-US" dirty="0">
              <a:ea typeface="+mn-lt"/>
              <a:cs typeface="+mn-lt"/>
            </a:endParaRPr>
          </a:p>
          <a:p>
            <a:pPr marL="0" indent="0">
              <a:spcBef>
                <a:spcPts val="800"/>
              </a:spcBef>
              <a:buNone/>
            </a:pPr>
            <a:endParaRPr lang="en-US" dirty="0">
              <a:ea typeface="+mn-lt"/>
              <a:cs typeface="+mn-lt"/>
            </a:endParaRPr>
          </a:p>
          <a:p>
            <a:pPr marL="0" indent="0">
              <a:spcBef>
                <a:spcPts val="800"/>
              </a:spcBef>
              <a:buNone/>
            </a:pPr>
            <a:endParaRPr lang="en-US" dirty="0">
              <a:cs typeface="Calibri"/>
            </a:endParaRPr>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26</a:t>
            </a:fld>
            <a:endParaRPr lang="en-US" dirty="0"/>
          </a:p>
        </p:txBody>
      </p:sp>
    </p:spTree>
    <p:extLst>
      <p:ext uri="{BB962C8B-B14F-4D97-AF65-F5344CB8AC3E}">
        <p14:creationId xmlns:p14="http://schemas.microsoft.com/office/powerpoint/2010/main" val="3774771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2C42CD-7220-4BEC-BF39-298E1DEDA713}"/>
              </a:ext>
            </a:extLst>
          </p:cNvPr>
          <p:cNvSpPr>
            <a:spLocks noGrp="1"/>
          </p:cNvSpPr>
          <p:nvPr/>
        </p:nvSpPr>
        <p:spPr>
          <a:xfrm>
            <a:off x="821872" y="2290685"/>
            <a:ext cx="10684327" cy="1470026"/>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a:lstStyle>
          <a:p>
            <a:r>
              <a:rPr lang="en-US" sz="6600" b="1">
                <a:latin typeface="Arial"/>
                <a:cs typeface="Arial"/>
              </a:rPr>
              <a:t>Questions?</a:t>
            </a:r>
            <a:endParaRPr lang="en-US"/>
          </a:p>
        </p:txBody>
      </p:sp>
    </p:spTree>
    <p:extLst>
      <p:ext uri="{BB962C8B-B14F-4D97-AF65-F5344CB8AC3E}">
        <p14:creationId xmlns:p14="http://schemas.microsoft.com/office/powerpoint/2010/main" val="977515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p:txBody>
          <a:bodyPr/>
          <a:lstStyle/>
          <a:p>
            <a:r>
              <a:rPr lang="en-US" b="1" dirty="0">
                <a:cs typeface="Calibri"/>
              </a:rPr>
              <a:t>Vaccine Campaign Evolution</a:t>
            </a:r>
            <a:endParaRPr lang="en-US" dirty="0"/>
          </a:p>
        </p:txBody>
      </p:sp>
      <p:sp>
        <p:nvSpPr>
          <p:cNvPr id="3" name="Content Placeholder 2">
            <a:extLst>
              <a:ext uri="{FF2B5EF4-FFF2-40B4-BE49-F238E27FC236}">
                <a16:creationId xmlns:a16="http://schemas.microsoft.com/office/drawing/2014/main" id="{17045273-2787-4649-A68E-0105057CACDC}"/>
              </a:ext>
            </a:extLst>
          </p:cNvPr>
          <p:cNvSpPr>
            <a:spLocks noGrp="1"/>
          </p:cNvSpPr>
          <p:nvPr>
            <p:ph idx="1"/>
          </p:nvPr>
        </p:nvSpPr>
        <p:spPr/>
        <p:txBody>
          <a:bodyPr vert="horz" lIns="91440" tIns="45720" rIns="91440" bIns="45720" rtlCol="0" anchor="t">
            <a:normAutofit/>
          </a:bodyPr>
          <a:lstStyle/>
          <a:p>
            <a:r>
              <a:rPr lang="en-US" dirty="0">
                <a:cs typeface="Calibri"/>
              </a:rPr>
              <a:t>Through a series of constraints:</a:t>
            </a:r>
          </a:p>
          <a:p>
            <a:pPr lvl="1"/>
            <a:r>
              <a:rPr lang="en-US" dirty="0">
                <a:cs typeface="Calibri"/>
              </a:rPr>
              <a:t>Supply</a:t>
            </a:r>
          </a:p>
          <a:p>
            <a:pPr lvl="1"/>
            <a:r>
              <a:rPr lang="en-US" dirty="0">
                <a:cs typeface="Calibri"/>
              </a:rPr>
              <a:t>Capacity</a:t>
            </a:r>
          </a:p>
          <a:p>
            <a:pPr lvl="1"/>
            <a:r>
              <a:rPr lang="en-US" dirty="0">
                <a:cs typeface="Calibri"/>
              </a:rPr>
              <a:t>Demand</a:t>
            </a:r>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3</a:t>
            </a:fld>
            <a:endParaRPr lang="en-US" dirty="0"/>
          </a:p>
        </p:txBody>
      </p:sp>
    </p:spTree>
    <p:extLst>
      <p:ext uri="{BB962C8B-B14F-4D97-AF65-F5344CB8AC3E}">
        <p14:creationId xmlns:p14="http://schemas.microsoft.com/office/powerpoint/2010/main" val="1382280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p:txBody>
          <a:bodyPr/>
          <a:lstStyle/>
          <a:p>
            <a:r>
              <a:rPr lang="en-US" b="1">
                <a:cs typeface="Calibri"/>
              </a:rPr>
              <a:t>National and State Vaccination Goals</a:t>
            </a:r>
          </a:p>
        </p:txBody>
      </p:sp>
      <p:sp>
        <p:nvSpPr>
          <p:cNvPr id="3" name="Content Placeholder 2">
            <a:extLst>
              <a:ext uri="{FF2B5EF4-FFF2-40B4-BE49-F238E27FC236}">
                <a16:creationId xmlns:a16="http://schemas.microsoft.com/office/drawing/2014/main" id="{17045273-2787-4649-A68E-0105057CACDC}"/>
              </a:ext>
            </a:extLst>
          </p:cNvPr>
          <p:cNvSpPr>
            <a:spLocks noGrp="1"/>
          </p:cNvSpPr>
          <p:nvPr>
            <p:ph idx="1"/>
          </p:nvPr>
        </p:nvSpPr>
        <p:spPr>
          <a:xfrm>
            <a:off x="609600" y="1417639"/>
            <a:ext cx="10972800" cy="4708526"/>
          </a:xfrm>
        </p:spPr>
        <p:txBody>
          <a:bodyPr vert="horz" lIns="91440" tIns="45720" rIns="91440" bIns="45720" rtlCol="0" anchor="t">
            <a:normAutofit/>
          </a:bodyPr>
          <a:lstStyle/>
          <a:p>
            <a:r>
              <a:rPr lang="en-US" dirty="0">
                <a:cs typeface="Calibri"/>
              </a:rPr>
              <a:t>National goal by July 4:</a:t>
            </a:r>
          </a:p>
          <a:p>
            <a:pPr lvl="1"/>
            <a:r>
              <a:rPr lang="en-US" dirty="0">
                <a:cs typeface="Calibri"/>
              </a:rPr>
              <a:t>70% of adults with first dose</a:t>
            </a:r>
          </a:p>
          <a:p>
            <a:pPr lvl="1"/>
            <a:r>
              <a:rPr lang="en-US" dirty="0">
                <a:cs typeface="Calibri"/>
              </a:rPr>
              <a:t>160 million adults fully vaccinated (approximately 63%)</a:t>
            </a:r>
          </a:p>
          <a:p>
            <a:r>
              <a:rPr lang="en-US" dirty="0">
                <a:cs typeface="Calibri"/>
              </a:rPr>
              <a:t>Statewide goal by July 4:</a:t>
            </a:r>
          </a:p>
          <a:p>
            <a:pPr lvl="1"/>
            <a:r>
              <a:rPr lang="en-US" dirty="0">
                <a:cs typeface="Calibri"/>
              </a:rPr>
              <a:t>75% of eligible population with first dose*</a:t>
            </a:r>
          </a:p>
          <a:p>
            <a:r>
              <a:rPr lang="en-US">
                <a:cs typeface="Calibri"/>
              </a:rPr>
              <a:t>50 days to go and we're now at 50.7% vaccinated</a:t>
            </a:r>
          </a:p>
          <a:p>
            <a:endParaRPr lang="en-US" sz="1800" dirty="0">
              <a:cs typeface="Calibri"/>
            </a:endParaRPr>
          </a:p>
          <a:p>
            <a:endParaRPr lang="en-US" sz="1800" dirty="0">
              <a:cs typeface="Calibri"/>
            </a:endParaRPr>
          </a:p>
          <a:p>
            <a:pPr marL="0" indent="0">
              <a:buNone/>
            </a:pPr>
            <a:r>
              <a:rPr lang="en-US" sz="1600" dirty="0">
                <a:cs typeface="Calibri"/>
              </a:rPr>
              <a:t>* The Pfizer-</a:t>
            </a:r>
            <a:r>
              <a:rPr lang="en-US" sz="1600" err="1">
                <a:cs typeface="Calibri"/>
              </a:rPr>
              <a:t>BioNTech</a:t>
            </a:r>
            <a:r>
              <a:rPr lang="en-US" sz="1600" dirty="0">
                <a:cs typeface="Calibri"/>
              </a:rPr>
              <a:t> vaccine has been granted emergency use approval (EUA) from the Food and Drug Administration (FDA) for 12-15-year-olds, which expands our vaccine-eligible population by an estimated 40,582, to 609,441</a:t>
            </a:r>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4</a:t>
            </a:fld>
            <a:endParaRPr lang="en-US" dirty="0"/>
          </a:p>
        </p:txBody>
      </p:sp>
    </p:spTree>
    <p:extLst>
      <p:ext uri="{BB962C8B-B14F-4D97-AF65-F5344CB8AC3E}">
        <p14:creationId xmlns:p14="http://schemas.microsoft.com/office/powerpoint/2010/main" val="1888506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p:txBody>
          <a:bodyPr/>
          <a:lstStyle/>
          <a:p>
            <a:r>
              <a:rPr lang="en-US" b="1" dirty="0">
                <a:cs typeface="Calibri"/>
              </a:rPr>
              <a:t>El Paso County Vaccination Activity </a:t>
            </a:r>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5</a:t>
            </a:fld>
            <a:endParaRPr lang="en-US" dirty="0"/>
          </a:p>
        </p:txBody>
      </p:sp>
      <p:sp>
        <p:nvSpPr>
          <p:cNvPr id="10" name="TextBox 9">
            <a:extLst>
              <a:ext uri="{FF2B5EF4-FFF2-40B4-BE49-F238E27FC236}">
                <a16:creationId xmlns:a16="http://schemas.microsoft.com/office/drawing/2014/main" id="{2401AD49-D6B2-4AA3-AE93-A84AD40F6CD4}"/>
              </a:ext>
            </a:extLst>
          </p:cNvPr>
          <p:cNvSpPr txBox="1"/>
          <p:nvPr/>
        </p:nvSpPr>
        <p:spPr>
          <a:xfrm>
            <a:off x="533400" y="6019800"/>
            <a:ext cx="3581400" cy="369332"/>
          </a:xfrm>
          <a:prstGeom prst="rect">
            <a:avLst/>
          </a:prstGeom>
          <a:noFill/>
        </p:spPr>
        <p:txBody>
          <a:bodyPr wrap="square" rtlCol="0">
            <a:spAutoFit/>
          </a:bodyPr>
          <a:lstStyle/>
          <a:p>
            <a:r>
              <a:rPr lang="en-US" dirty="0"/>
              <a:t>Data as of 5/16</a:t>
            </a:r>
          </a:p>
        </p:txBody>
      </p:sp>
      <p:pic>
        <p:nvPicPr>
          <p:cNvPr id="6" name="Picture 5">
            <a:extLst>
              <a:ext uri="{FF2B5EF4-FFF2-40B4-BE49-F238E27FC236}">
                <a16:creationId xmlns:a16="http://schemas.microsoft.com/office/drawing/2014/main" id="{852C5663-BED5-44A6-9864-6F8F1144230F}"/>
              </a:ext>
            </a:extLst>
          </p:cNvPr>
          <p:cNvPicPr>
            <a:picLocks noChangeAspect="1"/>
          </p:cNvPicPr>
          <p:nvPr/>
        </p:nvPicPr>
        <p:blipFill rotWithShape="1">
          <a:blip r:embed="rId2"/>
          <a:srcRect r="3876"/>
          <a:stretch/>
        </p:blipFill>
        <p:spPr>
          <a:xfrm>
            <a:off x="467952" y="1264577"/>
            <a:ext cx="9057048" cy="4623075"/>
          </a:xfrm>
          <a:prstGeom prst="rect">
            <a:avLst/>
          </a:prstGeom>
        </p:spPr>
      </p:pic>
      <p:pic>
        <p:nvPicPr>
          <p:cNvPr id="7" name="Picture 6">
            <a:extLst>
              <a:ext uri="{FF2B5EF4-FFF2-40B4-BE49-F238E27FC236}">
                <a16:creationId xmlns:a16="http://schemas.microsoft.com/office/drawing/2014/main" id="{D5DB4694-5B06-46CB-91E4-BD920F2BF6DB}"/>
              </a:ext>
            </a:extLst>
          </p:cNvPr>
          <p:cNvPicPr>
            <a:picLocks noChangeAspect="1"/>
          </p:cNvPicPr>
          <p:nvPr/>
        </p:nvPicPr>
        <p:blipFill>
          <a:blip r:embed="rId3"/>
          <a:stretch>
            <a:fillRect/>
          </a:stretch>
        </p:blipFill>
        <p:spPr>
          <a:xfrm>
            <a:off x="9448800" y="2799719"/>
            <a:ext cx="2654529" cy="1391281"/>
          </a:xfrm>
          <a:prstGeom prst="rect">
            <a:avLst/>
          </a:prstGeom>
        </p:spPr>
      </p:pic>
    </p:spTree>
    <p:extLst>
      <p:ext uri="{BB962C8B-B14F-4D97-AF65-F5344CB8AC3E}">
        <p14:creationId xmlns:p14="http://schemas.microsoft.com/office/powerpoint/2010/main" val="2837507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8672ED5-3ACA-4305-81A3-B48B7E16259B}"/>
              </a:ext>
            </a:extLst>
          </p:cNvPr>
          <p:cNvPicPr>
            <a:picLocks noChangeAspect="1"/>
          </p:cNvPicPr>
          <p:nvPr/>
        </p:nvPicPr>
        <p:blipFill>
          <a:blip r:embed="rId2"/>
          <a:stretch>
            <a:fillRect/>
          </a:stretch>
        </p:blipFill>
        <p:spPr>
          <a:xfrm>
            <a:off x="1295400" y="894996"/>
            <a:ext cx="9240540" cy="5068007"/>
          </a:xfrm>
          <a:prstGeom prst="rect">
            <a:avLst/>
          </a:prstGeom>
        </p:spPr>
      </p:pic>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a:xfrm>
            <a:off x="609600" y="34908"/>
            <a:ext cx="10972800" cy="1143000"/>
          </a:xfrm>
        </p:spPr>
        <p:txBody>
          <a:bodyPr>
            <a:normAutofit fontScale="90000"/>
          </a:bodyPr>
          <a:lstStyle/>
          <a:p>
            <a:r>
              <a:rPr lang="en-US" b="1" dirty="0">
                <a:cs typeface="Calibri"/>
              </a:rPr>
              <a:t>Vaccination Rates in 10 Largest Colorado Counties</a:t>
            </a:r>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6</a:t>
            </a:fld>
            <a:endParaRPr lang="en-US" dirty="0"/>
          </a:p>
        </p:txBody>
      </p:sp>
      <p:sp>
        <p:nvSpPr>
          <p:cNvPr id="7" name="TextBox 6">
            <a:extLst>
              <a:ext uri="{FF2B5EF4-FFF2-40B4-BE49-F238E27FC236}">
                <a16:creationId xmlns:a16="http://schemas.microsoft.com/office/drawing/2014/main" id="{49894FBB-07CA-4D26-9A14-5F93193CBC3C}"/>
              </a:ext>
            </a:extLst>
          </p:cNvPr>
          <p:cNvSpPr txBox="1"/>
          <p:nvPr/>
        </p:nvSpPr>
        <p:spPr>
          <a:xfrm>
            <a:off x="381000" y="6154670"/>
            <a:ext cx="3581400" cy="369332"/>
          </a:xfrm>
          <a:prstGeom prst="rect">
            <a:avLst/>
          </a:prstGeom>
          <a:noFill/>
        </p:spPr>
        <p:txBody>
          <a:bodyPr wrap="square" rtlCol="0">
            <a:spAutoFit/>
          </a:bodyPr>
          <a:lstStyle/>
          <a:p>
            <a:r>
              <a:rPr lang="en-US" dirty="0"/>
              <a:t>Data as of 5/16</a:t>
            </a:r>
          </a:p>
        </p:txBody>
      </p:sp>
      <p:cxnSp>
        <p:nvCxnSpPr>
          <p:cNvPr id="9" name="Straight Connector 8">
            <a:extLst>
              <a:ext uri="{FF2B5EF4-FFF2-40B4-BE49-F238E27FC236}">
                <a16:creationId xmlns:a16="http://schemas.microsoft.com/office/drawing/2014/main" id="{4912AB80-4584-4DCA-8153-70D2D67B2A83}"/>
              </a:ext>
            </a:extLst>
          </p:cNvPr>
          <p:cNvCxnSpPr>
            <a:cxnSpLocks/>
          </p:cNvCxnSpPr>
          <p:nvPr/>
        </p:nvCxnSpPr>
        <p:spPr>
          <a:xfrm>
            <a:off x="7772400" y="1922538"/>
            <a:ext cx="0" cy="4096563"/>
          </a:xfrm>
          <a:prstGeom prst="line">
            <a:avLst/>
          </a:prstGeom>
          <a:ln w="38100">
            <a:prstDash val="dash"/>
          </a:ln>
        </p:spPr>
        <p:style>
          <a:lnRef idx="1">
            <a:schemeClr val="accent6"/>
          </a:lnRef>
          <a:fillRef idx="0">
            <a:schemeClr val="accent6"/>
          </a:fillRef>
          <a:effectRef idx="0">
            <a:schemeClr val="accent6"/>
          </a:effectRef>
          <a:fontRef idx="minor">
            <a:schemeClr val="tx1"/>
          </a:fontRef>
        </p:style>
      </p:cxnSp>
      <p:sp>
        <p:nvSpPr>
          <p:cNvPr id="11" name="TextBox 10">
            <a:extLst>
              <a:ext uri="{FF2B5EF4-FFF2-40B4-BE49-F238E27FC236}">
                <a16:creationId xmlns:a16="http://schemas.microsoft.com/office/drawing/2014/main" id="{E1DAC538-489F-491D-83D3-896B4DB9801F}"/>
              </a:ext>
            </a:extLst>
          </p:cNvPr>
          <p:cNvSpPr txBox="1"/>
          <p:nvPr/>
        </p:nvSpPr>
        <p:spPr>
          <a:xfrm>
            <a:off x="6400800" y="1510520"/>
            <a:ext cx="3288322" cy="369332"/>
          </a:xfrm>
          <a:prstGeom prst="rect">
            <a:avLst/>
          </a:prstGeom>
          <a:noFill/>
        </p:spPr>
        <p:txBody>
          <a:bodyPr wrap="square" rtlCol="0">
            <a:spAutoFit/>
          </a:bodyPr>
          <a:lstStyle/>
          <a:p>
            <a:r>
              <a:rPr lang="en-US" dirty="0"/>
              <a:t>With Federal Estimates – 50.7%</a:t>
            </a:r>
          </a:p>
        </p:txBody>
      </p:sp>
    </p:spTree>
    <p:extLst>
      <p:ext uri="{BB962C8B-B14F-4D97-AF65-F5344CB8AC3E}">
        <p14:creationId xmlns:p14="http://schemas.microsoft.com/office/powerpoint/2010/main" val="3430409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p:txBody>
          <a:bodyPr/>
          <a:lstStyle/>
          <a:p>
            <a:r>
              <a:rPr lang="en-US" b="1" dirty="0">
                <a:cs typeface="Calibri"/>
              </a:rPr>
              <a:t>Vaccinations by Age Cohort</a:t>
            </a:r>
            <a:endParaRPr lang="en-US" dirty="0"/>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7</a:t>
            </a:fld>
            <a:endParaRPr lang="en-US" dirty="0"/>
          </a:p>
        </p:txBody>
      </p:sp>
      <p:sp>
        <p:nvSpPr>
          <p:cNvPr id="9" name="TextBox 8">
            <a:extLst>
              <a:ext uri="{FF2B5EF4-FFF2-40B4-BE49-F238E27FC236}">
                <a16:creationId xmlns:a16="http://schemas.microsoft.com/office/drawing/2014/main" id="{4DF6BA54-09ED-40CB-B16A-B89D773F562C}"/>
              </a:ext>
            </a:extLst>
          </p:cNvPr>
          <p:cNvSpPr txBox="1"/>
          <p:nvPr/>
        </p:nvSpPr>
        <p:spPr>
          <a:xfrm>
            <a:off x="533400" y="6019800"/>
            <a:ext cx="3581400" cy="369332"/>
          </a:xfrm>
          <a:prstGeom prst="rect">
            <a:avLst/>
          </a:prstGeom>
          <a:noFill/>
        </p:spPr>
        <p:txBody>
          <a:bodyPr wrap="square" rtlCol="0">
            <a:spAutoFit/>
          </a:bodyPr>
          <a:lstStyle/>
          <a:p>
            <a:r>
              <a:rPr lang="en-US" dirty="0"/>
              <a:t>Data as of 5/16</a:t>
            </a:r>
          </a:p>
        </p:txBody>
      </p:sp>
      <p:pic>
        <p:nvPicPr>
          <p:cNvPr id="6" name="Picture 5">
            <a:extLst>
              <a:ext uri="{FF2B5EF4-FFF2-40B4-BE49-F238E27FC236}">
                <a16:creationId xmlns:a16="http://schemas.microsoft.com/office/drawing/2014/main" id="{01E38D71-9905-4B26-88D3-20950DBF0BCF}"/>
              </a:ext>
            </a:extLst>
          </p:cNvPr>
          <p:cNvPicPr>
            <a:picLocks noChangeAspect="1"/>
          </p:cNvPicPr>
          <p:nvPr/>
        </p:nvPicPr>
        <p:blipFill>
          <a:blip r:embed="rId2"/>
          <a:stretch>
            <a:fillRect/>
          </a:stretch>
        </p:blipFill>
        <p:spPr>
          <a:xfrm>
            <a:off x="274342" y="1500306"/>
            <a:ext cx="9794381" cy="3733800"/>
          </a:xfrm>
          <a:prstGeom prst="rect">
            <a:avLst/>
          </a:prstGeom>
        </p:spPr>
      </p:pic>
      <p:pic>
        <p:nvPicPr>
          <p:cNvPr id="7" name="Picture 6">
            <a:extLst>
              <a:ext uri="{FF2B5EF4-FFF2-40B4-BE49-F238E27FC236}">
                <a16:creationId xmlns:a16="http://schemas.microsoft.com/office/drawing/2014/main" id="{70F80228-236F-489D-8972-10ACE99C19D0}"/>
              </a:ext>
            </a:extLst>
          </p:cNvPr>
          <p:cNvPicPr>
            <a:picLocks noChangeAspect="1"/>
          </p:cNvPicPr>
          <p:nvPr/>
        </p:nvPicPr>
        <p:blipFill>
          <a:blip r:embed="rId3"/>
          <a:stretch>
            <a:fillRect/>
          </a:stretch>
        </p:blipFill>
        <p:spPr>
          <a:xfrm>
            <a:off x="10068723" y="2514600"/>
            <a:ext cx="2086266" cy="1705213"/>
          </a:xfrm>
          <a:prstGeom prst="rect">
            <a:avLst/>
          </a:prstGeom>
        </p:spPr>
      </p:pic>
    </p:spTree>
    <p:extLst>
      <p:ext uri="{BB962C8B-B14F-4D97-AF65-F5344CB8AC3E}">
        <p14:creationId xmlns:p14="http://schemas.microsoft.com/office/powerpoint/2010/main" val="4117303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p:txBody>
          <a:bodyPr/>
          <a:lstStyle/>
          <a:p>
            <a:r>
              <a:rPr lang="en-US" b="1" dirty="0">
                <a:cs typeface="Calibri"/>
              </a:rPr>
              <a:t>Vaccinations by Age Decade</a:t>
            </a:r>
            <a:endParaRPr lang="en-US" dirty="0"/>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8</a:t>
            </a:fld>
            <a:endParaRPr lang="en-US" dirty="0"/>
          </a:p>
        </p:txBody>
      </p:sp>
      <p:graphicFrame>
        <p:nvGraphicFramePr>
          <p:cNvPr id="7" name="Chart 6">
            <a:extLst>
              <a:ext uri="{FF2B5EF4-FFF2-40B4-BE49-F238E27FC236}">
                <a16:creationId xmlns:a16="http://schemas.microsoft.com/office/drawing/2014/main" id="{050DCD67-8DC1-428D-A1C8-B85577BF3A7E}"/>
              </a:ext>
            </a:extLst>
          </p:cNvPr>
          <p:cNvGraphicFramePr>
            <a:graphicFrameLocks/>
          </p:cNvGraphicFramePr>
          <p:nvPr>
            <p:extLst>
              <p:ext uri="{D42A27DB-BD31-4B8C-83A1-F6EECF244321}">
                <p14:modId xmlns:p14="http://schemas.microsoft.com/office/powerpoint/2010/main" val="166287544"/>
              </p:ext>
            </p:extLst>
          </p:nvPr>
        </p:nvGraphicFramePr>
        <p:xfrm>
          <a:off x="1428897" y="1351891"/>
          <a:ext cx="9334205" cy="473365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A41E92D2-5572-4B5F-B95C-DEA802220E98}"/>
              </a:ext>
            </a:extLst>
          </p:cNvPr>
          <p:cNvSpPr txBox="1"/>
          <p:nvPr/>
        </p:nvSpPr>
        <p:spPr>
          <a:xfrm>
            <a:off x="533400" y="6019800"/>
            <a:ext cx="3581400" cy="369332"/>
          </a:xfrm>
          <a:prstGeom prst="rect">
            <a:avLst/>
          </a:prstGeom>
          <a:noFill/>
        </p:spPr>
        <p:txBody>
          <a:bodyPr wrap="square" rtlCol="0">
            <a:spAutoFit/>
          </a:bodyPr>
          <a:lstStyle/>
          <a:p>
            <a:r>
              <a:rPr lang="en-US" dirty="0"/>
              <a:t>Data as of 5/16</a:t>
            </a:r>
          </a:p>
        </p:txBody>
      </p:sp>
    </p:spTree>
    <p:extLst>
      <p:ext uri="{BB962C8B-B14F-4D97-AF65-F5344CB8AC3E}">
        <p14:creationId xmlns:p14="http://schemas.microsoft.com/office/powerpoint/2010/main" val="2463206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9FA-D43A-FA48-BA28-D9604A8339E2}"/>
              </a:ext>
            </a:extLst>
          </p:cNvPr>
          <p:cNvSpPr>
            <a:spLocks noGrp="1"/>
          </p:cNvSpPr>
          <p:nvPr>
            <p:ph type="title"/>
          </p:nvPr>
        </p:nvSpPr>
        <p:spPr/>
        <p:txBody>
          <a:bodyPr/>
          <a:lstStyle/>
          <a:p>
            <a:r>
              <a:rPr lang="en-US" b="1" dirty="0">
                <a:cs typeface="Calibri"/>
              </a:rPr>
              <a:t>Intervention Strategies </a:t>
            </a:r>
          </a:p>
        </p:txBody>
      </p:sp>
      <p:sp>
        <p:nvSpPr>
          <p:cNvPr id="3" name="Content Placeholder 2">
            <a:extLst>
              <a:ext uri="{FF2B5EF4-FFF2-40B4-BE49-F238E27FC236}">
                <a16:creationId xmlns:a16="http://schemas.microsoft.com/office/drawing/2014/main" id="{17045273-2787-4649-A68E-0105057CACDC}"/>
              </a:ext>
            </a:extLst>
          </p:cNvPr>
          <p:cNvSpPr>
            <a:spLocks noGrp="1"/>
          </p:cNvSpPr>
          <p:nvPr>
            <p:ph idx="1"/>
          </p:nvPr>
        </p:nvSpPr>
        <p:spPr/>
        <p:txBody>
          <a:bodyPr vert="horz" lIns="91440" tIns="45720" rIns="91440" bIns="45720" rtlCol="0" anchor="t">
            <a:normAutofit/>
          </a:bodyPr>
          <a:lstStyle/>
          <a:p>
            <a:r>
              <a:rPr lang="en-US" dirty="0">
                <a:ea typeface="+mn-lt"/>
                <a:cs typeface="+mn-lt"/>
              </a:rPr>
              <a:t>Vaccines are our primary tool going forward – and we see that they are working</a:t>
            </a:r>
          </a:p>
          <a:p>
            <a:pPr lvl="1"/>
            <a:r>
              <a:rPr lang="en-US" dirty="0">
                <a:cs typeface="Calibri"/>
              </a:rPr>
              <a:t>With more than 75 percent of the 65+ group vaccinated; the average age of hospitalizations has shifted younger </a:t>
            </a:r>
          </a:p>
          <a:p>
            <a:pPr lvl="1"/>
            <a:r>
              <a:rPr lang="en-US" dirty="0">
                <a:cs typeface="Calibri"/>
              </a:rPr>
              <a:t>However, hospitalizations remain elevated due to high incidence</a:t>
            </a:r>
          </a:p>
          <a:p>
            <a:r>
              <a:rPr lang="en-US" dirty="0"/>
              <a:t>Prevention and mitigation strategies such as social distancing, masking (when inside and in public) and staying home when sick remain important</a:t>
            </a:r>
            <a:r>
              <a:rPr lang="en-US"/>
              <a:t> for those that have yet to be </a:t>
            </a:r>
            <a:r>
              <a:rPr lang="en-US" dirty="0"/>
              <a:t>vaccinated</a:t>
            </a:r>
            <a:endParaRPr lang="en-US" dirty="0">
              <a:cs typeface="Calibri"/>
            </a:endParaRPr>
          </a:p>
        </p:txBody>
      </p:sp>
      <p:sp>
        <p:nvSpPr>
          <p:cNvPr id="5" name="Slide Number Placeholder 4">
            <a:extLst>
              <a:ext uri="{FF2B5EF4-FFF2-40B4-BE49-F238E27FC236}">
                <a16:creationId xmlns:a16="http://schemas.microsoft.com/office/drawing/2014/main" id="{F16D1395-D1AD-3C44-BFB5-9D3F9F0D79FF}"/>
              </a:ext>
            </a:extLst>
          </p:cNvPr>
          <p:cNvSpPr>
            <a:spLocks noGrp="1"/>
          </p:cNvSpPr>
          <p:nvPr>
            <p:ph type="sldNum" sz="quarter" idx="12"/>
          </p:nvPr>
        </p:nvSpPr>
        <p:spPr>
          <a:xfrm>
            <a:off x="10287000" y="6248400"/>
            <a:ext cx="2133600" cy="365125"/>
          </a:xfrm>
        </p:spPr>
        <p:txBody>
          <a:bodyPr/>
          <a:lstStyle/>
          <a:p>
            <a:fld id="{D4B5ADC2-7248-4799-8E52-477E151C3EE9}" type="slidenum">
              <a:rPr lang="en-US" sz="1400" b="1"/>
              <a:pPr/>
              <a:t>9</a:t>
            </a:fld>
            <a:endParaRPr lang="en-US" dirty="0"/>
          </a:p>
        </p:txBody>
      </p:sp>
    </p:spTree>
    <p:extLst>
      <p:ext uri="{BB962C8B-B14F-4D97-AF65-F5344CB8AC3E}">
        <p14:creationId xmlns:p14="http://schemas.microsoft.com/office/powerpoint/2010/main" val="3609595438"/>
      </p:ext>
    </p:extLst>
  </p:cSld>
  <p:clrMapOvr>
    <a:masterClrMapping/>
  </p:clrMapOvr>
</p:sld>
</file>

<file path=ppt/theme/theme1.xml><?xml version="1.0" encoding="utf-8"?>
<a:theme xmlns:a="http://schemas.openxmlformats.org/drawingml/2006/main" name="Public Health South Update 1.6.202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 EPCPH PowerPoint Template " id="{70468EA1-A242-6642-8208-8AD200EADD32}" vid="{DD9291B7-CFAC-014D-9800-AFF50222D9DF}"/>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B90CC84C13534CABA8E62057ACEC45" ma:contentTypeVersion="21" ma:contentTypeDescription="Create a new document." ma:contentTypeScope="" ma:versionID="97853d6f302862781b6a64a7bd909611">
  <xsd:schema xmlns:xsd="http://www.w3.org/2001/XMLSchema" xmlns:xs="http://www.w3.org/2001/XMLSchema" xmlns:p="http://schemas.microsoft.com/office/2006/metadata/properties" xmlns:ns1="http://schemas.microsoft.com/sharepoint/v3" xmlns:ns2="80156bfa-366b-4c3c-b565-b9add8006275" xmlns:ns3="5665252f-2c69-48e5-b0d6-d600eead1583" targetNamespace="http://schemas.microsoft.com/office/2006/metadata/properties" ma:root="true" ma:fieldsID="9f5dea3815aa9a9bda3398a3d43d21b7" ns1:_="" ns2:_="" ns3:_="">
    <xsd:import namespace="http://schemas.microsoft.com/sharepoint/v3"/>
    <xsd:import namespace="80156bfa-366b-4c3c-b565-b9add8006275"/>
    <xsd:import namespace="5665252f-2c69-48e5-b0d6-d600eead158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2:DateReceived" minOccurs="0"/>
                <xsd:element ref="ns2:CORAType" minOccurs="0"/>
                <xsd:element ref="ns2:Department" minOccurs="0"/>
                <xsd:element ref="ns2:Requestor" minOccurs="0"/>
                <xsd:element ref="ns2:Pointof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156bfa-366b-4c3c-b565-b9add80062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Received" ma:index="20" nillable="true" ma:displayName="Date Received" ma:description="This is the date the CORA was received" ma:format="DateOnly" ma:internalName="DateReceived">
      <xsd:simpleType>
        <xsd:restriction base="dms:DateTime"/>
      </xsd:simpleType>
    </xsd:element>
    <xsd:element name="CORAType" ma:index="21" nillable="true" ma:displayName="Request Entity" ma:description="This is to classify the CORA by sender type" ma:format="Dropdown" ma:internalName="CORAType">
      <xsd:complexType>
        <xsd:complexContent>
          <xsd:extension base="dms:MultiChoice">
            <xsd:sequence>
              <xsd:element name="Value" maxOccurs="unbounded" minOccurs="0" nillable="true">
                <xsd:simpleType>
                  <xsd:restriction base="dms:Choice">
                    <xsd:enumeration value="Media"/>
                    <xsd:enumeration value="Law firm"/>
                    <xsd:enumeration value="Citizen"/>
                    <xsd:enumeration value="Unknown"/>
                    <xsd:enumeration value="Government"/>
                    <xsd:enumeration value="Nonprofit"/>
                    <xsd:enumeration value="Business"/>
                  </xsd:restriction>
                </xsd:simpleType>
              </xsd:element>
            </xsd:sequence>
          </xsd:extension>
        </xsd:complexContent>
      </xsd:complexType>
    </xsd:element>
    <xsd:element name="Department" ma:index="22" nillable="true" ma:displayName="Department" ma:description="The County Department or Office managing the documents" ma:format="Dropdown" ma:internalName="Department">
      <xsd:complexType>
        <xsd:complexContent>
          <xsd:extension base="dms:MultiChoice">
            <xsd:sequence>
              <xsd:element name="Value" maxOccurs="unbounded" minOccurs="0" nillable="true">
                <xsd:simpleType>
                  <xsd:restriction base="dms:Choice">
                    <xsd:enumeration value="Public Health"/>
                    <xsd:enumeration value="Procurement"/>
                    <xsd:enumeration value="PIO"/>
                    <xsd:enumeration value="EPSO"/>
                    <xsd:enumeration value="C&amp;R"/>
                    <xsd:enumeration value="Treasurer"/>
                    <xsd:enumeration value="Finance"/>
                    <xsd:enumeration value="Planning"/>
                    <xsd:enumeration value="Comm. Services"/>
                    <xsd:enumeration value="HR"/>
                    <xsd:enumeration value="Assessor"/>
                  </xsd:restriction>
                </xsd:simpleType>
              </xsd:element>
            </xsd:sequence>
          </xsd:extension>
        </xsd:complexContent>
      </xsd:complexType>
    </xsd:element>
    <xsd:element name="Requestor" ma:index="23" nillable="true" ma:displayName="Requestor" ma:description="The name of the Requestor" ma:format="Dropdown" ma:internalName="Requestor">
      <xsd:simpleType>
        <xsd:restriction base="dms:Text">
          <xsd:maxLength value="255"/>
        </xsd:restriction>
      </xsd:simpleType>
    </xsd:element>
    <xsd:element name="PointofContact" ma:index="24" nillable="true" ma:displayName="Point of Contact" ma:description="This is the person (or persons), from the &#10; County department managing the records, that act as point of contact to the ORS." ma:format="Dropdown" ma:list="UserInfo" ma:SharePointGroup="0" ma:internalName="PointofContact">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65252f-2c69-48e5-b0d6-d600eead15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ateReceived xmlns="80156bfa-366b-4c3c-b565-b9add8006275" xsi:nil="true"/>
    <_ip_UnifiedCompliancePolicyUIAction xmlns="http://schemas.microsoft.com/sharepoint/v3" xsi:nil="true"/>
    <CORAType xmlns="80156bfa-366b-4c3c-b565-b9add8006275"/>
    <Requestor xmlns="80156bfa-366b-4c3c-b565-b9add8006275" xsi:nil="true"/>
    <_ip_UnifiedCompliancePolicyProperties xmlns="http://schemas.microsoft.com/sharepoint/v3" xsi:nil="true"/>
    <PointofContact xmlns="80156bfa-366b-4c3c-b565-b9add8006275">
      <UserInfo>
        <DisplayName/>
        <AccountId xsi:nil="true"/>
        <AccountType/>
      </UserInfo>
    </PointofContact>
    <Department xmlns="80156bfa-366b-4c3c-b565-b9add8006275"/>
  </documentManagement>
</p:properties>
</file>

<file path=customXml/itemProps1.xml><?xml version="1.0" encoding="utf-8"?>
<ds:datastoreItem xmlns:ds="http://schemas.openxmlformats.org/officeDocument/2006/customXml" ds:itemID="{7C22FAC0-D512-464C-9C95-97E6F8016865}">
  <ds:schemaRefs>
    <ds:schemaRef ds:uri="http://schemas.microsoft.com/sharepoint/v3/contenttype/forms"/>
  </ds:schemaRefs>
</ds:datastoreItem>
</file>

<file path=customXml/itemProps2.xml><?xml version="1.0" encoding="utf-8"?>
<ds:datastoreItem xmlns:ds="http://schemas.openxmlformats.org/officeDocument/2006/customXml" ds:itemID="{6E6C6EF3-B45D-4F90-86CE-42D63B7234EA}"/>
</file>

<file path=customXml/itemProps3.xml><?xml version="1.0" encoding="utf-8"?>
<ds:datastoreItem xmlns:ds="http://schemas.openxmlformats.org/officeDocument/2006/customXml" ds:itemID="{B8237582-58A0-44F3-8595-5520BB876D66}">
  <ds:schemaRefs>
    <ds:schemaRef ds:uri="http://schemas.microsoft.com/office/2006/documentManagement/types"/>
    <ds:schemaRef ds:uri="http://purl.org/dc/terms/"/>
    <ds:schemaRef ds:uri="http://schemas.openxmlformats.org/package/2006/metadata/core-properties"/>
    <ds:schemaRef ds:uri="450df68f-7c95-4a24-9fe2-c2df8431ea21"/>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Public Health South Update 1.6</Template>
  <TotalTime>0</TotalTime>
  <Words>1699</Words>
  <Application>Microsoft Office PowerPoint</Application>
  <PresentationFormat>Widescreen</PresentationFormat>
  <Paragraphs>188</Paragraphs>
  <Slides>27</Slides>
  <Notes>2</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Public Health South Update 1.6.2021</vt:lpstr>
      <vt:lpstr>2_Office Theme</vt:lpstr>
      <vt:lpstr>COVID-19 and Vaccination Update El Paso County Board of Commissioners</vt:lpstr>
      <vt:lpstr>PowerPoint Presentation</vt:lpstr>
      <vt:lpstr>Vaccine Campaign Evolution</vt:lpstr>
      <vt:lpstr>National and State Vaccination Goals</vt:lpstr>
      <vt:lpstr>El Paso County Vaccination Activity </vt:lpstr>
      <vt:lpstr>Vaccination Rates in 10 Largest Colorado Counties</vt:lpstr>
      <vt:lpstr>Vaccinations by Age Cohort</vt:lpstr>
      <vt:lpstr>Vaccinations by Age Decade</vt:lpstr>
      <vt:lpstr>Intervention Strategies </vt:lpstr>
      <vt:lpstr>Vaccinations vs. COVID-19</vt:lpstr>
      <vt:lpstr>Vaccination Demographics</vt:lpstr>
      <vt:lpstr>El Paso County Vaccine Consortium</vt:lpstr>
      <vt:lpstr>PowerPoint Presentation</vt:lpstr>
      <vt:lpstr>General Rule</vt:lpstr>
      <vt:lpstr>Exceptions to the General Rule</vt:lpstr>
      <vt:lpstr>Exemptions </vt:lpstr>
      <vt:lpstr>Additional Exemptions </vt:lpstr>
      <vt:lpstr>PowerPoint Presentation</vt:lpstr>
      <vt:lpstr>PowerPoint Presentation</vt:lpstr>
      <vt:lpstr>Summary </vt:lpstr>
      <vt:lpstr>Current State Restrictions</vt:lpstr>
      <vt:lpstr>Schools</vt:lpstr>
      <vt:lpstr>Outdoor Events</vt:lpstr>
      <vt:lpstr>Indoor Gatherings</vt:lpstr>
      <vt:lpstr>Indoor Gatherings Restrictions do NOT apply to:</vt:lpstr>
      <vt:lpstr>Claw Back Provision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
  <cp:lastModifiedBy/>
  <cp:revision>481</cp:revision>
  <dcterms:created xsi:type="dcterms:W3CDTF">2021-02-25T23:13:28Z</dcterms:created>
  <dcterms:modified xsi:type="dcterms:W3CDTF">2021-05-18T14:25:27Z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0x010100B8B90CC84C13534CABA8E62057ACEC45</vt:lpwstr>
  </property>
</Properties>
</file>