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2"/>
    <p:sldMasterId id="2147484018" r:id="rId3"/>
  </p:sldMasterIdLst>
  <p:notesMasterIdLst>
    <p:notesMasterId r:id="rId18"/>
  </p:notesMasterIdLst>
  <p:sldIdLst>
    <p:sldId id="256" r:id="rId4"/>
    <p:sldId id="275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283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72" d="100"/>
          <a:sy n="72" d="100"/>
        </p:scale>
        <p:origin x="14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81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49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69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4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8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3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22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57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57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69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3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5/11/2021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5/11/2021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Utilities%20%20!R2C22:R15C52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Other%20Services%20(except%20Pub%20Adm!R2C22:R15C52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Construction!R2C22:R15C52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rof,%20Scient,%20Tech%20Services!R2C22:R15C52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Sales%20and%20Use%20Tax\Financial%20Worksessions\2021\2021%20Sales%20Tax%20by%20NAICS.xlsx!YTD%202021%20(Budget%20for%20EPC)!R6C1:R36C6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Retail!R2C24:R15C54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Food%20Services!R2C22:R15C52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Information%20(Mags,%20News%20Paper)!R2C22:R15C52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Wholesale%20Trade!R2C22:R15C51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Accommodation!R2C22:R15C52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Real%20Estate,%20Rental,%20Leasing!R2C22:R15C52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Manufacturing!R2C22:R15C52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752599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b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and Use Tax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18, 2021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A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Utilities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627" y="6324600"/>
            <a:ext cx="430466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10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59B9E2D-B7B4-4299-8F92-97353D46E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279551"/>
              </p:ext>
            </p:extLst>
          </p:nvPr>
        </p:nvGraphicFramePr>
        <p:xfrm>
          <a:off x="982134" y="2667000"/>
          <a:ext cx="7406494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4" y="2667000"/>
                        <a:ext cx="7406494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23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Services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(Except Public Administration)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11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7412C3C-9DC1-4DB8-B2F9-A9B7F647B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789312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289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2365" y="6324600"/>
            <a:ext cx="496727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12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B7E82D3-FC6E-49DE-AC52-7EF3D89742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31566"/>
              </p:ext>
            </p:extLst>
          </p:nvPr>
        </p:nvGraphicFramePr>
        <p:xfrm>
          <a:off x="1066800" y="2667000"/>
          <a:ext cx="73152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667000"/>
                        <a:ext cx="7315200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088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Professional, Scientific, and Tech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1" y="6324600"/>
            <a:ext cx="513292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13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42FF04E-FE77-4B8C-9618-3F428050D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909638"/>
              </p:ext>
            </p:extLst>
          </p:nvPr>
        </p:nvGraphicFramePr>
        <p:xfrm>
          <a:off x="982133" y="2667000"/>
          <a:ext cx="741974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Worksheet" r:id="rId5" imgW="6572144" imgH="2609972" progId="Excel.Sheet.12">
                  <p:link updateAutomatic="1"/>
                </p:oleObj>
              </mc:Choice>
              <mc:Fallback>
                <p:oleObj name="Worksheet" r:id="rId5" imgW="6572144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1974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097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16" y="20574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08" y="7620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Budget by Industry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660B865-8344-41C6-B87D-F04E6C94C8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712983"/>
              </p:ext>
            </p:extLst>
          </p:nvPr>
        </p:nvGraphicFramePr>
        <p:xfrm>
          <a:off x="2057400" y="2209800"/>
          <a:ext cx="5334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Worksheet" r:id="rId5" imgW="5419673" imgH="5714953" progId="Excel.Sheet.12">
                  <p:link updateAutomatic="1"/>
                </p:oleObj>
              </mc:Choice>
              <mc:Fallback>
                <p:oleObj name="Worksheet" r:id="rId5" imgW="5419673" imgH="571495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2209800"/>
                        <a:ext cx="5334000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3420571-987D-4F35-9525-8C04B56507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663809"/>
              </p:ext>
            </p:extLst>
          </p:nvPr>
        </p:nvGraphicFramePr>
        <p:xfrm>
          <a:off x="1066800" y="2667000"/>
          <a:ext cx="7324459" cy="312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Worksheet" r:id="rId5" imgW="6457918" imgH="2609972" progId="Excel.Sheet.12">
                  <p:link updateAutomatic="1"/>
                </p:oleObj>
              </mc:Choice>
              <mc:Fallback>
                <p:oleObj name="Worksheet" r:id="rId5" imgW="6457918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667000"/>
                        <a:ext cx="7324459" cy="3124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5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Services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BBBAEC7-0DEB-4FCF-8707-A82640F5B4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979552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1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(Magazines, Newspapers, Etc.)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5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7D677D0-FE56-4010-BAED-AC4FC91CDF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268204"/>
              </p:ext>
            </p:extLst>
          </p:nvPr>
        </p:nvGraphicFramePr>
        <p:xfrm>
          <a:off x="982134" y="2670727"/>
          <a:ext cx="7409126" cy="3120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4" y="2670727"/>
                        <a:ext cx="7409126" cy="3120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033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Wholesale Trade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6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2F9A71F-B548-47E2-9ECF-3A4D34EEB4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1187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406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7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514F49E-085C-4706-B4F5-3DEF91A1B5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765982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430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Estate and Rental Leasing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8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41216C4-1358-4FA7-9178-E717CF3CE4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062762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56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9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817A1A5-8075-43E0-8079-B6CA14CFED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12213"/>
              </p:ext>
            </p:extLst>
          </p:nvPr>
        </p:nvGraphicFramePr>
        <p:xfrm>
          <a:off x="982133" y="2667000"/>
          <a:ext cx="740912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Worksheet" r:id="rId5" imgW="6439006" imgH="2609972" progId="Excel.Sheet.12">
                  <p:link updateAutomatic="1"/>
                </p:oleObj>
              </mc:Choice>
              <mc:Fallback>
                <p:oleObj name="Worksheet" r:id="rId5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409126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130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1" ma:contentTypeDescription="Create a new document." ma:contentTypeScope="" ma:versionID="97853d6f302862781b6a64a7bd909611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9f5dea3815aa9a9bda3398a3d43d21b7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Assessor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CORAType xmlns="80156bfa-366b-4c3c-b565-b9add8006275"/>
    <Requestor xmlns="80156bfa-366b-4c3c-b565-b9add8006275" xsi:nil="true"/>
    <_ip_UnifiedCompliancePolicyProperties xmlns="http://schemas.microsoft.com/sharepoint/v3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/>
  </documentManagement>
</p:properties>
</file>

<file path=customXml/itemProps1.xml><?xml version="1.0" encoding="utf-8"?>
<ds:datastoreItem xmlns:ds="http://schemas.openxmlformats.org/officeDocument/2006/customXml" ds:itemID="{E0912937-BF97-4611-B459-79AD1DF46E39}"/>
</file>

<file path=customXml/itemProps2.xml><?xml version="1.0" encoding="utf-8"?>
<ds:datastoreItem xmlns:ds="http://schemas.openxmlformats.org/officeDocument/2006/customXml" ds:itemID="{82968D1B-24A8-4656-B020-46A073830666}"/>
</file>

<file path=customXml/itemProps3.xml><?xml version="1.0" encoding="utf-8"?>
<ds:datastoreItem xmlns:ds="http://schemas.openxmlformats.org/officeDocument/2006/customXml" ds:itemID="{6685AC3B-2C7A-4F7C-9F75-3E729AE0E761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180</Words>
  <Application>Microsoft Office PowerPoint</Application>
  <PresentationFormat>On-screen Show (4:3)</PresentationFormat>
  <Paragraphs>57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Links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32" baseType="lpstr">
      <vt:lpstr>Arial</vt:lpstr>
      <vt:lpstr>Calibri</vt:lpstr>
      <vt:lpstr>Corbel</vt:lpstr>
      <vt:lpstr>Times New Roman</vt:lpstr>
      <vt:lpstr>1_Parallax</vt:lpstr>
      <vt:lpstr>Parallax</vt:lpstr>
      <vt:lpstr>file:///\\finfiles\fin\Bud_Data\Sales%20and%20Use%20Tax\Financial%20Worksessions\2021\2021%20Sales%20Tax%20by%20NAICS.xlsx!YTD%202021%20(Budget%20for%20EPC)!R6C1:R36C6</vt:lpstr>
      <vt:lpstr>file:///\\finfiles\fin\Bud_Data\Sales%20and%20Use%20Tax\Financial%20Worksessions\2021\Restored%202021%20Sale%20Tax%20by%20NAICS\2021%20Sales%20Tax%20by%20NAICS.xlsx!Retail!R2C24:R15C54</vt:lpstr>
      <vt:lpstr>file:///\\finfiles\fin\Bud_Data\Sales%20and%20Use%20Tax\Financial%20Worksessions\2021\Restored%202021%20Sale%20Tax%20by%20NAICS\2021%20Sales%20Tax%20by%20NAICS.xlsx!Food%20Services!R2C22:R15C52</vt:lpstr>
      <vt:lpstr>file:///\\finfiles\fin\Bud_Data\Sales%20and%20Use%20Tax\Financial%20Worksessions\2021\Restored%202021%20Sale%20Tax%20by%20NAICS\2021%20Sales%20Tax%20by%20NAICS.xlsx!Information%20(Mags,%20News%20Paper)!R2C22:R15C52</vt:lpstr>
      <vt:lpstr>file:///\\finfiles\fin\Bud_Data\Sales%20and%20Use%20Tax\Financial%20Worksessions\2021\Restored%202021%20Sale%20Tax%20by%20NAICS\2021%20Sales%20Tax%20by%20NAICS.xlsx!Wholesale%20Trade!R2C22:R15C51</vt:lpstr>
      <vt:lpstr>file:///\\finfiles\fin\Bud_Data\Sales%20and%20Use%20Tax\Financial%20Worksessions\2021\Restored%202021%20Sale%20Tax%20by%20NAICS\2021%20Sales%20Tax%20by%20NAICS.xlsx!Accommodation!R2C22:R15C52</vt:lpstr>
      <vt:lpstr>file:///\\finfiles\fin\Bud_Data\Sales%20and%20Use%20Tax\Financial%20Worksessions\2021\Restored%202021%20Sale%20Tax%20by%20NAICS\2021%20Sales%20Tax%20by%20NAICS.xlsx!Real%20Estate,%20Rental,%20Leasing!R2C22:R15C52</vt:lpstr>
      <vt:lpstr>file:///\\finfiles\fin\Bud_Data\Sales%20and%20Use%20Tax\Financial%20Worksessions\2021\Restored%202021%20Sale%20Tax%20by%20NAICS\2021%20Sales%20Tax%20by%20NAICS.xlsx!Manufacturing!R2C22:R15C52</vt:lpstr>
      <vt:lpstr>file:///\\finfiles\fin\Bud_Data\Sales%20and%20Use%20Tax\Financial%20Worksessions\2021\Restored%202021%20Sale%20Tax%20by%20NAICS\2021%20Sales%20Tax%20by%20NAICS.xlsx!Utilities%20%20!R2C22:R15C52</vt:lpstr>
      <vt:lpstr>file:///\\finfiles\fin\Bud_Data\Sales%20and%20Use%20Tax\Financial%20Worksessions\2021\Restored%202021%20Sale%20Tax%20by%20NAICS\2021%20Sales%20Tax%20by%20NAICS.xlsx!Other%20Services%20(except%20Pub%20Adm!R2C22:R15C52</vt:lpstr>
      <vt:lpstr>file:///\\finfiles\fin\Bud_Data\Sales%20and%20Use%20Tax\Financial%20Worksessions\2021\Restored%202021%20Sale%20Tax%20by%20NAICS\2021%20Sales%20Tax%20by%20NAICS.xlsx!Construction!R2C22:R15C52</vt:lpstr>
      <vt:lpstr>file:///\\finfiles\fin\Bud_Data\Sales%20and%20Use%20Tax\Financial%20Worksessions\2021\Restored%202021%20Sale%20Tax%20by%20NAICS\2021%20Sales%20Tax%20by%20NAICS.xlsx!Prof,%20Scient,%20Tech%20Services!R2C22:R15C52</vt:lpstr>
      <vt:lpstr>March 2021 Sales and Use Tax </vt:lpstr>
      <vt:lpstr>Sales &amp; Use Tax Collections 2021 Budget by Industry </vt:lpstr>
      <vt:lpstr>Retail Historical Comparison March 2021</vt:lpstr>
      <vt:lpstr>Food Services Historical Comparison March 2021</vt:lpstr>
      <vt:lpstr>Information (Magazines, Newspapers, Etc.) Historical Comparison March 2021</vt:lpstr>
      <vt:lpstr>Wholesale Trade Historical Comparison March 2021</vt:lpstr>
      <vt:lpstr>Accommodations Historical Comparison March 2021</vt:lpstr>
      <vt:lpstr>Real Estate and Rental Leasing Historical Comparison March 2021</vt:lpstr>
      <vt:lpstr>Manufacturing Historical Comparison March 2021</vt:lpstr>
      <vt:lpstr>Utilities Historical Comparison March 2021</vt:lpstr>
      <vt:lpstr>Other Services (Except Public Administration) Historical Comparison March 2021</vt:lpstr>
      <vt:lpstr>Construction Historical Comparison March 2021</vt:lpstr>
      <vt:lpstr>Professional, Scientific, and Tech Services Historical Comparison March 2021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2021-05-11T22:14:43Z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