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3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4" r:id="rId2"/>
    <p:sldMasterId id="2147484018" r:id="rId3"/>
  </p:sldMasterIdLst>
  <p:notesMasterIdLst>
    <p:notesMasterId r:id="rId12"/>
  </p:notesMasterIdLst>
  <p:sldIdLst>
    <p:sldId id="256" r:id="rId4"/>
    <p:sldId id="275" r:id="rId5"/>
    <p:sldId id="301" r:id="rId6"/>
    <p:sldId id="302" r:id="rId7"/>
    <p:sldId id="295" r:id="rId8"/>
    <p:sldId id="281" r:id="rId9"/>
    <p:sldId id="300" r:id="rId10"/>
    <p:sldId id="283" r:id="rId1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6395" autoAdjust="0"/>
  </p:normalViewPr>
  <p:slideViewPr>
    <p:cSldViewPr>
      <p:cViewPr varScale="1">
        <p:scale>
          <a:sx n="72" d="100"/>
          <a:sy n="72" d="100"/>
        </p:scale>
        <p:origin x="148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7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87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2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9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6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5/11/2021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081682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2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080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19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041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252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83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3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9247617-B934-4E11-AD32-171F10A847A8}" type="datetime1">
              <a:rPr lang="en-US" smtClean="0"/>
              <a:t>5/11/2021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07812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143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70813B2-C6AC-42EA-B25C-D0B3237530F0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43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9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1631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98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43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364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527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489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4227-E686-4A06-A131-E84AE406251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76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06956-B74D-42DA-9AA1-CA7622C3FF0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8393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BF42C-03F6-44F4-A1B8-42AD15942F18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EFCE-76D9-4B53-BBBC-203F57BAF03B}" type="datetime1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7161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4D0F-02FE-41ED-B86C-68BAA09D4426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88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D58F-7A3B-43AB-BC7E-7F87C5A9FE89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9704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6829D-5F00-480C-96F7-0E8CE6E96B9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6889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0C684-E576-4D39-9E60-3E48FD0A19DA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10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388E-0067-4839-A002-7D590DBEC8EF}" type="datetime1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6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E7E5B-566C-4BF9-8A10-75469C50ACA3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166FB-5E7C-426E-AFB4-0D1C403009DB}" type="datetime1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0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BF58F-EC35-4A27-B225-660E6E642DAA}" type="datetime1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6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7953-7038-4BE8-B844-0E15DF022380}" type="datetime1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8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0A16-B9E0-4950-BB25-6AB6EFBF29C6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A64E-B4E4-43C7-AF31-F2B02B838EB2}" type="datetime1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7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47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  <p:sldLayoutId id="2147483976" r:id="rId12"/>
    <p:sldLayoutId id="2147483977" r:id="rId13"/>
    <p:sldLayoutId id="2147483978" r:id="rId14"/>
    <p:sldLayoutId id="2147483979" r:id="rId15"/>
    <p:sldLayoutId id="2147483980" r:id="rId16"/>
    <p:sldLayoutId id="2147483981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96F7330-BB47-41B5-BF09-EC0EDF3F5F14}" type="datetime1">
              <a:rPr lang="en-US" smtClean="0"/>
              <a:t>5/11/2021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98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  <p:sldLayoutId id="2147484032" r:id="rId14"/>
    <p:sldLayoutId id="2147484033" r:id="rId15"/>
    <p:sldLayoutId id="2147484034" r:id="rId16"/>
    <p:sldLayoutId id="2147484035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ublic%20Safety%20State!R2C12:R15C22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ublic%20Saf%20-%20Clerk%20and%20Recorder!R2C12:R15C2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ublic%20Safet%20-%20Building%20Use%20Tax!R2C12:R15C2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file:///\\finfiles\fin\Bud_Data\Sales%20and%20Use%20Tax\Financial%20Worksessions\2021\Restored%202021%20Sale%20Tax%20by%20NAICS\2021%20Sales%20Tax%20by%20NAICS.xlsx!Public%20Safety%20Total%20Taxes!R2C12:R15C2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file:///\\finfiles\fin\Bud_Data\Sales%20and%20Use%20Tax\Financial%20Worksessions\2021\Restored%202021%20Sale%20Tax%20by%20NAICS\2021%20Sales%20Tax%20by%20NAICS.xlsx!Public%20Safety%20Total%20Taxes!%5b2021%20Sales%20Tax%20by%20NAICS.xlsx%5dPublic%20Safety%20Total%20Taxes%20Chart%20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files\fin\Bud_Data\Sales%20and%20Use%20Tax\Financial%20Worksessions\2021\Restored%202021%20Sale%20Tax%20by%20NAICS\2021%20Sales%20Tax%20by%20NAICS.xlsx!Public%20Safety%20Total%20Taxes!R2C26:R15C3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752599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0.23%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Tax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562600" y="4191000"/>
            <a:ext cx="3739896" cy="334682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CPA, CPFO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Controller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Services Department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18, 2021</a:t>
            </a:r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6174D8-3B5C-4E38-BBAF-7B11ED8F98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"/>
            <a:ext cx="1272952" cy="12687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Colorado Department of Revenue)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D5A066F9-8EB6-46A6-845E-4BA878159D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624972"/>
              </p:ext>
            </p:extLst>
          </p:nvPr>
        </p:nvGraphicFramePr>
        <p:xfrm>
          <a:off x="838200" y="2590800"/>
          <a:ext cx="770466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Worksheet" r:id="rId5" imgW="5229045" imgH="2609972" progId="Excel.Sheet.12">
                  <p:link updateAutomatic="1"/>
                </p:oleObj>
              </mc:Choice>
              <mc:Fallback>
                <p:oleObj name="Worksheet" r:id="rId5" imgW="5229045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2590800"/>
                        <a:ext cx="770466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Automobiles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Clerk and Recorder)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51896DB-FA64-43CB-B585-BB5D9C3F2A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7313337"/>
              </p:ext>
            </p:extLst>
          </p:nvPr>
        </p:nvGraphicFramePr>
        <p:xfrm>
          <a:off x="829732" y="2590800"/>
          <a:ext cx="770466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Worksheet" r:id="rId5" imgW="4772142" imgH="2609972" progId="Excel.Sheet.12">
                  <p:link updateAutomatic="1"/>
                </p:oleObj>
              </mc:Choice>
              <mc:Fallback>
                <p:oleObj name="Worksheet" r:id="rId5" imgW="4772142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9732" y="2590800"/>
                        <a:ext cx="770466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1856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Use Tax on Building Materials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(Collected by Pikes Peak Regional Building Department &amp; EPC)</a:t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91259" y="6324600"/>
            <a:ext cx="427833" cy="365125"/>
          </a:xfrm>
        </p:spPr>
        <p:txBody>
          <a:bodyPr/>
          <a:lstStyle/>
          <a:p>
            <a:fld id="{A4232747-3B54-474B-A64D-FA6C005204CB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r>
              <a:rPr lang="en-US" sz="1400" b="1" dirty="0">
                <a:solidFill>
                  <a:srgbClr val="FFFFFF"/>
                </a:solidFill>
              </a:rPr>
              <a:t>4</a:t>
            </a:r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E5F33A-2474-4A7B-832B-0337A025FC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22FAF19-6BCC-4FE3-B691-3A5E43D1B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158058"/>
              </p:ext>
            </p:extLst>
          </p:nvPr>
        </p:nvGraphicFramePr>
        <p:xfrm>
          <a:off x="829732" y="2590800"/>
          <a:ext cx="7704667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5" imgW="4543312" imgH="2609972" progId="Excel.Sheet.12">
                  <p:link updateAutomatic="1"/>
                </p:oleObj>
              </mc:Choice>
              <mc:Fallback>
                <p:oleObj name="Worksheet" r:id="rId5" imgW="4543312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9732" y="2590800"/>
                        <a:ext cx="7704667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6041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&amp; Use Tax Collections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 (all components)</a:t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58317" y="6324600"/>
            <a:ext cx="427833" cy="346818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AC87FC-0DE1-4792-9D57-A8DC8F91AD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CC84A82-52AD-4F4D-AA6A-88CCFB9B7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199067"/>
              </p:ext>
            </p:extLst>
          </p:nvPr>
        </p:nvGraphicFramePr>
        <p:xfrm>
          <a:off x="982132" y="2590800"/>
          <a:ext cx="7552268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Worksheet" r:id="rId5" imgW="5162476" imgH="2609972" progId="Excel.Sheet.12">
                  <p:link updateAutomatic="1"/>
                </p:oleObj>
              </mc:Choice>
              <mc:Fallback>
                <p:oleObj name="Worksheet" r:id="rId5" imgW="5162476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2132" y="2590800"/>
                        <a:ext cx="7552268" cy="327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906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404" y="609600"/>
            <a:ext cx="8229600" cy="1981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 &amp; Use - Tax All Components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Safety’s 0.23%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C1FFEDB-386D-4CAE-8A30-B49C90B5B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59960"/>
              </p:ext>
            </p:extLst>
          </p:nvPr>
        </p:nvGraphicFramePr>
        <p:xfrm>
          <a:off x="788988" y="2573338"/>
          <a:ext cx="7672387" cy="346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Worksheet" r:id="rId4" imgW="10591606" imgH="3686027" progId="Excel.Sheet.12">
                  <p:link updateAutomatic="1"/>
                </p:oleObj>
              </mc:Choice>
              <mc:Fallback>
                <p:oleObj name="Worksheet" r:id="rId4" imgW="10591606" imgH="368602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8988" y="2573338"/>
                        <a:ext cx="7672387" cy="346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0444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1764"/>
            <a:ext cx="8153400" cy="2362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Historical Sales &amp; Use Tax Collections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to Actual Public Safety’s 0.23%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(all Components) Budget to Actual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March 2021 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348788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7E7363-DD65-4EEA-9D8B-0E3D50B6F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01171D6-2C29-46A3-B33C-BD81188895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20474"/>
              </p:ext>
            </p:extLst>
          </p:nvPr>
        </p:nvGraphicFramePr>
        <p:xfrm>
          <a:off x="1752600" y="3200400"/>
          <a:ext cx="60198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Worksheet" r:id="rId4" imgW="4362518" imgH="2609972" progId="Excel.Sheet.12">
                  <p:link updateAutomatic="1"/>
                </p:oleObj>
              </mc:Choice>
              <mc:Fallback>
                <p:oleObj name="Worksheet" r:id="rId4" imgW="4362518" imgH="2609972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2600" y="3200400"/>
                        <a:ext cx="6019800" cy="266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528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216" y="2057400"/>
            <a:ext cx="7704667" cy="1981200"/>
          </a:xfrm>
        </p:spPr>
        <p:txBody>
          <a:bodyPr>
            <a:normAutofit/>
          </a:bodyPr>
          <a:lstStyle/>
          <a:p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Question?</a:t>
            </a:r>
            <a:endParaRPr lang="en-US" sz="3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58967" y="6290735"/>
            <a:ext cx="427833" cy="365125"/>
          </a:xfrm>
        </p:spPr>
        <p:txBody>
          <a:bodyPr/>
          <a:lstStyle/>
          <a:p>
            <a:fld id="{01D658D4-7213-4C3B-860C-D6CFAF706CF0}" type="slidenum">
              <a:rPr 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8</a:t>
            </a:fld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624A2B-1497-46CA-B00B-0740EE5B8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1" y="5579163"/>
            <a:ext cx="1104546" cy="11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594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FB6B13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B90CC84C13534CABA8E62057ACEC45" ma:contentTypeVersion="21" ma:contentTypeDescription="Create a new document." ma:contentTypeScope="" ma:versionID="97853d6f302862781b6a64a7bd909611">
  <xsd:schema xmlns:xsd="http://www.w3.org/2001/XMLSchema" xmlns:xs="http://www.w3.org/2001/XMLSchema" xmlns:p="http://schemas.microsoft.com/office/2006/metadata/properties" xmlns:ns1="http://schemas.microsoft.com/sharepoint/v3" xmlns:ns2="80156bfa-366b-4c3c-b565-b9add8006275" xmlns:ns3="5665252f-2c69-48e5-b0d6-d600eead1583" targetNamespace="http://schemas.microsoft.com/office/2006/metadata/properties" ma:root="true" ma:fieldsID="9f5dea3815aa9a9bda3398a3d43d21b7" ns1:_="" ns2:_="" ns3:_="">
    <xsd:import namespace="http://schemas.microsoft.com/sharepoint/v3"/>
    <xsd:import namespace="80156bfa-366b-4c3c-b565-b9add8006275"/>
    <xsd:import namespace="5665252f-2c69-48e5-b0d6-d600eead15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2:DateReceived" minOccurs="0"/>
                <xsd:element ref="ns2:CORAType" minOccurs="0"/>
                <xsd:element ref="ns2:Department" minOccurs="0"/>
                <xsd:element ref="ns2:Requestor" minOccurs="0"/>
                <xsd:element ref="ns2:PointofCont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156bfa-366b-4c3c-b565-b9add800627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DateReceived" ma:index="20" nillable="true" ma:displayName="Date Received" ma:description="This is the date the CORA was received" ma:format="DateOnly" ma:internalName="DateReceived">
      <xsd:simpleType>
        <xsd:restriction base="dms:DateTime"/>
      </xsd:simpleType>
    </xsd:element>
    <xsd:element name="CORAType" ma:index="21" nillable="true" ma:displayName="Request Entity" ma:description="This is to classify the CORA by sender type" ma:format="Dropdown" ma:internalName="CORA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dia"/>
                    <xsd:enumeration value="Law firm"/>
                    <xsd:enumeration value="Citizen"/>
                    <xsd:enumeration value="Unknown"/>
                    <xsd:enumeration value="Government"/>
                    <xsd:enumeration value="Nonprofit"/>
                    <xsd:enumeration value="Business"/>
                  </xsd:restriction>
                </xsd:simpleType>
              </xsd:element>
            </xsd:sequence>
          </xsd:extension>
        </xsd:complexContent>
      </xsd:complexType>
    </xsd:element>
    <xsd:element name="Department" ma:index="22" nillable="true" ma:displayName="Department" ma:description="The County Department or Office managing the documents" ma:format="Dropdown" ma:internalName="Departmen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ublic Health"/>
                    <xsd:enumeration value="Procurement"/>
                    <xsd:enumeration value="PIO"/>
                    <xsd:enumeration value="EPSO"/>
                    <xsd:enumeration value="C&amp;R"/>
                    <xsd:enumeration value="Treasurer"/>
                    <xsd:enumeration value="Finance"/>
                    <xsd:enumeration value="Planning"/>
                    <xsd:enumeration value="Comm. Services"/>
                    <xsd:enumeration value="HR"/>
                    <xsd:enumeration value="Assessor"/>
                  </xsd:restriction>
                </xsd:simpleType>
              </xsd:element>
            </xsd:sequence>
          </xsd:extension>
        </xsd:complexContent>
      </xsd:complexType>
    </xsd:element>
    <xsd:element name="Requestor" ma:index="23" nillable="true" ma:displayName="Requestor" ma:description="The name of the Requestor" ma:format="Dropdown" ma:internalName="Requestor">
      <xsd:simpleType>
        <xsd:restriction base="dms:Text">
          <xsd:maxLength value="255"/>
        </xsd:restriction>
      </xsd:simpleType>
    </xsd:element>
    <xsd:element name="PointofContact" ma:index="24" nillable="true" ma:displayName="Point of Contact" ma:description="This is the person (or persons), from the &#10; County department managing the records, that act as point of contact to the ORS." ma:format="Dropdown" ma:list="UserInfo" ma:SharePointGroup="0" ma:internalName="PointofContact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65252f-2c69-48e5-b0d6-d600eead158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Received xmlns="80156bfa-366b-4c3c-b565-b9add8006275" xsi:nil="true"/>
    <_ip_UnifiedCompliancePolicyUIAction xmlns="http://schemas.microsoft.com/sharepoint/v3" xsi:nil="true"/>
    <CORAType xmlns="80156bfa-366b-4c3c-b565-b9add8006275"/>
    <Requestor xmlns="80156bfa-366b-4c3c-b565-b9add8006275" xsi:nil="true"/>
    <_ip_UnifiedCompliancePolicyProperties xmlns="http://schemas.microsoft.com/sharepoint/v3" xsi:nil="true"/>
    <PointofContact xmlns="80156bfa-366b-4c3c-b565-b9add8006275">
      <UserInfo>
        <DisplayName/>
        <AccountId xsi:nil="true"/>
        <AccountType/>
      </UserInfo>
    </PointofContact>
    <Department xmlns="80156bfa-366b-4c3c-b565-b9add8006275"/>
  </documentManagement>
</p:properties>
</file>

<file path=customXml/itemProps1.xml><?xml version="1.0" encoding="utf-8"?>
<ds:datastoreItem xmlns:ds="http://schemas.openxmlformats.org/officeDocument/2006/customXml" ds:itemID="{D8018E25-D5F2-42A5-8E73-AC8476B9F763}"/>
</file>

<file path=customXml/itemProps2.xml><?xml version="1.0" encoding="utf-8"?>
<ds:datastoreItem xmlns:ds="http://schemas.openxmlformats.org/officeDocument/2006/customXml" ds:itemID="{E5AE1CA6-EA37-43A7-B4A0-EB22E87D068C}"/>
</file>

<file path=customXml/itemProps3.xml><?xml version="1.0" encoding="utf-8"?>
<ds:datastoreItem xmlns:ds="http://schemas.openxmlformats.org/officeDocument/2006/customXml" ds:itemID="{60B6024F-AE08-4436-9F05-AC95A0F70800}"/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0</TotalTime>
  <Words>173</Words>
  <Application>Microsoft Office PowerPoint</Application>
  <PresentationFormat>On-screen Show (4:3)</PresentationFormat>
  <Paragraphs>27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Corbel</vt:lpstr>
      <vt:lpstr>Times New Roman</vt:lpstr>
      <vt:lpstr>1_Parallax</vt:lpstr>
      <vt:lpstr>Parallax</vt:lpstr>
      <vt:lpstr>file:///\\finfiles\fin\Bud_Data\Sales%20and%20Use%20Tax\Financial%20Worksessions\2021\Restored%202021%20Sale%20Tax%20by%20NAICS\2021%20Sales%20Tax%20by%20NAICS.xlsx!Public%20Safety%20State!R2C12:R15C22</vt:lpstr>
      <vt:lpstr>file:///\\finfiles\fin\Bud_Data\Sales%20and%20Use%20Tax\Financial%20Worksessions\2021\Restored%202021%20Sale%20Tax%20by%20NAICS\2021%20Sales%20Tax%20by%20NAICS.xlsx!Public%20Saf%20-%20Clerk%20and%20Recorder!R2C12:R15C23</vt:lpstr>
      <vt:lpstr>file:///\\finfiles\fin\Bud_Data\Sales%20and%20Use%20Tax\Financial%20Worksessions\2021\Restored%202021%20Sale%20Tax%20by%20NAICS\2021%20Sales%20Tax%20by%20NAICS.xlsx!Public%20Safet%20-%20Building%20Use%20Tax!R2C12:R15C23</vt:lpstr>
      <vt:lpstr>file:///\\finfiles\fin\Bud_Data\Sales%20and%20Use%20Tax\Financial%20Worksessions\2021\Restored%202021%20Sale%20Tax%20by%20NAICS\2021%20Sales%20Tax%20by%20NAICS.xlsx!Public%20Safety%20Total%20Taxes!R2C12:R15C23</vt:lpstr>
      <vt:lpstr>file:///\\finfiles\fin\Bud_Data\Sales%20and%20Use%20Tax\Financial%20Worksessions\2021\Restored%202021%20Sale%20Tax%20by%20NAICS\2021%20Sales%20Tax%20by%20NAICS.xlsx!Public%20Safety%20Total%20Taxes!%5b2021%20Sales%20Tax%20by%20NAICS.xlsx%5dPublic%20Safety%20Total%20Taxes%20Chart%20a</vt:lpstr>
      <vt:lpstr>file:///\\finfiles\fin\Bud_Data\Sales%20and%20Use%20Tax\Financial%20Worksessions\2021\Restored%202021%20Sale%20Tax%20by%20NAICS\2021%20Sales%20Tax%20by%20NAICS.xlsx!Public%20Safety%20Total%20Taxes!R2C26:R15C32</vt:lpstr>
      <vt:lpstr>Public Safety’s Dedicated 0.23% Sales &amp; Use Tax March 2021 </vt:lpstr>
      <vt:lpstr>Historical Sales Tax Collections (Collected by Colorado Department of Revenue) Public Safety’s 0.23% March 2021</vt:lpstr>
      <vt:lpstr>Historical Use Tax on Automobiles (Collected by Clerk and Recorder) Public Safety’s 0.23% April 2021</vt:lpstr>
      <vt:lpstr>Historical Use Tax on Building Materials (Collected by Pikes Peak Regional Building Department &amp; EPC) Public Safety’s 0.23% April 2021</vt:lpstr>
      <vt:lpstr>Historical Sales &amp; Use Tax Collections Public Safety’s 0.23% (all components) March 2021</vt:lpstr>
      <vt:lpstr>Sales &amp; Use - Tax All Components Public Safety’s 0.23% March 2021</vt:lpstr>
      <vt:lpstr>Historical Sales &amp; Use Tax Collections Budget to Actual Public Safety’s 0.23% (all Components) Budget to Actual March 2021 </vt:lpstr>
      <vt:lpstr>Question?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2021-05-11T22:13:18Z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  <property fmtid="{D5CDD505-2E9C-101B-9397-08002B2CF9AE}" pid="3" name="ContentTypeId">
    <vt:lpwstr>0x010100B8B90CC84C13534CABA8E62057ACEC45</vt:lpwstr>
  </property>
</Properties>
</file>