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16" r:id="rId4"/>
  </p:sldMasterIdLst>
  <p:notesMasterIdLst>
    <p:notesMasterId r:id="rId14"/>
  </p:notesMasterIdLst>
  <p:sldIdLst>
    <p:sldId id="256" r:id="rId5"/>
    <p:sldId id="390" r:id="rId6"/>
    <p:sldId id="299" r:id="rId7"/>
    <p:sldId id="425" r:id="rId8"/>
    <p:sldId id="422" r:id="rId9"/>
    <p:sldId id="415" r:id="rId10"/>
    <p:sldId id="423" r:id="rId11"/>
    <p:sldId id="424" r:id="rId12"/>
    <p:sldId id="346" r:id="rId13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andon" initials="B" lastIdx="1" clrIdx="0">
    <p:extLst>
      <p:ext uri="{19B8F6BF-5375-455C-9EA6-DF929625EA0E}">
        <p15:presenceInfo xmlns:p15="http://schemas.microsoft.com/office/powerpoint/2012/main" userId="S::BrandonWilson@elpasoco.com::7fbf3373-06f8-402e-a6ef-0a684af2a35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38" autoAdjust="0"/>
    <p:restoredTop sz="94660"/>
  </p:normalViewPr>
  <p:slideViewPr>
    <p:cSldViewPr snapToGrid="0">
      <p:cViewPr varScale="1">
        <p:scale>
          <a:sx n="88" d="100"/>
          <a:sy n="88" d="100"/>
        </p:scale>
        <p:origin x="78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2316" y="51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DCC8400-E88A-487F-9D73-8EF5E0ADFE21}" type="datetimeFigureOut">
              <a:rPr lang="en-US" smtClean="0"/>
              <a:t>5/18/2021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D866E58-FDF7-4306-8A1C-69F955FBE6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529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866E58-FDF7-4306-8A1C-69F955FBE6E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752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866E58-FDF7-4306-8A1C-69F955FBE6E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6281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866E58-FDF7-4306-8A1C-69F955FBE6E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598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150B8-FB40-421C-9844-BA7DAFAA3D5D}" type="datetime1">
              <a:rPr lang="en-US" smtClean="0"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066EA-1BD1-41E2-AE2F-6909D7FBA41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1832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B1777-D7A4-42DA-B67D-196D20547F9F}" type="datetime1">
              <a:rPr lang="en-US" smtClean="0"/>
              <a:t>5/18/2021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066EA-1BD1-41E2-AE2F-6909D7FBA4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344087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B1777-D7A4-42DA-B67D-196D20547F9F}" type="datetime1">
              <a:rPr lang="en-US" smtClean="0"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066EA-1BD1-41E2-AE2F-6909D7FBA4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651100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B1777-D7A4-42DA-B67D-196D20547F9F}" type="datetime1">
              <a:rPr lang="en-US" smtClean="0"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066EA-1BD1-41E2-AE2F-6909D7FBA41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93466977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B1777-D7A4-42DA-B67D-196D20547F9F}" type="datetime1">
              <a:rPr lang="en-US" smtClean="0"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066EA-1BD1-41E2-AE2F-6909D7FBA4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136410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B1777-D7A4-42DA-B67D-196D20547F9F}" type="datetime1">
              <a:rPr lang="en-US" smtClean="0"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066EA-1BD1-41E2-AE2F-6909D7FBA41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04473916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B1777-D7A4-42DA-B67D-196D20547F9F}" type="datetime1">
              <a:rPr lang="en-US" smtClean="0"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066EA-1BD1-41E2-AE2F-6909D7FBA4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124243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E817-B577-4821-B59D-F2A8686EC414}" type="datetime1">
              <a:rPr lang="en-US" smtClean="0"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066EA-1BD1-41E2-AE2F-6909D7FBA4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9650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1440A-E443-483E-89E3-32BF79886EFB}" type="datetime1">
              <a:rPr lang="en-US" smtClean="0"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066EA-1BD1-41E2-AE2F-6909D7FBA4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058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3FDBA-369A-4DED-A818-F79A4E386994}" type="datetime1">
              <a:rPr lang="en-US" smtClean="0"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066EA-1BD1-41E2-AE2F-6909D7FBA4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185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3E530-0685-4EAD-8120-AA5A6433C9EB}" type="datetime1">
              <a:rPr lang="en-US" smtClean="0"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066EA-1BD1-41E2-AE2F-6909D7FBA4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508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4B6C3-26F0-4FB2-BDC8-C20A2EB78777}" type="datetime1">
              <a:rPr lang="en-US" smtClean="0"/>
              <a:t>5/18/2021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066EA-1BD1-41E2-AE2F-6909D7FBA4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912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83258-E8D4-4101-828B-17A9005D1DA8}" type="datetime1">
              <a:rPr lang="en-US" smtClean="0"/>
              <a:t>5/18/2021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066EA-1BD1-41E2-AE2F-6909D7FBA4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24832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C7639-06D2-4ADC-8237-6DA73F1CA20D}" type="datetime1">
              <a:rPr lang="en-US" smtClean="0"/>
              <a:t>5/18/2021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066EA-1BD1-41E2-AE2F-6909D7FBA4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147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229EF-D5B8-40F3-984D-8EAF6AB8E6AF}" type="datetime1">
              <a:rPr lang="en-US" smtClean="0"/>
              <a:t>5/18/2021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066EA-1BD1-41E2-AE2F-6909D7FBA4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336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3D1C-9673-4197-8B66-6DAF72DE1194}" type="datetime1">
              <a:rPr lang="en-US" smtClean="0"/>
              <a:t>5/18/2021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066EA-1BD1-41E2-AE2F-6909D7FBA4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6981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6919D-E942-446C-98D2-98B4B9D92FBC}" type="datetime1">
              <a:rPr lang="en-US" smtClean="0"/>
              <a:t>5/18/2021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066EA-1BD1-41E2-AE2F-6909D7FBA4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717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76B1777-D7A4-42DA-B67D-196D20547F9F}" type="datetime1">
              <a:rPr lang="en-US" smtClean="0"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05066EA-1BD1-41E2-AE2F-6909D7FBA4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0904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17" r:id="rId1"/>
    <p:sldLayoutId id="2147483918" r:id="rId2"/>
    <p:sldLayoutId id="2147483919" r:id="rId3"/>
    <p:sldLayoutId id="2147483920" r:id="rId4"/>
    <p:sldLayoutId id="2147483921" r:id="rId5"/>
    <p:sldLayoutId id="2147483922" r:id="rId6"/>
    <p:sldLayoutId id="2147483923" r:id="rId7"/>
    <p:sldLayoutId id="2147483924" r:id="rId8"/>
    <p:sldLayoutId id="2147483925" r:id="rId9"/>
    <p:sldLayoutId id="2147483926" r:id="rId10"/>
    <p:sldLayoutId id="2147483927" r:id="rId11"/>
    <p:sldLayoutId id="2147483928" r:id="rId12"/>
    <p:sldLayoutId id="2147483929" r:id="rId13"/>
    <p:sldLayoutId id="2147483930" r:id="rId14"/>
    <p:sldLayoutId id="2147483931" r:id="rId15"/>
    <p:sldLayoutId id="2147483932" r:id="rId16"/>
    <p:sldLayoutId id="2147483933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chemeClr val="accent1"/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1440" y="2794218"/>
            <a:ext cx="6753244" cy="953032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state &amp; Federal Legislative 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41555" y="4109482"/>
            <a:ext cx="5573013" cy="1610962"/>
          </a:xfrm>
        </p:spPr>
        <p:txBody>
          <a:bodyPr>
            <a:normAutofit/>
          </a:bodyPr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Brandon J. Wilson, Legislative Policy Advisor</a:t>
            </a:r>
          </a:p>
          <a:p>
            <a:pPr algn="ctr"/>
            <a:r>
              <a:rPr lang="en-US" sz="1800" dirty="0">
                <a:solidFill>
                  <a:schemeClr val="tx1"/>
                </a:solidFill>
              </a:rPr>
              <a:t>El Paso County Public Information Office</a:t>
            </a:r>
            <a:br>
              <a:rPr lang="en-US" sz="1800" dirty="0">
                <a:solidFill>
                  <a:schemeClr val="tx1"/>
                </a:solidFill>
              </a:rPr>
            </a:br>
            <a:endParaRPr lang="en-US" sz="1800" dirty="0">
              <a:solidFill>
                <a:schemeClr val="tx1"/>
              </a:solidFill>
            </a:endParaRPr>
          </a:p>
          <a:p>
            <a:pPr algn="ctr"/>
            <a:r>
              <a:rPr lang="en-US" sz="1800" dirty="0">
                <a:solidFill>
                  <a:schemeClr val="tx1"/>
                </a:solidFill>
              </a:rPr>
              <a:t>May 18, 2021</a:t>
            </a:r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65CE4A4-9DD4-46B3-8DB0-4848665F2AA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3996"/>
          <a:stretch/>
        </p:blipFill>
        <p:spPr>
          <a:xfrm>
            <a:off x="1301637" y="525922"/>
            <a:ext cx="7052848" cy="2268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540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chemeClr val="accent1"/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6CC7770B-E4E1-42D6-9437-DAA4A3A9E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A26DE5B-A1A6-4746-8EF7-4D6809ED7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377A3DDA-BF17-4302-867E-EBFD777B0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BE30704-4227-4B7B-BDB8-BFCF39086F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B923B1E7-AEA4-42D8-8F4A-9D116F2966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21B6244-6EAE-442C-ACCF-8146103EC1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15">
            <a:extLst>
              <a:ext uri="{FF2B5EF4-FFF2-40B4-BE49-F238E27FC236}">
                <a16:creationId xmlns:a16="http://schemas.microsoft.com/office/drawing/2014/main" id="{781BBDC9-2DC6-4959-AC3D-49A5DCB05D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17">
            <a:extLst>
              <a:ext uri="{FF2B5EF4-FFF2-40B4-BE49-F238E27FC236}">
                <a16:creationId xmlns:a16="http://schemas.microsoft.com/office/drawing/2014/main" id="{4B74BB55-8517-4CFE-9389-81D0E6F81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/>
              </a:solidFill>
            </a:endParaRPr>
          </a:p>
        </p:txBody>
      </p:sp>
      <p:grpSp>
        <p:nvGrpSpPr>
          <p:cNvPr id="15" name="Group 19">
            <a:extLst>
              <a:ext uri="{FF2B5EF4-FFF2-40B4-BE49-F238E27FC236}">
                <a16:creationId xmlns:a16="http://schemas.microsoft.com/office/drawing/2014/main" id="{A3F7C935-E41E-4E8D-91DF-D3BAB9521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45" y="4435646"/>
            <a:ext cx="1419541" cy="1660354"/>
            <a:chOff x="10292292" y="2963333"/>
            <a:chExt cx="1896535" cy="2218267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4FB64230-1B44-4C76-9885-0BBE5C736C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D3F7F181-4FFE-4F8E-A3D0-1A8ECDEFFB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190344"/>
              <a:ext cx="1896535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2066495D-EC57-44E4-8DED-0DC2E07AA2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0E0DA2F2-D672-4417-8072-9ED4FA5CC5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30E8BACB-AEC7-46A5-A3AD-4D1BBE8715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045" y="5867400"/>
            <a:ext cx="1142245" cy="669925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spcAft>
                <a:spcPts val="600"/>
              </a:spcAft>
            </a:pPr>
            <a:fld id="{B05066EA-1BD1-41E2-AE2F-6909D7FBA41A}" type="slidenum">
              <a:rPr lang="en-US" b="0" i="0" kern="1200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</a:pPr>
              <a:t>2</a:t>
            </a:fld>
            <a:endParaRPr lang="en-US" b="0" i="0" kern="1200" dirty="0">
              <a:solidFill>
                <a:srgbClr val="FFFFFF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7" name="Rectangle 26">
            <a:extLst>
              <a:ext uri="{FF2B5EF4-FFF2-40B4-BE49-F238E27FC236}">
                <a16:creationId xmlns:a16="http://schemas.microsoft.com/office/drawing/2014/main" id="{08452CCF-4A27-488A-AAF4-424933CFC9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4212" y="0"/>
            <a:ext cx="4657345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914379" y="1708036"/>
            <a:ext cx="3705269" cy="25105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sz="3200" cap="all" dirty="0">
                <a:ln w="3175" cmpd="sng">
                  <a:noFill/>
                </a:ln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State Legislative Update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516553" y="615043"/>
            <a:ext cx="4754563" cy="42617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</a:pPr>
            <a:endParaRPr lang="en-US" dirty="0">
              <a:solidFill>
                <a:srgbClr val="FFFFFF"/>
              </a:solidFill>
            </a:endParaRPr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</a:pPr>
            <a:endParaRPr lang="en-US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809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chemeClr val="accent1"/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6CC7770B-E4E1-42D6-9437-DAA4A3A9E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A26DE5B-A1A6-4746-8EF7-4D6809ED7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377A3DDA-BF17-4302-867E-EBFD777B0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BE30704-4227-4B7B-BDB8-BFCF39086F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B923B1E7-AEA4-42D8-8F4A-9D116F2966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21B6244-6EAE-442C-ACCF-8146103EC1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15">
            <a:extLst>
              <a:ext uri="{FF2B5EF4-FFF2-40B4-BE49-F238E27FC236}">
                <a16:creationId xmlns:a16="http://schemas.microsoft.com/office/drawing/2014/main" id="{781BBDC9-2DC6-4959-AC3D-49A5DCB05D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17">
            <a:extLst>
              <a:ext uri="{FF2B5EF4-FFF2-40B4-BE49-F238E27FC236}">
                <a16:creationId xmlns:a16="http://schemas.microsoft.com/office/drawing/2014/main" id="{4B74BB55-8517-4CFE-9389-81D0E6F81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/>
              </a:solidFill>
            </a:endParaRPr>
          </a:p>
        </p:txBody>
      </p:sp>
      <p:grpSp>
        <p:nvGrpSpPr>
          <p:cNvPr id="15" name="Group 19">
            <a:extLst>
              <a:ext uri="{FF2B5EF4-FFF2-40B4-BE49-F238E27FC236}">
                <a16:creationId xmlns:a16="http://schemas.microsoft.com/office/drawing/2014/main" id="{A3F7C935-E41E-4E8D-91DF-D3BAB9521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45" y="4435646"/>
            <a:ext cx="1419541" cy="1660354"/>
            <a:chOff x="10292292" y="2963333"/>
            <a:chExt cx="1896535" cy="2218267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4FB64230-1B44-4C76-9885-0BBE5C736C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D3F7F181-4FFE-4F8E-A3D0-1A8ECDEFFB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190344"/>
              <a:ext cx="1896535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2066495D-EC57-44E4-8DED-0DC2E07AA2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0E0DA2F2-D672-4417-8072-9ED4FA5CC5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30E8BACB-AEC7-46A5-A3AD-4D1BBE8715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045" y="5867400"/>
            <a:ext cx="1142245" cy="669925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spcAft>
                <a:spcPts val="600"/>
              </a:spcAft>
            </a:pPr>
            <a:fld id="{B05066EA-1BD1-41E2-AE2F-6909D7FBA41A}" type="slidenum">
              <a:rPr lang="en-US" b="0" i="0" kern="1200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</a:pPr>
              <a:t>3</a:t>
            </a:fld>
            <a:endParaRPr lang="en-US" b="0" i="0" kern="1200" dirty="0">
              <a:solidFill>
                <a:srgbClr val="FFFFFF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7" name="Rectangle 26">
            <a:extLst>
              <a:ext uri="{FF2B5EF4-FFF2-40B4-BE49-F238E27FC236}">
                <a16:creationId xmlns:a16="http://schemas.microsoft.com/office/drawing/2014/main" id="{08452CCF-4A27-488A-AAF4-424933CFC9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4212" y="0"/>
            <a:ext cx="4657345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914379" y="1708036"/>
            <a:ext cx="3705269" cy="25105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endParaRPr lang="en-US" sz="3200" cap="all" dirty="0">
              <a:ln w="3175" cmpd="sng">
                <a:noFill/>
              </a:ln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sz="2800" cap="all" dirty="0">
                <a:ln w="3175" cmpd="sng">
                  <a:noFill/>
                </a:ln>
                <a:solidFill>
                  <a:srgbClr val="FFFFFF"/>
                </a:solidFill>
                <a:latin typeface="+mj-lt"/>
                <a:ea typeface="+mj-ea"/>
                <a:cs typeface="+mj-cs"/>
              </a:rPr>
              <a:t>1</a:t>
            </a:r>
            <a:r>
              <a:rPr lang="en-US" sz="2800" cap="all" baseline="30000" dirty="0">
                <a:ln w="3175" cmpd="sng">
                  <a:noFill/>
                </a:ln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</a:t>
            </a:r>
            <a:r>
              <a:rPr lang="en-US" sz="2800" cap="all" dirty="0">
                <a:ln w="3175" cmpd="sng">
                  <a:noFill/>
                </a:ln>
                <a:solidFill>
                  <a:srgbClr val="FFFFFF"/>
                </a:solidFill>
                <a:latin typeface="+mj-lt"/>
                <a:ea typeface="+mj-ea"/>
                <a:cs typeface="+mj-cs"/>
              </a:rPr>
              <a:t> Regular Session of the 73</a:t>
            </a:r>
            <a:r>
              <a:rPr lang="en-US" sz="2800" cap="all" baseline="30000" dirty="0">
                <a:ln w="3175" cmpd="sng">
                  <a:noFill/>
                </a:ln>
                <a:solidFill>
                  <a:srgbClr val="FFFFFF"/>
                </a:solidFill>
                <a:latin typeface="+mj-lt"/>
                <a:ea typeface="+mj-ea"/>
                <a:cs typeface="+mj-cs"/>
              </a:rPr>
              <a:t>rd</a:t>
            </a:r>
            <a:r>
              <a:rPr lang="en-US" sz="2800" cap="all" dirty="0">
                <a:ln w="3175" cmpd="sng">
                  <a:noFill/>
                </a:ln>
                <a:solidFill>
                  <a:srgbClr val="FFFFFF"/>
                </a:solidFill>
                <a:latin typeface="+mj-lt"/>
                <a:ea typeface="+mj-ea"/>
                <a:cs typeface="+mj-cs"/>
              </a:rPr>
              <a:t> General Assembly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507281" y="792162"/>
            <a:ext cx="5395370" cy="541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85750" lvl="0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FFFFFF"/>
                </a:solidFill>
              </a:rPr>
              <a:t>As of this morning, 592 bills have been introduced.</a:t>
            </a:r>
          </a:p>
          <a:p>
            <a:pPr marL="742950" lvl="1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FFFFFF"/>
                </a:solidFill>
              </a:rPr>
              <a:t>House – 319</a:t>
            </a:r>
          </a:p>
          <a:p>
            <a:pPr marL="742950" lvl="1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FFFFFF"/>
                </a:solidFill>
              </a:rPr>
              <a:t>Senate – 273</a:t>
            </a:r>
          </a:p>
          <a:p>
            <a:pPr marL="285750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FFFFFF"/>
                </a:solidFill>
              </a:rPr>
              <a:t>El Paso County is currently tracking:</a:t>
            </a:r>
          </a:p>
          <a:p>
            <a:pPr marL="742950" lvl="1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FFFFFF"/>
                </a:solidFill>
              </a:rPr>
              <a:t>House – 102</a:t>
            </a:r>
          </a:p>
          <a:p>
            <a:pPr marL="742950" lvl="1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FFFFFF"/>
                </a:solidFill>
              </a:rPr>
              <a:t>Senate – 59</a:t>
            </a:r>
          </a:p>
          <a:p>
            <a:pPr marL="285750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FFFFFF"/>
                </a:solidFill>
              </a:rPr>
              <a:t>Official Board Positions:</a:t>
            </a:r>
          </a:p>
          <a:p>
            <a:pPr marL="742950" lvl="1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FFFFFF"/>
                </a:solidFill>
              </a:rPr>
              <a:t>Support - 5</a:t>
            </a:r>
          </a:p>
          <a:p>
            <a:pPr marL="742950" lvl="1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FFFFFF"/>
                </a:solidFill>
              </a:rPr>
              <a:t>Oppose - 12</a:t>
            </a:r>
          </a:p>
          <a:p>
            <a:pPr marL="742950" lvl="1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FFFFFF"/>
                </a:solidFill>
              </a:rPr>
              <a:t>Neutral - 1</a:t>
            </a:r>
          </a:p>
        </p:txBody>
      </p:sp>
    </p:spTree>
    <p:extLst>
      <p:ext uri="{BB962C8B-B14F-4D97-AF65-F5344CB8AC3E}">
        <p14:creationId xmlns:p14="http://schemas.microsoft.com/office/powerpoint/2010/main" val="60598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chemeClr val="accent1"/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6CC7770B-E4E1-42D6-9437-DAA4A3A9E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A26DE5B-A1A6-4746-8EF7-4D6809ED7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377A3DDA-BF17-4302-867E-EBFD777B0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BE30704-4227-4B7B-BDB8-BFCF39086F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B923B1E7-AEA4-42D8-8F4A-9D116F2966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21B6244-6EAE-442C-ACCF-8146103EC1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15">
            <a:extLst>
              <a:ext uri="{FF2B5EF4-FFF2-40B4-BE49-F238E27FC236}">
                <a16:creationId xmlns:a16="http://schemas.microsoft.com/office/drawing/2014/main" id="{781BBDC9-2DC6-4959-AC3D-49A5DCB05D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17">
            <a:extLst>
              <a:ext uri="{FF2B5EF4-FFF2-40B4-BE49-F238E27FC236}">
                <a16:creationId xmlns:a16="http://schemas.microsoft.com/office/drawing/2014/main" id="{4B74BB55-8517-4CFE-9389-81D0E6F81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/>
              </a:solidFill>
            </a:endParaRPr>
          </a:p>
        </p:txBody>
      </p:sp>
      <p:grpSp>
        <p:nvGrpSpPr>
          <p:cNvPr id="15" name="Group 19">
            <a:extLst>
              <a:ext uri="{FF2B5EF4-FFF2-40B4-BE49-F238E27FC236}">
                <a16:creationId xmlns:a16="http://schemas.microsoft.com/office/drawing/2014/main" id="{A3F7C935-E41E-4E8D-91DF-D3BAB9521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45" y="4435646"/>
            <a:ext cx="1419541" cy="1660354"/>
            <a:chOff x="10292292" y="2963333"/>
            <a:chExt cx="1896535" cy="2218267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4FB64230-1B44-4C76-9885-0BBE5C736C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D3F7F181-4FFE-4F8E-A3D0-1A8ECDEFFB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190344"/>
              <a:ext cx="1896535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2066495D-EC57-44E4-8DED-0DC2E07AA2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0E0DA2F2-D672-4417-8072-9ED4FA5CC5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30E8BACB-AEC7-46A5-A3AD-4D1BBE8715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045" y="5867400"/>
            <a:ext cx="1142245" cy="669925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spcAft>
                <a:spcPts val="600"/>
              </a:spcAft>
            </a:pPr>
            <a:fld id="{B05066EA-1BD1-41E2-AE2F-6909D7FBA41A}" type="slidenum">
              <a:rPr lang="en-US" b="0" i="0" kern="1200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</a:pPr>
              <a:t>4</a:t>
            </a:fld>
            <a:endParaRPr lang="en-US" b="0" i="0" kern="1200" dirty="0">
              <a:solidFill>
                <a:srgbClr val="FFFFFF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7" name="Rectangle 26">
            <a:extLst>
              <a:ext uri="{FF2B5EF4-FFF2-40B4-BE49-F238E27FC236}">
                <a16:creationId xmlns:a16="http://schemas.microsoft.com/office/drawing/2014/main" id="{08452CCF-4A27-488A-AAF4-424933CFC9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4212" y="0"/>
            <a:ext cx="4657345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285753" y="1708036"/>
            <a:ext cx="4803297" cy="25105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sz="3000" cap="all" dirty="0">
                <a:ln w="3175" cmpd="sng">
                  <a:noFill/>
                </a:ln>
                <a:solidFill>
                  <a:srgbClr val="FFFFFF"/>
                </a:solidFill>
                <a:latin typeface="+mj-lt"/>
                <a:ea typeface="+mj-ea"/>
                <a:cs typeface="+mj-cs"/>
              </a:rPr>
              <a:t>Updates on Previously Discussed Bills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507281" y="167009"/>
            <a:ext cx="5243848" cy="62361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85750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FFFFFF"/>
                </a:solidFill>
              </a:rPr>
              <a:t>SB21-183: Law Enforcement And Accountability</a:t>
            </a:r>
          </a:p>
          <a:p>
            <a:pPr marL="285750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FFFFFF"/>
                </a:solidFill>
              </a:rPr>
              <a:t>HB21-1250: Measures to Address Law Enforcement Accountability (Board Opposed)</a:t>
            </a:r>
          </a:p>
          <a:p>
            <a:pPr marL="285750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FFFFFF"/>
                </a:solidFill>
              </a:rPr>
              <a:t>SB21-062: Jail Population Management Tools (Board Opposed)</a:t>
            </a:r>
          </a:p>
        </p:txBody>
      </p:sp>
    </p:spTree>
    <p:extLst>
      <p:ext uri="{BB962C8B-B14F-4D97-AF65-F5344CB8AC3E}">
        <p14:creationId xmlns:p14="http://schemas.microsoft.com/office/powerpoint/2010/main" val="3196244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chemeClr val="accent1"/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6CC7770B-E4E1-42D6-9437-DAA4A3A9E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A26DE5B-A1A6-4746-8EF7-4D6809ED7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377A3DDA-BF17-4302-867E-EBFD777B0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BE30704-4227-4B7B-BDB8-BFCF39086F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B923B1E7-AEA4-42D8-8F4A-9D116F2966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21B6244-6EAE-442C-ACCF-8146103EC1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15">
            <a:extLst>
              <a:ext uri="{FF2B5EF4-FFF2-40B4-BE49-F238E27FC236}">
                <a16:creationId xmlns:a16="http://schemas.microsoft.com/office/drawing/2014/main" id="{781BBDC9-2DC6-4959-AC3D-49A5DCB05D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17">
            <a:extLst>
              <a:ext uri="{FF2B5EF4-FFF2-40B4-BE49-F238E27FC236}">
                <a16:creationId xmlns:a16="http://schemas.microsoft.com/office/drawing/2014/main" id="{4B74BB55-8517-4CFE-9389-81D0E6F81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/>
              </a:solidFill>
            </a:endParaRPr>
          </a:p>
        </p:txBody>
      </p:sp>
      <p:grpSp>
        <p:nvGrpSpPr>
          <p:cNvPr id="15" name="Group 19">
            <a:extLst>
              <a:ext uri="{FF2B5EF4-FFF2-40B4-BE49-F238E27FC236}">
                <a16:creationId xmlns:a16="http://schemas.microsoft.com/office/drawing/2014/main" id="{A3F7C935-E41E-4E8D-91DF-D3BAB9521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45" y="4435646"/>
            <a:ext cx="1419541" cy="1660354"/>
            <a:chOff x="10292292" y="2963333"/>
            <a:chExt cx="1896535" cy="2218267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4FB64230-1B44-4C76-9885-0BBE5C736C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D3F7F181-4FFE-4F8E-A3D0-1A8ECDEFFB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190344"/>
              <a:ext cx="1896535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2066495D-EC57-44E4-8DED-0DC2E07AA2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0E0DA2F2-D672-4417-8072-9ED4FA5CC5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30E8BACB-AEC7-46A5-A3AD-4D1BBE8715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045" y="5867400"/>
            <a:ext cx="1142245" cy="669925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spcAft>
                <a:spcPts val="600"/>
              </a:spcAft>
            </a:pPr>
            <a:fld id="{B05066EA-1BD1-41E2-AE2F-6909D7FBA41A}" type="slidenum">
              <a:rPr lang="en-US" b="0" i="0" kern="1200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</a:pPr>
              <a:t>5</a:t>
            </a:fld>
            <a:endParaRPr lang="en-US" b="0" i="0" kern="1200" dirty="0">
              <a:solidFill>
                <a:srgbClr val="FFFFFF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7" name="Rectangle 26">
            <a:extLst>
              <a:ext uri="{FF2B5EF4-FFF2-40B4-BE49-F238E27FC236}">
                <a16:creationId xmlns:a16="http://schemas.microsoft.com/office/drawing/2014/main" id="{08452CCF-4A27-488A-AAF4-424933CFC9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4212" y="0"/>
            <a:ext cx="4657345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285753" y="1708036"/>
            <a:ext cx="4803297" cy="25105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sz="3000" cap="all" dirty="0">
                <a:ln w="3175" cmpd="sng">
                  <a:noFill/>
                </a:ln>
                <a:solidFill>
                  <a:srgbClr val="FFFFFF"/>
                </a:solidFill>
                <a:latin typeface="+mj-lt"/>
                <a:ea typeface="+mj-ea"/>
                <a:cs typeface="+mj-cs"/>
              </a:rPr>
              <a:t>New Bills To Discuss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507281" y="167009"/>
            <a:ext cx="5243848" cy="62361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85750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FFFFFF"/>
                </a:solidFill>
              </a:rPr>
              <a:t>HB21-1286: Energy Performance for Buildings</a:t>
            </a:r>
          </a:p>
          <a:p>
            <a:pPr marL="285750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FFFFFF"/>
                </a:solidFill>
              </a:rPr>
              <a:t>HB21-1317: Regulating Marijuana Concentrates</a:t>
            </a:r>
          </a:p>
          <a:p>
            <a:pPr marL="285750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FFFFFF"/>
                </a:solidFill>
              </a:rPr>
              <a:t>SB21-273: Pre-Trial Reform</a:t>
            </a:r>
          </a:p>
        </p:txBody>
      </p:sp>
    </p:spTree>
    <p:extLst>
      <p:ext uri="{BB962C8B-B14F-4D97-AF65-F5344CB8AC3E}">
        <p14:creationId xmlns:p14="http://schemas.microsoft.com/office/powerpoint/2010/main" val="2598854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chemeClr val="accent1"/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304AA60-22F2-4A7A-B3CB-7758ADA50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05066EA-1BD1-41E2-AE2F-6909D7FBA41A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6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2047A86-D86D-4015-85DA-882772BBB77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94014" y="213739"/>
            <a:ext cx="8958944" cy="1371846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rgbClr val="FFFFFF"/>
                </a:solidFill>
              </a:rPr>
              <a:t>HB21-1286: Energy Performance For Buildings</a:t>
            </a:r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ED8A70-E3DF-4728-8160-E5581C6FA33F}"/>
              </a:ext>
            </a:extLst>
          </p:cNvPr>
          <p:cNvSpPr txBox="1"/>
          <p:nvPr/>
        </p:nvSpPr>
        <p:spPr>
          <a:xfrm>
            <a:off x="533400" y="1913880"/>
            <a:ext cx="966651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en-US" dirty="0"/>
              <a:t>Prime Sponsors: Rep. Cathy Kipp (D), Rep. Alex Valdez (D), Sen. Kevin Priola (D), Sen. Brittany Pettersen (D).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en-US" dirty="0"/>
              <a:t>The bill requires the Colorado Energy Office (“CEO”) to implement a building performance program. The program requires owners of covered buildings to submit annual benchmarking data by December 1, 2022, and by June 1 every year thereafter to the CEO and meet building performance standards beginning in 2026.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en-US" dirty="0"/>
              <a:t>Civil penalties will be levied when benchmarking requirements and/or performance standards requirements are violated. Counties are exempted from penalties.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en-US" dirty="0"/>
              <a:t>Would the Board like to take a position on this bill?</a:t>
            </a:r>
          </a:p>
        </p:txBody>
      </p:sp>
    </p:spTree>
    <p:extLst>
      <p:ext uri="{BB962C8B-B14F-4D97-AF65-F5344CB8AC3E}">
        <p14:creationId xmlns:p14="http://schemas.microsoft.com/office/powerpoint/2010/main" val="3099315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chemeClr val="accent1"/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304AA60-22F2-4A7A-B3CB-7758ADA50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05066EA-1BD1-41E2-AE2F-6909D7FBA41A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7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2047A86-D86D-4015-85DA-882772BBB77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97429" y="213739"/>
            <a:ext cx="9519557" cy="1371846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rgbClr val="FFFFFF"/>
                </a:solidFill>
              </a:rPr>
              <a:t>HB21-1317: Regulating Marijuana Concentrates</a:t>
            </a:r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ED8A70-E3DF-4728-8160-E5581C6FA33F}"/>
              </a:ext>
            </a:extLst>
          </p:cNvPr>
          <p:cNvSpPr txBox="1"/>
          <p:nvPr/>
        </p:nvSpPr>
        <p:spPr>
          <a:xfrm>
            <a:off x="533400" y="1913880"/>
            <a:ext cx="966651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en-US" dirty="0"/>
              <a:t>Prime Sponsors: Rep. Alec Garnett (D), Rep. Yadira Caraveo (D), Sen. Chris Hansen (D), Sen. Paul Lundeen (D).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en-US" dirty="0"/>
              <a:t>Bill will not address cap on potency levels allowed in legally sold products.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en-US" dirty="0"/>
              <a:t>Bill would limit the amount of medical marijuana concentrate products that 18-20 year </a:t>
            </a:r>
            <a:r>
              <a:rPr lang="en-US" dirty="0" err="1"/>
              <a:t>olds</a:t>
            </a:r>
            <a:r>
              <a:rPr lang="en-US" dirty="0"/>
              <a:t> can purchase in a single day to 2 grams, down from the current limit of 40 grams. Patients older than 21 would be limited to 8 grams per day. 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en-US" dirty="0"/>
              <a:t>Bill would create a statewide tracking system for medical users to make sure people don’t do an end run around proposed limits by purchasing from different dispensaries.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en-US" dirty="0"/>
              <a:t>Would the Board like to take a position on this bill?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590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chemeClr val="accent1"/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304AA60-22F2-4A7A-B3CB-7758ADA50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05066EA-1BD1-41E2-AE2F-6909D7FBA41A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2047A86-D86D-4015-85DA-882772BBB77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856014" y="213739"/>
            <a:ext cx="8196944" cy="1371846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rgbClr val="FFFFFF"/>
                </a:solidFill>
              </a:rPr>
              <a:t>SB21-273: Pre-Trial Reform</a:t>
            </a:r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ED8A70-E3DF-4728-8160-E5581C6FA33F}"/>
              </a:ext>
            </a:extLst>
          </p:cNvPr>
          <p:cNvSpPr txBox="1"/>
          <p:nvPr/>
        </p:nvSpPr>
        <p:spPr>
          <a:xfrm>
            <a:off x="533400" y="1913880"/>
            <a:ext cx="966651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en-US" dirty="0"/>
              <a:t>Prime Sponsors: Sen. Pete Lee (D), Sen. Dominick Moreno (D), Rep. Adrienne Benavidez (D), Rep. Jennifer Bacon (D).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en-US" dirty="0"/>
              <a:t>Bill will no longer require police to issue tickets instead of arrests for people suspected of committing Class 5 and Class 6 felonies (the two least severe levels)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Bill will still mandate that officers not arrest people who are suspected of committing a range of crimes below the felony level. There are exceptions for cases in which police believe someone poses a threat to others or is likely to recommit crimes.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Bill will still limit cash bond for people facing lower-level felony charges to cases in which the court believes someone is a threat to public safety or unlikely to return for their court date.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Would the Board like to take a position on this bill?</a:t>
            </a:r>
          </a:p>
        </p:txBody>
      </p:sp>
    </p:spTree>
    <p:extLst>
      <p:ext uri="{BB962C8B-B14F-4D97-AF65-F5344CB8AC3E}">
        <p14:creationId xmlns:p14="http://schemas.microsoft.com/office/powerpoint/2010/main" val="294743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chemeClr val="accent1"/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62843" y="2068286"/>
            <a:ext cx="7776253" cy="17471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sz="5400" cap="all" dirty="0">
                <a:ln w="3175" cmpd="sng">
                  <a:noFill/>
                </a:ln>
                <a:solidFill>
                  <a:srgbClr val="FFFFFF"/>
                </a:solidFill>
                <a:latin typeface="+mj-lt"/>
                <a:ea typeface="+mj-ea"/>
                <a:cs typeface="+mj-cs"/>
              </a:rPr>
              <a:t>Questions?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pPr>
              <a:spcAft>
                <a:spcPts val="600"/>
              </a:spcAft>
            </a:pPr>
            <a:fld id="{B05066EA-1BD1-41E2-AE2F-6909D7FBA41A}" type="slidenum">
              <a:rPr lang="en-US" b="0" i="0" kern="1200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</a:pPr>
              <a:t>9</a:t>
            </a:fld>
            <a:endParaRPr lang="en-US" b="0" i="0" kern="1200" dirty="0">
              <a:solidFill>
                <a:srgbClr val="FFFFFF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05398" y="1115568"/>
            <a:ext cx="6245352" cy="46268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Ø"/>
            </a:pPr>
            <a:endParaRPr lang="en-US" sz="2200" dirty="0">
              <a:ln>
                <a:solidFill>
                  <a:schemeClr val="bg1">
                    <a:lumMod val="75000"/>
                    <a:lumOff val="25000"/>
                    <a:alpha val="10000"/>
                  </a:schemeClr>
                </a:solidFill>
              </a:ln>
              <a:effectLst>
                <a:outerShdw blurRad="9525" dist="25400" dir="14640000" algn="tl" rotWithShape="0">
                  <a:schemeClr val="bg1">
                    <a:alpha val="3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29071440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B90CC84C13534CABA8E62057ACEC45" ma:contentTypeVersion="21" ma:contentTypeDescription="Create a new document." ma:contentTypeScope="" ma:versionID="97853d6f302862781b6a64a7bd909611">
  <xsd:schema xmlns:xsd="http://www.w3.org/2001/XMLSchema" xmlns:xs="http://www.w3.org/2001/XMLSchema" xmlns:p="http://schemas.microsoft.com/office/2006/metadata/properties" xmlns:ns1="http://schemas.microsoft.com/sharepoint/v3" xmlns:ns2="80156bfa-366b-4c3c-b565-b9add8006275" xmlns:ns3="5665252f-2c69-48e5-b0d6-d600eead1583" targetNamespace="http://schemas.microsoft.com/office/2006/metadata/properties" ma:root="true" ma:fieldsID="9f5dea3815aa9a9bda3398a3d43d21b7" ns1:_="" ns2:_="" ns3:_="">
    <xsd:import namespace="http://schemas.microsoft.com/sharepoint/v3"/>
    <xsd:import namespace="80156bfa-366b-4c3c-b565-b9add8006275"/>
    <xsd:import namespace="5665252f-2c69-48e5-b0d6-d600eead158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ServiceLocation" minOccurs="0"/>
                <xsd:element ref="ns2:DateReceived" minOccurs="0"/>
                <xsd:element ref="ns2:CORAType" minOccurs="0"/>
                <xsd:element ref="ns2:Department" minOccurs="0"/>
                <xsd:element ref="ns2:Requestor" minOccurs="0"/>
                <xsd:element ref="ns2:PointofCont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156bfa-366b-4c3c-b565-b9add800627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DateReceived" ma:index="20" nillable="true" ma:displayName="Date Received" ma:description="This is the date the CORA was received" ma:format="DateOnly" ma:internalName="DateReceived">
      <xsd:simpleType>
        <xsd:restriction base="dms:DateTime"/>
      </xsd:simpleType>
    </xsd:element>
    <xsd:element name="CORAType" ma:index="21" nillable="true" ma:displayName="Request Entity" ma:description="This is to classify the CORA by sender type" ma:format="Dropdown" ma:internalName="CORATyp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Media"/>
                    <xsd:enumeration value="Law firm"/>
                    <xsd:enumeration value="Citizen"/>
                    <xsd:enumeration value="Unknown"/>
                    <xsd:enumeration value="Government"/>
                    <xsd:enumeration value="Nonprofit"/>
                    <xsd:enumeration value="Business"/>
                  </xsd:restriction>
                </xsd:simpleType>
              </xsd:element>
            </xsd:sequence>
          </xsd:extension>
        </xsd:complexContent>
      </xsd:complexType>
    </xsd:element>
    <xsd:element name="Department" ma:index="22" nillable="true" ma:displayName="Department" ma:description="The County Department or Office managing the documents" ma:format="Dropdown" ma:internalName="Department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Public Health"/>
                    <xsd:enumeration value="Procurement"/>
                    <xsd:enumeration value="PIO"/>
                    <xsd:enumeration value="EPSO"/>
                    <xsd:enumeration value="C&amp;R"/>
                    <xsd:enumeration value="Treasurer"/>
                    <xsd:enumeration value="Finance"/>
                    <xsd:enumeration value="Planning"/>
                    <xsd:enumeration value="Comm. Services"/>
                    <xsd:enumeration value="HR"/>
                    <xsd:enumeration value="Assessor"/>
                  </xsd:restriction>
                </xsd:simpleType>
              </xsd:element>
            </xsd:sequence>
          </xsd:extension>
        </xsd:complexContent>
      </xsd:complexType>
    </xsd:element>
    <xsd:element name="Requestor" ma:index="23" nillable="true" ma:displayName="Requestor" ma:description="The name of the Requestor" ma:format="Dropdown" ma:internalName="Requestor">
      <xsd:simpleType>
        <xsd:restriction base="dms:Text">
          <xsd:maxLength value="255"/>
        </xsd:restriction>
      </xsd:simpleType>
    </xsd:element>
    <xsd:element name="PointofContact" ma:index="24" nillable="true" ma:displayName="Point of Contact" ma:description="This is the person (or persons), from the &#10; County department managing the records, that act as point of contact to the ORS." ma:format="Dropdown" ma:list="UserInfo" ma:SharePointGroup="0" ma:internalName="PointofContact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65252f-2c69-48e5-b0d6-d600eead158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DateReceived xmlns="80156bfa-366b-4c3c-b565-b9add8006275" xsi:nil="true"/>
    <CORAType xmlns="80156bfa-366b-4c3c-b565-b9add8006275"/>
    <Requestor xmlns="80156bfa-366b-4c3c-b565-b9add8006275" xsi:nil="true"/>
    <PointofContact xmlns="80156bfa-366b-4c3c-b565-b9add8006275">
      <UserInfo>
        <DisplayName/>
        <AccountId xsi:nil="true"/>
        <AccountType/>
      </UserInfo>
    </PointofContact>
    <Department xmlns="80156bfa-366b-4c3c-b565-b9add8006275"/>
  </documentManagement>
</p:properties>
</file>

<file path=customXml/itemProps1.xml><?xml version="1.0" encoding="utf-8"?>
<ds:datastoreItem xmlns:ds="http://schemas.openxmlformats.org/officeDocument/2006/customXml" ds:itemID="{CB9F7A06-6591-404E-A252-63EA5817E461}"/>
</file>

<file path=customXml/itemProps2.xml><?xml version="1.0" encoding="utf-8"?>
<ds:datastoreItem xmlns:ds="http://schemas.openxmlformats.org/officeDocument/2006/customXml" ds:itemID="{6446D44F-045F-41B7-AEED-13010E3F661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83E4868-B43C-47DC-B865-83CE5676E3B3}">
  <ds:schemaRefs>
    <ds:schemaRef ds:uri="http://schemas.microsoft.com/sharepoint/v3"/>
    <ds:schemaRef ds:uri="http://purl.org/dc/terms/"/>
    <ds:schemaRef ds:uri="a3da4978-2b78-4297-8ed5-04e0e672236f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208dc471-f49f-480f-8af0-f0d220479d78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8674</TotalTime>
  <Words>562</Words>
  <Application>Microsoft Office PowerPoint</Application>
  <PresentationFormat>Widescreen</PresentationFormat>
  <Paragraphs>54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Century Gothic</vt:lpstr>
      <vt:lpstr>Wingdings</vt:lpstr>
      <vt:lpstr>Wingdings 3</vt:lpstr>
      <vt:lpstr>Slice</vt:lpstr>
      <vt:lpstr>state &amp; Federal Legislative Update</vt:lpstr>
      <vt:lpstr>PowerPoint Presentation</vt:lpstr>
      <vt:lpstr>PowerPoint Presentation</vt:lpstr>
      <vt:lpstr>PowerPoint Presentation</vt:lpstr>
      <vt:lpstr>PowerPoint Presentation</vt:lpstr>
      <vt:lpstr>HB21-1286: Energy Performance For Buildings</vt:lpstr>
      <vt:lpstr>HB21-1317: Regulating Marijuana Concentrates</vt:lpstr>
      <vt:lpstr>SB21-273: Pre-Trial Reform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Regular Session of the 73rd Colorado General Assembly Update 02.09.2021</dc:title>
  <dc:creator>Brandon Wilson</dc:creator>
  <cp:lastModifiedBy>Brandon Wilson</cp:lastModifiedBy>
  <cp:revision>293</cp:revision>
  <dcterms:created xsi:type="dcterms:W3CDTF">2021-02-05T16:58:23Z</dcterms:created>
  <dcterms:modified xsi:type="dcterms:W3CDTF">2021-05-18T15:54:40Z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0x010100B8B90CC84C13534CABA8E62057ACEC45</vt:lpwstr>
  </property>
</Properties>
</file>