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6" r:id="rId4"/>
  </p:sldMasterIdLst>
  <p:notesMasterIdLst>
    <p:notesMasterId r:id="rId16"/>
  </p:notesMasterIdLst>
  <p:sldIdLst>
    <p:sldId id="256" r:id="rId5"/>
    <p:sldId id="390" r:id="rId6"/>
    <p:sldId id="299" r:id="rId7"/>
    <p:sldId id="369" r:id="rId8"/>
    <p:sldId id="388" r:id="rId9"/>
    <p:sldId id="396" r:id="rId10"/>
    <p:sldId id="402" r:id="rId11"/>
    <p:sldId id="401" r:id="rId12"/>
    <p:sldId id="403" r:id="rId13"/>
    <p:sldId id="392" r:id="rId14"/>
    <p:sldId id="346"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on" initials="B" lastIdx="1" clrIdx="0">
    <p:extLst>
      <p:ext uri="{19B8F6BF-5375-455C-9EA6-DF929625EA0E}">
        <p15:presenceInfo xmlns:p15="http://schemas.microsoft.com/office/powerpoint/2012/main" userId="S::BrandonWilson@elpasoco.com::7fbf3373-06f8-402e-a6ef-0a684af2a3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88" d="100"/>
          <a:sy n="88" d="100"/>
        </p:scale>
        <p:origin x="78" y="456"/>
      </p:cViewPr>
      <p:guideLst/>
    </p:cSldViewPr>
  </p:slideViewPr>
  <p:notesTextViewPr>
    <p:cViewPr>
      <p:scale>
        <a:sx n="1" d="1"/>
        <a:sy n="1" d="1"/>
      </p:scale>
      <p:origin x="0" y="0"/>
    </p:cViewPr>
  </p:notesTextViewPr>
  <p:notesViewPr>
    <p:cSldViewPr snapToGrid="0">
      <p:cViewPr varScale="1">
        <p:scale>
          <a:sx n="79" d="100"/>
          <a:sy n="79" d="100"/>
        </p:scale>
        <p:origin x="2316" y="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CC8400-E88A-487F-9D73-8EF5E0ADFE21}" type="datetimeFigureOut">
              <a:rPr lang="en-US" smtClean="0"/>
              <a:t>3/24/2021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866E58-FDF7-4306-8A1C-69F955FBE6E0}" type="slidenum">
              <a:rPr lang="en-US" smtClean="0"/>
              <a:t>‹#›</a:t>
            </a:fld>
            <a:endParaRPr lang="en-US" dirty="0"/>
          </a:p>
        </p:txBody>
      </p:sp>
    </p:spTree>
    <p:extLst>
      <p:ext uri="{BB962C8B-B14F-4D97-AF65-F5344CB8AC3E}">
        <p14:creationId xmlns:p14="http://schemas.microsoft.com/office/powerpoint/2010/main" val="216052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66E58-FDF7-4306-8A1C-69F955FBE6E0}" type="slidenum">
              <a:rPr lang="en-US" smtClean="0"/>
              <a:t>3</a:t>
            </a:fld>
            <a:endParaRPr lang="en-US" dirty="0"/>
          </a:p>
        </p:txBody>
      </p:sp>
    </p:spTree>
    <p:extLst>
      <p:ext uri="{BB962C8B-B14F-4D97-AF65-F5344CB8AC3E}">
        <p14:creationId xmlns:p14="http://schemas.microsoft.com/office/powerpoint/2010/main" val="1659752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66E58-FDF7-4306-8A1C-69F955FBE6E0}" type="slidenum">
              <a:rPr lang="en-US" smtClean="0"/>
              <a:t>4</a:t>
            </a:fld>
            <a:endParaRPr lang="en-US" dirty="0"/>
          </a:p>
        </p:txBody>
      </p:sp>
    </p:spTree>
    <p:extLst>
      <p:ext uri="{BB962C8B-B14F-4D97-AF65-F5344CB8AC3E}">
        <p14:creationId xmlns:p14="http://schemas.microsoft.com/office/powerpoint/2010/main" val="394341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150B8-FB40-421C-9844-BA7DAFAA3D5D}"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183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76B1777-D7A4-42DA-B67D-196D20547F9F}" type="datetime1">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0103440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8296511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934669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5081364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447391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20312424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FE817-B577-4821-B59D-F2A8686EC414}"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200965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1440A-E443-483E-89E3-32BF79886EFB}"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425505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73FDBA-369A-4DED-A818-F79A4E386994}"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40918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B3E530-0685-4EAD-8120-AA5A6433C9EB}" type="datetime1">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51550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F4B6C3-26F0-4FB2-BDC8-C20A2EB78777}" type="datetime1">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6962912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583258-E8D4-4101-828B-17A9005D1DA8}" type="datetime1">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4552483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C7639-06D2-4ADC-8237-6DA73F1CA20D}" type="datetime1">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76714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229EF-D5B8-40F3-984D-8EAF6AB8E6AF}" type="datetime1">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422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933D1C-9673-4197-8B66-6DAF72DE1194}" type="datetime1">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6696981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6919D-E942-446C-98D2-98B4B9D92FBC}" type="datetime1">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11471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76B1777-D7A4-42DA-B67D-196D20547F9F}" type="datetime1">
              <a:rPr lang="en-US" smtClean="0"/>
              <a:t>3/24/2021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05066EA-1BD1-41E2-AE2F-6909D7FBA41A}" type="slidenum">
              <a:rPr lang="en-US" smtClean="0"/>
              <a:t>‹#›</a:t>
            </a:fld>
            <a:endParaRPr lang="en-US" dirty="0"/>
          </a:p>
        </p:txBody>
      </p:sp>
    </p:spTree>
    <p:extLst>
      <p:ext uri="{BB962C8B-B14F-4D97-AF65-F5344CB8AC3E}">
        <p14:creationId xmlns:p14="http://schemas.microsoft.com/office/powerpoint/2010/main" val="2045090483"/>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51440" y="2794218"/>
            <a:ext cx="6753244" cy="953032"/>
          </a:xfrm>
        </p:spPr>
        <p:txBody>
          <a:bodyPr>
            <a:normAutofit/>
          </a:bodyPr>
          <a:lstStyle/>
          <a:p>
            <a:pPr algn="ctr"/>
            <a:r>
              <a:rPr lang="en-US" sz="2800" dirty="0"/>
              <a:t>state &amp; Federal Legislative Update</a:t>
            </a:r>
          </a:p>
        </p:txBody>
      </p:sp>
      <p:sp>
        <p:nvSpPr>
          <p:cNvPr id="3" name="Subtitle 2"/>
          <p:cNvSpPr>
            <a:spLocks noGrp="1"/>
          </p:cNvSpPr>
          <p:nvPr>
            <p:ph type="subTitle" idx="1"/>
          </p:nvPr>
        </p:nvSpPr>
        <p:spPr>
          <a:xfrm>
            <a:off x="2041555" y="4109482"/>
            <a:ext cx="5573013" cy="1610962"/>
          </a:xfrm>
        </p:spPr>
        <p:txBody>
          <a:bodyPr>
            <a:normAutofit/>
          </a:bodyPr>
          <a:lstStyle/>
          <a:p>
            <a:pPr algn="ctr"/>
            <a:r>
              <a:rPr lang="en-US" sz="1800" dirty="0">
                <a:solidFill>
                  <a:schemeClr val="tx1"/>
                </a:solidFill>
              </a:rPr>
              <a:t>Brandon J. Wilson, Legislative Policy Advisor</a:t>
            </a:r>
          </a:p>
          <a:p>
            <a:pPr algn="ctr"/>
            <a:r>
              <a:rPr lang="en-US" sz="1800" dirty="0">
                <a:solidFill>
                  <a:schemeClr val="tx1"/>
                </a:solidFill>
              </a:rPr>
              <a:t>Public Information Office</a:t>
            </a:r>
            <a:br>
              <a:rPr lang="en-US" sz="1800" dirty="0">
                <a:solidFill>
                  <a:schemeClr val="tx1"/>
                </a:solidFill>
              </a:rPr>
            </a:br>
            <a:endParaRPr lang="en-US" sz="1800" dirty="0">
              <a:solidFill>
                <a:schemeClr val="tx1"/>
              </a:solidFill>
            </a:endParaRPr>
          </a:p>
          <a:p>
            <a:pPr algn="ctr"/>
            <a:r>
              <a:rPr lang="en-US" sz="1800" dirty="0">
                <a:solidFill>
                  <a:schemeClr val="tx1"/>
                </a:solidFill>
              </a:rPr>
              <a:t>March 23, 2021</a:t>
            </a:r>
            <a:endParaRPr lang="en-US" sz="1200" dirty="0">
              <a:solidFill>
                <a:schemeClr val="tx1"/>
              </a:solidFill>
            </a:endParaRPr>
          </a:p>
        </p:txBody>
      </p:sp>
      <p:pic>
        <p:nvPicPr>
          <p:cNvPr id="9" name="Picture 8">
            <a:extLst>
              <a:ext uri="{FF2B5EF4-FFF2-40B4-BE49-F238E27FC236}">
                <a16:creationId xmlns:a16="http://schemas.microsoft.com/office/drawing/2014/main" id="{165CE4A4-9DD4-46B3-8DB0-4848665F2AA9}"/>
              </a:ext>
            </a:extLst>
          </p:cNvPr>
          <p:cNvPicPr>
            <a:picLocks noChangeAspect="1"/>
          </p:cNvPicPr>
          <p:nvPr/>
        </p:nvPicPr>
        <p:blipFill rotWithShape="1">
          <a:blip r:embed="rId2">
            <a:extLst>
              <a:ext uri="{28A0092B-C50C-407E-A947-70E740481C1C}">
                <a14:useLocalDpi xmlns:a14="http://schemas.microsoft.com/office/drawing/2010/main" val="0"/>
              </a:ext>
            </a:extLst>
          </a:blip>
          <a:srcRect r="1" b="3996"/>
          <a:stretch/>
        </p:blipFill>
        <p:spPr>
          <a:xfrm>
            <a:off x="1301637" y="525922"/>
            <a:ext cx="7052848" cy="2268296"/>
          </a:xfrm>
          <a:prstGeom prst="rect">
            <a:avLst/>
          </a:prstGeom>
        </p:spPr>
      </p:pic>
    </p:spTree>
    <p:extLst>
      <p:ext uri="{BB962C8B-B14F-4D97-AF65-F5344CB8AC3E}">
        <p14:creationId xmlns:p14="http://schemas.microsoft.com/office/powerpoint/2010/main" val="73454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10</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H.R.1 – For the People Act of 2021</a:t>
            </a:r>
          </a:p>
        </p:txBody>
      </p:sp>
      <p:sp>
        <p:nvSpPr>
          <p:cNvPr id="7" name="TextBox 6">
            <a:extLst>
              <a:ext uri="{FF2B5EF4-FFF2-40B4-BE49-F238E27FC236}">
                <a16:creationId xmlns:a16="http://schemas.microsoft.com/office/drawing/2014/main" id="{09ED8A70-E3DF-4728-8160-E5581C6FA33F}"/>
              </a:ext>
            </a:extLst>
          </p:cNvPr>
          <p:cNvSpPr txBox="1"/>
          <p:nvPr/>
        </p:nvSpPr>
        <p:spPr>
          <a:xfrm>
            <a:off x="615041" y="1890385"/>
            <a:ext cx="8915401" cy="2031325"/>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Bill Sponsor: Rep. John P. Sarbanes (D-Maryland)</a:t>
            </a:r>
          </a:p>
          <a:p>
            <a:pPr marL="285750" indent="-285750">
              <a:buClr>
                <a:schemeClr val="tx1"/>
              </a:buClr>
              <a:buFont typeface="Wingdings" panose="05000000000000000000" pitchFamily="2" charset="2"/>
              <a:buChar char="q"/>
            </a:pPr>
            <a:r>
              <a:rPr lang="en-US" dirty="0"/>
              <a:t>H.R. 1 seeks to expand American’s access to the ballot box, reduce the influence of big money in politics and fight corruption. The legislation would implement automatic voter registration as well as same-day and online voter registration. It would also increase transparency in political donations and leave the job of redistricting to independent commissions to prevent gerrymandering.</a:t>
            </a:r>
          </a:p>
        </p:txBody>
      </p:sp>
    </p:spTree>
    <p:extLst>
      <p:ext uri="{BB962C8B-B14F-4D97-AF65-F5344CB8AC3E}">
        <p14:creationId xmlns:p14="http://schemas.microsoft.com/office/powerpoint/2010/main" val="255452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TextBox 4"/>
          <p:cNvSpPr txBox="1"/>
          <p:nvPr/>
        </p:nvSpPr>
        <p:spPr>
          <a:xfrm>
            <a:off x="2062843" y="2068286"/>
            <a:ext cx="7776253" cy="1747158"/>
          </a:xfrm>
          <a:prstGeom prst="rect">
            <a:avLst/>
          </a:prstGeom>
        </p:spPr>
        <p:txBody>
          <a:bodyPr vert="horz" lIns="91440" tIns="45720" rIns="91440" bIns="45720" rtlCol="0" anchor="ctr">
            <a:normAutofit/>
          </a:bodyPr>
          <a:lstStyle/>
          <a:p>
            <a:pPr algn="ctr">
              <a:spcBef>
                <a:spcPct val="0"/>
              </a:spcBef>
              <a:spcAft>
                <a:spcPts val="600"/>
              </a:spcAft>
            </a:pPr>
            <a:r>
              <a:rPr lang="en-US" sz="5400" cap="all" dirty="0">
                <a:ln w="3175" cmpd="sng">
                  <a:noFill/>
                </a:ln>
                <a:solidFill>
                  <a:srgbClr val="FFFFFF"/>
                </a:solidFill>
                <a:latin typeface="+mj-lt"/>
                <a:ea typeface="+mj-ea"/>
                <a:cs typeface="+mj-cs"/>
              </a:rPr>
              <a:t>Questions?</a:t>
            </a:r>
          </a:p>
        </p:txBody>
      </p:sp>
      <p:sp>
        <p:nvSpPr>
          <p:cNvPr id="2" name="Slide Number Placeholder 1"/>
          <p:cNvSpPr>
            <a:spLocks noGrp="1"/>
          </p:cNvSpPr>
          <p:nvPr>
            <p:ph type="sldNum" sz="quarter" idx="12"/>
          </p:nvPr>
        </p:nvSpPr>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11</a:t>
            </a:fld>
            <a:endParaRPr lang="en-US" b="0" i="0" kern="1200" dirty="0">
              <a:solidFill>
                <a:srgbClr val="FFFFFF"/>
              </a:solidFill>
              <a:effectLst/>
              <a:latin typeface="+mn-lt"/>
              <a:ea typeface="+mn-ea"/>
              <a:cs typeface="+mn-cs"/>
            </a:endParaRPr>
          </a:p>
        </p:txBody>
      </p:sp>
      <p:sp>
        <p:nvSpPr>
          <p:cNvPr id="6" name="TextBox 5"/>
          <p:cNvSpPr txBox="1"/>
          <p:nvPr/>
        </p:nvSpPr>
        <p:spPr>
          <a:xfrm>
            <a:off x="5105398" y="1115568"/>
            <a:ext cx="6245352" cy="4626864"/>
          </a:xfrm>
          <a:prstGeom prst="rect">
            <a:avLst/>
          </a:prstGeom>
        </p:spPr>
        <p:txBody>
          <a:bodyPr vert="horz" lIns="91440" tIns="45720" rIns="91440" bIns="45720" rtlCol="0" anchor="ctr">
            <a:normAutofit/>
          </a:bodyPr>
          <a:lstStyle/>
          <a:p>
            <a:pPr marL="342900" indent="-342900">
              <a:lnSpc>
                <a:spcPct val="90000"/>
              </a:lnSpc>
              <a:spcBef>
                <a:spcPct val="20000"/>
              </a:spcBef>
              <a:spcAft>
                <a:spcPts val="600"/>
              </a:spcAft>
              <a:buClr>
                <a:schemeClr val="tx2"/>
              </a:buClr>
              <a:buSzPct val="70000"/>
              <a:buFont typeface="Wingdings" panose="05000000000000000000" pitchFamily="2" charset="2"/>
              <a:buChar char="Ø"/>
            </a:pPr>
            <a:endParaRPr lang="en-US" sz="2200" dirty="0">
              <a:ln>
                <a:solidFill>
                  <a:schemeClr val="bg1">
                    <a:lumMod val="75000"/>
                    <a:lumOff val="25000"/>
                    <a:alpha val="10000"/>
                  </a:schemeClr>
                </a:solidFill>
              </a:ln>
              <a:effectLst>
                <a:outerShdw blurRad="9525" dist="25400" dir="14640000" algn="tl" rotWithShape="0">
                  <a:schemeClr val="bg1">
                    <a:alpha val="30000"/>
                  </a:schemeClr>
                </a:outerShdw>
              </a:effectLst>
            </a:endParaRPr>
          </a:p>
        </p:txBody>
      </p:sp>
    </p:spTree>
    <p:extLst>
      <p:ext uri="{BB962C8B-B14F-4D97-AF65-F5344CB8AC3E}">
        <p14:creationId xmlns:p14="http://schemas.microsoft.com/office/powerpoint/2010/main" val="332907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2</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lgn="ctr">
              <a:spcBef>
                <a:spcPct val="0"/>
              </a:spcBef>
              <a:spcAft>
                <a:spcPts val="600"/>
              </a:spcAft>
            </a:pPr>
            <a:r>
              <a:rPr lang="en-US" sz="3200" cap="all" dirty="0">
                <a:ln w="3175" cmpd="sng">
                  <a:noFill/>
                </a:ln>
                <a:solidFill>
                  <a:srgbClr val="FFFFFF"/>
                </a:solidFill>
                <a:latin typeface="+mj-lt"/>
                <a:ea typeface="+mj-ea"/>
                <a:cs typeface="+mj-cs"/>
              </a:rPr>
              <a:t>State Legislative Update</a:t>
            </a:r>
          </a:p>
        </p:txBody>
      </p:sp>
      <p:sp>
        <p:nvSpPr>
          <p:cNvPr id="3" name="TextBox 2"/>
          <p:cNvSpPr txBox="1"/>
          <p:nvPr/>
        </p:nvSpPr>
        <p:spPr>
          <a:xfrm>
            <a:off x="6516553" y="615043"/>
            <a:ext cx="4754563" cy="4261757"/>
          </a:xfrm>
          <a:prstGeom prst="rect">
            <a:avLst/>
          </a:prstGeom>
        </p:spPr>
        <p:txBody>
          <a:bodyPr vert="horz" lIns="91440" tIns="45720" rIns="91440" bIns="45720" rtlCol="0" anchor="ctr">
            <a:normAutofit/>
          </a:bodyPr>
          <a:lstStyle/>
          <a:p>
            <a:pPr>
              <a:spcBef>
                <a:spcPct val="20000"/>
              </a:spcBef>
              <a:spcAft>
                <a:spcPts val="600"/>
              </a:spcAft>
              <a:buClr>
                <a:schemeClr val="tx1"/>
              </a:buClr>
              <a:buSzPct val="80000"/>
            </a:pPr>
            <a:endParaRPr lang="en-US" dirty="0">
              <a:solidFill>
                <a:srgbClr val="FFFFFF"/>
              </a:solidFill>
            </a:endParaRPr>
          </a:p>
          <a:p>
            <a:pPr>
              <a:spcBef>
                <a:spcPct val="20000"/>
              </a:spcBef>
              <a:spcAft>
                <a:spcPts val="600"/>
              </a:spcAft>
              <a:buClr>
                <a:schemeClr val="tx1"/>
              </a:buClr>
              <a:buSzPct val="80000"/>
            </a:pPr>
            <a:endParaRPr lang="en-US" sz="2000" dirty="0">
              <a:solidFill>
                <a:srgbClr val="FFFFFF"/>
              </a:solidFill>
            </a:endParaRPr>
          </a:p>
        </p:txBody>
      </p:sp>
    </p:spTree>
    <p:extLst>
      <p:ext uri="{BB962C8B-B14F-4D97-AF65-F5344CB8AC3E}">
        <p14:creationId xmlns:p14="http://schemas.microsoft.com/office/powerpoint/2010/main" val="380880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3</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spcBef>
                <a:spcPct val="0"/>
              </a:spcBef>
              <a:spcAft>
                <a:spcPts val="600"/>
              </a:spcAft>
            </a:pPr>
            <a:endParaRPr lang="en-US" sz="3200" cap="all" dirty="0">
              <a:ln w="3175" cmpd="sng">
                <a:noFill/>
              </a:ln>
              <a:solidFill>
                <a:srgbClr val="FFFFFF"/>
              </a:solidFill>
              <a:latin typeface="+mj-lt"/>
              <a:ea typeface="+mj-ea"/>
              <a:cs typeface="+mj-cs"/>
            </a:endParaRPr>
          </a:p>
          <a:p>
            <a:pPr algn="ctr">
              <a:spcBef>
                <a:spcPct val="0"/>
              </a:spcBef>
              <a:spcAft>
                <a:spcPts val="600"/>
              </a:spcAft>
            </a:pPr>
            <a:r>
              <a:rPr lang="en-US" sz="2800" cap="all" dirty="0">
                <a:ln w="3175" cmpd="sng">
                  <a:noFill/>
                </a:ln>
                <a:solidFill>
                  <a:srgbClr val="FFFFFF"/>
                </a:solidFill>
                <a:latin typeface="+mj-lt"/>
                <a:ea typeface="+mj-ea"/>
                <a:cs typeface="+mj-cs"/>
              </a:rPr>
              <a:t>1</a:t>
            </a:r>
            <a:r>
              <a:rPr lang="en-US" sz="2800" cap="all" baseline="30000" dirty="0">
                <a:ln w="3175" cmpd="sng">
                  <a:noFill/>
                </a:ln>
                <a:solidFill>
                  <a:srgbClr val="FFFFFF"/>
                </a:solidFill>
                <a:latin typeface="+mj-lt"/>
                <a:ea typeface="+mj-ea"/>
                <a:cs typeface="+mj-cs"/>
              </a:rPr>
              <a:t>st</a:t>
            </a:r>
            <a:r>
              <a:rPr lang="en-US" sz="2800" cap="all" dirty="0">
                <a:ln w="3175" cmpd="sng">
                  <a:noFill/>
                </a:ln>
                <a:solidFill>
                  <a:srgbClr val="FFFFFF"/>
                </a:solidFill>
                <a:latin typeface="+mj-lt"/>
                <a:ea typeface="+mj-ea"/>
                <a:cs typeface="+mj-cs"/>
              </a:rPr>
              <a:t> Regular Session of the 73</a:t>
            </a:r>
            <a:r>
              <a:rPr lang="en-US" sz="2800" cap="all" baseline="30000" dirty="0">
                <a:ln w="3175" cmpd="sng">
                  <a:noFill/>
                </a:ln>
                <a:solidFill>
                  <a:srgbClr val="FFFFFF"/>
                </a:solidFill>
                <a:latin typeface="+mj-lt"/>
                <a:ea typeface="+mj-ea"/>
                <a:cs typeface="+mj-cs"/>
              </a:rPr>
              <a:t>rd</a:t>
            </a:r>
            <a:r>
              <a:rPr lang="en-US" sz="2800" cap="all" dirty="0">
                <a:ln w="3175" cmpd="sng">
                  <a:noFill/>
                </a:ln>
                <a:solidFill>
                  <a:srgbClr val="FFFFFF"/>
                </a:solidFill>
                <a:latin typeface="+mj-lt"/>
                <a:ea typeface="+mj-ea"/>
                <a:cs typeface="+mj-cs"/>
              </a:rPr>
              <a:t> General Assembly</a:t>
            </a:r>
          </a:p>
        </p:txBody>
      </p:sp>
      <p:sp>
        <p:nvSpPr>
          <p:cNvPr id="3" name="TextBox 2"/>
          <p:cNvSpPr txBox="1"/>
          <p:nvPr/>
        </p:nvSpPr>
        <p:spPr>
          <a:xfrm>
            <a:off x="6507281" y="792162"/>
            <a:ext cx="5395370" cy="5410200"/>
          </a:xfrm>
          <a:prstGeom prst="rect">
            <a:avLst/>
          </a:prstGeom>
        </p:spPr>
        <p:txBody>
          <a:bodyPr vert="horz" lIns="91440" tIns="45720" rIns="91440" bIns="45720" rtlCol="0" anchor="ctr">
            <a:norm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As of this morning, 433 bills have been introduced.</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House – 238</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Senate – 195</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El Paso County is currently tracking:</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House – 112</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Senate – 71</a:t>
            </a:r>
          </a:p>
        </p:txBody>
      </p:sp>
    </p:spTree>
    <p:extLst>
      <p:ext uri="{BB962C8B-B14F-4D97-AF65-F5344CB8AC3E}">
        <p14:creationId xmlns:p14="http://schemas.microsoft.com/office/powerpoint/2010/main" val="6059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4</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lgn="ctr">
              <a:spcBef>
                <a:spcPct val="0"/>
              </a:spcBef>
              <a:spcAft>
                <a:spcPts val="600"/>
              </a:spcAft>
            </a:pPr>
            <a:r>
              <a:rPr lang="en-US" sz="3200" cap="all" dirty="0">
                <a:ln w="3175" cmpd="sng">
                  <a:noFill/>
                </a:ln>
                <a:solidFill>
                  <a:srgbClr val="FFFFFF"/>
                </a:solidFill>
                <a:latin typeface="+mj-lt"/>
                <a:ea typeface="+mj-ea"/>
                <a:cs typeface="+mj-cs"/>
              </a:rPr>
              <a:t>Updates On Previously Discussed Bills</a:t>
            </a:r>
          </a:p>
        </p:txBody>
      </p:sp>
      <p:sp>
        <p:nvSpPr>
          <p:cNvPr id="3" name="TextBox 2"/>
          <p:cNvSpPr txBox="1"/>
          <p:nvPr/>
        </p:nvSpPr>
        <p:spPr>
          <a:xfrm>
            <a:off x="6507281" y="167009"/>
            <a:ext cx="4981780" cy="6236116"/>
          </a:xfrm>
          <a:prstGeom prst="rect">
            <a:avLst/>
          </a:prstGeom>
        </p:spPr>
        <p:txBody>
          <a:bodyPr vert="horz" lIns="91440" tIns="45720" rIns="91440" bIns="45720" rtlCol="0" anchor="ctr">
            <a:normAutofit/>
          </a:bodyPr>
          <a:lstStyle/>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SB20B-001: COVID-19 Relief Small And Minority Businesses Arts Organizations</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SB21-062: Jail Population Management Tools</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Sheriff Bill Elder is opposing bill on behalf of the El Paso County Sheriff’s Office</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SB21-072: Public Utilities Commission Modernize Electric Transmission Infrastructure</a:t>
            </a:r>
          </a:p>
          <a:p>
            <a:pPr marL="800100" lvl="1" indent="-34290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Letter of Opposition drafted for review</a:t>
            </a:r>
          </a:p>
        </p:txBody>
      </p:sp>
    </p:spTree>
    <p:extLst>
      <p:ext uri="{BB962C8B-B14F-4D97-AF65-F5344CB8AC3E}">
        <p14:creationId xmlns:p14="http://schemas.microsoft.com/office/powerpoint/2010/main" val="231834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5</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81743" y="158543"/>
            <a:ext cx="9710057" cy="1415173"/>
          </a:xfrm>
        </p:spPr>
        <p:txBody>
          <a:bodyPr>
            <a:normAutofit/>
          </a:bodyPr>
          <a:lstStyle/>
          <a:p>
            <a:pPr algn="ctr"/>
            <a:r>
              <a:rPr lang="en-US" sz="3200" dirty="0">
                <a:solidFill>
                  <a:srgbClr val="FFFFFF"/>
                </a:solidFill>
              </a:rPr>
              <a:t>State Transportation Plan</a:t>
            </a:r>
          </a:p>
        </p:txBody>
      </p:sp>
      <p:sp>
        <p:nvSpPr>
          <p:cNvPr id="7" name="TextBox 6">
            <a:extLst>
              <a:ext uri="{FF2B5EF4-FFF2-40B4-BE49-F238E27FC236}">
                <a16:creationId xmlns:a16="http://schemas.microsoft.com/office/drawing/2014/main" id="{09ED8A70-E3DF-4728-8160-E5581C6FA33F}"/>
              </a:ext>
            </a:extLst>
          </p:cNvPr>
          <p:cNvSpPr txBox="1"/>
          <p:nvPr/>
        </p:nvSpPr>
        <p:spPr>
          <a:xfrm>
            <a:off x="881743" y="1493790"/>
            <a:ext cx="8730343" cy="4034951"/>
          </a:xfrm>
          <a:prstGeom prst="rect">
            <a:avLst/>
          </a:prstGeom>
          <a:noFill/>
        </p:spPr>
        <p:txBody>
          <a:bodyPr wrap="square" rtlCol="0">
            <a:sp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Sponsors: Sen. Stephen Fenberg (D), Sen. Faith Winter (D), Rep. Alec Garnett (D), Rep. Matt Gray (D).</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Details of transportation funding plan released late last week.</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Objectives of Transportation Proposal:</a:t>
            </a:r>
          </a:p>
          <a:p>
            <a:pPr marL="742950" lvl="1" indent="-285750">
              <a:buFont typeface="Wingdings" panose="05000000000000000000" pitchFamily="2" charset="2"/>
              <a:buChar char="Ø"/>
            </a:pPr>
            <a:r>
              <a:rPr lang="en-US" dirty="0"/>
              <a:t>Make much-needed improvements to Colorado road and highways, with a focus on rural roads</a:t>
            </a:r>
          </a:p>
          <a:p>
            <a:pPr marL="742950" lvl="1" indent="-285750">
              <a:buFont typeface="Wingdings" panose="05000000000000000000" pitchFamily="2" charset="2"/>
              <a:buChar char="Ø"/>
            </a:pPr>
            <a:r>
              <a:rPr lang="en-US" dirty="0"/>
              <a:t>Reduce traffic congestion through improvements to key corridors.</a:t>
            </a:r>
          </a:p>
          <a:p>
            <a:pPr marL="742950" lvl="1" indent="-285750">
              <a:buFont typeface="Wingdings" panose="05000000000000000000" pitchFamily="2" charset="2"/>
              <a:buChar char="Ø"/>
            </a:pPr>
            <a:r>
              <a:rPr lang="en-US" dirty="0"/>
              <a:t>Electrify transportation system by investing in charging infrastructure and cleaner vehicles</a:t>
            </a:r>
          </a:p>
          <a:p>
            <a:pPr marL="742950" lvl="1" indent="-285750">
              <a:buFont typeface="Wingdings" panose="05000000000000000000" pitchFamily="2" charset="2"/>
              <a:buChar char="Ø"/>
            </a:pPr>
            <a:r>
              <a:rPr lang="en-US" dirty="0"/>
              <a:t>Expand transit options statewide</a:t>
            </a:r>
          </a:p>
          <a:p>
            <a:pPr marL="285750" indent="-285750">
              <a:buFont typeface="Wingdings" panose="05000000000000000000" pitchFamily="2" charset="2"/>
              <a:buChar char="q"/>
            </a:pPr>
            <a:r>
              <a:rPr lang="en-US" dirty="0"/>
              <a:t>Nearly $3.924 billion from new fee revenue to modernize and future-proof transportation system and to stabilize funding over next 11 years.</a:t>
            </a:r>
          </a:p>
          <a:p>
            <a:pPr marL="285750" indent="-285750">
              <a:buFont typeface="Wingdings" panose="05000000000000000000" pitchFamily="2" charset="2"/>
              <a:buChar char="q"/>
            </a:pPr>
            <a:r>
              <a:rPr lang="en-US" dirty="0"/>
              <a:t>Bill will be introduced in next few weeks.</a:t>
            </a:r>
          </a:p>
        </p:txBody>
      </p:sp>
    </p:spTree>
    <p:extLst>
      <p:ext uri="{BB962C8B-B14F-4D97-AF65-F5344CB8AC3E}">
        <p14:creationId xmlns:p14="http://schemas.microsoft.com/office/powerpoint/2010/main" val="117510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6</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HB21-1132: Local Government Limited Gaming Impact Fund</a:t>
            </a:r>
          </a:p>
        </p:txBody>
      </p:sp>
      <p:sp>
        <p:nvSpPr>
          <p:cNvPr id="7" name="TextBox 6">
            <a:extLst>
              <a:ext uri="{FF2B5EF4-FFF2-40B4-BE49-F238E27FC236}">
                <a16:creationId xmlns:a16="http://schemas.microsoft.com/office/drawing/2014/main" id="{09ED8A70-E3DF-4728-8160-E5581C6FA33F}"/>
              </a:ext>
            </a:extLst>
          </p:cNvPr>
          <p:cNvSpPr txBox="1"/>
          <p:nvPr/>
        </p:nvSpPr>
        <p:spPr>
          <a:xfrm>
            <a:off x="615041" y="1890385"/>
            <a:ext cx="8915401" cy="2308324"/>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Rep. Judy Amabile (D), Rep. Mark Baisley (R), Sen. Tammy Story (D).</a:t>
            </a:r>
          </a:p>
          <a:p>
            <a:pPr marL="285750" indent="-285750">
              <a:buFont typeface="Wingdings" panose="05000000000000000000" pitchFamily="2" charset="2"/>
              <a:buChar char="q"/>
            </a:pPr>
            <a:r>
              <a:rPr lang="en-US" dirty="0"/>
              <a:t>The bill changes some criteria used to allocate funds from the Local Government Limited Gaming Impact Fund in the Department of Local Affairs (DOLA). May affect gaming impact allocations to local governments on an ongoing basis. </a:t>
            </a:r>
          </a:p>
          <a:p>
            <a:pPr marL="285750" indent="-285750">
              <a:buFont typeface="Wingdings" panose="05000000000000000000" pitchFamily="2" charset="2"/>
              <a:buChar char="q"/>
            </a:pPr>
            <a:r>
              <a:rPr lang="en-US" dirty="0"/>
              <a:t>Board direction </a:t>
            </a:r>
            <a:br>
              <a:rPr lang="en-US" dirty="0"/>
            </a:br>
            <a:endParaRPr lang="en-US" dirty="0"/>
          </a:p>
        </p:txBody>
      </p:sp>
    </p:spTree>
    <p:extLst>
      <p:ext uri="{BB962C8B-B14F-4D97-AF65-F5344CB8AC3E}">
        <p14:creationId xmlns:p14="http://schemas.microsoft.com/office/powerpoint/2010/main" val="323946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7</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SB21-135: Prohibit Certain Animals In Traveling Animal Act</a:t>
            </a:r>
          </a:p>
        </p:txBody>
      </p:sp>
      <p:sp>
        <p:nvSpPr>
          <p:cNvPr id="7" name="TextBox 6">
            <a:extLst>
              <a:ext uri="{FF2B5EF4-FFF2-40B4-BE49-F238E27FC236}">
                <a16:creationId xmlns:a16="http://schemas.microsoft.com/office/drawing/2014/main" id="{09ED8A70-E3DF-4728-8160-E5581C6FA33F}"/>
              </a:ext>
            </a:extLst>
          </p:cNvPr>
          <p:cNvSpPr txBox="1"/>
          <p:nvPr/>
        </p:nvSpPr>
        <p:spPr>
          <a:xfrm>
            <a:off x="615041" y="1890385"/>
            <a:ext cx="8915401" cy="2031325"/>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Sen. Joann Ginal (D), Sen. Rachel Zenzinger (D), Rep. Monica Duran (D), Rep. Meg Froelich (D).</a:t>
            </a:r>
          </a:p>
          <a:p>
            <a:pPr marL="285750" indent="-285750">
              <a:buFont typeface="Wingdings" panose="05000000000000000000" pitchFamily="2" charset="2"/>
              <a:buChar char="q"/>
            </a:pPr>
            <a:r>
              <a:rPr lang="en-US" dirty="0"/>
              <a:t>This bill prohibits the use of certain animals in traveling animal acts. A violation is an unclassified misdemeanor subject to a fine of between $250 and $1,000 per violation.</a:t>
            </a:r>
          </a:p>
          <a:p>
            <a:pPr marL="285750" indent="-285750">
              <a:buFont typeface="Wingdings" panose="05000000000000000000" pitchFamily="2" charset="2"/>
              <a:buChar char="q"/>
            </a:pPr>
            <a:r>
              <a:rPr lang="en-US" dirty="0"/>
              <a:t>Board direction </a:t>
            </a:r>
            <a:br>
              <a:rPr lang="en-US" dirty="0"/>
            </a:br>
            <a:endParaRPr lang="en-US" dirty="0"/>
          </a:p>
        </p:txBody>
      </p:sp>
    </p:spTree>
    <p:extLst>
      <p:ext uri="{BB962C8B-B14F-4D97-AF65-F5344CB8AC3E}">
        <p14:creationId xmlns:p14="http://schemas.microsoft.com/office/powerpoint/2010/main" val="83172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8</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fontScale="90000"/>
          </a:bodyPr>
          <a:lstStyle/>
          <a:p>
            <a:pPr algn="ctr"/>
            <a:r>
              <a:rPr lang="en-US" dirty="0"/>
              <a:t>Protect Animals from Unnecessary Suffering and Exploitation (PAUSE)</a:t>
            </a:r>
            <a:endParaRPr lang="en-US" sz="3200" dirty="0">
              <a:solidFill>
                <a:srgbClr val="FFFFFF"/>
              </a:solidFill>
            </a:endParaRPr>
          </a:p>
        </p:txBody>
      </p:sp>
      <p:sp>
        <p:nvSpPr>
          <p:cNvPr id="7" name="TextBox 6">
            <a:extLst>
              <a:ext uri="{FF2B5EF4-FFF2-40B4-BE49-F238E27FC236}">
                <a16:creationId xmlns:a16="http://schemas.microsoft.com/office/drawing/2014/main" id="{09ED8A70-E3DF-4728-8160-E5581C6FA33F}"/>
              </a:ext>
            </a:extLst>
          </p:cNvPr>
          <p:cNvSpPr txBox="1"/>
          <p:nvPr/>
        </p:nvSpPr>
        <p:spPr>
          <a:xfrm>
            <a:off x="615041" y="1890385"/>
            <a:ext cx="8915401" cy="3416320"/>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Proposed 2022 ballot initiative. The title board at the Secretary of State’s Office gave the ballot initiative’s organizers the go-ahead to start collecting signatures. This will require 124,632 signatures from registered voters to get on the ballot.</a:t>
            </a:r>
          </a:p>
          <a:p>
            <a:pPr marL="285750" indent="-285750">
              <a:buClr>
                <a:schemeClr val="tx1"/>
              </a:buClr>
              <a:buFont typeface="Wingdings" panose="05000000000000000000" pitchFamily="2" charset="2"/>
              <a:buChar char="q"/>
            </a:pPr>
            <a:r>
              <a:rPr lang="en-US" dirty="0"/>
              <a:t>Initiative would require that cows, hogs and other livestock live at least 25% of their natural lives before heading to the slaughterhouse, which ranchers argue would devastate Colorado’s agriculture economy. </a:t>
            </a:r>
          </a:p>
          <a:p>
            <a:pPr marL="285750" indent="-285750">
              <a:buClr>
                <a:schemeClr val="tx1"/>
              </a:buClr>
              <a:buFont typeface="Wingdings" panose="05000000000000000000" pitchFamily="2" charset="2"/>
              <a:buChar char="q"/>
            </a:pPr>
            <a:r>
              <a:rPr lang="en-US" dirty="0"/>
              <a:t>The ballot measure also defines animals’ natural lifespans: 20 years for a cow, 15 for a pig, eight for a chicken, six for a rabbit. Each must get to live at least a quarter of its natural life before going to harvest.</a:t>
            </a:r>
          </a:p>
          <a:p>
            <a:pPr marL="285750" indent="-285750">
              <a:buClr>
                <a:schemeClr val="tx1"/>
              </a:buClr>
              <a:buFont typeface="Wingdings" panose="05000000000000000000" pitchFamily="2" charset="2"/>
              <a:buChar char="q"/>
            </a:pPr>
            <a:r>
              <a:rPr lang="en-US" dirty="0"/>
              <a:t>Unfunded mandate on both state and local government.</a:t>
            </a:r>
            <a:br>
              <a:rPr lang="en-US" dirty="0"/>
            </a:br>
            <a:endParaRPr lang="en-US" dirty="0"/>
          </a:p>
        </p:txBody>
      </p:sp>
    </p:spTree>
    <p:extLst>
      <p:ext uri="{BB962C8B-B14F-4D97-AF65-F5344CB8AC3E}">
        <p14:creationId xmlns:p14="http://schemas.microsoft.com/office/powerpoint/2010/main" val="1435472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9</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lgn="ctr">
              <a:spcBef>
                <a:spcPct val="0"/>
              </a:spcBef>
              <a:spcAft>
                <a:spcPts val="600"/>
              </a:spcAft>
            </a:pPr>
            <a:r>
              <a:rPr lang="en-US" sz="3200" cap="all" dirty="0">
                <a:ln w="3175" cmpd="sng">
                  <a:noFill/>
                </a:ln>
                <a:solidFill>
                  <a:srgbClr val="FFFFFF"/>
                </a:solidFill>
                <a:latin typeface="+mj-lt"/>
                <a:ea typeface="+mj-ea"/>
                <a:cs typeface="+mj-cs"/>
              </a:rPr>
              <a:t>Federal Legislative Update</a:t>
            </a:r>
          </a:p>
        </p:txBody>
      </p:sp>
      <p:sp>
        <p:nvSpPr>
          <p:cNvPr id="3" name="TextBox 2"/>
          <p:cNvSpPr txBox="1"/>
          <p:nvPr/>
        </p:nvSpPr>
        <p:spPr>
          <a:xfrm>
            <a:off x="6516553" y="615043"/>
            <a:ext cx="4754563" cy="4261757"/>
          </a:xfrm>
          <a:prstGeom prst="rect">
            <a:avLst/>
          </a:prstGeom>
        </p:spPr>
        <p:txBody>
          <a:bodyPr vert="horz" lIns="91440" tIns="45720" rIns="91440" bIns="45720" rtlCol="0" anchor="ctr">
            <a:normAutofit/>
          </a:bodyPr>
          <a:lstStyle/>
          <a:p>
            <a:pPr>
              <a:spcBef>
                <a:spcPct val="20000"/>
              </a:spcBef>
              <a:spcAft>
                <a:spcPts val="600"/>
              </a:spcAft>
              <a:buClr>
                <a:schemeClr val="tx1"/>
              </a:buClr>
              <a:buSzPct val="80000"/>
            </a:pPr>
            <a:endParaRPr lang="en-US" dirty="0">
              <a:solidFill>
                <a:srgbClr val="FFFFFF"/>
              </a:solidFill>
            </a:endParaRPr>
          </a:p>
          <a:p>
            <a:pPr>
              <a:spcBef>
                <a:spcPct val="20000"/>
              </a:spcBef>
              <a:spcAft>
                <a:spcPts val="600"/>
              </a:spcAft>
              <a:buClr>
                <a:schemeClr val="tx1"/>
              </a:buClr>
              <a:buSzPct val="80000"/>
            </a:pPr>
            <a:endParaRPr lang="en-US" sz="2000" dirty="0">
              <a:solidFill>
                <a:srgbClr val="FFFFFF"/>
              </a:solidFill>
            </a:endParaRPr>
          </a:p>
        </p:txBody>
      </p:sp>
    </p:spTree>
    <p:extLst>
      <p:ext uri="{BB962C8B-B14F-4D97-AF65-F5344CB8AC3E}">
        <p14:creationId xmlns:p14="http://schemas.microsoft.com/office/powerpoint/2010/main" val="176530951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12" ma:contentTypeDescription="Create a new document." ma:contentTypeScope="" ma:versionID="54e5da180262cf3559b6bb23bf054fa0">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bc5930a4d74fdf2ba93a9ba9cd013fe8"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3E4868-B43C-47DC-B865-83CE5676E3B3}">
  <ds:schemaRefs>
    <ds:schemaRef ds:uri="http://schemas.microsoft.com/sharepoint/v3"/>
    <ds:schemaRef ds:uri="http://purl.org/dc/terms/"/>
    <ds:schemaRef ds:uri="a3da4978-2b78-4297-8ed5-04e0e672236f"/>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08dc471-f49f-480f-8af0-f0d220479d78"/>
    <ds:schemaRef ds:uri="http://www.w3.org/XML/1998/namespace"/>
    <ds:schemaRef ds:uri="http://purl.org/dc/dcmitype/"/>
  </ds:schemaRefs>
</ds:datastoreItem>
</file>

<file path=customXml/itemProps2.xml><?xml version="1.0" encoding="utf-8"?>
<ds:datastoreItem xmlns:ds="http://schemas.openxmlformats.org/officeDocument/2006/customXml" ds:itemID="{CADCC447-7EC5-449A-B26F-471AFB97D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156bfa-366b-4c3c-b565-b9add8006275"/>
    <ds:schemaRef ds:uri="5665252f-2c69-48e5-b0d6-d600eead1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46D44F-045F-41B7-AEED-13010E3F66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4070</TotalTime>
  <Words>630</Words>
  <Application>Microsoft Office PowerPoint</Application>
  <PresentationFormat>Widescreen</PresentationFormat>
  <Paragraphs>59</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Slice</vt:lpstr>
      <vt:lpstr>state &amp; Federal Legislative Update</vt:lpstr>
      <vt:lpstr>PowerPoint Presentation</vt:lpstr>
      <vt:lpstr>PowerPoint Presentation</vt:lpstr>
      <vt:lpstr>PowerPoint Presentation</vt:lpstr>
      <vt:lpstr>State Transportation Plan</vt:lpstr>
      <vt:lpstr>HB21-1132: Local Government Limited Gaming Impact Fund</vt:lpstr>
      <vt:lpstr>SB21-135: Prohibit Certain Animals In Traveling Animal Act</vt:lpstr>
      <vt:lpstr>Protect Animals from Unnecessary Suffering and Exploitation (PAUSE)</vt:lpstr>
      <vt:lpstr>PowerPoint Presentation</vt:lpstr>
      <vt:lpstr>H.R.1 – For the People Act of 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Regular Session of the 73rd Colorado General Assembly Update 02.09.2021</dc:title>
  <dc:creator>Brandon Wilson</dc:creator>
  <cp:lastModifiedBy>Brandon Wilson</cp:lastModifiedBy>
  <cp:revision>177</cp:revision>
  <dcterms:created xsi:type="dcterms:W3CDTF">2021-02-05T16:58:23Z</dcterms:created>
  <dcterms:modified xsi:type="dcterms:W3CDTF">2021-03-24T15:01:40Z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