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4"/>
    <p:sldMasterId id="2147484018" r:id="rId5"/>
  </p:sldMasterIdLst>
  <p:notesMasterIdLst>
    <p:notesMasterId r:id="rId15"/>
  </p:notesMasterIdLst>
  <p:sldIdLst>
    <p:sldId id="256" r:id="rId6"/>
    <p:sldId id="262" r:id="rId7"/>
    <p:sldId id="275" r:id="rId8"/>
    <p:sldId id="301" r:id="rId9"/>
    <p:sldId id="302" r:id="rId10"/>
    <p:sldId id="295" r:id="rId11"/>
    <p:sldId id="281" r:id="rId12"/>
    <p:sldId id="300" r:id="rId13"/>
    <p:sldId id="283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3/24/2021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3/24/2021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2021%20Sales%20Tax%20by%20NAICS.xlsx!Total%20State!R2C22:R15C52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2021%20Sales%20Tax%20by%20NAICS.xlsx!Clerk%20and%20Recorder%20Use%20Tax!R2C24:R15C54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2021%20Sales%20Tax%20by%20NAICS.xlsx!Building%20Use%20Tax!R2C18:R15C48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2021%20Sales%20Tax%20by%20NAICS.xlsx!Total%20Taxes!R2C22:R15C52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Sales%20and%20Use%20Tax\Financial%20Worksessions\2021\2021%20Sales%20Tax%20by%20NAICS.xlsx!Total%20Taxes!R39C67:R58C7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Sales%20and%20Use%20Tax\Financial%20Worksessions\2021\2021%20Sales%20Tax%20by%20NAICS.xlsx!Total%20Taxes!R2C54:R15C6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23,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249" y="182880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 Activity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92FF983-3472-4EAE-A807-89D42B6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Colorado Department of Revenue)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386D5D-DA62-4FF2-AEE2-DEC5589AA6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90701"/>
              </p:ext>
            </p:extLst>
          </p:nvPr>
        </p:nvGraphicFramePr>
        <p:xfrm>
          <a:off x="982133" y="2675978"/>
          <a:ext cx="7560734" cy="311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Worksheet" r:id="rId5" imgW="6686369" imgH="2609972" progId="Excel.Sheet.12">
                  <p:link updateAutomatic="1"/>
                </p:oleObj>
              </mc:Choice>
              <mc:Fallback>
                <p:oleObj name="Worksheet" r:id="rId5" imgW="6686369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6386D5D-DA62-4FF2-AEE2-DEC5589AA6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75978"/>
                        <a:ext cx="7560734" cy="3115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Clerk and Recorder)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1F13BE3-BC14-4AAE-A99E-D9F389521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16548"/>
              </p:ext>
            </p:extLst>
          </p:nvPr>
        </p:nvGraphicFramePr>
        <p:xfrm>
          <a:off x="982133" y="2667000"/>
          <a:ext cx="755226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7" name="Worksheet" r:id="rId5" imgW="6153064" imgH="2609972" progId="Excel.Sheet.12">
                  <p:link updateAutomatic="1"/>
                </p:oleObj>
              </mc:Choice>
              <mc:Fallback>
                <p:oleObj name="Worksheet" r:id="rId5" imgW="6153064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A1F13BE3-BC14-4AAE-A99E-D9F3895214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3" y="2667000"/>
                        <a:ext cx="7552268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Pikes Peak Regional Building Department &amp; EPC)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48176BF-C98E-4187-B806-A0DC56A0DE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893856"/>
              </p:ext>
            </p:extLst>
          </p:nvPr>
        </p:nvGraphicFramePr>
        <p:xfrm>
          <a:off x="829733" y="2667000"/>
          <a:ext cx="7704667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Worksheet" r:id="rId5" imgW="6439006" imgH="2628924" progId="Excel.Sheet.12">
                  <p:link updateAutomatic="1"/>
                </p:oleObj>
              </mc:Choice>
              <mc:Fallback>
                <p:oleObj name="Worksheet" r:id="rId5" imgW="6439006" imgH="2628924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48176BF-C98E-4187-B806-A0DC56A0DE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3" y="2667000"/>
                        <a:ext cx="7704667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041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Components)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F308E47-1868-44CB-B681-6241EA86DD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771827"/>
              </p:ext>
            </p:extLst>
          </p:nvPr>
        </p:nvGraphicFramePr>
        <p:xfrm>
          <a:off x="829734" y="2631374"/>
          <a:ext cx="7704666" cy="3159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Worksheet" r:id="rId5" imgW="6838797" imgH="2609972" progId="Excel.Sheet.12">
                  <p:link updateAutomatic="1"/>
                </p:oleObj>
              </mc:Choice>
              <mc:Fallback>
                <p:oleObj name="Worksheet" r:id="rId5" imgW="6838797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F308E47-1868-44CB-B681-6241EA86DD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4" y="2631374"/>
                        <a:ext cx="7704666" cy="3159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390294"/>
            <a:ext cx="7704667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- All Components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103E5F7-F2E0-4F09-B78A-740705F60A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45624"/>
              </p:ext>
            </p:extLst>
          </p:nvPr>
        </p:nvGraphicFramePr>
        <p:xfrm>
          <a:off x="457200" y="2371494"/>
          <a:ext cx="8229600" cy="3572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1" name="Worksheet" r:id="rId4" imgW="11792111" imgH="3714833" progId="Excel.Sheet.12">
                  <p:link updateAutomatic="1"/>
                </p:oleObj>
              </mc:Choice>
              <mc:Fallback>
                <p:oleObj name="Worksheet" r:id="rId4" imgW="11792111" imgH="3714833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103E5F7-F2E0-4F09-B78A-740705F60A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371494"/>
                        <a:ext cx="8229600" cy="35721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(All Components)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to Actual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2021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5B185B2-AD4C-4E43-ACE1-00CC5049C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990160"/>
              </p:ext>
            </p:extLst>
          </p:nvPr>
        </p:nvGraphicFramePr>
        <p:xfrm>
          <a:off x="982133" y="2969313"/>
          <a:ext cx="7276834" cy="303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5" name="Worksheet" r:id="rId4" imgW="4429086" imgH="2609972" progId="Excel.Sheet.12">
                  <p:link updateAutomatic="1"/>
                </p:oleObj>
              </mc:Choice>
              <mc:Fallback>
                <p:oleObj name="Worksheet" r:id="rId4" imgW="4429086" imgH="2609972" progId="Excel.Sheet.12">
                  <p:link updateAutomatic="1"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5B185B2-AD4C-4E43-ACE1-00CC5049CE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2133" y="2969313"/>
                        <a:ext cx="7276834" cy="3030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28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12" ma:contentTypeDescription="Create a new document." ma:contentTypeScope="" ma:versionID="54e5da180262cf3559b6bb23bf054fa0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bc5930a4d74fdf2ba93a9ba9cd013fe8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87D77-D681-4529-A655-88BE80B25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156bfa-366b-4c3c-b565-b9add8006275"/>
    <ds:schemaRef ds:uri="5665252f-2c69-48e5-b0d6-d600eead1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FB4BE4-CCA6-4359-BD83-723D37E4F73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8640774-A779-4731-BF75-3ECCC1D736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141</Words>
  <Application>Microsoft Office PowerPoint</Application>
  <PresentationFormat>On-screen Show (4:3)</PresentationFormat>
  <Paragraphs>30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1_Parallax</vt:lpstr>
      <vt:lpstr>Parallax</vt:lpstr>
      <vt:lpstr>January 2021 Sales and Use Tax </vt:lpstr>
      <vt:lpstr>Sales and Use Tax Activity January 2021</vt:lpstr>
      <vt:lpstr>Historical Sales Tax Collections (Collected by Colorado Department of Revenue) January 2021</vt:lpstr>
      <vt:lpstr>Historical Use Tax on Automobiles (Collected by Clerk and Recorder) February 2021</vt:lpstr>
      <vt:lpstr>Historical Use Tax on Building Materials (Collected by Pikes Peak Regional Building Department &amp; EPC) February 2021</vt:lpstr>
      <vt:lpstr>Historical Sales &amp; Use Tax (All Components) January 2021</vt:lpstr>
      <vt:lpstr>Sales &amp; Use Tax - All Components January 2021</vt:lpstr>
      <vt:lpstr>Sales &amp; Use Tax (All Components) Budget to Actual January 2021 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2021 Sales and Use Tax </dc:title>
  <dc:creator/>
  <cp:lastModifiedBy/>
  <cp:revision>2</cp:revision>
  <dcterms:created xsi:type="dcterms:W3CDTF">2017-10-09T01:43:08Z</dcterms:created>
  <dcterms:modified xsi:type="dcterms:W3CDTF">2021-03-24T15:02:52Z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