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14"/>
  </p:notesMasterIdLst>
  <p:sldIdLst>
    <p:sldId id="256" r:id="rId6"/>
    <p:sldId id="275" r:id="rId7"/>
    <p:sldId id="301" r:id="rId8"/>
    <p:sldId id="302" r:id="rId9"/>
    <p:sldId id="295" r:id="rId10"/>
    <p:sldId id="281" r:id="rId11"/>
    <p:sldId id="300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2021%20Sales%20Tax%20by%20NAICS.xlsx!Public%20Safety%20State!R2C12:R15C22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2021%20Sales%20Tax%20by%20NAICS.xlsx!Public%20Saf%20-%20Clerk%20and%20Recorder!R2C12:R15C2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2021%20Sales%20Tax%20by%20NAICS.xlsx!Public%20Safet%20-%20Building%20Use%20Tax!R2C12:R15C2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2021%20Sales%20Tax%20by%20NAICS.xlsx!Public%20Safety%20Total%20Taxes!R2C12:R15C2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Sales%20and%20Use%20Tax\Financial%20Worksessions\2021\2021%20Sales%20Tax%20by%20NAICS.xlsx!Public%20Safety%20Total%20Taxes!R2C38:R19C5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Sales%20and%20Use%20Tax\Financial%20Worksessions\2021\2021%20Sales%20Tax%20by%20NAICS.xlsx!Public%20Safety%20Total%20Taxes!R2C26:R15C3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0.23%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23,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Colorado Department of Revenue)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17546F4-E3C0-447D-A07B-187BF1BD1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31598"/>
              </p:ext>
            </p:extLst>
          </p:nvPr>
        </p:nvGraphicFramePr>
        <p:xfrm>
          <a:off x="686592" y="2590800"/>
          <a:ext cx="7847808" cy="319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1" name="Worksheet" r:id="rId5" imgW="5229045" imgH="2609972" progId="Excel.Sheet.12">
                  <p:link updateAutomatic="1"/>
                </p:oleObj>
              </mc:Choice>
              <mc:Fallback>
                <p:oleObj name="Worksheet" r:id="rId5" imgW="5229045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17546F4-E3C0-447D-A07B-187BF1BD16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6592" y="2590800"/>
                        <a:ext cx="7847808" cy="3197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Clerk and Recorder)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EF52506-5745-4B83-818A-AFC68A21CB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665555"/>
              </p:ext>
            </p:extLst>
          </p:nvPr>
        </p:nvGraphicFramePr>
        <p:xfrm>
          <a:off x="685800" y="2590801"/>
          <a:ext cx="7848601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Worksheet" r:id="rId5" imgW="4772142" imgH="2609972" progId="Excel.Sheet.12">
                  <p:link updateAutomatic="1"/>
                </p:oleObj>
              </mc:Choice>
              <mc:Fallback>
                <p:oleObj name="Worksheet" r:id="rId5" imgW="4772142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EF52506-5745-4B83-818A-AFC68A21CB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2590801"/>
                        <a:ext cx="7848601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Pikes Peak Regional Building Department &amp; EPC)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E8B688-B934-447A-955F-7C551ECB79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97166"/>
              </p:ext>
            </p:extLst>
          </p:nvPr>
        </p:nvGraphicFramePr>
        <p:xfrm>
          <a:off x="686592" y="2590800"/>
          <a:ext cx="7861060" cy="3200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7" name="Worksheet" r:id="rId5" imgW="4543312" imgH="2609972" progId="Excel.Sheet.12">
                  <p:link updateAutomatic="1"/>
                </p:oleObj>
              </mc:Choice>
              <mc:Fallback>
                <p:oleObj name="Worksheet" r:id="rId5" imgW="4543312" imgH="2609972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E8B688-B934-447A-955F-7C551ECB79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6592" y="2590800"/>
                        <a:ext cx="7861060" cy="3200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04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 (all components)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1B702FD-7A27-4E7F-AE44-891A5013E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493124"/>
              </p:ext>
            </p:extLst>
          </p:nvPr>
        </p:nvGraphicFramePr>
        <p:xfrm>
          <a:off x="982133" y="2590800"/>
          <a:ext cx="7552267" cy="3214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Worksheet" r:id="rId5" imgW="5162476" imgH="2609972" progId="Excel.Sheet.12">
                  <p:link updateAutomatic="1"/>
                </p:oleObj>
              </mc:Choice>
              <mc:Fallback>
                <p:oleObj name="Worksheet" r:id="rId5" imgW="5162476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1B702FD-7A27-4E7F-AE44-891A5013E2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590800"/>
                        <a:ext cx="7552267" cy="3214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404" y="609600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- Tax All Components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5921D01-A6B1-4494-AEA1-33401B6259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92167"/>
              </p:ext>
            </p:extLst>
          </p:nvPr>
        </p:nvGraphicFramePr>
        <p:xfrm>
          <a:off x="103131" y="2590800"/>
          <a:ext cx="838546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Worksheet" r:id="rId4" imgW="11592027" imgH="3590891" progId="Excel.Sheet.12">
                  <p:link updateAutomatic="1"/>
                </p:oleObj>
              </mc:Choice>
              <mc:Fallback>
                <p:oleObj name="Worksheet" r:id="rId4" imgW="11592027" imgH="3590891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5921D01-A6B1-4494-AEA1-33401B6259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131" y="2590800"/>
                        <a:ext cx="8385465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1764"/>
            <a:ext cx="8153400" cy="2362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to Actual 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Components) Budget to Actual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D3B1A09-7C8E-479E-8DF2-D521477F41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982248"/>
              </p:ext>
            </p:extLst>
          </p:nvPr>
        </p:nvGraphicFramePr>
        <p:xfrm>
          <a:off x="1207676" y="3145537"/>
          <a:ext cx="7250523" cy="2645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7" name="Worksheet" r:id="rId4" imgW="4362518" imgH="2609972" progId="Excel.Sheet.12">
                  <p:link updateAutomatic="1"/>
                </p:oleObj>
              </mc:Choice>
              <mc:Fallback>
                <p:oleObj name="Worksheet" r:id="rId4" imgW="4362518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D3B1A09-7C8E-479E-8DF2-D521477F4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7676" y="3145537"/>
                        <a:ext cx="7250523" cy="2645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2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12" ma:contentTypeDescription="Create a new document." ma:contentTypeScope="" ma:versionID="54e5da180262cf3559b6bb23bf054fa0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bc5930a4d74fdf2ba93a9ba9cd013fe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2CD4E8-9024-4F48-8423-7B3DD21E8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948936-63E2-4500-A131-20B96704D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45AB13-22DD-4F5B-A9F5-59B4CF85F07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173</Words>
  <Application>Microsoft Office PowerPoint</Application>
  <PresentationFormat>On-screen Show (4:3)</PresentationFormat>
  <Paragraphs>27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1_Parallax</vt:lpstr>
      <vt:lpstr>Parallax</vt:lpstr>
      <vt:lpstr>Public Safety’s Dedicated 0.23% Sales &amp; Use Tax January 2021 </vt:lpstr>
      <vt:lpstr>Historical Sales Tax Collections (Collected by Colorado Department of Revenue) Public Safety’s 0.23% January 2021</vt:lpstr>
      <vt:lpstr>Historical Use Tax on Automobiles (Collected by Clerk and Recorder) Public Safety’s 0.23% February 2021</vt:lpstr>
      <vt:lpstr>Historical Use Tax on Building Materials (Collected by Pikes Peak Regional Building Department &amp; EPC) Public Safety’s 0.23% February 2021</vt:lpstr>
      <vt:lpstr>Historical Sales &amp; Use Tax Collections Public Safety’s 0.23% (all components) January 2021</vt:lpstr>
      <vt:lpstr>Sales &amp; Use - Tax All Components Public Safety’s 0.23% January 2021</vt:lpstr>
      <vt:lpstr>Historical Sales &amp; Use Tax Collections Budget to Actual Public Safety’s 0.23% (all Components) Budget to Actual January 2021 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Safety’s Dedicated 0.23% Sales &amp; Use Tax January 2021 </dc:title>
  <dc:creator/>
  <cp:lastModifiedBy/>
  <cp:revision>2</cp:revision>
  <dcterms:created xsi:type="dcterms:W3CDTF">2017-10-09T01:43:08Z</dcterms:created>
  <dcterms:modified xsi:type="dcterms:W3CDTF">2021-03-24T15:11:04Z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