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81" r:id="rId7"/>
    <p:sldId id="268" r:id="rId8"/>
    <p:sldId id="261" r:id="rId9"/>
    <p:sldId id="269" r:id="rId10"/>
    <p:sldId id="270" r:id="rId11"/>
    <p:sldId id="271" r:id="rId12"/>
    <p:sldId id="272" r:id="rId13"/>
    <p:sldId id="273" r:id="rId14"/>
    <p:sldId id="274" r:id="rId15"/>
    <p:sldId id="282" r:id="rId16"/>
    <p:sldId id="283" r:id="rId17"/>
    <p:sldId id="284" r:id="rId18"/>
    <p:sldId id="285"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80008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2" autoAdjust="0"/>
    <p:restoredTop sz="93139" autoAdjust="0"/>
  </p:normalViewPr>
  <p:slideViewPr>
    <p:cSldViewPr snapToGrid="0">
      <p:cViewPr varScale="1">
        <p:scale>
          <a:sx n="80" d="100"/>
          <a:sy n="80" d="100"/>
        </p:scale>
        <p:origin x="768" y="84"/>
      </p:cViewPr>
      <p:guideLst>
        <p:guide orient="horz" pos="2160"/>
        <p:guide pos="3840"/>
      </p:guideLst>
    </p:cSldViewPr>
  </p:slideViewPr>
  <p:notesTextViewPr>
    <p:cViewPr>
      <p:scale>
        <a:sx n="33" d="100"/>
        <a:sy n="33"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75A7C-B000-4D26-901D-AE82C392344F}" type="datetimeFigureOut">
              <a:rPr lang="en-US" smtClean="0"/>
              <a:t>3/22/2021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77514-98B1-4BE0-AABE-79B1C58EEACE}" type="slidenum">
              <a:rPr lang="en-US" smtClean="0"/>
              <a:t>‹#›</a:t>
            </a:fld>
            <a:endParaRPr lang="en-US"/>
          </a:p>
        </p:txBody>
      </p:sp>
    </p:spTree>
    <p:extLst>
      <p:ext uri="{BB962C8B-B14F-4D97-AF65-F5344CB8AC3E}">
        <p14:creationId xmlns:p14="http://schemas.microsoft.com/office/powerpoint/2010/main" val="128383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77514-98B1-4BE0-AABE-79B1C58EEACE}" type="slidenum">
              <a:rPr lang="en-US" smtClean="0"/>
              <a:t>16</a:t>
            </a:fld>
            <a:endParaRPr lang="en-US"/>
          </a:p>
        </p:txBody>
      </p:sp>
    </p:spTree>
    <p:extLst>
      <p:ext uri="{BB962C8B-B14F-4D97-AF65-F5344CB8AC3E}">
        <p14:creationId xmlns:p14="http://schemas.microsoft.com/office/powerpoint/2010/main" val="4104229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77514-98B1-4BE0-AABE-79B1C58EEACE}" type="slidenum">
              <a:rPr lang="en-US" smtClean="0"/>
              <a:t>17</a:t>
            </a:fld>
            <a:endParaRPr lang="en-US"/>
          </a:p>
        </p:txBody>
      </p:sp>
    </p:spTree>
    <p:extLst>
      <p:ext uri="{BB962C8B-B14F-4D97-AF65-F5344CB8AC3E}">
        <p14:creationId xmlns:p14="http://schemas.microsoft.com/office/powerpoint/2010/main" val="3587945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77514-98B1-4BE0-AABE-79B1C58EEACE}" type="slidenum">
              <a:rPr lang="en-US" smtClean="0"/>
              <a:t>18</a:t>
            </a:fld>
            <a:endParaRPr lang="en-US"/>
          </a:p>
        </p:txBody>
      </p:sp>
    </p:spTree>
    <p:extLst>
      <p:ext uri="{BB962C8B-B14F-4D97-AF65-F5344CB8AC3E}">
        <p14:creationId xmlns:p14="http://schemas.microsoft.com/office/powerpoint/2010/main" val="337548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0F15-F3D8-4F82-A345-881A4E0308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081306-39F7-4D2A-9C3B-915F94B673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557327-D22B-40A9-8511-E1182745A7FC}"/>
              </a:ext>
            </a:extLst>
          </p:cNvPr>
          <p:cNvSpPr>
            <a:spLocks noGrp="1"/>
          </p:cNvSpPr>
          <p:nvPr>
            <p:ph type="dt" sz="half" idx="10"/>
          </p:nvPr>
        </p:nvSpPr>
        <p:spPr/>
        <p:txBody>
          <a:bodyPr/>
          <a:lstStyle/>
          <a:p>
            <a:fld id="{3352B61A-8086-4589-8391-7ED857B771E7}" type="datetimeFigureOut">
              <a:rPr lang="en-US" smtClean="0"/>
              <a:t>3/22/2021</a:t>
            </a:fld>
            <a:endParaRPr lang="en-US"/>
          </a:p>
        </p:txBody>
      </p:sp>
      <p:sp>
        <p:nvSpPr>
          <p:cNvPr id="5" name="Footer Placeholder 4">
            <a:extLst>
              <a:ext uri="{FF2B5EF4-FFF2-40B4-BE49-F238E27FC236}">
                <a16:creationId xmlns:a16="http://schemas.microsoft.com/office/drawing/2014/main" id="{5E703B80-9912-4644-99B0-86ADD5AAF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64793-0407-4080-8E4C-6816A91B06C3}"/>
              </a:ext>
            </a:extLst>
          </p:cNvPr>
          <p:cNvSpPr>
            <a:spLocks noGrp="1"/>
          </p:cNvSpPr>
          <p:nvPr>
            <p:ph type="sldNum" sz="quarter" idx="12"/>
          </p:nvPr>
        </p:nvSpPr>
        <p:spPr/>
        <p:txBody>
          <a:bodyPr/>
          <a:lstStyle/>
          <a:p>
            <a:fld id="{A8025A08-CF7D-4C59-B3F6-B5B9718ED74E}" type="slidenum">
              <a:rPr lang="en-US" smtClean="0"/>
              <a:t>‹#›</a:t>
            </a:fld>
            <a:endParaRPr lang="en-US"/>
          </a:p>
        </p:txBody>
      </p:sp>
    </p:spTree>
    <p:extLst>
      <p:ext uri="{BB962C8B-B14F-4D97-AF65-F5344CB8AC3E}">
        <p14:creationId xmlns:p14="http://schemas.microsoft.com/office/powerpoint/2010/main" val="105665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962F-2827-4091-9CA0-C7A6B0BE2A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16AFCF-F420-449D-895D-8BB7094554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E1824-8589-458D-9CE6-B2257CCB1B1A}"/>
              </a:ext>
            </a:extLst>
          </p:cNvPr>
          <p:cNvSpPr>
            <a:spLocks noGrp="1"/>
          </p:cNvSpPr>
          <p:nvPr>
            <p:ph type="dt" sz="half" idx="10"/>
          </p:nvPr>
        </p:nvSpPr>
        <p:spPr/>
        <p:txBody>
          <a:bodyPr/>
          <a:lstStyle/>
          <a:p>
            <a:fld id="{3352B61A-8086-4589-8391-7ED857B771E7}" type="datetimeFigureOut">
              <a:rPr lang="en-US" smtClean="0"/>
              <a:t>3/22/2021</a:t>
            </a:fld>
            <a:endParaRPr lang="en-US"/>
          </a:p>
        </p:txBody>
      </p:sp>
      <p:sp>
        <p:nvSpPr>
          <p:cNvPr id="5" name="Footer Placeholder 4">
            <a:extLst>
              <a:ext uri="{FF2B5EF4-FFF2-40B4-BE49-F238E27FC236}">
                <a16:creationId xmlns:a16="http://schemas.microsoft.com/office/drawing/2014/main" id="{37A9E627-6FD4-4FD9-A8CF-3B74D9FD3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CAB9C-FE03-4959-ACE2-973AF27788D2}"/>
              </a:ext>
            </a:extLst>
          </p:cNvPr>
          <p:cNvSpPr>
            <a:spLocks noGrp="1"/>
          </p:cNvSpPr>
          <p:nvPr>
            <p:ph type="sldNum" sz="quarter" idx="12"/>
          </p:nvPr>
        </p:nvSpPr>
        <p:spPr/>
        <p:txBody>
          <a:bodyPr/>
          <a:lstStyle/>
          <a:p>
            <a:fld id="{A8025A08-CF7D-4C59-B3F6-B5B9718ED74E}" type="slidenum">
              <a:rPr lang="en-US" smtClean="0"/>
              <a:t>‹#›</a:t>
            </a:fld>
            <a:endParaRPr lang="en-US"/>
          </a:p>
        </p:txBody>
      </p:sp>
    </p:spTree>
    <p:extLst>
      <p:ext uri="{BB962C8B-B14F-4D97-AF65-F5344CB8AC3E}">
        <p14:creationId xmlns:p14="http://schemas.microsoft.com/office/powerpoint/2010/main" val="423459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729899-4A87-454E-96FE-177FF1B81D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A990C5-EE01-4ADC-90D2-ED422EECEE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BB33A-0184-41C6-A85A-4463787BE459}"/>
              </a:ext>
            </a:extLst>
          </p:cNvPr>
          <p:cNvSpPr>
            <a:spLocks noGrp="1"/>
          </p:cNvSpPr>
          <p:nvPr>
            <p:ph type="dt" sz="half" idx="10"/>
          </p:nvPr>
        </p:nvSpPr>
        <p:spPr/>
        <p:txBody>
          <a:bodyPr/>
          <a:lstStyle/>
          <a:p>
            <a:fld id="{3352B61A-8086-4589-8391-7ED857B771E7}" type="datetimeFigureOut">
              <a:rPr lang="en-US" smtClean="0"/>
              <a:t>3/22/2021</a:t>
            </a:fld>
            <a:endParaRPr lang="en-US"/>
          </a:p>
        </p:txBody>
      </p:sp>
      <p:sp>
        <p:nvSpPr>
          <p:cNvPr id="5" name="Footer Placeholder 4">
            <a:extLst>
              <a:ext uri="{FF2B5EF4-FFF2-40B4-BE49-F238E27FC236}">
                <a16:creationId xmlns:a16="http://schemas.microsoft.com/office/drawing/2014/main" id="{1D425D9A-98D8-4E77-9264-F3384FFDF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C4532-DD5A-41D5-A956-49C18E5E73B0}"/>
              </a:ext>
            </a:extLst>
          </p:cNvPr>
          <p:cNvSpPr>
            <a:spLocks noGrp="1"/>
          </p:cNvSpPr>
          <p:nvPr>
            <p:ph type="sldNum" sz="quarter" idx="12"/>
          </p:nvPr>
        </p:nvSpPr>
        <p:spPr/>
        <p:txBody>
          <a:bodyPr/>
          <a:lstStyle/>
          <a:p>
            <a:fld id="{A8025A08-CF7D-4C59-B3F6-B5B9718ED74E}" type="slidenum">
              <a:rPr lang="en-US" smtClean="0"/>
              <a:t>‹#›</a:t>
            </a:fld>
            <a:endParaRPr lang="en-US"/>
          </a:p>
        </p:txBody>
      </p:sp>
    </p:spTree>
    <p:extLst>
      <p:ext uri="{BB962C8B-B14F-4D97-AF65-F5344CB8AC3E}">
        <p14:creationId xmlns:p14="http://schemas.microsoft.com/office/powerpoint/2010/main" val="358714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4C1A-DCBA-413C-980F-716684327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7C0BD2-3EC0-4A44-B884-526382528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5D419-198D-41F5-A185-FEDF4D58F371}"/>
              </a:ext>
            </a:extLst>
          </p:cNvPr>
          <p:cNvSpPr>
            <a:spLocks noGrp="1"/>
          </p:cNvSpPr>
          <p:nvPr>
            <p:ph type="dt" sz="half" idx="10"/>
          </p:nvPr>
        </p:nvSpPr>
        <p:spPr/>
        <p:txBody>
          <a:bodyPr/>
          <a:lstStyle/>
          <a:p>
            <a:fld id="{3352B61A-8086-4589-8391-7ED857B771E7}" type="datetimeFigureOut">
              <a:rPr lang="en-US" smtClean="0"/>
              <a:t>3/22/2021</a:t>
            </a:fld>
            <a:endParaRPr lang="en-US"/>
          </a:p>
        </p:txBody>
      </p:sp>
      <p:sp>
        <p:nvSpPr>
          <p:cNvPr id="5" name="Footer Placeholder 4">
            <a:extLst>
              <a:ext uri="{FF2B5EF4-FFF2-40B4-BE49-F238E27FC236}">
                <a16:creationId xmlns:a16="http://schemas.microsoft.com/office/drawing/2014/main" id="{2D164289-F199-4430-9276-E61949E17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3D611-351C-4C49-8F83-319E724D5182}"/>
              </a:ext>
            </a:extLst>
          </p:cNvPr>
          <p:cNvSpPr>
            <a:spLocks noGrp="1"/>
          </p:cNvSpPr>
          <p:nvPr>
            <p:ph type="sldNum" sz="quarter" idx="12"/>
          </p:nvPr>
        </p:nvSpPr>
        <p:spPr/>
        <p:txBody>
          <a:bodyPr/>
          <a:lstStyle/>
          <a:p>
            <a:fld id="{A8025A08-CF7D-4C59-B3F6-B5B9718ED74E}" type="slidenum">
              <a:rPr lang="en-US" smtClean="0"/>
              <a:t>‹#›</a:t>
            </a:fld>
            <a:endParaRPr lang="en-US"/>
          </a:p>
        </p:txBody>
      </p:sp>
    </p:spTree>
    <p:extLst>
      <p:ext uri="{BB962C8B-B14F-4D97-AF65-F5344CB8AC3E}">
        <p14:creationId xmlns:p14="http://schemas.microsoft.com/office/powerpoint/2010/main" val="38885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A75C-F959-412B-B515-85D612885A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CD6C60-D3AF-4973-B61F-A640855889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2EB2C-0CC9-4A1C-AA01-5F96E9BD61B7}"/>
              </a:ext>
            </a:extLst>
          </p:cNvPr>
          <p:cNvSpPr>
            <a:spLocks noGrp="1"/>
          </p:cNvSpPr>
          <p:nvPr>
            <p:ph type="dt" sz="half" idx="10"/>
          </p:nvPr>
        </p:nvSpPr>
        <p:spPr/>
        <p:txBody>
          <a:bodyPr/>
          <a:lstStyle/>
          <a:p>
            <a:fld id="{3352B61A-8086-4589-8391-7ED857B771E7}" type="datetimeFigureOut">
              <a:rPr lang="en-US" smtClean="0"/>
              <a:t>3/22/2021</a:t>
            </a:fld>
            <a:endParaRPr lang="en-US"/>
          </a:p>
        </p:txBody>
      </p:sp>
      <p:sp>
        <p:nvSpPr>
          <p:cNvPr id="5" name="Footer Placeholder 4">
            <a:extLst>
              <a:ext uri="{FF2B5EF4-FFF2-40B4-BE49-F238E27FC236}">
                <a16:creationId xmlns:a16="http://schemas.microsoft.com/office/drawing/2014/main" id="{B3516348-1B3B-4AC9-B3C0-0AB23ECA2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0FFB4-05EA-4511-8619-357F4300E240}"/>
              </a:ext>
            </a:extLst>
          </p:cNvPr>
          <p:cNvSpPr>
            <a:spLocks noGrp="1"/>
          </p:cNvSpPr>
          <p:nvPr>
            <p:ph type="sldNum" sz="quarter" idx="12"/>
          </p:nvPr>
        </p:nvSpPr>
        <p:spPr/>
        <p:txBody>
          <a:bodyPr/>
          <a:lstStyle/>
          <a:p>
            <a:fld id="{A8025A08-CF7D-4C59-B3F6-B5B9718ED74E}" type="slidenum">
              <a:rPr lang="en-US" smtClean="0"/>
              <a:t>‹#›</a:t>
            </a:fld>
            <a:endParaRPr lang="en-US"/>
          </a:p>
        </p:txBody>
      </p:sp>
    </p:spTree>
    <p:extLst>
      <p:ext uri="{BB962C8B-B14F-4D97-AF65-F5344CB8AC3E}">
        <p14:creationId xmlns:p14="http://schemas.microsoft.com/office/powerpoint/2010/main" val="210748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2057-21C0-42DF-BA4A-DCD76437BC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BF55A1-0D8E-4599-B509-665E9326A8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D90EAB-1F91-47A7-BBD2-5603CA0A17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4A3EE-E3A8-47E6-904D-5059C71E775B}"/>
              </a:ext>
            </a:extLst>
          </p:cNvPr>
          <p:cNvSpPr>
            <a:spLocks noGrp="1"/>
          </p:cNvSpPr>
          <p:nvPr>
            <p:ph type="dt" sz="half" idx="10"/>
          </p:nvPr>
        </p:nvSpPr>
        <p:spPr/>
        <p:txBody>
          <a:bodyPr/>
          <a:lstStyle/>
          <a:p>
            <a:fld id="{3352B61A-8086-4589-8391-7ED857B771E7}" type="datetimeFigureOut">
              <a:rPr lang="en-US" smtClean="0"/>
              <a:t>3/22/2021</a:t>
            </a:fld>
            <a:endParaRPr lang="en-US"/>
          </a:p>
        </p:txBody>
      </p:sp>
      <p:sp>
        <p:nvSpPr>
          <p:cNvPr id="6" name="Footer Placeholder 5">
            <a:extLst>
              <a:ext uri="{FF2B5EF4-FFF2-40B4-BE49-F238E27FC236}">
                <a16:creationId xmlns:a16="http://schemas.microsoft.com/office/drawing/2014/main" id="{71A711EC-DAE6-4290-A805-B26F3995F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2D1192-8A88-4530-B561-5A6B57BECE22}"/>
              </a:ext>
            </a:extLst>
          </p:cNvPr>
          <p:cNvSpPr>
            <a:spLocks noGrp="1"/>
          </p:cNvSpPr>
          <p:nvPr>
            <p:ph type="sldNum" sz="quarter" idx="12"/>
          </p:nvPr>
        </p:nvSpPr>
        <p:spPr/>
        <p:txBody>
          <a:bodyPr/>
          <a:lstStyle/>
          <a:p>
            <a:fld id="{A8025A08-CF7D-4C59-B3F6-B5B9718ED74E}" type="slidenum">
              <a:rPr lang="en-US" smtClean="0"/>
              <a:t>‹#›</a:t>
            </a:fld>
            <a:endParaRPr lang="en-US"/>
          </a:p>
        </p:txBody>
      </p:sp>
    </p:spTree>
    <p:extLst>
      <p:ext uri="{BB962C8B-B14F-4D97-AF65-F5344CB8AC3E}">
        <p14:creationId xmlns:p14="http://schemas.microsoft.com/office/powerpoint/2010/main" val="5850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9A83-B88C-49A1-91C3-95947A8433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62BD6F-F468-45EF-AD98-ECEDC9C11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CEB23-05AC-4FD1-916E-EAE8A8A7D1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885E01-9BED-4EAA-9083-F3701C7C80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5476DB-A2AD-4E3A-BA1E-C999817220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952BF7-0A70-4CAE-82C2-62DEE735E33F}"/>
              </a:ext>
            </a:extLst>
          </p:cNvPr>
          <p:cNvSpPr>
            <a:spLocks noGrp="1"/>
          </p:cNvSpPr>
          <p:nvPr>
            <p:ph type="dt" sz="half" idx="10"/>
          </p:nvPr>
        </p:nvSpPr>
        <p:spPr/>
        <p:txBody>
          <a:bodyPr/>
          <a:lstStyle/>
          <a:p>
            <a:fld id="{3352B61A-8086-4589-8391-7ED857B771E7}" type="datetimeFigureOut">
              <a:rPr lang="en-US" smtClean="0"/>
              <a:t>3/22/2021</a:t>
            </a:fld>
            <a:endParaRPr lang="en-US"/>
          </a:p>
        </p:txBody>
      </p:sp>
      <p:sp>
        <p:nvSpPr>
          <p:cNvPr id="8" name="Footer Placeholder 7">
            <a:extLst>
              <a:ext uri="{FF2B5EF4-FFF2-40B4-BE49-F238E27FC236}">
                <a16:creationId xmlns:a16="http://schemas.microsoft.com/office/drawing/2014/main" id="{0AF9B84F-5469-4367-BA79-AB71A48B10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69FC4D-34E2-49D3-A51E-195FDF66AE55}"/>
              </a:ext>
            </a:extLst>
          </p:cNvPr>
          <p:cNvSpPr>
            <a:spLocks noGrp="1"/>
          </p:cNvSpPr>
          <p:nvPr>
            <p:ph type="sldNum" sz="quarter" idx="12"/>
          </p:nvPr>
        </p:nvSpPr>
        <p:spPr/>
        <p:txBody>
          <a:bodyPr/>
          <a:lstStyle/>
          <a:p>
            <a:fld id="{A8025A08-CF7D-4C59-B3F6-B5B9718ED74E}" type="slidenum">
              <a:rPr lang="en-US" smtClean="0"/>
              <a:t>‹#›</a:t>
            </a:fld>
            <a:endParaRPr lang="en-US"/>
          </a:p>
        </p:txBody>
      </p:sp>
    </p:spTree>
    <p:extLst>
      <p:ext uri="{BB962C8B-B14F-4D97-AF65-F5344CB8AC3E}">
        <p14:creationId xmlns:p14="http://schemas.microsoft.com/office/powerpoint/2010/main" val="264579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3DA8-3AC0-46D3-BE33-7675CB0D26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833A09-8EB8-41CE-9A82-958E6F1B378F}"/>
              </a:ext>
            </a:extLst>
          </p:cNvPr>
          <p:cNvSpPr>
            <a:spLocks noGrp="1"/>
          </p:cNvSpPr>
          <p:nvPr>
            <p:ph type="dt" sz="half" idx="10"/>
          </p:nvPr>
        </p:nvSpPr>
        <p:spPr/>
        <p:txBody>
          <a:bodyPr/>
          <a:lstStyle/>
          <a:p>
            <a:fld id="{3352B61A-8086-4589-8391-7ED857B771E7}" type="datetimeFigureOut">
              <a:rPr lang="en-US" smtClean="0"/>
              <a:t>3/22/2021</a:t>
            </a:fld>
            <a:endParaRPr lang="en-US"/>
          </a:p>
        </p:txBody>
      </p:sp>
      <p:sp>
        <p:nvSpPr>
          <p:cNvPr id="4" name="Footer Placeholder 3">
            <a:extLst>
              <a:ext uri="{FF2B5EF4-FFF2-40B4-BE49-F238E27FC236}">
                <a16:creationId xmlns:a16="http://schemas.microsoft.com/office/drawing/2014/main" id="{707E6E25-AD7D-4DBF-91AE-98CA568341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1E4D1D-975B-4D93-8242-FC133B70BCEE}"/>
              </a:ext>
            </a:extLst>
          </p:cNvPr>
          <p:cNvSpPr>
            <a:spLocks noGrp="1"/>
          </p:cNvSpPr>
          <p:nvPr>
            <p:ph type="sldNum" sz="quarter" idx="12"/>
          </p:nvPr>
        </p:nvSpPr>
        <p:spPr/>
        <p:txBody>
          <a:bodyPr/>
          <a:lstStyle/>
          <a:p>
            <a:fld id="{A8025A08-CF7D-4C59-B3F6-B5B9718ED74E}" type="slidenum">
              <a:rPr lang="en-US" smtClean="0"/>
              <a:t>‹#›</a:t>
            </a:fld>
            <a:endParaRPr lang="en-US"/>
          </a:p>
        </p:txBody>
      </p:sp>
    </p:spTree>
    <p:extLst>
      <p:ext uri="{BB962C8B-B14F-4D97-AF65-F5344CB8AC3E}">
        <p14:creationId xmlns:p14="http://schemas.microsoft.com/office/powerpoint/2010/main" val="3986283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CA8958-86A4-47F6-A5E1-F53868CABC27}"/>
              </a:ext>
            </a:extLst>
          </p:cNvPr>
          <p:cNvSpPr>
            <a:spLocks noGrp="1"/>
          </p:cNvSpPr>
          <p:nvPr>
            <p:ph type="dt" sz="half" idx="10"/>
          </p:nvPr>
        </p:nvSpPr>
        <p:spPr/>
        <p:txBody>
          <a:bodyPr/>
          <a:lstStyle/>
          <a:p>
            <a:fld id="{3352B61A-8086-4589-8391-7ED857B771E7}" type="datetimeFigureOut">
              <a:rPr lang="en-US" smtClean="0"/>
              <a:t>3/22/2021</a:t>
            </a:fld>
            <a:endParaRPr lang="en-US"/>
          </a:p>
        </p:txBody>
      </p:sp>
      <p:sp>
        <p:nvSpPr>
          <p:cNvPr id="3" name="Footer Placeholder 2">
            <a:extLst>
              <a:ext uri="{FF2B5EF4-FFF2-40B4-BE49-F238E27FC236}">
                <a16:creationId xmlns:a16="http://schemas.microsoft.com/office/drawing/2014/main" id="{A93F34D9-0086-4F99-808C-5EDC98847D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5442B8-BABF-4E99-A915-6F296CA0C737}"/>
              </a:ext>
            </a:extLst>
          </p:cNvPr>
          <p:cNvSpPr>
            <a:spLocks noGrp="1"/>
          </p:cNvSpPr>
          <p:nvPr>
            <p:ph type="sldNum" sz="quarter" idx="12"/>
          </p:nvPr>
        </p:nvSpPr>
        <p:spPr/>
        <p:txBody>
          <a:bodyPr/>
          <a:lstStyle/>
          <a:p>
            <a:fld id="{A8025A08-CF7D-4C59-B3F6-B5B9718ED74E}" type="slidenum">
              <a:rPr lang="en-US" smtClean="0"/>
              <a:t>‹#›</a:t>
            </a:fld>
            <a:endParaRPr lang="en-US"/>
          </a:p>
        </p:txBody>
      </p:sp>
    </p:spTree>
    <p:extLst>
      <p:ext uri="{BB962C8B-B14F-4D97-AF65-F5344CB8AC3E}">
        <p14:creationId xmlns:p14="http://schemas.microsoft.com/office/powerpoint/2010/main" val="56926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C574-4989-4BD1-B5F4-D699753940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1E6FDB-F8BC-4860-8784-34D4A477F2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69B646-550D-4E5B-B4ED-6BC265E1A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C6C8D-44A2-40B4-9ABE-E53D813E5DDD}"/>
              </a:ext>
            </a:extLst>
          </p:cNvPr>
          <p:cNvSpPr>
            <a:spLocks noGrp="1"/>
          </p:cNvSpPr>
          <p:nvPr>
            <p:ph type="dt" sz="half" idx="10"/>
          </p:nvPr>
        </p:nvSpPr>
        <p:spPr/>
        <p:txBody>
          <a:bodyPr/>
          <a:lstStyle/>
          <a:p>
            <a:fld id="{3352B61A-8086-4589-8391-7ED857B771E7}" type="datetimeFigureOut">
              <a:rPr lang="en-US" smtClean="0"/>
              <a:t>3/22/2021</a:t>
            </a:fld>
            <a:endParaRPr lang="en-US"/>
          </a:p>
        </p:txBody>
      </p:sp>
      <p:sp>
        <p:nvSpPr>
          <p:cNvPr id="6" name="Footer Placeholder 5">
            <a:extLst>
              <a:ext uri="{FF2B5EF4-FFF2-40B4-BE49-F238E27FC236}">
                <a16:creationId xmlns:a16="http://schemas.microsoft.com/office/drawing/2014/main" id="{3D36F76A-9ADD-4C0D-8378-24D32E0E9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E5E5D6-8945-4E4F-A7DF-2B94A9D5C3D0}"/>
              </a:ext>
            </a:extLst>
          </p:cNvPr>
          <p:cNvSpPr>
            <a:spLocks noGrp="1"/>
          </p:cNvSpPr>
          <p:nvPr>
            <p:ph type="sldNum" sz="quarter" idx="12"/>
          </p:nvPr>
        </p:nvSpPr>
        <p:spPr/>
        <p:txBody>
          <a:bodyPr/>
          <a:lstStyle/>
          <a:p>
            <a:fld id="{A8025A08-CF7D-4C59-B3F6-B5B9718ED74E}" type="slidenum">
              <a:rPr lang="en-US" smtClean="0"/>
              <a:t>‹#›</a:t>
            </a:fld>
            <a:endParaRPr lang="en-US"/>
          </a:p>
        </p:txBody>
      </p:sp>
    </p:spTree>
    <p:extLst>
      <p:ext uri="{BB962C8B-B14F-4D97-AF65-F5344CB8AC3E}">
        <p14:creationId xmlns:p14="http://schemas.microsoft.com/office/powerpoint/2010/main" val="22928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0E8D-5938-468F-A8A1-14128830B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FB9DE6-06CF-4CA7-BA03-FF87797021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961F3E-4B66-4A4D-962F-128BD3B69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0CF456-F8FA-49C0-9126-F6D01426425D}"/>
              </a:ext>
            </a:extLst>
          </p:cNvPr>
          <p:cNvSpPr>
            <a:spLocks noGrp="1"/>
          </p:cNvSpPr>
          <p:nvPr>
            <p:ph type="dt" sz="half" idx="10"/>
          </p:nvPr>
        </p:nvSpPr>
        <p:spPr/>
        <p:txBody>
          <a:bodyPr/>
          <a:lstStyle/>
          <a:p>
            <a:fld id="{3352B61A-8086-4589-8391-7ED857B771E7}" type="datetimeFigureOut">
              <a:rPr lang="en-US" smtClean="0"/>
              <a:t>3/22/2021</a:t>
            </a:fld>
            <a:endParaRPr lang="en-US"/>
          </a:p>
        </p:txBody>
      </p:sp>
      <p:sp>
        <p:nvSpPr>
          <p:cNvPr id="6" name="Footer Placeholder 5">
            <a:extLst>
              <a:ext uri="{FF2B5EF4-FFF2-40B4-BE49-F238E27FC236}">
                <a16:creationId xmlns:a16="http://schemas.microsoft.com/office/drawing/2014/main" id="{D5C52BAD-0E45-422E-BA38-5FD7A315B1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4ED07-F722-4BAE-93F7-E508BC7D3E9F}"/>
              </a:ext>
            </a:extLst>
          </p:cNvPr>
          <p:cNvSpPr>
            <a:spLocks noGrp="1"/>
          </p:cNvSpPr>
          <p:nvPr>
            <p:ph type="sldNum" sz="quarter" idx="12"/>
          </p:nvPr>
        </p:nvSpPr>
        <p:spPr/>
        <p:txBody>
          <a:bodyPr/>
          <a:lstStyle/>
          <a:p>
            <a:fld id="{A8025A08-CF7D-4C59-B3F6-B5B9718ED74E}" type="slidenum">
              <a:rPr lang="en-US" smtClean="0"/>
              <a:t>‹#›</a:t>
            </a:fld>
            <a:endParaRPr lang="en-US"/>
          </a:p>
        </p:txBody>
      </p:sp>
    </p:spTree>
    <p:extLst>
      <p:ext uri="{BB962C8B-B14F-4D97-AF65-F5344CB8AC3E}">
        <p14:creationId xmlns:p14="http://schemas.microsoft.com/office/powerpoint/2010/main" val="1964117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832705-2992-4134-B587-273ED62E3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DDFC82-0552-423A-92DF-ADB3C69673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CE797-2647-4D41-BEC7-C407EB93D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52B61A-8086-4589-8391-7ED857B771E7}" type="datetimeFigureOut">
              <a:rPr lang="en-US" smtClean="0"/>
              <a:t>3/22/2021</a:t>
            </a:fld>
            <a:endParaRPr lang="en-US"/>
          </a:p>
        </p:txBody>
      </p:sp>
      <p:sp>
        <p:nvSpPr>
          <p:cNvPr id="5" name="Footer Placeholder 4">
            <a:extLst>
              <a:ext uri="{FF2B5EF4-FFF2-40B4-BE49-F238E27FC236}">
                <a16:creationId xmlns:a16="http://schemas.microsoft.com/office/drawing/2014/main" id="{16334305-851B-4AB1-9D92-D5531B6520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35F9AC-52CF-441B-977F-FA529E333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25A08-CF7D-4C59-B3F6-B5B9718ED74E}" type="slidenum">
              <a:rPr lang="en-US" smtClean="0"/>
              <a:t>‹#›</a:t>
            </a:fld>
            <a:endParaRPr lang="en-US"/>
          </a:p>
        </p:txBody>
      </p:sp>
    </p:spTree>
    <p:extLst>
      <p:ext uri="{BB962C8B-B14F-4D97-AF65-F5344CB8AC3E}">
        <p14:creationId xmlns:p14="http://schemas.microsoft.com/office/powerpoint/2010/main" val="2175137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dev.adm2.elpasoco.com/Planning/policy-plan/page29.htm#anchor177227"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png"/><Relationship Id="rId7"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s://www.google.com/url?sa=i&amp;url=https://www.housinglist.com/foreclosures/co/ellicott&amp;psig=AOvVaw0EMz5dyexI5Yb70ZFyRmZg&amp;ust=1607721363029000&amp;source=images&amp;cd=vfe&amp;ved=0CAIQjRxqFwoTCNjDmoWrxO0CFQAAAAAdAAAAABB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dev.adm2.elpasoco.com/Planning/policy-plan/page29.htm#anchor201789"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18">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tone&#10;&#10;Description automatically generated">
            <a:extLst>
              <a:ext uri="{FF2B5EF4-FFF2-40B4-BE49-F238E27FC236}">
                <a16:creationId xmlns:a16="http://schemas.microsoft.com/office/drawing/2014/main" id="{FF9BAA3F-E6DC-4E7C-A666-4708F9D1C54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4750" r="1" b="18986"/>
          <a:stretch/>
        </p:blipFill>
        <p:spPr>
          <a:xfrm>
            <a:off x="20" y="10"/>
            <a:ext cx="12188931" cy="6857990"/>
          </a:xfrm>
          <a:prstGeom prst="rect">
            <a:avLst/>
          </a:prstGeom>
        </p:spPr>
      </p:pic>
      <p:sp>
        <p:nvSpPr>
          <p:cNvPr id="13" name="TextBox 12">
            <a:extLst>
              <a:ext uri="{FF2B5EF4-FFF2-40B4-BE49-F238E27FC236}">
                <a16:creationId xmlns:a16="http://schemas.microsoft.com/office/drawing/2014/main" id="{79905298-3EDD-4FDE-9B6F-26EDDD2DE567}"/>
              </a:ext>
            </a:extLst>
          </p:cNvPr>
          <p:cNvSpPr txBox="1"/>
          <p:nvPr/>
        </p:nvSpPr>
        <p:spPr>
          <a:xfrm>
            <a:off x="1527048" y="1124712"/>
            <a:ext cx="9144000" cy="306324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dirty="0">
                <a:solidFill>
                  <a:srgbClr val="FFFFFF"/>
                </a:solidFill>
                <a:latin typeface="Harlow Solid Italic" panose="04030604020F02020D02" pitchFamily="82" charset="0"/>
                <a:ea typeface="+mj-ea"/>
                <a:cs typeface="+mj-cs"/>
              </a:rPr>
              <a:t>Saddlehorn Ranch</a:t>
            </a:r>
          </a:p>
        </p:txBody>
      </p:sp>
      <p:sp>
        <p:nvSpPr>
          <p:cNvPr id="21"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F5E60F3-D6FD-4CDC-95A1-7C19793ED4DE}"/>
              </a:ext>
            </a:extLst>
          </p:cNvPr>
          <p:cNvSpPr txBox="1"/>
          <p:nvPr/>
        </p:nvSpPr>
        <p:spPr>
          <a:xfrm>
            <a:off x="3454400" y="4622800"/>
            <a:ext cx="5486400" cy="369332"/>
          </a:xfrm>
          <a:prstGeom prst="rect">
            <a:avLst/>
          </a:prstGeom>
          <a:noFill/>
        </p:spPr>
        <p:txBody>
          <a:bodyPr wrap="square" rtlCol="0">
            <a:spAutoFit/>
          </a:bodyPr>
          <a:lstStyle/>
          <a:p>
            <a:pPr algn="ctr"/>
            <a:r>
              <a:rPr lang="en-US" dirty="0"/>
              <a:t>El Paso County, Colorado</a:t>
            </a:r>
          </a:p>
        </p:txBody>
      </p:sp>
      <p:sp>
        <p:nvSpPr>
          <p:cNvPr id="2" name="TextBox 1">
            <a:extLst>
              <a:ext uri="{FF2B5EF4-FFF2-40B4-BE49-F238E27FC236}">
                <a16:creationId xmlns:a16="http://schemas.microsoft.com/office/drawing/2014/main" id="{1C681864-8D30-4424-A6F5-716AA2AB7E9A}"/>
              </a:ext>
            </a:extLst>
          </p:cNvPr>
          <p:cNvSpPr txBox="1"/>
          <p:nvPr/>
        </p:nvSpPr>
        <p:spPr>
          <a:xfrm>
            <a:off x="10996865" y="6343635"/>
            <a:ext cx="1022684" cy="307777"/>
          </a:xfrm>
          <a:prstGeom prst="rect">
            <a:avLst/>
          </a:prstGeom>
          <a:noFill/>
        </p:spPr>
        <p:txBody>
          <a:bodyPr wrap="square" rtlCol="0">
            <a:spAutoFit/>
          </a:bodyPr>
          <a:lstStyle/>
          <a:p>
            <a:r>
              <a:rPr lang="en-US" sz="1400" dirty="0"/>
              <a:t>Amended</a:t>
            </a:r>
          </a:p>
        </p:txBody>
      </p:sp>
    </p:spTree>
    <p:extLst>
      <p:ext uri="{BB962C8B-B14F-4D97-AF65-F5344CB8AC3E}">
        <p14:creationId xmlns:p14="http://schemas.microsoft.com/office/powerpoint/2010/main" val="32309925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8308421" y="173715"/>
            <a:ext cx="3785652" cy="646331"/>
          </a:xfrm>
          <a:prstGeom prst="rect">
            <a:avLst/>
          </a:prstGeom>
          <a:noFill/>
        </p:spPr>
        <p:txBody>
          <a:bodyPr wrap="square" rtlCol="0">
            <a:spAutoFit/>
          </a:bodyPr>
          <a:lstStyle/>
          <a:p>
            <a:r>
              <a:rPr lang="en-US" sz="3600" dirty="0">
                <a:latin typeface="Harlow Solid Italic" panose="04030604020F02020D02" pitchFamily="82" charset="0"/>
              </a:rPr>
              <a:t>Saddlehorn Ranch</a:t>
            </a:r>
          </a:p>
        </p:txBody>
      </p:sp>
      <p:sp>
        <p:nvSpPr>
          <p:cNvPr id="4" name="TextBox 3">
            <a:extLst>
              <a:ext uri="{FF2B5EF4-FFF2-40B4-BE49-F238E27FC236}">
                <a16:creationId xmlns:a16="http://schemas.microsoft.com/office/drawing/2014/main" id="{A9F9B79C-483D-4E62-B00F-BA3FF8D5B868}"/>
              </a:ext>
            </a:extLst>
          </p:cNvPr>
          <p:cNvSpPr txBox="1"/>
          <p:nvPr/>
        </p:nvSpPr>
        <p:spPr>
          <a:xfrm>
            <a:off x="859319" y="449036"/>
            <a:ext cx="5695834" cy="369332"/>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JUSTIFICATION FOR APPROVAL OF PRELIMINARY PLAN</a:t>
            </a:r>
          </a:p>
        </p:txBody>
      </p:sp>
      <p:sp>
        <p:nvSpPr>
          <p:cNvPr id="18" name="TextBox 17">
            <a:extLst>
              <a:ext uri="{FF2B5EF4-FFF2-40B4-BE49-F238E27FC236}">
                <a16:creationId xmlns:a16="http://schemas.microsoft.com/office/drawing/2014/main" id="{CED013F7-E2EF-46DB-B99D-998464446366}"/>
              </a:ext>
            </a:extLst>
          </p:cNvPr>
          <p:cNvSpPr txBox="1"/>
          <p:nvPr/>
        </p:nvSpPr>
        <p:spPr>
          <a:xfrm>
            <a:off x="8820764" y="595992"/>
            <a:ext cx="3371235" cy="523220"/>
          </a:xfrm>
          <a:prstGeom prst="rect">
            <a:avLst/>
          </a:prstGeom>
          <a:noFill/>
        </p:spPr>
        <p:txBody>
          <a:bodyPr wrap="square" rtlCol="0">
            <a:spAutoFit/>
          </a:bodyPr>
          <a:lstStyle/>
          <a:p>
            <a:r>
              <a:rPr lang="en-US" sz="2800" b="1" dirty="0">
                <a:solidFill>
                  <a:srgbClr val="0070C0"/>
                </a:solidFill>
                <a:effectLst>
                  <a:outerShdw blurRad="50800" dist="50800" dir="5400000" algn="ctr" rotWithShape="0">
                    <a:schemeClr val="bg1">
                      <a:lumMod val="50000"/>
                    </a:schemeClr>
                  </a:outerShdw>
                </a:effectLst>
              </a:rPr>
              <a:t>PRELIMINARY PLAN</a:t>
            </a:r>
          </a:p>
        </p:txBody>
      </p:sp>
      <p:sp>
        <p:nvSpPr>
          <p:cNvPr id="19" name="TextBox 18">
            <a:extLst>
              <a:ext uri="{FF2B5EF4-FFF2-40B4-BE49-F238E27FC236}">
                <a16:creationId xmlns:a16="http://schemas.microsoft.com/office/drawing/2014/main" id="{676F5DF0-A367-4FE7-AD6F-89C4A67394A3}"/>
              </a:ext>
            </a:extLst>
          </p:cNvPr>
          <p:cNvSpPr txBox="1"/>
          <p:nvPr/>
        </p:nvSpPr>
        <p:spPr>
          <a:xfrm>
            <a:off x="859319" y="857602"/>
            <a:ext cx="4310558" cy="1169551"/>
          </a:xfrm>
          <a:prstGeom prst="rect">
            <a:avLst/>
          </a:prstGeom>
          <a:noFill/>
        </p:spPr>
        <p:txBody>
          <a:bodyPr wrap="square">
            <a:spAutoFit/>
          </a:bodyPr>
          <a:lstStyle/>
          <a:p>
            <a:pPr marL="0" marR="0">
              <a:spcBef>
                <a:spcPts val="0"/>
              </a:spcBef>
              <a:spcAft>
                <a:spcPts val="0"/>
              </a:spcAft>
            </a:pPr>
            <a:r>
              <a:rPr lang="en-US" sz="1400" b="1"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Goal 6.4</a:t>
            </a: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400" b="1"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Develop and maintain rural residential areas in a manner which protects their integrity, addresses the carrying capacity of the natural environment and provides for an adequate level of non-urban facilities and services.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4E3B8B6E-0DAE-434A-B296-C9C999CFBDD7}"/>
              </a:ext>
            </a:extLst>
          </p:cNvPr>
          <p:cNvSpPr txBox="1"/>
          <p:nvPr/>
        </p:nvSpPr>
        <p:spPr>
          <a:xfrm>
            <a:off x="859319" y="2066387"/>
            <a:ext cx="4310558" cy="1169551"/>
          </a:xfrm>
          <a:prstGeom prst="rect">
            <a:avLst/>
          </a:prstGeom>
          <a:noFill/>
        </p:spPr>
        <p:txBody>
          <a:bodyPr wrap="square">
            <a:spAutoFit/>
          </a:bodyPr>
          <a:lstStyle/>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Policy 6.4.3 - </a:t>
            </a:r>
            <a:r>
              <a:rPr lang="en-US" sz="1400" b="1" i="1" dirty="0">
                <a:effectLst/>
                <a:latin typeface="Calibri" panose="020F0502020204030204" pitchFamily="34" charset="0"/>
                <a:ea typeface="Times New Roman" panose="02020603050405020304" pitchFamily="18" charset="0"/>
                <a:cs typeface="Arial" panose="020B0604020202020204" pitchFamily="34" charset="0"/>
              </a:rPr>
              <a:t>Allow </a:t>
            </a:r>
            <a:r>
              <a:rPr lang="en-US" sz="1400" b="1" i="1" u="none" strike="noStrike" dirty="0">
                <a:effectLst/>
                <a:latin typeface="Calibri" panose="020F050202020403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rural residential development</a:t>
            </a:r>
            <a:r>
              <a:rPr lang="en-US" sz="1400" b="1" i="1" dirty="0">
                <a:effectLst/>
                <a:latin typeface="Calibri" panose="020F0502020204030204" pitchFamily="34" charset="0"/>
                <a:ea typeface="Times New Roman" panose="02020603050405020304" pitchFamily="18" charset="0"/>
                <a:cs typeface="Arial" panose="020B0604020202020204" pitchFamily="34" charset="0"/>
              </a:rPr>
              <a:t> in those areas with sufficient "carrying capacity" including roadway capacity, water supply, septic suitability, educational facilities and organized structural fire protection.</a:t>
            </a:r>
            <a:r>
              <a:rPr lang="en-US" sz="1400" b="1" i="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C43D6E2A-0F0C-4132-BA2F-148CFEA7E676}"/>
              </a:ext>
            </a:extLst>
          </p:cNvPr>
          <p:cNvSpPr txBox="1"/>
          <p:nvPr/>
        </p:nvSpPr>
        <p:spPr>
          <a:xfrm>
            <a:off x="847478" y="3235938"/>
            <a:ext cx="4322399" cy="1815882"/>
          </a:xfrm>
          <a:prstGeom prst="rect">
            <a:avLst/>
          </a:prstGeom>
          <a:noFill/>
        </p:spPr>
        <p:txBody>
          <a:bodyPr wrap="square">
            <a:spAutoFit/>
          </a:bodyPr>
          <a:lstStyle/>
          <a:p>
            <a:pPr marL="0" marR="0" algn="just">
              <a:spcBef>
                <a:spcPts val="0"/>
              </a:spcBef>
              <a:spcAft>
                <a:spcPts val="0"/>
              </a:spcAft>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surrounding area of the Preliminary Plan has sufficient carrying capacity to support the new development with regard to roadway capacity, water supply, septic suitability, educational facilities, and organized structural fire protection. Commitment Letters from entities that would supply this development with essential services have been submitted with this Preliminary Plan application. </a:t>
            </a:r>
          </a:p>
        </p:txBody>
      </p:sp>
      <p:sp>
        <p:nvSpPr>
          <p:cNvPr id="26" name="TextBox 25">
            <a:extLst>
              <a:ext uri="{FF2B5EF4-FFF2-40B4-BE49-F238E27FC236}">
                <a16:creationId xmlns:a16="http://schemas.microsoft.com/office/drawing/2014/main" id="{1854F4A9-11C5-46FA-88F2-D6D7825D7C4B}"/>
              </a:ext>
            </a:extLst>
          </p:cNvPr>
          <p:cNvSpPr txBox="1"/>
          <p:nvPr/>
        </p:nvSpPr>
        <p:spPr>
          <a:xfrm>
            <a:off x="859319" y="5075672"/>
            <a:ext cx="4322399" cy="1169551"/>
          </a:xfrm>
          <a:prstGeom prst="rect">
            <a:avLst/>
          </a:prstGeom>
          <a:noFill/>
        </p:spPr>
        <p:txBody>
          <a:bodyPr wrap="square">
            <a:spAutoFit/>
          </a:bodyPr>
          <a:lstStyle/>
          <a:p>
            <a:pPr marL="0" marR="0" algn="just">
              <a:spcBef>
                <a:spcPts val="0"/>
              </a:spcBef>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Policy 6.4.4</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1400" b="1" i="1" dirty="0">
                <a:effectLst/>
                <a:latin typeface="Calibri" panose="020F0502020204030204" pitchFamily="34" charset="0"/>
                <a:ea typeface="Times New Roman" panose="02020603050405020304" pitchFamily="18" charset="0"/>
                <a:cs typeface="Arial" panose="020B0604020202020204" pitchFamily="34" charset="0"/>
              </a:rPr>
              <a:t>Encourage new rural residential subdivisions to be located within or contiguous with existing rural residential areas or to be incorporated as a buffer between higher density and undevelopable areas</a:t>
            </a:r>
            <a:r>
              <a:rPr lang="en-US" sz="1400" b="1" i="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CD8E6EC3-6296-4873-BBC1-E1CD3C31E532}"/>
              </a:ext>
            </a:extLst>
          </p:cNvPr>
          <p:cNvSpPr txBox="1"/>
          <p:nvPr/>
        </p:nvSpPr>
        <p:spPr>
          <a:xfrm>
            <a:off x="5659268" y="1124079"/>
            <a:ext cx="4176601" cy="1815882"/>
          </a:xfrm>
          <a:prstGeom prst="rect">
            <a:avLst/>
          </a:prstGeom>
          <a:noFill/>
        </p:spPr>
        <p:txBody>
          <a:bodyPr wrap="square">
            <a:spAutoFit/>
          </a:bodyPr>
          <a:lstStyle/>
          <a:p>
            <a:pPr marL="0" marR="0" algn="just">
              <a:spcBef>
                <a:spcPts val="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The Preliminary Plan design, which includes 2.5 acre home sites and larger expanses of open space (16.4% within the floodplains), ensures that development of this site will remain compatible and contiguous with existing rural residential areas. At .267 DU/Ac, Saddlehorn Ranch is compatible with numerous other subdivisions adjacent to and within a 2-mile radius of the property.</a:t>
            </a:r>
            <a:endPar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BFBBEE68-0037-4373-A668-20E19830D362}"/>
              </a:ext>
            </a:extLst>
          </p:cNvPr>
          <p:cNvSpPr txBox="1"/>
          <p:nvPr/>
        </p:nvSpPr>
        <p:spPr>
          <a:xfrm>
            <a:off x="5659268" y="2979345"/>
            <a:ext cx="4176601" cy="738664"/>
          </a:xfrm>
          <a:prstGeom prst="rect">
            <a:avLst/>
          </a:prstGeom>
          <a:noFill/>
        </p:spPr>
        <p:txBody>
          <a:bodyPr wrap="square">
            <a:spAutoFit/>
          </a:bodyPr>
          <a:lstStyle/>
          <a:p>
            <a:pPr marL="0" marR="0">
              <a:spcBef>
                <a:spcPts val="0"/>
              </a:spcBef>
              <a:spcAft>
                <a:spcPts val="0"/>
              </a:spcAft>
            </a:pPr>
            <a:r>
              <a:rPr lang="en-US" sz="1400" b="1" dirty="0">
                <a:effectLst/>
                <a:ea typeface="Times New Roman" panose="02020603050405020304" pitchFamily="18" charset="0"/>
                <a:cs typeface="Times New Roman" panose="02020603050405020304" pitchFamily="18" charset="0"/>
              </a:rPr>
              <a:t>Policy 6.4.11 - </a:t>
            </a:r>
            <a:r>
              <a:rPr lang="en-US" sz="1400" b="1" i="1" dirty="0">
                <a:effectLst/>
                <a:ea typeface="Times New Roman" panose="02020603050405020304" pitchFamily="18" charset="0"/>
                <a:cs typeface="Times New Roman" panose="02020603050405020304" pitchFamily="18" charset="0"/>
              </a:rPr>
              <a:t>Support planning and regulatory approaches which limit the adverse impacts of grazing on lots of 5 acres </a:t>
            </a:r>
            <a:r>
              <a:rPr lang="en-US" sz="1400" b="1" i="1" dirty="0">
                <a:effectLst/>
                <a:ea typeface="Times New Roman" panose="02020603050405020304" pitchFamily="18" charset="0"/>
                <a:cs typeface="Arial" panose="020B0604020202020204" pitchFamily="34" charset="0"/>
              </a:rPr>
              <a:t>and less.</a:t>
            </a:r>
            <a:r>
              <a:rPr lang="en-US" sz="1400" b="1" dirty="0">
                <a:effectLst/>
                <a:highlight>
                  <a:srgbClr val="FFFF00"/>
                </a:highlight>
                <a:ea typeface="Times New Roman" panose="02020603050405020304" pitchFamily="18" charset="0"/>
                <a:cs typeface="Arial" panose="020B0604020202020204" pitchFamily="34" charset="0"/>
              </a:rPr>
              <a:t> </a:t>
            </a:r>
            <a:endParaRPr lang="en-US" sz="1400" b="1" dirty="0">
              <a:effectLst/>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CEA720BD-6C62-48DA-8A9F-06CEDBA0098B}"/>
              </a:ext>
            </a:extLst>
          </p:cNvPr>
          <p:cNvSpPr txBox="1"/>
          <p:nvPr/>
        </p:nvSpPr>
        <p:spPr>
          <a:xfrm>
            <a:off x="5659268" y="3684452"/>
            <a:ext cx="4056363" cy="1384995"/>
          </a:xfrm>
          <a:prstGeom prst="rect">
            <a:avLst/>
          </a:prstGeom>
          <a:noFill/>
        </p:spPr>
        <p:txBody>
          <a:bodyPr wrap="square">
            <a:spAutoFit/>
          </a:bodyPr>
          <a:lstStyle/>
          <a:p>
            <a:pPr marL="0" marR="0" algn="just">
              <a:spcBef>
                <a:spcPts val="0"/>
              </a:spcBef>
              <a:spcAft>
                <a:spcPts val="0"/>
              </a:spcAft>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Livestock and grazing will be permitted on lots of 5 acres and less but will be limited to recreational animals (horses) and small animals including chickens or goats. Covenants for Saddlehorn Ranch have been drafted and include the following language:</a:t>
            </a:r>
          </a:p>
        </p:txBody>
      </p:sp>
      <p:pic>
        <p:nvPicPr>
          <p:cNvPr id="6" name="Picture 5" descr="A picture containing grass, outdoor, sky, building&#10;&#10;Description automatically generated">
            <a:extLst>
              <a:ext uri="{FF2B5EF4-FFF2-40B4-BE49-F238E27FC236}">
                <a16:creationId xmlns:a16="http://schemas.microsoft.com/office/drawing/2014/main" id="{440DD647-6D31-4710-83B6-8F20A528D3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477" y="4892073"/>
            <a:ext cx="2679944" cy="1792212"/>
          </a:xfrm>
          <a:prstGeom prst="rect">
            <a:avLst/>
          </a:prstGeom>
          <a:effectLst>
            <a:softEdge rad="139700"/>
          </a:effectLst>
        </p:spPr>
      </p:pic>
      <p:sp>
        <p:nvSpPr>
          <p:cNvPr id="22" name="TextBox 21">
            <a:extLst>
              <a:ext uri="{FF2B5EF4-FFF2-40B4-BE49-F238E27FC236}">
                <a16:creationId xmlns:a16="http://schemas.microsoft.com/office/drawing/2014/main" id="{26D1139C-1ECC-4CF0-B554-23E440D2926B}"/>
              </a:ext>
            </a:extLst>
          </p:cNvPr>
          <p:cNvSpPr txBox="1"/>
          <p:nvPr/>
        </p:nvSpPr>
        <p:spPr>
          <a:xfrm>
            <a:off x="11656335" y="6408964"/>
            <a:ext cx="426808" cy="369332"/>
          </a:xfrm>
          <a:prstGeom prst="rect">
            <a:avLst/>
          </a:prstGeom>
          <a:noFill/>
        </p:spPr>
        <p:txBody>
          <a:bodyPr wrap="square" rtlCol="0">
            <a:spAutoFit/>
          </a:bodyPr>
          <a:lstStyle/>
          <a:p>
            <a:pPr algn="ctr"/>
            <a:r>
              <a:rPr lang="en-US" b="1" dirty="0"/>
              <a:t>10</a:t>
            </a:r>
          </a:p>
        </p:txBody>
      </p:sp>
    </p:spTree>
    <p:extLst>
      <p:ext uri="{BB962C8B-B14F-4D97-AF65-F5344CB8AC3E}">
        <p14:creationId xmlns:p14="http://schemas.microsoft.com/office/powerpoint/2010/main" val="1220843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8308421" y="173715"/>
            <a:ext cx="3785652" cy="646331"/>
          </a:xfrm>
          <a:prstGeom prst="rect">
            <a:avLst/>
          </a:prstGeom>
          <a:noFill/>
        </p:spPr>
        <p:txBody>
          <a:bodyPr wrap="square" rtlCol="0">
            <a:spAutoFit/>
          </a:bodyPr>
          <a:lstStyle/>
          <a:p>
            <a:r>
              <a:rPr lang="en-US" sz="3600" dirty="0">
                <a:latin typeface="Harlow Solid Italic" panose="04030604020F02020D02" pitchFamily="82" charset="0"/>
              </a:rPr>
              <a:t>Saddlehorn Ranch</a:t>
            </a:r>
          </a:p>
        </p:txBody>
      </p:sp>
      <p:sp>
        <p:nvSpPr>
          <p:cNvPr id="4" name="TextBox 3">
            <a:extLst>
              <a:ext uri="{FF2B5EF4-FFF2-40B4-BE49-F238E27FC236}">
                <a16:creationId xmlns:a16="http://schemas.microsoft.com/office/drawing/2014/main" id="{A9F9B79C-483D-4E62-B00F-BA3FF8D5B868}"/>
              </a:ext>
            </a:extLst>
          </p:cNvPr>
          <p:cNvSpPr txBox="1"/>
          <p:nvPr/>
        </p:nvSpPr>
        <p:spPr>
          <a:xfrm>
            <a:off x="859319" y="449036"/>
            <a:ext cx="5695834" cy="369332"/>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JUSTIFICATION FOR APPROVAL OF PRELIMINARY PLAN</a:t>
            </a:r>
          </a:p>
        </p:txBody>
      </p:sp>
      <p:sp>
        <p:nvSpPr>
          <p:cNvPr id="18" name="TextBox 17">
            <a:extLst>
              <a:ext uri="{FF2B5EF4-FFF2-40B4-BE49-F238E27FC236}">
                <a16:creationId xmlns:a16="http://schemas.microsoft.com/office/drawing/2014/main" id="{CED013F7-E2EF-46DB-B99D-998464446366}"/>
              </a:ext>
            </a:extLst>
          </p:cNvPr>
          <p:cNvSpPr txBox="1"/>
          <p:nvPr/>
        </p:nvSpPr>
        <p:spPr>
          <a:xfrm>
            <a:off x="8820764" y="595992"/>
            <a:ext cx="3371235" cy="523220"/>
          </a:xfrm>
          <a:prstGeom prst="rect">
            <a:avLst/>
          </a:prstGeom>
          <a:noFill/>
        </p:spPr>
        <p:txBody>
          <a:bodyPr wrap="square" rtlCol="0">
            <a:spAutoFit/>
          </a:bodyPr>
          <a:lstStyle/>
          <a:p>
            <a:r>
              <a:rPr lang="en-US" sz="2800" b="1" dirty="0">
                <a:solidFill>
                  <a:srgbClr val="0070C0"/>
                </a:solidFill>
                <a:effectLst>
                  <a:outerShdw blurRad="50800" dist="50800" dir="5400000" algn="ctr" rotWithShape="0">
                    <a:schemeClr val="bg1">
                      <a:lumMod val="50000"/>
                    </a:schemeClr>
                  </a:outerShdw>
                </a:effectLst>
              </a:rPr>
              <a:t>PRELIMINARY PLAN</a:t>
            </a:r>
          </a:p>
        </p:txBody>
      </p:sp>
      <p:sp>
        <p:nvSpPr>
          <p:cNvPr id="22" name="TextBox 21">
            <a:extLst>
              <a:ext uri="{FF2B5EF4-FFF2-40B4-BE49-F238E27FC236}">
                <a16:creationId xmlns:a16="http://schemas.microsoft.com/office/drawing/2014/main" id="{7C20A83F-151D-4A3F-AD15-AA1197E3DBAF}"/>
              </a:ext>
            </a:extLst>
          </p:cNvPr>
          <p:cNvSpPr txBox="1"/>
          <p:nvPr/>
        </p:nvSpPr>
        <p:spPr>
          <a:xfrm>
            <a:off x="659236" y="840922"/>
            <a:ext cx="4498918" cy="646331"/>
          </a:xfrm>
          <a:prstGeom prst="rect">
            <a:avLst/>
          </a:prstGeom>
          <a:noFill/>
        </p:spPr>
        <p:txBody>
          <a:bodyPr wrap="square">
            <a:spAutoFit/>
          </a:bodyPr>
          <a:lstStyle/>
          <a:p>
            <a:pPr marL="0" marR="0" algn="ctr">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ADHERENCE TO THE FALCON / PEYTON SMALL AREA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12AF2476-EDDB-4134-963D-618214EA7240}"/>
              </a:ext>
            </a:extLst>
          </p:cNvPr>
          <p:cNvSpPr txBox="1"/>
          <p:nvPr/>
        </p:nvSpPr>
        <p:spPr>
          <a:xfrm>
            <a:off x="965356" y="1509807"/>
            <a:ext cx="4192798" cy="1600438"/>
          </a:xfrm>
          <a:prstGeom prst="rect">
            <a:avLst/>
          </a:prstGeom>
          <a:noFill/>
        </p:spPr>
        <p:txBody>
          <a:bodyPr wrap="square">
            <a:spAutoFit/>
          </a:bodyPr>
          <a:lstStyle/>
          <a:p>
            <a:pPr marL="0" marR="0">
              <a:spcBef>
                <a:spcPts val="0"/>
              </a:spcBef>
              <a:spcAft>
                <a:spcPts val="0"/>
              </a:spcAft>
            </a:pPr>
            <a:r>
              <a:rPr lang="en-US"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3.1 Land Use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3.1.1 Provide a balance of land uses that respects existing and historical patterns while providing opportunities for future residents and businesses.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3.1.3 Preserve the core rural character of the area.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3.1.4 Provide a variety of different densities of development options.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534F10A7-6CFD-418A-BA9F-A1C29CA9FB4E}"/>
              </a:ext>
            </a:extLst>
          </p:cNvPr>
          <p:cNvSpPr txBox="1"/>
          <p:nvPr/>
        </p:nvSpPr>
        <p:spPr>
          <a:xfrm>
            <a:off x="965356" y="3132799"/>
            <a:ext cx="4192798" cy="2677656"/>
          </a:xfrm>
          <a:prstGeom prst="rect">
            <a:avLst/>
          </a:prstGeom>
          <a:noFill/>
        </p:spPr>
        <p:txBody>
          <a:bodyPr wrap="square">
            <a:spAutoFit/>
          </a:bodyPr>
          <a:lstStyle/>
          <a:p>
            <a:pPr marL="0" marR="0">
              <a:spcBef>
                <a:spcPts val="0"/>
              </a:spcBef>
              <a:spcAft>
                <a:spcPts val="0"/>
              </a:spcAft>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Preliminary Plan provides for single-family detached homes on 2.5 acre lots, which is compatible with the RR-2.5 and RR-5 zone districts and current uses within the adjacent areas of the Plan. This lower density of the development, combined with nearly 134 acres of non-jurisdictional and jurisdictional wetlands and floodplain area that are to be preserved in perpetuity as </a:t>
            </a:r>
            <a:r>
              <a:rPr lang="en-US" sz="14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no-build open space </a:t>
            </a: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parcels also help to preserve the core rural character of the area. A system of equestrian trails proposed throughout the open space parcels also will help to maintain the rural character of the Plan area.</a:t>
            </a:r>
          </a:p>
        </p:txBody>
      </p:sp>
      <p:sp>
        <p:nvSpPr>
          <p:cNvPr id="28" name="TextBox 27">
            <a:extLst>
              <a:ext uri="{FF2B5EF4-FFF2-40B4-BE49-F238E27FC236}">
                <a16:creationId xmlns:a16="http://schemas.microsoft.com/office/drawing/2014/main" id="{650AEA80-8391-462E-B857-43F911C905E6}"/>
              </a:ext>
            </a:extLst>
          </p:cNvPr>
          <p:cNvSpPr txBox="1"/>
          <p:nvPr/>
        </p:nvSpPr>
        <p:spPr>
          <a:xfrm>
            <a:off x="5522625" y="852199"/>
            <a:ext cx="4192798" cy="2246769"/>
          </a:xfrm>
          <a:prstGeom prst="rect">
            <a:avLst/>
          </a:prstGeom>
          <a:noFill/>
        </p:spPr>
        <p:txBody>
          <a:bodyPr wrap="square">
            <a:spAutoFit/>
          </a:bodyPr>
          <a:lstStyle/>
          <a:p>
            <a:pPr marL="0" marR="0">
              <a:spcBef>
                <a:spcPts val="0"/>
              </a:spcBef>
              <a:spcAft>
                <a:spcPts val="0"/>
              </a:spcAft>
            </a:pPr>
            <a:r>
              <a:rPr lang="en-US" sz="1400" b="1" dirty="0">
                <a:effectLst/>
                <a:ea typeface="Calibri" panose="020F0502020204030204" pitchFamily="34" charset="0"/>
                <a:cs typeface="Times New Roman" panose="02020603050405020304" pitchFamily="18" charset="0"/>
              </a:rPr>
              <a:t>3.3 Residential Areas and Densities</a:t>
            </a:r>
          </a:p>
          <a:p>
            <a:pPr marL="0" marR="0">
              <a:spcBef>
                <a:spcPts val="0"/>
              </a:spcBef>
              <a:spcAft>
                <a:spcPts val="0"/>
              </a:spcAft>
            </a:pPr>
            <a:r>
              <a:rPr lang="en-US" sz="1400" b="1" i="1" dirty="0">
                <a:solidFill>
                  <a:srgbClr val="000000"/>
                </a:solidFill>
                <a:effectLst/>
                <a:ea typeface="Times New Roman" panose="02020603050405020304" pitchFamily="18" charset="0"/>
                <a:cs typeface="Times New Roman" panose="02020603050405020304" pitchFamily="18" charset="0"/>
              </a:rPr>
              <a:t>3.3.1 Encourage diversity and variety in housing types, sizes, locations, and prices to meet the needs of existing and new residents. </a:t>
            </a:r>
            <a:endParaRPr lang="en-US" sz="1400" b="1"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b="1" i="1" dirty="0">
                <a:solidFill>
                  <a:srgbClr val="000000"/>
                </a:solidFill>
                <a:effectLst/>
                <a:ea typeface="Times New Roman" panose="02020603050405020304" pitchFamily="18" charset="0"/>
                <a:cs typeface="Times New Roman" panose="02020603050405020304" pitchFamily="18" charset="0"/>
              </a:rPr>
              <a:t>3.3.2 Promote predictable growth in the housing market that is consistent with the Small Area Master Plan. </a:t>
            </a:r>
            <a:endParaRPr lang="en-US" sz="1400" b="1"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b="1" i="1" dirty="0">
                <a:solidFill>
                  <a:srgbClr val="000000"/>
                </a:solidFill>
                <a:effectLst/>
                <a:ea typeface="Times New Roman" panose="02020603050405020304" pitchFamily="18" charset="0"/>
                <a:cs typeface="Times New Roman" panose="02020603050405020304" pitchFamily="18" charset="0"/>
              </a:rPr>
              <a:t>3.3.4 Meet the housing needs of as many existing and new residents of differing ages, incomes, and desired living accommodations. </a:t>
            </a:r>
            <a:endParaRPr lang="en-US" sz="1400" b="1" dirty="0">
              <a:effectLst/>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AD85B4CC-C739-4F84-BC56-5A5C28A0E44D}"/>
              </a:ext>
            </a:extLst>
          </p:cNvPr>
          <p:cNvSpPr txBox="1"/>
          <p:nvPr/>
        </p:nvSpPr>
        <p:spPr>
          <a:xfrm>
            <a:off x="5522625" y="3093735"/>
            <a:ext cx="4218277" cy="3539430"/>
          </a:xfrm>
          <a:prstGeom prst="rect">
            <a:avLst/>
          </a:prstGeom>
          <a:noFill/>
        </p:spPr>
        <p:txBody>
          <a:bodyPr wrap="square">
            <a:spAutoFit/>
          </a:bodyPr>
          <a:lstStyle/>
          <a:p>
            <a:pPr marL="0" marR="0">
              <a:spcBef>
                <a:spcPts val="0"/>
              </a:spcBef>
              <a:spcAft>
                <a:spcPts val="0"/>
              </a:spcAft>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Preliminary Plan encourages diverse housing types and prices to meet the needs of existing and new residents. The applicant envisions manufactured housing products as an alternate to stick-built tract housing, which will facilitate the development of new homes on 2.5 acre lots that are attainably priced (in comparison to tract subdivisions within the Plan area). This will help to meet the needs of existing and new residents of differing ages and incomes by providing an alternative housing product to that offered elsewhere within the Plan area. </a:t>
            </a:r>
          </a:p>
          <a:p>
            <a:pPr marL="0" marR="0">
              <a:spcBef>
                <a:spcPts val="0"/>
              </a:spcBef>
              <a:spcAft>
                <a:spcPts val="0"/>
              </a:spcAft>
            </a:pPr>
            <a:endPar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Preliminary Plan anticipates a finite quantity of 218 homes that can be built on 2.5-acre lots within the 816-acre development, which promotes predictable growth that is consistent with the Plan.</a:t>
            </a:r>
          </a:p>
        </p:txBody>
      </p:sp>
      <p:sp>
        <p:nvSpPr>
          <p:cNvPr id="19" name="TextBox 18">
            <a:extLst>
              <a:ext uri="{FF2B5EF4-FFF2-40B4-BE49-F238E27FC236}">
                <a16:creationId xmlns:a16="http://schemas.microsoft.com/office/drawing/2014/main" id="{3CD491CA-EA85-46A5-8677-50DD1787BDFC}"/>
              </a:ext>
            </a:extLst>
          </p:cNvPr>
          <p:cNvSpPr txBox="1"/>
          <p:nvPr/>
        </p:nvSpPr>
        <p:spPr>
          <a:xfrm>
            <a:off x="11656335" y="6408964"/>
            <a:ext cx="426808" cy="369332"/>
          </a:xfrm>
          <a:prstGeom prst="rect">
            <a:avLst/>
          </a:prstGeom>
          <a:noFill/>
        </p:spPr>
        <p:txBody>
          <a:bodyPr wrap="square" rtlCol="0">
            <a:spAutoFit/>
          </a:bodyPr>
          <a:lstStyle/>
          <a:p>
            <a:pPr algn="ctr"/>
            <a:r>
              <a:rPr lang="en-US" b="1" dirty="0"/>
              <a:t>11</a:t>
            </a:r>
          </a:p>
        </p:txBody>
      </p:sp>
    </p:spTree>
    <p:extLst>
      <p:ext uri="{BB962C8B-B14F-4D97-AF65-F5344CB8AC3E}">
        <p14:creationId xmlns:p14="http://schemas.microsoft.com/office/powerpoint/2010/main" val="195097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8308421" y="173715"/>
            <a:ext cx="3785652" cy="646331"/>
          </a:xfrm>
          <a:prstGeom prst="rect">
            <a:avLst/>
          </a:prstGeom>
          <a:noFill/>
        </p:spPr>
        <p:txBody>
          <a:bodyPr wrap="square" rtlCol="0">
            <a:spAutoFit/>
          </a:bodyPr>
          <a:lstStyle/>
          <a:p>
            <a:r>
              <a:rPr lang="en-US" sz="3600" dirty="0">
                <a:latin typeface="Harlow Solid Italic" panose="04030604020F02020D02" pitchFamily="82" charset="0"/>
              </a:rPr>
              <a:t>Saddlehorn Ranch</a:t>
            </a:r>
          </a:p>
        </p:txBody>
      </p:sp>
      <p:sp>
        <p:nvSpPr>
          <p:cNvPr id="4" name="TextBox 3">
            <a:extLst>
              <a:ext uri="{FF2B5EF4-FFF2-40B4-BE49-F238E27FC236}">
                <a16:creationId xmlns:a16="http://schemas.microsoft.com/office/drawing/2014/main" id="{A9F9B79C-483D-4E62-B00F-BA3FF8D5B868}"/>
              </a:ext>
            </a:extLst>
          </p:cNvPr>
          <p:cNvSpPr txBox="1"/>
          <p:nvPr/>
        </p:nvSpPr>
        <p:spPr>
          <a:xfrm>
            <a:off x="859319" y="449036"/>
            <a:ext cx="5695834" cy="369332"/>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JUSTIFICATION FOR APPROVAL OF PRELIMINARY PLAN</a:t>
            </a:r>
          </a:p>
        </p:txBody>
      </p:sp>
      <p:sp>
        <p:nvSpPr>
          <p:cNvPr id="18" name="TextBox 17">
            <a:extLst>
              <a:ext uri="{FF2B5EF4-FFF2-40B4-BE49-F238E27FC236}">
                <a16:creationId xmlns:a16="http://schemas.microsoft.com/office/drawing/2014/main" id="{CED013F7-E2EF-46DB-B99D-998464446366}"/>
              </a:ext>
            </a:extLst>
          </p:cNvPr>
          <p:cNvSpPr txBox="1"/>
          <p:nvPr/>
        </p:nvSpPr>
        <p:spPr>
          <a:xfrm>
            <a:off x="8820764" y="595992"/>
            <a:ext cx="3371235" cy="523220"/>
          </a:xfrm>
          <a:prstGeom prst="rect">
            <a:avLst/>
          </a:prstGeom>
          <a:noFill/>
        </p:spPr>
        <p:txBody>
          <a:bodyPr wrap="square" rtlCol="0">
            <a:spAutoFit/>
          </a:bodyPr>
          <a:lstStyle/>
          <a:p>
            <a:r>
              <a:rPr lang="en-US" sz="2800" b="1" dirty="0">
                <a:solidFill>
                  <a:srgbClr val="0070C0"/>
                </a:solidFill>
                <a:effectLst>
                  <a:outerShdw blurRad="50800" dist="50800" dir="5400000" algn="ctr" rotWithShape="0">
                    <a:schemeClr val="bg1">
                      <a:lumMod val="50000"/>
                    </a:schemeClr>
                  </a:outerShdw>
                </a:effectLst>
              </a:rPr>
              <a:t>PRELIMINARY PLAN</a:t>
            </a:r>
          </a:p>
        </p:txBody>
      </p:sp>
      <p:sp>
        <p:nvSpPr>
          <p:cNvPr id="19" name="TextBox 18">
            <a:extLst>
              <a:ext uri="{FF2B5EF4-FFF2-40B4-BE49-F238E27FC236}">
                <a16:creationId xmlns:a16="http://schemas.microsoft.com/office/drawing/2014/main" id="{3DEB3B71-3777-4FB7-BAA2-AC836792B992}"/>
              </a:ext>
            </a:extLst>
          </p:cNvPr>
          <p:cNvSpPr txBox="1"/>
          <p:nvPr/>
        </p:nvSpPr>
        <p:spPr>
          <a:xfrm>
            <a:off x="859319" y="857602"/>
            <a:ext cx="4310558" cy="2031325"/>
          </a:xfrm>
          <a:prstGeom prst="rect">
            <a:avLst/>
          </a:prstGeom>
          <a:noFill/>
        </p:spPr>
        <p:txBody>
          <a:bodyPr wrap="square">
            <a:spAutoFit/>
          </a:bodyPr>
          <a:lstStyle/>
          <a:p>
            <a:pPr marL="0" marR="0">
              <a:spcBef>
                <a:spcPts val="1000"/>
              </a:spcBef>
              <a:spcAft>
                <a:spcPts val="0"/>
              </a:spcAft>
            </a:pPr>
            <a:r>
              <a:rPr lang="en-US"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3.4 Facilities and Services (Fire Protection, School Districts, Wastewater Facilities, etc.) </a:t>
            </a:r>
            <a:endParaRPr lang="en-US" sz="1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3.4.1 Encourage development in urban areas where adequate public facilities or services exist or can be provided in an efficient manner.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3.4.2 Provide for the efficient provision of public safety in the area.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3.4.3 Encourage the availability of facilities and services within the planning area, close to the residents.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0BA9D5AA-8944-4888-A4F3-3802E3F24D90}"/>
              </a:ext>
            </a:extLst>
          </p:cNvPr>
          <p:cNvSpPr txBox="1"/>
          <p:nvPr/>
        </p:nvSpPr>
        <p:spPr>
          <a:xfrm>
            <a:off x="859319" y="2861077"/>
            <a:ext cx="4310558" cy="2677656"/>
          </a:xfrm>
          <a:prstGeom prst="rect">
            <a:avLst/>
          </a:prstGeom>
          <a:noFill/>
        </p:spPr>
        <p:txBody>
          <a:bodyPr wrap="square">
            <a:spAutoFit/>
          </a:bodyPr>
          <a:lstStyle/>
          <a:p>
            <a:pPr marL="0" marR="0">
              <a:spcBef>
                <a:spcPts val="0"/>
              </a:spcBef>
              <a:spcAft>
                <a:spcPts val="0"/>
              </a:spcAft>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Letters of Commitment to Serve all the area within the Preliminary Plan have been provided with this submittal for public safety, gas, and electric. No new facilities for fire protection or schools are proposed or required for this application.</a:t>
            </a:r>
            <a:b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Applicant successfully established </a:t>
            </a:r>
            <a:r>
              <a:rPr lang="en-US"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 Saddlehorn Ranch</a:t>
            </a: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Metropolitan District for the creation of a water district that will develop two existing wells (located in the southeast vicinity of the 816 acre site) to facilitate the construction of a central water supply and serve all new homes within the Preliminary Plan area.</a:t>
            </a:r>
          </a:p>
        </p:txBody>
      </p:sp>
      <p:sp>
        <p:nvSpPr>
          <p:cNvPr id="23" name="TextBox 22">
            <a:extLst>
              <a:ext uri="{FF2B5EF4-FFF2-40B4-BE49-F238E27FC236}">
                <a16:creationId xmlns:a16="http://schemas.microsoft.com/office/drawing/2014/main" id="{1C48462D-4A93-40B4-ACC4-425682258BE4}"/>
              </a:ext>
            </a:extLst>
          </p:cNvPr>
          <p:cNvSpPr txBox="1"/>
          <p:nvPr/>
        </p:nvSpPr>
        <p:spPr>
          <a:xfrm>
            <a:off x="859319" y="5495036"/>
            <a:ext cx="4310558" cy="523220"/>
          </a:xfrm>
          <a:prstGeom prst="rect">
            <a:avLst/>
          </a:prstGeom>
          <a:noFill/>
        </p:spPr>
        <p:txBody>
          <a:bodyPr wrap="square">
            <a:spAutoFit/>
          </a:bodyPr>
          <a:lstStyle/>
          <a:p>
            <a:pPr marL="0" marR="0">
              <a:spcBef>
                <a:spcPts val="0"/>
              </a:spcBef>
              <a:spcAft>
                <a:spcPts val="0"/>
              </a:spcAft>
            </a:pPr>
            <a:r>
              <a:rPr lang="en-US"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3.5 Transportation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El Paso County Road Impact Fee Program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5E80636F-7351-4008-ADD1-099E893E76A1}"/>
              </a:ext>
            </a:extLst>
          </p:cNvPr>
          <p:cNvSpPr txBox="1"/>
          <p:nvPr/>
        </p:nvSpPr>
        <p:spPr>
          <a:xfrm>
            <a:off x="5599176" y="1356799"/>
            <a:ext cx="4213039" cy="1384995"/>
          </a:xfrm>
          <a:prstGeom prst="rect">
            <a:avLst/>
          </a:prstGeom>
          <a:noFill/>
        </p:spPr>
        <p:txBody>
          <a:bodyPr wrap="square">
            <a:spAutoFit/>
          </a:bodyPr>
          <a:lstStyle/>
          <a:p>
            <a:pPr marL="0" marR="0">
              <a:spcBef>
                <a:spcPts val="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Saddlehorn Ranch will be subject to participation in the El Paso County Road Impact Fee Program.</a:t>
            </a:r>
            <a:endPar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This project will request annexation into the 10 mil PID. The up-front fees will be per the current 2019 fee schedule for Single Family Detached housing.</a:t>
            </a:r>
            <a:endPar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Upfront Road Impact fees are due at plat recordation.</a:t>
            </a:r>
          </a:p>
        </p:txBody>
      </p:sp>
      <p:sp>
        <p:nvSpPr>
          <p:cNvPr id="27" name="TextBox 26">
            <a:extLst>
              <a:ext uri="{FF2B5EF4-FFF2-40B4-BE49-F238E27FC236}">
                <a16:creationId xmlns:a16="http://schemas.microsoft.com/office/drawing/2014/main" id="{18890AD7-D253-4165-9294-D5FE0530E996}"/>
              </a:ext>
            </a:extLst>
          </p:cNvPr>
          <p:cNvSpPr txBox="1"/>
          <p:nvPr/>
        </p:nvSpPr>
        <p:spPr>
          <a:xfrm>
            <a:off x="5599176" y="2768744"/>
            <a:ext cx="4213039" cy="2462213"/>
          </a:xfrm>
          <a:prstGeom prst="rect">
            <a:avLst/>
          </a:prstGeom>
          <a:noFill/>
        </p:spPr>
        <p:txBody>
          <a:bodyPr wrap="square">
            <a:spAutoFit/>
          </a:bodyPr>
          <a:lstStyle/>
          <a:p>
            <a:pPr marL="0" marR="0">
              <a:spcBef>
                <a:spcPts val="0"/>
              </a:spcBef>
              <a:spcAft>
                <a:spcPts val="0"/>
              </a:spcAft>
            </a:pP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3.5.1 Recommend land use patterns that make efficient use of existing transportation infrastructure and limit the cost of future extensions and upgrades</a:t>
            </a: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3.5.2 Mitigate congestion by providing flexibility for areas of higher population densities while protecting lower density areas from the negative effects of traffic.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3.5.5 Enhance the future role of Meadow Lake Airport through the recommendation of compatible land uses.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3.5.6 Balance long term transportation infrastructure needs with current requirements.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AB89B6C-5CD3-4FA9-ADF2-FF34D31C4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052" y="5259856"/>
            <a:ext cx="3973286" cy="1271452"/>
          </a:xfrm>
          <a:prstGeom prst="rect">
            <a:avLst/>
          </a:prstGeom>
        </p:spPr>
      </p:pic>
      <p:sp>
        <p:nvSpPr>
          <p:cNvPr id="20" name="TextBox 19">
            <a:extLst>
              <a:ext uri="{FF2B5EF4-FFF2-40B4-BE49-F238E27FC236}">
                <a16:creationId xmlns:a16="http://schemas.microsoft.com/office/drawing/2014/main" id="{F35D8E2C-FE02-4584-B8EF-0CC3FE710E46}"/>
              </a:ext>
            </a:extLst>
          </p:cNvPr>
          <p:cNvSpPr txBox="1"/>
          <p:nvPr/>
        </p:nvSpPr>
        <p:spPr>
          <a:xfrm>
            <a:off x="11656335" y="6408964"/>
            <a:ext cx="426808" cy="369332"/>
          </a:xfrm>
          <a:prstGeom prst="rect">
            <a:avLst/>
          </a:prstGeom>
          <a:noFill/>
        </p:spPr>
        <p:txBody>
          <a:bodyPr wrap="square" rtlCol="0">
            <a:spAutoFit/>
          </a:bodyPr>
          <a:lstStyle/>
          <a:p>
            <a:pPr algn="ctr"/>
            <a:r>
              <a:rPr lang="en-US" b="1" dirty="0"/>
              <a:t>12</a:t>
            </a:r>
          </a:p>
        </p:txBody>
      </p:sp>
    </p:spTree>
    <p:extLst>
      <p:ext uri="{BB962C8B-B14F-4D97-AF65-F5344CB8AC3E}">
        <p14:creationId xmlns:p14="http://schemas.microsoft.com/office/powerpoint/2010/main" val="391558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8308421" y="173715"/>
            <a:ext cx="3785652" cy="646331"/>
          </a:xfrm>
          <a:prstGeom prst="rect">
            <a:avLst/>
          </a:prstGeom>
          <a:noFill/>
        </p:spPr>
        <p:txBody>
          <a:bodyPr wrap="square" rtlCol="0">
            <a:spAutoFit/>
          </a:bodyPr>
          <a:lstStyle/>
          <a:p>
            <a:r>
              <a:rPr lang="en-US" sz="3600" dirty="0">
                <a:latin typeface="Harlow Solid Italic" panose="04030604020F02020D02" pitchFamily="82" charset="0"/>
              </a:rPr>
              <a:t>Saddlehorn Ranch</a:t>
            </a:r>
          </a:p>
        </p:txBody>
      </p:sp>
      <p:sp>
        <p:nvSpPr>
          <p:cNvPr id="4" name="TextBox 3">
            <a:extLst>
              <a:ext uri="{FF2B5EF4-FFF2-40B4-BE49-F238E27FC236}">
                <a16:creationId xmlns:a16="http://schemas.microsoft.com/office/drawing/2014/main" id="{A9F9B79C-483D-4E62-B00F-BA3FF8D5B868}"/>
              </a:ext>
            </a:extLst>
          </p:cNvPr>
          <p:cNvSpPr txBox="1"/>
          <p:nvPr/>
        </p:nvSpPr>
        <p:spPr>
          <a:xfrm>
            <a:off x="859319" y="449036"/>
            <a:ext cx="5695834" cy="369332"/>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JUSTIFICATION FOR APPROVAL OF PRELIMINARY PLAN</a:t>
            </a:r>
          </a:p>
        </p:txBody>
      </p:sp>
      <p:sp>
        <p:nvSpPr>
          <p:cNvPr id="18" name="TextBox 17">
            <a:extLst>
              <a:ext uri="{FF2B5EF4-FFF2-40B4-BE49-F238E27FC236}">
                <a16:creationId xmlns:a16="http://schemas.microsoft.com/office/drawing/2014/main" id="{CED013F7-E2EF-46DB-B99D-998464446366}"/>
              </a:ext>
            </a:extLst>
          </p:cNvPr>
          <p:cNvSpPr txBox="1"/>
          <p:nvPr/>
        </p:nvSpPr>
        <p:spPr>
          <a:xfrm>
            <a:off x="8820764" y="595992"/>
            <a:ext cx="3371235" cy="523220"/>
          </a:xfrm>
          <a:prstGeom prst="rect">
            <a:avLst/>
          </a:prstGeom>
          <a:noFill/>
        </p:spPr>
        <p:txBody>
          <a:bodyPr wrap="square" rtlCol="0">
            <a:spAutoFit/>
          </a:bodyPr>
          <a:lstStyle/>
          <a:p>
            <a:r>
              <a:rPr lang="en-US" sz="2800" b="1" dirty="0">
                <a:solidFill>
                  <a:srgbClr val="0070C0"/>
                </a:solidFill>
                <a:effectLst>
                  <a:outerShdw blurRad="50800" dist="50800" dir="5400000" algn="ctr" rotWithShape="0">
                    <a:schemeClr val="bg1">
                      <a:lumMod val="50000"/>
                    </a:schemeClr>
                  </a:outerShdw>
                </a:effectLst>
              </a:rPr>
              <a:t>PRELIMINARY PLAN</a:t>
            </a:r>
          </a:p>
        </p:txBody>
      </p:sp>
      <p:sp>
        <p:nvSpPr>
          <p:cNvPr id="20" name="TextBox 19">
            <a:extLst>
              <a:ext uri="{FF2B5EF4-FFF2-40B4-BE49-F238E27FC236}">
                <a16:creationId xmlns:a16="http://schemas.microsoft.com/office/drawing/2014/main" id="{A94A0A45-265D-4528-A91F-DD786B38FC3B}"/>
              </a:ext>
            </a:extLst>
          </p:cNvPr>
          <p:cNvSpPr txBox="1"/>
          <p:nvPr/>
        </p:nvSpPr>
        <p:spPr>
          <a:xfrm>
            <a:off x="859319" y="818368"/>
            <a:ext cx="4392619" cy="5047536"/>
          </a:xfrm>
          <a:prstGeom prst="rect">
            <a:avLst/>
          </a:prstGeom>
          <a:noFill/>
        </p:spPr>
        <p:txBody>
          <a:bodyPr wrap="square">
            <a:spAutoFit/>
          </a:bodyPr>
          <a:lstStyle/>
          <a:p>
            <a:pPr marL="0" marR="0">
              <a:spcBef>
                <a:spcPts val="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A Traffic Impact Study [TIS] has been prepared and provided with the Preliminary Plan application. The TIS addresses the use of the two major transportation corridors (e.g. Curtis Road and Judge Orr Road) that provide primary access/egress to and from the Preliminary Plan area. No “negative effects” of traffic would be triggered as a result of the need to construct additional major arterial infrastructure; all new roads within the Preliminary Plan area would be a local residential category.</a:t>
            </a:r>
            <a:endPar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With regard to Meadow Lake Airport, as originally indicated on Page 2 of the Saddlehorn Ranch LOI, the Preliminary Plan area had once before been approved by the County as a PUD development with up to 5,370 urban-density dwelling units on 6,300 acres. This Preliminary Plan application proposes significantly fewer units (e.g. 218) on 2.5 acre lots within the 816-acre site,  and would be very compatible with the character and type of residential development that has been allowed to occur immediately adjacent to the Airport. Meadow Lake Airport has indicated no opposition to the Saddlehorn Ranch Preliminary Plan.  </a:t>
            </a:r>
            <a:endPar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6A075C54-76C2-4843-A54A-F688210E6448}"/>
              </a:ext>
            </a:extLst>
          </p:cNvPr>
          <p:cNvSpPr txBox="1"/>
          <p:nvPr/>
        </p:nvSpPr>
        <p:spPr>
          <a:xfrm>
            <a:off x="5616777" y="777974"/>
            <a:ext cx="2085465" cy="307777"/>
          </a:xfrm>
          <a:prstGeom prst="rect">
            <a:avLst/>
          </a:prstGeom>
          <a:noFill/>
        </p:spPr>
        <p:txBody>
          <a:bodyPr wrap="square">
            <a:spAutoFit/>
          </a:bodyPr>
          <a:lstStyle/>
          <a:p>
            <a:pPr marL="0" marR="0">
              <a:spcBef>
                <a:spcPts val="0"/>
              </a:spcBef>
              <a:spcAft>
                <a:spcPts val="0"/>
              </a:spcAft>
            </a:pPr>
            <a:r>
              <a:rPr lang="en-US"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3.6 Water Supply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6D7AF5C-4FE6-4984-9B61-6AFB6C5A09D1}"/>
              </a:ext>
            </a:extLst>
          </p:cNvPr>
          <p:cNvSpPr txBox="1"/>
          <p:nvPr/>
        </p:nvSpPr>
        <p:spPr>
          <a:xfrm>
            <a:off x="5614432" y="1108762"/>
            <a:ext cx="4392619" cy="954107"/>
          </a:xfrm>
          <a:prstGeom prst="rect">
            <a:avLst/>
          </a:prstGeom>
          <a:noFill/>
        </p:spPr>
        <p:txBody>
          <a:bodyPr wrap="square">
            <a:spAutoFit/>
          </a:bodyPr>
          <a:lstStyle/>
          <a:p>
            <a:pPr marL="0" marR="0">
              <a:spcBef>
                <a:spcPts val="0"/>
              </a:spcBef>
              <a:spcAft>
                <a:spcPts val="0"/>
              </a:spcAft>
            </a:pP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3.6.1 Plan for water resources in a thoughtful way that recognizes the non-renewable nature of water resources in the area, accommodates existing and historical uses, and allows for sustainable, planned growth.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B246DAAC-A91D-4905-864D-AEE2CEF23E0C}"/>
              </a:ext>
            </a:extLst>
          </p:cNvPr>
          <p:cNvSpPr txBox="1"/>
          <p:nvPr/>
        </p:nvSpPr>
        <p:spPr>
          <a:xfrm>
            <a:off x="5603072" y="1977174"/>
            <a:ext cx="4392619" cy="2246769"/>
          </a:xfrm>
          <a:prstGeom prst="rect">
            <a:avLst/>
          </a:prstGeom>
          <a:noFill/>
        </p:spPr>
        <p:txBody>
          <a:bodyPr wrap="square">
            <a:spAutoFit/>
          </a:bodyPr>
          <a:lstStyle/>
          <a:p>
            <a:pPr marL="0" marR="0">
              <a:spcBef>
                <a:spcPts val="0"/>
              </a:spcBef>
              <a:spcAft>
                <a:spcPts val="0"/>
              </a:spcAft>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Applicant has successfully established the </a:t>
            </a:r>
            <a:r>
              <a:rPr lang="en-US" sz="14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Saddlehorn Ranch Metropolitan District</a:t>
            </a: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which created a water district that will develop two existing wells (located in the southeast vicinity of the 816 acre site) to facilitate the construction of a central water supply that will service all new homes within the Preliminary Plan area. This will allow for sustainable, planned growth as the Preliminary Plan area does not rely on development of numerous new wells as a primary source of water for new residences.</a:t>
            </a:r>
          </a:p>
        </p:txBody>
      </p:sp>
      <p:sp>
        <p:nvSpPr>
          <p:cNvPr id="28" name="TextBox 27">
            <a:extLst>
              <a:ext uri="{FF2B5EF4-FFF2-40B4-BE49-F238E27FC236}">
                <a16:creationId xmlns:a16="http://schemas.microsoft.com/office/drawing/2014/main" id="{8EC23DF0-5EB0-44B3-8695-89B0BE75A8BF}"/>
              </a:ext>
            </a:extLst>
          </p:cNvPr>
          <p:cNvSpPr txBox="1"/>
          <p:nvPr/>
        </p:nvSpPr>
        <p:spPr>
          <a:xfrm>
            <a:off x="5594544" y="4140521"/>
            <a:ext cx="4100994" cy="738664"/>
          </a:xfrm>
          <a:prstGeom prst="rect">
            <a:avLst/>
          </a:prstGeom>
          <a:noFill/>
        </p:spPr>
        <p:txBody>
          <a:bodyPr wrap="square">
            <a:spAutoFit/>
          </a:bodyPr>
          <a:lstStyle/>
          <a:p>
            <a:pPr marL="0" marR="0">
              <a:spcBef>
                <a:spcPts val="0"/>
              </a:spcBef>
              <a:spcAft>
                <a:spcPts val="0"/>
              </a:spcAft>
            </a:pPr>
            <a:r>
              <a:rPr lang="en-US"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3.7 Parks, Trails, and Open Space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3.7.1 Provide recreational amenities for area residents.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2E5D3DC-7470-4386-A5BC-523B37E13A9B}"/>
              </a:ext>
            </a:extLst>
          </p:cNvPr>
          <p:cNvSpPr txBox="1"/>
          <p:nvPr/>
        </p:nvSpPr>
        <p:spPr>
          <a:xfrm>
            <a:off x="5628669" y="4824741"/>
            <a:ext cx="4209505" cy="1938992"/>
          </a:xfrm>
          <a:prstGeom prst="rect">
            <a:avLst/>
          </a:prstGeom>
          <a:noFill/>
        </p:spPr>
        <p:txBody>
          <a:bodyPr wrap="square">
            <a:spAutoFit/>
          </a:bodyPr>
          <a:lstStyle/>
          <a:p>
            <a:pPr marL="0" marR="0">
              <a:spcBef>
                <a:spcPts val="0"/>
              </a:spcBef>
              <a:spcAft>
                <a:spcPts val="0"/>
              </a:spcAft>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Preliminary Plan indicates 134 acres of jurisdictional and non-jurisdictional wetlands and floodplains that will remain as no-build open space area. The Owner/Applicant proposes that equestrian trails will be developed for area residents within some of these open spaces. </a:t>
            </a: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All parks, trails, and open space tracts will be maintained by the </a:t>
            </a:r>
            <a:r>
              <a:rPr lang="en-US" sz="1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Saddlehorn Ranch Metropolitan District</a:t>
            </a: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which will be formed and organized prior to the approval of the Final Plat. </a:t>
            </a:r>
          </a:p>
        </p:txBody>
      </p:sp>
      <p:sp>
        <p:nvSpPr>
          <p:cNvPr id="19" name="TextBox 18">
            <a:extLst>
              <a:ext uri="{FF2B5EF4-FFF2-40B4-BE49-F238E27FC236}">
                <a16:creationId xmlns:a16="http://schemas.microsoft.com/office/drawing/2014/main" id="{CBDC3CAC-9335-4DB9-ABD8-F38993CF4096}"/>
              </a:ext>
            </a:extLst>
          </p:cNvPr>
          <p:cNvSpPr txBox="1"/>
          <p:nvPr/>
        </p:nvSpPr>
        <p:spPr>
          <a:xfrm>
            <a:off x="11656335" y="6408964"/>
            <a:ext cx="426808" cy="369332"/>
          </a:xfrm>
          <a:prstGeom prst="rect">
            <a:avLst/>
          </a:prstGeom>
          <a:noFill/>
        </p:spPr>
        <p:txBody>
          <a:bodyPr wrap="square" rtlCol="0">
            <a:spAutoFit/>
          </a:bodyPr>
          <a:lstStyle/>
          <a:p>
            <a:pPr algn="ctr"/>
            <a:r>
              <a:rPr lang="en-US" b="1" dirty="0"/>
              <a:t>13</a:t>
            </a:r>
          </a:p>
        </p:txBody>
      </p:sp>
    </p:spTree>
    <p:extLst>
      <p:ext uri="{BB962C8B-B14F-4D97-AF65-F5344CB8AC3E}">
        <p14:creationId xmlns:p14="http://schemas.microsoft.com/office/powerpoint/2010/main" val="293437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8308421" y="173715"/>
            <a:ext cx="3785652" cy="646331"/>
          </a:xfrm>
          <a:prstGeom prst="rect">
            <a:avLst/>
          </a:prstGeom>
          <a:noFill/>
        </p:spPr>
        <p:txBody>
          <a:bodyPr wrap="square" rtlCol="0">
            <a:spAutoFit/>
          </a:bodyPr>
          <a:lstStyle/>
          <a:p>
            <a:r>
              <a:rPr lang="en-US" sz="3600" dirty="0">
                <a:latin typeface="Harlow Solid Italic" panose="04030604020F02020D02" pitchFamily="82" charset="0"/>
              </a:rPr>
              <a:t>Saddlehorn Ranch</a:t>
            </a:r>
          </a:p>
        </p:txBody>
      </p:sp>
      <p:sp>
        <p:nvSpPr>
          <p:cNvPr id="4" name="TextBox 3">
            <a:extLst>
              <a:ext uri="{FF2B5EF4-FFF2-40B4-BE49-F238E27FC236}">
                <a16:creationId xmlns:a16="http://schemas.microsoft.com/office/drawing/2014/main" id="{A9F9B79C-483D-4E62-B00F-BA3FF8D5B868}"/>
              </a:ext>
            </a:extLst>
          </p:cNvPr>
          <p:cNvSpPr txBox="1"/>
          <p:nvPr/>
        </p:nvSpPr>
        <p:spPr>
          <a:xfrm>
            <a:off x="859319" y="449036"/>
            <a:ext cx="5695834" cy="369332"/>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JUSTIFICATION FOR APPROVAL OF PRELIMINARY PLAN</a:t>
            </a:r>
          </a:p>
        </p:txBody>
      </p:sp>
      <p:sp>
        <p:nvSpPr>
          <p:cNvPr id="18" name="TextBox 17">
            <a:extLst>
              <a:ext uri="{FF2B5EF4-FFF2-40B4-BE49-F238E27FC236}">
                <a16:creationId xmlns:a16="http://schemas.microsoft.com/office/drawing/2014/main" id="{CED013F7-E2EF-46DB-B99D-998464446366}"/>
              </a:ext>
            </a:extLst>
          </p:cNvPr>
          <p:cNvSpPr txBox="1"/>
          <p:nvPr/>
        </p:nvSpPr>
        <p:spPr>
          <a:xfrm>
            <a:off x="8820764" y="595992"/>
            <a:ext cx="3371235" cy="523220"/>
          </a:xfrm>
          <a:prstGeom prst="rect">
            <a:avLst/>
          </a:prstGeom>
          <a:noFill/>
        </p:spPr>
        <p:txBody>
          <a:bodyPr wrap="square" rtlCol="0">
            <a:spAutoFit/>
          </a:bodyPr>
          <a:lstStyle/>
          <a:p>
            <a:r>
              <a:rPr lang="en-US" sz="2800" b="1" dirty="0">
                <a:solidFill>
                  <a:srgbClr val="0070C0"/>
                </a:solidFill>
                <a:effectLst>
                  <a:outerShdw blurRad="50800" dist="50800" dir="5400000" algn="ctr" rotWithShape="0">
                    <a:schemeClr val="bg1">
                      <a:lumMod val="50000"/>
                    </a:schemeClr>
                  </a:outerShdw>
                </a:effectLst>
              </a:rPr>
              <a:t>PRELIMINARY PLAN</a:t>
            </a:r>
          </a:p>
        </p:txBody>
      </p:sp>
      <p:sp>
        <p:nvSpPr>
          <p:cNvPr id="21" name="TextBox 20">
            <a:extLst>
              <a:ext uri="{FF2B5EF4-FFF2-40B4-BE49-F238E27FC236}">
                <a16:creationId xmlns:a16="http://schemas.microsoft.com/office/drawing/2014/main" id="{4CDD7EEF-5C3C-4A0B-94A1-8A528DA7DA56}"/>
              </a:ext>
            </a:extLst>
          </p:cNvPr>
          <p:cNvSpPr txBox="1"/>
          <p:nvPr/>
        </p:nvSpPr>
        <p:spPr>
          <a:xfrm>
            <a:off x="859319" y="857602"/>
            <a:ext cx="4275389" cy="954107"/>
          </a:xfrm>
          <a:prstGeom prst="rect">
            <a:avLst/>
          </a:prstGeom>
          <a:noFill/>
        </p:spPr>
        <p:txBody>
          <a:bodyPr wrap="square">
            <a:spAutoFit/>
          </a:bodyPr>
          <a:lstStyle/>
          <a:p>
            <a:pPr marL="0" marR="0">
              <a:spcBef>
                <a:spcPts val="1000"/>
              </a:spcBef>
              <a:spcAft>
                <a:spcPts val="0"/>
              </a:spcAft>
            </a:pPr>
            <a:r>
              <a:rPr lang="en-US" sz="1400" b="1" dirty="0">
                <a:solidFill>
                  <a:srgbClr val="333333"/>
                </a:solidFill>
                <a:effectLst/>
                <a:ea typeface="Times New Roman" panose="02020603050405020304" pitchFamily="18" charset="0"/>
                <a:cs typeface="Times New Roman" panose="02020603050405020304" pitchFamily="18" charset="0"/>
              </a:rPr>
              <a:t>3.8 Natural Systems </a:t>
            </a:r>
            <a:endParaRPr lang="en-US" sz="1400" b="1" dirty="0">
              <a:solidFill>
                <a:srgbClr val="4F81BD"/>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i="1" dirty="0">
                <a:solidFill>
                  <a:srgbClr val="000000"/>
                </a:solidFill>
                <a:effectLst/>
                <a:ea typeface="Times New Roman" panose="02020603050405020304" pitchFamily="18" charset="0"/>
                <a:cs typeface="Times New Roman" panose="02020603050405020304" pitchFamily="18" charset="0"/>
              </a:rPr>
              <a:t>3.8.1 Preserve important natural features that are critical to the function of natural systems such as watersheds and wildlife corridors</a:t>
            </a:r>
            <a:r>
              <a:rPr lang="en-US" sz="1400" i="1" dirty="0">
                <a:solidFill>
                  <a:srgbClr val="000000"/>
                </a:solidFill>
                <a:effectLst/>
                <a:ea typeface="Times New Roman" panose="02020603050405020304" pitchFamily="18"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7FB4E7D2-7D48-431D-B909-C71D8CE27545}"/>
              </a:ext>
            </a:extLst>
          </p:cNvPr>
          <p:cNvSpPr txBox="1"/>
          <p:nvPr/>
        </p:nvSpPr>
        <p:spPr>
          <a:xfrm>
            <a:off x="859317" y="1811709"/>
            <a:ext cx="4760420" cy="1231106"/>
          </a:xfrm>
          <a:prstGeom prst="rect">
            <a:avLst/>
          </a:prstGeom>
          <a:noFill/>
        </p:spPr>
        <p:txBody>
          <a:bodyPr wrap="square">
            <a:spAutoFit/>
          </a:bodyPr>
          <a:lstStyle/>
          <a:p>
            <a:pPr marL="0" marR="0">
              <a:spcBef>
                <a:spcPts val="0"/>
              </a:spcBef>
              <a:spcAft>
                <a:spcPts val="0"/>
              </a:spcAft>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Preliminary Plan indicates there are 134 acres of jurisdictional and non-jurisdictional wetlands and floodplains that will remain as no-build open space area. These areas will remain as no-build preservation tracts to protect natural watersheds and wildlife corridors</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793728C6-FE0C-4489-9531-124E49208038}"/>
              </a:ext>
            </a:extLst>
          </p:cNvPr>
          <p:cNvSpPr txBox="1"/>
          <p:nvPr/>
        </p:nvSpPr>
        <p:spPr>
          <a:xfrm>
            <a:off x="874128" y="2971912"/>
            <a:ext cx="2579077" cy="369332"/>
          </a:xfrm>
          <a:prstGeom prst="rect">
            <a:avLst/>
          </a:prstGeom>
          <a:noFill/>
        </p:spPr>
        <p:txBody>
          <a:bodyPr wrap="square">
            <a:spAutoFit/>
          </a:bodyPr>
          <a:lstStyle/>
          <a:p>
            <a:pPr marL="0" marR="0">
              <a:spcBef>
                <a:spcPts val="0"/>
              </a:spcBef>
              <a:spcAft>
                <a:spcPts val="0"/>
              </a:spcAft>
            </a:pPr>
            <a:r>
              <a:rPr lang="en-U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WATER DEPENDABILITY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374A1F52-7359-4505-A6BC-55C4C6EBE394}"/>
              </a:ext>
            </a:extLst>
          </p:cNvPr>
          <p:cNvSpPr txBox="1"/>
          <p:nvPr/>
        </p:nvSpPr>
        <p:spPr>
          <a:xfrm>
            <a:off x="528158" y="3376201"/>
            <a:ext cx="5414274" cy="523220"/>
          </a:xfrm>
          <a:prstGeom prst="rect">
            <a:avLst/>
          </a:prstGeom>
          <a:noFill/>
        </p:spPr>
        <p:txBody>
          <a:bodyPr wrap="square">
            <a:spAutoFit/>
          </a:bodyPr>
          <a:lstStyle/>
          <a:p>
            <a:pPr marL="342900" marR="0" lvl="0" indent="-342900">
              <a:spcBef>
                <a:spcPts val="0"/>
              </a:spcBef>
              <a:spcAft>
                <a:spcPts val="600"/>
              </a:spcAft>
              <a:buFont typeface="Symbol" panose="05050102010706020507" pitchFamily="18" charset="2"/>
              <a:buChar char=""/>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Per the Water Resources and Wastewater Report submitted in 2019, Saddlehorn Ranch has the following Supply and Demands:</a:t>
            </a:r>
          </a:p>
        </p:txBody>
      </p:sp>
      <p:sp>
        <p:nvSpPr>
          <p:cNvPr id="31" name="TextBox 30">
            <a:extLst>
              <a:ext uri="{FF2B5EF4-FFF2-40B4-BE49-F238E27FC236}">
                <a16:creationId xmlns:a16="http://schemas.microsoft.com/office/drawing/2014/main" id="{F32E72E6-6AD9-4DC2-A04E-D21433D25840}"/>
              </a:ext>
            </a:extLst>
          </p:cNvPr>
          <p:cNvSpPr txBox="1"/>
          <p:nvPr/>
        </p:nvSpPr>
        <p:spPr>
          <a:xfrm>
            <a:off x="-2" y="3873798"/>
            <a:ext cx="5266963" cy="369332"/>
          </a:xfrm>
          <a:prstGeom prst="rect">
            <a:avLst/>
          </a:prstGeom>
          <a:noFill/>
        </p:spPr>
        <p:txBody>
          <a:bodyPr wrap="square">
            <a:spAutoFit/>
          </a:bodyPr>
          <a:lstStyle/>
          <a:p>
            <a:pPr marL="685800" marR="0" indent="228600">
              <a:spcBef>
                <a:spcPts val="0"/>
              </a:spcBef>
              <a:spcAft>
                <a:spcPts val="600"/>
              </a:spcAft>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Water Supply and Demand Summary</a:t>
            </a:r>
            <a:endPar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7" name="Table 26">
            <a:extLst>
              <a:ext uri="{FF2B5EF4-FFF2-40B4-BE49-F238E27FC236}">
                <a16:creationId xmlns:a16="http://schemas.microsoft.com/office/drawing/2014/main" id="{8E8362DB-12F5-4F84-9812-C1A7EC22B04A}"/>
              </a:ext>
            </a:extLst>
          </p:cNvPr>
          <p:cNvGraphicFramePr>
            <a:graphicFrameLocks noGrp="1"/>
          </p:cNvGraphicFramePr>
          <p:nvPr>
            <p:extLst>
              <p:ext uri="{D42A27DB-BD31-4B8C-83A1-F6EECF244321}">
                <p14:modId xmlns:p14="http://schemas.microsoft.com/office/powerpoint/2010/main" val="3287874487"/>
              </p:ext>
            </p:extLst>
          </p:nvPr>
        </p:nvGraphicFramePr>
        <p:xfrm>
          <a:off x="874128" y="4278087"/>
          <a:ext cx="3657600" cy="365760"/>
        </p:xfrm>
        <a:graphic>
          <a:graphicData uri="http://schemas.openxmlformats.org/drawingml/2006/table">
            <a:tbl>
              <a:tblPr firstRow="1" firstCol="1" bandRow="1">
                <a:tableStyleId>{5C22544A-7EE6-4342-B048-85BDC9FD1C3A}</a:tableStyleId>
              </a:tblPr>
              <a:tblGrid>
                <a:gridCol w="1043940">
                  <a:extLst>
                    <a:ext uri="{9D8B030D-6E8A-4147-A177-3AD203B41FA5}">
                      <a16:colId xmlns:a16="http://schemas.microsoft.com/office/drawing/2014/main" val="2432984947"/>
                    </a:ext>
                  </a:extLst>
                </a:gridCol>
                <a:gridCol w="1242060">
                  <a:extLst>
                    <a:ext uri="{9D8B030D-6E8A-4147-A177-3AD203B41FA5}">
                      <a16:colId xmlns:a16="http://schemas.microsoft.com/office/drawing/2014/main" val="1963393371"/>
                    </a:ext>
                  </a:extLst>
                </a:gridCol>
                <a:gridCol w="1371600">
                  <a:extLst>
                    <a:ext uri="{9D8B030D-6E8A-4147-A177-3AD203B41FA5}">
                      <a16:colId xmlns:a16="http://schemas.microsoft.com/office/drawing/2014/main" val="2128796844"/>
                    </a:ext>
                  </a:extLst>
                </a:gridCol>
              </a:tblGrid>
              <a:tr h="0">
                <a:tc>
                  <a:txBody>
                    <a:bodyPr/>
                    <a:lstStyle/>
                    <a:p>
                      <a:pPr marL="0" marR="0" algn="ctr">
                        <a:spcBef>
                          <a:spcPts val="0"/>
                        </a:spcBef>
                        <a:spcAft>
                          <a:spcPts val="0"/>
                        </a:spcAft>
                      </a:pPr>
                      <a:r>
                        <a:rPr lang="en-US" sz="1200">
                          <a:effectLst/>
                        </a:rPr>
                        <a:t>LOTS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Total Supply</a:t>
                      </a:r>
                      <a:endParaRPr lang="en-US" sz="1100">
                        <a:effectLst/>
                      </a:endParaRPr>
                    </a:p>
                    <a:p>
                      <a:pPr marL="0" marR="0" algn="ctr">
                        <a:spcBef>
                          <a:spcPts val="0"/>
                        </a:spcBef>
                        <a:spcAft>
                          <a:spcPts val="0"/>
                        </a:spcAft>
                      </a:pPr>
                      <a:r>
                        <a:rPr lang="en-US" sz="1200">
                          <a:effectLst/>
                        </a:rPr>
                        <a:t>(AF/Year)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Total Demand</a:t>
                      </a:r>
                      <a:endParaRPr lang="en-US" sz="1100" dirty="0">
                        <a:effectLst/>
                      </a:endParaRPr>
                    </a:p>
                    <a:p>
                      <a:pPr marL="0" marR="0" algn="ctr">
                        <a:spcBef>
                          <a:spcPts val="0"/>
                        </a:spcBef>
                        <a:spcAft>
                          <a:spcPts val="0"/>
                        </a:spcAft>
                      </a:pPr>
                      <a:r>
                        <a:rPr lang="en-US" sz="1200" dirty="0">
                          <a:effectLst/>
                        </a:rPr>
                        <a:t>(AF/Year)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9684663"/>
                  </a:ext>
                </a:extLst>
              </a:tr>
            </a:tbl>
          </a:graphicData>
        </a:graphic>
      </p:graphicFrame>
      <p:graphicFrame>
        <p:nvGraphicFramePr>
          <p:cNvPr id="32" name="Table 31">
            <a:extLst>
              <a:ext uri="{FF2B5EF4-FFF2-40B4-BE49-F238E27FC236}">
                <a16:creationId xmlns:a16="http://schemas.microsoft.com/office/drawing/2014/main" id="{5C1C2054-53B7-4A0C-B8CC-F6016F8188F7}"/>
              </a:ext>
            </a:extLst>
          </p:cNvPr>
          <p:cNvGraphicFramePr>
            <a:graphicFrameLocks noGrp="1"/>
          </p:cNvGraphicFramePr>
          <p:nvPr>
            <p:extLst>
              <p:ext uri="{D42A27DB-BD31-4B8C-83A1-F6EECF244321}">
                <p14:modId xmlns:p14="http://schemas.microsoft.com/office/powerpoint/2010/main" val="2664617889"/>
              </p:ext>
            </p:extLst>
          </p:nvPr>
        </p:nvGraphicFramePr>
        <p:xfrm>
          <a:off x="877586" y="4625063"/>
          <a:ext cx="3657600" cy="182880"/>
        </p:xfrm>
        <a:graphic>
          <a:graphicData uri="http://schemas.openxmlformats.org/drawingml/2006/table">
            <a:tbl>
              <a:tblPr firstRow="1" firstCol="1" bandRow="1">
                <a:tableStyleId>{5C22544A-7EE6-4342-B048-85BDC9FD1C3A}</a:tableStyleId>
              </a:tblPr>
              <a:tblGrid>
                <a:gridCol w="1043940">
                  <a:extLst>
                    <a:ext uri="{9D8B030D-6E8A-4147-A177-3AD203B41FA5}">
                      <a16:colId xmlns:a16="http://schemas.microsoft.com/office/drawing/2014/main" val="502341245"/>
                    </a:ext>
                  </a:extLst>
                </a:gridCol>
                <a:gridCol w="1242060">
                  <a:extLst>
                    <a:ext uri="{9D8B030D-6E8A-4147-A177-3AD203B41FA5}">
                      <a16:colId xmlns:a16="http://schemas.microsoft.com/office/drawing/2014/main" val="2054767878"/>
                    </a:ext>
                  </a:extLst>
                </a:gridCol>
                <a:gridCol w="1371600">
                  <a:extLst>
                    <a:ext uri="{9D8B030D-6E8A-4147-A177-3AD203B41FA5}">
                      <a16:colId xmlns:a16="http://schemas.microsoft.com/office/drawing/2014/main" val="1277749891"/>
                    </a:ext>
                  </a:extLst>
                </a:gridCol>
              </a:tblGrid>
              <a:tr h="0">
                <a:tc>
                  <a:txBody>
                    <a:bodyPr/>
                    <a:lstStyle/>
                    <a:p>
                      <a:pPr marL="0" marR="0" algn="ctr">
                        <a:spcBef>
                          <a:spcPts val="0"/>
                        </a:spcBef>
                        <a:spcAft>
                          <a:spcPts val="0"/>
                        </a:spcAft>
                      </a:pPr>
                      <a:r>
                        <a:rPr lang="en-US" sz="1200">
                          <a:effectLst/>
                        </a:rPr>
                        <a:t>218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198.16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146.06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1654808"/>
                  </a:ext>
                </a:extLst>
              </a:tr>
            </a:tbl>
          </a:graphicData>
        </a:graphic>
      </p:graphicFrame>
      <p:sp>
        <p:nvSpPr>
          <p:cNvPr id="34" name="TextBox 33">
            <a:extLst>
              <a:ext uri="{FF2B5EF4-FFF2-40B4-BE49-F238E27FC236}">
                <a16:creationId xmlns:a16="http://schemas.microsoft.com/office/drawing/2014/main" id="{A224A2A3-F8AD-4EB4-87A9-921913B963D5}"/>
              </a:ext>
            </a:extLst>
          </p:cNvPr>
          <p:cNvSpPr txBox="1"/>
          <p:nvPr/>
        </p:nvSpPr>
        <p:spPr>
          <a:xfrm>
            <a:off x="5942434" y="1260237"/>
            <a:ext cx="4563947" cy="2970044"/>
          </a:xfrm>
          <a:prstGeom prst="rect">
            <a:avLst/>
          </a:prstGeom>
          <a:noFill/>
        </p:spPr>
        <p:txBody>
          <a:bodyPr wrap="square">
            <a:spAutoFit/>
          </a:bodyPr>
          <a:lstStyle/>
          <a:p>
            <a:pPr marL="228600" marR="0">
              <a:spcBef>
                <a:spcPts val="0"/>
              </a:spcBef>
              <a:spcAft>
                <a:spcPts val="600"/>
              </a:spcAft>
            </a:pPr>
            <a:r>
              <a:rPr lang="en-US" b="1" u="sng" dirty="0">
                <a:effectLst/>
                <a:latin typeface="Calibri" panose="020F0502020204030204" pitchFamily="34" charset="0"/>
                <a:ea typeface="Calibri" panose="020F0502020204030204" pitchFamily="34" charset="0"/>
                <a:cs typeface="Times New Roman" panose="02020603050405020304" pitchFamily="18" charset="0"/>
              </a:rPr>
              <a:t>Water Quality</a:t>
            </a:r>
          </a:p>
          <a:p>
            <a:pPr marL="342900" marR="0" lvl="0" indent="-342900">
              <a:spcBef>
                <a:spcPts val="0"/>
              </a:spcBef>
              <a:spcAft>
                <a:spcPts val="600"/>
              </a:spcAft>
              <a:buFont typeface="Symbol" panose="05050102010706020507" pitchFamily="18" charset="2"/>
              <a:buChar char=""/>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Saddlehorn Ranch Metropolitan District (SRMD) has sampled both wells for three quarters in 2019.  </a:t>
            </a:r>
          </a:p>
          <a:p>
            <a:pPr marL="342900" marR="0" lvl="0" indent="-342900">
              <a:spcBef>
                <a:spcPts val="0"/>
              </a:spcBef>
              <a:spcAft>
                <a:spcPts val="600"/>
              </a:spcAft>
              <a:buFont typeface="Symbol" panose="05050102010706020507" pitchFamily="18" charset="2"/>
              <a:buChar char=""/>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None of the primary constituents that were tested were above their respective Maximum Contaminant Level (MCL).  Only Total Dissolved Solids, a secondary standard, was above its MCL.</a:t>
            </a:r>
          </a:p>
          <a:p>
            <a:pPr marL="342900" marR="0" lvl="0" indent="-342900">
              <a:spcBef>
                <a:spcPts val="0"/>
              </a:spcBef>
              <a:spcAft>
                <a:spcPts val="600"/>
              </a:spcAft>
              <a:buFont typeface="Symbol" panose="05050102010706020507" pitchFamily="18" charset="2"/>
              <a:buChar char=""/>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Chlorination and filtration to remove Iron and Manganese are planned for this system.  This will likely be accomplished via a pressure-sand filtration.  Although filtration is not mandatory, it will be done for water taste and aesthetics. </a:t>
            </a:r>
          </a:p>
        </p:txBody>
      </p:sp>
      <p:sp>
        <p:nvSpPr>
          <p:cNvPr id="36" name="TextBox 35">
            <a:extLst>
              <a:ext uri="{FF2B5EF4-FFF2-40B4-BE49-F238E27FC236}">
                <a16:creationId xmlns:a16="http://schemas.microsoft.com/office/drawing/2014/main" id="{D6BBE162-0E3F-4143-9008-1EC6691C315C}"/>
              </a:ext>
            </a:extLst>
          </p:cNvPr>
          <p:cNvSpPr txBox="1"/>
          <p:nvPr/>
        </p:nvSpPr>
        <p:spPr>
          <a:xfrm>
            <a:off x="5962776" y="4183075"/>
            <a:ext cx="4130468" cy="2400657"/>
          </a:xfrm>
          <a:prstGeom prst="rect">
            <a:avLst/>
          </a:prstGeom>
          <a:noFill/>
        </p:spPr>
        <p:txBody>
          <a:bodyPr wrap="square">
            <a:spAutoFit/>
          </a:bodyPr>
          <a:lstStyle/>
          <a:p>
            <a:pPr marL="228600" marR="0">
              <a:spcBef>
                <a:spcPts val="0"/>
              </a:spcBef>
              <a:spcAft>
                <a:spcPts val="600"/>
              </a:spcAft>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System Certification</a:t>
            </a:r>
          </a:p>
          <a:p>
            <a:pPr marL="342900" marR="0" lvl="0" indent="-342900">
              <a:spcBef>
                <a:spcPts val="0"/>
              </a:spcBef>
              <a:spcAft>
                <a:spcPts val="600"/>
              </a:spcAft>
              <a:buFont typeface="Symbol" panose="05050102010706020507" pitchFamily="18" charset="2"/>
              <a:buChar char=""/>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Upon completion of construction of the water system, the design engineer will certify that it has been built in general conformance with the appropriate plans specifications (CDPHE, AWWA, IBC, etc.)</a:t>
            </a:r>
          </a:p>
          <a:p>
            <a:pPr marL="342900" marR="0" lvl="0" indent="-342900">
              <a:spcBef>
                <a:spcPts val="0"/>
              </a:spcBef>
              <a:spcAft>
                <a:spcPts val="600"/>
              </a:spcAft>
              <a:buFont typeface="Symbol" panose="05050102010706020507" pitchFamily="18" charset="2"/>
              <a:buChar char=""/>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Prior to completion of the system, and during the BDR phase, a designated Operator in Responsible Charge (ORC) will be selected and identified. </a:t>
            </a:r>
          </a:p>
        </p:txBody>
      </p:sp>
      <p:sp>
        <p:nvSpPr>
          <p:cNvPr id="38" name="TextBox 37">
            <a:extLst>
              <a:ext uri="{FF2B5EF4-FFF2-40B4-BE49-F238E27FC236}">
                <a16:creationId xmlns:a16="http://schemas.microsoft.com/office/drawing/2014/main" id="{0D227E68-7DB8-450D-8245-B321F055410B}"/>
              </a:ext>
            </a:extLst>
          </p:cNvPr>
          <p:cNvSpPr txBox="1"/>
          <p:nvPr/>
        </p:nvSpPr>
        <p:spPr>
          <a:xfrm>
            <a:off x="528158" y="4927208"/>
            <a:ext cx="4606548" cy="1246495"/>
          </a:xfrm>
          <a:prstGeom prst="rect">
            <a:avLst/>
          </a:prstGeom>
          <a:noFill/>
        </p:spPr>
        <p:txBody>
          <a:bodyPr wrap="square">
            <a:spAutoFit/>
          </a:bodyPr>
          <a:lstStyle/>
          <a:p>
            <a:pPr marL="228600" marR="0">
              <a:spcBef>
                <a:spcPts val="0"/>
              </a:spcBef>
              <a:spcAft>
                <a:spcPts val="600"/>
              </a:spcAft>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Water Quality</a:t>
            </a:r>
          </a:p>
          <a:p>
            <a:pPr marL="342900" marR="0" lvl="0" indent="-342900">
              <a:spcBef>
                <a:spcPts val="0"/>
              </a:spcBef>
              <a:spcAft>
                <a:spcPts val="600"/>
              </a:spcAft>
              <a:buFont typeface="Symbol" panose="05050102010706020507" pitchFamily="18" charset="2"/>
              <a:buChar char=""/>
            </a:pP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Two wells, an Arapahoe and a Laramie-Fox Hills, have been drilled, screened, cased, and tested for this subdivision.  Both well completion reports were done in 2008. </a:t>
            </a:r>
          </a:p>
        </p:txBody>
      </p:sp>
      <p:sp>
        <p:nvSpPr>
          <p:cNvPr id="24" name="TextBox 23">
            <a:extLst>
              <a:ext uri="{FF2B5EF4-FFF2-40B4-BE49-F238E27FC236}">
                <a16:creationId xmlns:a16="http://schemas.microsoft.com/office/drawing/2014/main" id="{5FCF8D37-E523-4710-822B-67007F9D6361}"/>
              </a:ext>
            </a:extLst>
          </p:cNvPr>
          <p:cNvSpPr txBox="1"/>
          <p:nvPr/>
        </p:nvSpPr>
        <p:spPr>
          <a:xfrm>
            <a:off x="11656335" y="6408964"/>
            <a:ext cx="426808" cy="369332"/>
          </a:xfrm>
          <a:prstGeom prst="rect">
            <a:avLst/>
          </a:prstGeom>
          <a:noFill/>
        </p:spPr>
        <p:txBody>
          <a:bodyPr wrap="square" rtlCol="0">
            <a:spAutoFit/>
          </a:bodyPr>
          <a:lstStyle/>
          <a:p>
            <a:pPr algn="ctr"/>
            <a:r>
              <a:rPr lang="en-US" b="1" dirty="0"/>
              <a:t>14</a:t>
            </a:r>
          </a:p>
        </p:txBody>
      </p:sp>
    </p:spTree>
    <p:extLst>
      <p:ext uri="{BB962C8B-B14F-4D97-AF65-F5344CB8AC3E}">
        <p14:creationId xmlns:p14="http://schemas.microsoft.com/office/powerpoint/2010/main" val="1342342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8308421" y="173715"/>
            <a:ext cx="3785652" cy="646331"/>
          </a:xfrm>
          <a:prstGeom prst="rect">
            <a:avLst/>
          </a:prstGeom>
          <a:noFill/>
        </p:spPr>
        <p:txBody>
          <a:bodyPr wrap="square" rtlCol="0">
            <a:spAutoFit/>
          </a:bodyPr>
          <a:lstStyle/>
          <a:p>
            <a:r>
              <a:rPr lang="en-US" sz="3600" dirty="0">
                <a:latin typeface="Harlow Solid Italic" panose="04030604020F02020D02" pitchFamily="82" charset="0"/>
              </a:rPr>
              <a:t>Saddlehorn Ranch</a:t>
            </a:r>
          </a:p>
        </p:txBody>
      </p:sp>
      <p:sp>
        <p:nvSpPr>
          <p:cNvPr id="4" name="TextBox 3">
            <a:extLst>
              <a:ext uri="{FF2B5EF4-FFF2-40B4-BE49-F238E27FC236}">
                <a16:creationId xmlns:a16="http://schemas.microsoft.com/office/drawing/2014/main" id="{A9F9B79C-483D-4E62-B00F-BA3FF8D5B868}"/>
              </a:ext>
            </a:extLst>
          </p:cNvPr>
          <p:cNvSpPr txBox="1"/>
          <p:nvPr/>
        </p:nvSpPr>
        <p:spPr>
          <a:xfrm>
            <a:off x="859319" y="449036"/>
            <a:ext cx="5695834" cy="369332"/>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JUSTIFICATION FOR APPROVAL OF PRELIMINARY PLAN</a:t>
            </a:r>
          </a:p>
        </p:txBody>
      </p:sp>
      <p:sp>
        <p:nvSpPr>
          <p:cNvPr id="18" name="TextBox 17">
            <a:extLst>
              <a:ext uri="{FF2B5EF4-FFF2-40B4-BE49-F238E27FC236}">
                <a16:creationId xmlns:a16="http://schemas.microsoft.com/office/drawing/2014/main" id="{CED013F7-E2EF-46DB-B99D-998464446366}"/>
              </a:ext>
            </a:extLst>
          </p:cNvPr>
          <p:cNvSpPr txBox="1"/>
          <p:nvPr/>
        </p:nvSpPr>
        <p:spPr>
          <a:xfrm>
            <a:off x="8820764" y="595992"/>
            <a:ext cx="3371235" cy="523220"/>
          </a:xfrm>
          <a:prstGeom prst="rect">
            <a:avLst/>
          </a:prstGeom>
          <a:noFill/>
        </p:spPr>
        <p:txBody>
          <a:bodyPr wrap="square" rtlCol="0">
            <a:spAutoFit/>
          </a:bodyPr>
          <a:lstStyle/>
          <a:p>
            <a:r>
              <a:rPr lang="en-US" sz="2800" b="1" dirty="0">
                <a:solidFill>
                  <a:srgbClr val="0070C0"/>
                </a:solidFill>
                <a:effectLst>
                  <a:outerShdw blurRad="50800" dist="50800" dir="5400000" algn="ctr" rotWithShape="0">
                    <a:schemeClr val="bg1">
                      <a:lumMod val="50000"/>
                    </a:schemeClr>
                  </a:outerShdw>
                </a:effectLst>
              </a:rPr>
              <a:t>PRELIMINARY PLAN</a:t>
            </a:r>
          </a:p>
        </p:txBody>
      </p:sp>
      <p:sp>
        <p:nvSpPr>
          <p:cNvPr id="24" name="TextBox 23">
            <a:extLst>
              <a:ext uri="{FF2B5EF4-FFF2-40B4-BE49-F238E27FC236}">
                <a16:creationId xmlns:a16="http://schemas.microsoft.com/office/drawing/2014/main" id="{5FCF8D37-E523-4710-822B-67007F9D6361}"/>
              </a:ext>
            </a:extLst>
          </p:cNvPr>
          <p:cNvSpPr txBox="1"/>
          <p:nvPr/>
        </p:nvSpPr>
        <p:spPr>
          <a:xfrm>
            <a:off x="11656335" y="6408964"/>
            <a:ext cx="426808" cy="369332"/>
          </a:xfrm>
          <a:prstGeom prst="rect">
            <a:avLst/>
          </a:prstGeom>
          <a:noFill/>
        </p:spPr>
        <p:txBody>
          <a:bodyPr wrap="square" rtlCol="0">
            <a:spAutoFit/>
          </a:bodyPr>
          <a:lstStyle/>
          <a:p>
            <a:pPr algn="ctr"/>
            <a:r>
              <a:rPr lang="en-US" b="1" dirty="0"/>
              <a:t>15</a:t>
            </a:r>
          </a:p>
        </p:txBody>
      </p:sp>
      <p:pic>
        <p:nvPicPr>
          <p:cNvPr id="6" name="Picture 5" descr="Diagram, engineering drawing&#10;&#10;Description automatically generated">
            <a:extLst>
              <a:ext uri="{FF2B5EF4-FFF2-40B4-BE49-F238E27FC236}">
                <a16:creationId xmlns:a16="http://schemas.microsoft.com/office/drawing/2014/main" id="{CD652A7E-3244-4059-8D96-44DE21A36B86}"/>
              </a:ext>
            </a:extLst>
          </p:cNvPr>
          <p:cNvPicPr>
            <a:picLocks noChangeAspect="1"/>
          </p:cNvPicPr>
          <p:nvPr/>
        </p:nvPicPr>
        <p:blipFill rotWithShape="1">
          <a:blip r:embed="rId3">
            <a:extLst>
              <a:ext uri="{28A0092B-C50C-407E-A947-70E740481C1C}">
                <a14:useLocalDpi xmlns:a14="http://schemas.microsoft.com/office/drawing/2010/main" val="0"/>
              </a:ext>
            </a:extLst>
          </a:blip>
          <a:srcRect l="6916" t="6510" r="8947" b="5802"/>
          <a:stretch/>
        </p:blipFill>
        <p:spPr>
          <a:xfrm>
            <a:off x="921346" y="1442748"/>
            <a:ext cx="5076092" cy="3423138"/>
          </a:xfrm>
          <a:prstGeom prst="rect">
            <a:avLst/>
          </a:prstGeom>
        </p:spPr>
      </p:pic>
      <p:sp>
        <p:nvSpPr>
          <p:cNvPr id="9" name="TextBox 8">
            <a:extLst>
              <a:ext uri="{FF2B5EF4-FFF2-40B4-BE49-F238E27FC236}">
                <a16:creationId xmlns:a16="http://schemas.microsoft.com/office/drawing/2014/main" id="{00B2E253-A90B-4F14-AB55-24449233C721}"/>
              </a:ext>
            </a:extLst>
          </p:cNvPr>
          <p:cNvSpPr txBox="1"/>
          <p:nvPr/>
        </p:nvSpPr>
        <p:spPr>
          <a:xfrm>
            <a:off x="892460" y="1062139"/>
            <a:ext cx="4991862" cy="369332"/>
          </a:xfrm>
          <a:prstGeom prst="rect">
            <a:avLst/>
          </a:prstGeom>
          <a:noFill/>
        </p:spPr>
        <p:txBody>
          <a:bodyPr wrap="square" rtlCol="0">
            <a:spAutoFit/>
          </a:bodyPr>
          <a:lstStyle/>
          <a:p>
            <a:r>
              <a:rPr lang="en-US" b="1" u="sng" dirty="0"/>
              <a:t>Proposed Water Treatment Facility Site</a:t>
            </a:r>
          </a:p>
        </p:txBody>
      </p:sp>
      <p:pic>
        <p:nvPicPr>
          <p:cNvPr id="13" name="Picture 12" descr="Diagram&#10;&#10;Description automatically generated">
            <a:extLst>
              <a:ext uri="{FF2B5EF4-FFF2-40B4-BE49-F238E27FC236}">
                <a16:creationId xmlns:a16="http://schemas.microsoft.com/office/drawing/2014/main" id="{CE0C7B67-C330-4CBB-82AD-2A16E3CD84E9}"/>
              </a:ext>
            </a:extLst>
          </p:cNvPr>
          <p:cNvPicPr>
            <a:picLocks noChangeAspect="1"/>
          </p:cNvPicPr>
          <p:nvPr/>
        </p:nvPicPr>
        <p:blipFill rotWithShape="1">
          <a:blip r:embed="rId4">
            <a:extLst>
              <a:ext uri="{28A0092B-C50C-407E-A947-70E740481C1C}">
                <a14:useLocalDpi xmlns:a14="http://schemas.microsoft.com/office/drawing/2010/main" val="0"/>
              </a:ext>
            </a:extLst>
          </a:blip>
          <a:srcRect l="3323" t="6548" r="3207" b="2533"/>
          <a:stretch/>
        </p:blipFill>
        <p:spPr>
          <a:xfrm>
            <a:off x="6219615" y="1409529"/>
            <a:ext cx="3740895" cy="4709118"/>
          </a:xfrm>
          <a:prstGeom prst="rect">
            <a:avLst/>
          </a:prstGeom>
        </p:spPr>
      </p:pic>
    </p:spTree>
    <p:extLst>
      <p:ext uri="{BB962C8B-B14F-4D97-AF65-F5344CB8AC3E}">
        <p14:creationId xmlns:p14="http://schemas.microsoft.com/office/powerpoint/2010/main" val="205294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8308421" y="173715"/>
            <a:ext cx="3785652" cy="646331"/>
          </a:xfrm>
          <a:prstGeom prst="rect">
            <a:avLst/>
          </a:prstGeom>
          <a:noFill/>
        </p:spPr>
        <p:txBody>
          <a:bodyPr wrap="square" rtlCol="0">
            <a:spAutoFit/>
          </a:bodyPr>
          <a:lstStyle/>
          <a:p>
            <a:r>
              <a:rPr lang="en-US" sz="3600" dirty="0">
                <a:latin typeface="Harlow Solid Italic" panose="04030604020F02020D02" pitchFamily="82" charset="0"/>
              </a:rPr>
              <a:t>Saddlehorn Ranch</a:t>
            </a:r>
          </a:p>
        </p:txBody>
      </p:sp>
      <p:sp>
        <p:nvSpPr>
          <p:cNvPr id="4" name="TextBox 3">
            <a:extLst>
              <a:ext uri="{FF2B5EF4-FFF2-40B4-BE49-F238E27FC236}">
                <a16:creationId xmlns:a16="http://schemas.microsoft.com/office/drawing/2014/main" id="{A9F9B79C-483D-4E62-B00F-BA3FF8D5B868}"/>
              </a:ext>
            </a:extLst>
          </p:cNvPr>
          <p:cNvSpPr txBox="1"/>
          <p:nvPr/>
        </p:nvSpPr>
        <p:spPr>
          <a:xfrm>
            <a:off x="859319" y="449036"/>
            <a:ext cx="5695834" cy="369332"/>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JUSTIFICATION FOR APPROVAL OF PRELIMINARY PLAN</a:t>
            </a:r>
          </a:p>
        </p:txBody>
      </p:sp>
      <p:sp>
        <p:nvSpPr>
          <p:cNvPr id="18" name="TextBox 17">
            <a:extLst>
              <a:ext uri="{FF2B5EF4-FFF2-40B4-BE49-F238E27FC236}">
                <a16:creationId xmlns:a16="http://schemas.microsoft.com/office/drawing/2014/main" id="{CED013F7-E2EF-46DB-B99D-998464446366}"/>
              </a:ext>
            </a:extLst>
          </p:cNvPr>
          <p:cNvSpPr txBox="1"/>
          <p:nvPr/>
        </p:nvSpPr>
        <p:spPr>
          <a:xfrm>
            <a:off x="8820764" y="595992"/>
            <a:ext cx="3371235" cy="523220"/>
          </a:xfrm>
          <a:prstGeom prst="rect">
            <a:avLst/>
          </a:prstGeom>
          <a:noFill/>
        </p:spPr>
        <p:txBody>
          <a:bodyPr wrap="square" rtlCol="0">
            <a:spAutoFit/>
          </a:bodyPr>
          <a:lstStyle/>
          <a:p>
            <a:r>
              <a:rPr lang="en-US" sz="2800" b="1" dirty="0">
                <a:solidFill>
                  <a:srgbClr val="0070C0"/>
                </a:solidFill>
                <a:effectLst>
                  <a:outerShdw blurRad="50800" dist="50800" dir="5400000" algn="ctr" rotWithShape="0">
                    <a:schemeClr val="bg1">
                      <a:lumMod val="50000"/>
                    </a:schemeClr>
                  </a:outerShdw>
                </a:effectLst>
              </a:rPr>
              <a:t>PRELIMINARY PLAN</a:t>
            </a:r>
          </a:p>
        </p:txBody>
      </p:sp>
      <p:sp>
        <p:nvSpPr>
          <p:cNvPr id="24" name="TextBox 23">
            <a:extLst>
              <a:ext uri="{FF2B5EF4-FFF2-40B4-BE49-F238E27FC236}">
                <a16:creationId xmlns:a16="http://schemas.microsoft.com/office/drawing/2014/main" id="{5FCF8D37-E523-4710-822B-67007F9D6361}"/>
              </a:ext>
            </a:extLst>
          </p:cNvPr>
          <p:cNvSpPr txBox="1"/>
          <p:nvPr/>
        </p:nvSpPr>
        <p:spPr>
          <a:xfrm>
            <a:off x="11656335" y="6408964"/>
            <a:ext cx="426808" cy="369332"/>
          </a:xfrm>
          <a:prstGeom prst="rect">
            <a:avLst/>
          </a:prstGeom>
          <a:noFill/>
        </p:spPr>
        <p:txBody>
          <a:bodyPr wrap="square" rtlCol="0">
            <a:spAutoFit/>
          </a:bodyPr>
          <a:lstStyle/>
          <a:p>
            <a:pPr algn="ctr"/>
            <a:r>
              <a:rPr lang="en-US" b="1" dirty="0"/>
              <a:t>16</a:t>
            </a:r>
          </a:p>
        </p:txBody>
      </p:sp>
      <p:sp>
        <p:nvSpPr>
          <p:cNvPr id="9" name="TextBox 8">
            <a:extLst>
              <a:ext uri="{FF2B5EF4-FFF2-40B4-BE49-F238E27FC236}">
                <a16:creationId xmlns:a16="http://schemas.microsoft.com/office/drawing/2014/main" id="{00B2E253-A90B-4F14-AB55-24449233C721}"/>
              </a:ext>
            </a:extLst>
          </p:cNvPr>
          <p:cNvSpPr txBox="1"/>
          <p:nvPr/>
        </p:nvSpPr>
        <p:spPr>
          <a:xfrm>
            <a:off x="888511" y="801628"/>
            <a:ext cx="4991862" cy="646331"/>
          </a:xfrm>
          <a:prstGeom prst="rect">
            <a:avLst/>
          </a:prstGeom>
          <a:noFill/>
        </p:spPr>
        <p:txBody>
          <a:bodyPr wrap="square" rtlCol="0">
            <a:spAutoFit/>
          </a:bodyPr>
          <a:lstStyle/>
          <a:p>
            <a:r>
              <a:rPr lang="en-US" b="1" u="sng" dirty="0"/>
              <a:t>Approval of Drinking Water and Final Plans and Specification for Water System from CDPHE</a:t>
            </a:r>
          </a:p>
        </p:txBody>
      </p:sp>
      <p:pic>
        <p:nvPicPr>
          <p:cNvPr id="7" name="Picture 6" descr="Text, letter&#10;&#10;Description automatically generated">
            <a:extLst>
              <a:ext uri="{FF2B5EF4-FFF2-40B4-BE49-F238E27FC236}">
                <a16:creationId xmlns:a16="http://schemas.microsoft.com/office/drawing/2014/main" id="{008C54F2-7217-4282-B785-FB7C19C8F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319" y="1455726"/>
            <a:ext cx="1954403" cy="2529227"/>
          </a:xfrm>
          <a:prstGeom prst="rect">
            <a:avLst/>
          </a:prstGeom>
        </p:spPr>
      </p:pic>
      <p:pic>
        <p:nvPicPr>
          <p:cNvPr id="19" name="Picture 18" descr="Text&#10;&#10;Description automatically generated">
            <a:extLst>
              <a:ext uri="{FF2B5EF4-FFF2-40B4-BE49-F238E27FC236}">
                <a16:creationId xmlns:a16="http://schemas.microsoft.com/office/drawing/2014/main" id="{DA83AB78-F8B4-4448-97F5-1078152032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511" y="3963370"/>
            <a:ext cx="1884218" cy="2438400"/>
          </a:xfrm>
          <a:prstGeom prst="rect">
            <a:avLst/>
          </a:prstGeom>
        </p:spPr>
      </p:pic>
      <p:pic>
        <p:nvPicPr>
          <p:cNvPr id="21" name="Picture 20" descr="Text&#10;&#10;Description automatically generated">
            <a:extLst>
              <a:ext uri="{FF2B5EF4-FFF2-40B4-BE49-F238E27FC236}">
                <a16:creationId xmlns:a16="http://schemas.microsoft.com/office/drawing/2014/main" id="{D36E4C1B-CACA-41F6-9FF1-CE1D490E0E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3111" y="1732000"/>
            <a:ext cx="1796792" cy="2325260"/>
          </a:xfrm>
          <a:prstGeom prst="rect">
            <a:avLst/>
          </a:prstGeom>
        </p:spPr>
      </p:pic>
      <p:pic>
        <p:nvPicPr>
          <p:cNvPr id="23" name="Picture 22" descr="Text, letter&#10;&#10;Description automatically generated">
            <a:extLst>
              <a:ext uri="{FF2B5EF4-FFF2-40B4-BE49-F238E27FC236}">
                <a16:creationId xmlns:a16="http://schemas.microsoft.com/office/drawing/2014/main" id="{19889963-1D2E-4A18-B1A3-C49AB93395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4526" y="3962735"/>
            <a:ext cx="1814206" cy="2347796"/>
          </a:xfrm>
          <a:prstGeom prst="rect">
            <a:avLst/>
          </a:prstGeom>
        </p:spPr>
      </p:pic>
      <p:pic>
        <p:nvPicPr>
          <p:cNvPr id="26" name="Picture 25" descr="Text, letter&#10;&#10;Description automatically generated">
            <a:extLst>
              <a:ext uri="{FF2B5EF4-FFF2-40B4-BE49-F238E27FC236}">
                <a16:creationId xmlns:a16="http://schemas.microsoft.com/office/drawing/2014/main" id="{9786622D-6B97-47B8-9DCF-E1EB7AAEE794}"/>
              </a:ext>
            </a:extLst>
          </p:cNvPr>
          <p:cNvPicPr>
            <a:picLocks noChangeAspect="1"/>
          </p:cNvPicPr>
          <p:nvPr/>
        </p:nvPicPr>
        <p:blipFill rotWithShape="1">
          <a:blip r:embed="rId8">
            <a:extLst>
              <a:ext uri="{28A0092B-C50C-407E-A947-70E740481C1C}">
                <a14:useLocalDpi xmlns:a14="http://schemas.microsoft.com/office/drawing/2010/main" val="0"/>
              </a:ext>
            </a:extLst>
          </a:blip>
          <a:srcRect b="31798"/>
          <a:stretch/>
        </p:blipFill>
        <p:spPr>
          <a:xfrm>
            <a:off x="4237233" y="1746438"/>
            <a:ext cx="1712103" cy="1511112"/>
          </a:xfrm>
          <a:prstGeom prst="rect">
            <a:avLst/>
          </a:prstGeom>
        </p:spPr>
      </p:pic>
      <p:sp>
        <p:nvSpPr>
          <p:cNvPr id="27" name="TextBox 26">
            <a:extLst>
              <a:ext uri="{FF2B5EF4-FFF2-40B4-BE49-F238E27FC236}">
                <a16:creationId xmlns:a16="http://schemas.microsoft.com/office/drawing/2014/main" id="{40BDFB97-0AAA-4DF5-BA3E-6EA6B2F6F1E4}"/>
              </a:ext>
            </a:extLst>
          </p:cNvPr>
          <p:cNvSpPr txBox="1"/>
          <p:nvPr/>
        </p:nvSpPr>
        <p:spPr>
          <a:xfrm>
            <a:off x="6621320" y="1193099"/>
            <a:ext cx="4991862" cy="646331"/>
          </a:xfrm>
          <a:prstGeom prst="rect">
            <a:avLst/>
          </a:prstGeom>
          <a:noFill/>
        </p:spPr>
        <p:txBody>
          <a:bodyPr wrap="square" rtlCol="0">
            <a:spAutoFit/>
          </a:bodyPr>
          <a:lstStyle/>
          <a:p>
            <a:r>
              <a:rPr lang="en-US" b="1" u="sng" dirty="0"/>
              <a:t>County Attorney’s Findings and Conclusion Letter of February 28, 2021</a:t>
            </a:r>
          </a:p>
        </p:txBody>
      </p:sp>
      <p:pic>
        <p:nvPicPr>
          <p:cNvPr id="1028" name="Picture 4">
            <a:extLst>
              <a:ext uri="{FF2B5EF4-FFF2-40B4-BE49-F238E27FC236}">
                <a16:creationId xmlns:a16="http://schemas.microsoft.com/office/drawing/2014/main" id="{D345801A-61A2-43C9-9929-428A395864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4564" t="29999" r="33746" b="64136"/>
          <a:stretch>
            <a:fillRect/>
          </a:stretch>
        </p:blipFill>
        <p:spPr bwMode="auto">
          <a:xfrm>
            <a:off x="4763" y="4628"/>
            <a:ext cx="2217737" cy="2306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13" name="Group 5">
            <a:extLst>
              <a:ext uri="{FF2B5EF4-FFF2-40B4-BE49-F238E27FC236}">
                <a16:creationId xmlns:a16="http://schemas.microsoft.com/office/drawing/2014/main" id="{F14046A7-6DCF-4ABD-AF83-51401191EA41}"/>
              </a:ext>
            </a:extLst>
          </p:cNvPr>
          <p:cNvGrpSpPr>
            <a:grpSpLocks/>
          </p:cNvGrpSpPr>
          <p:nvPr/>
        </p:nvGrpSpPr>
        <p:grpSpPr bwMode="auto">
          <a:xfrm>
            <a:off x="6645978" y="3306175"/>
            <a:ext cx="3453885" cy="1986042"/>
            <a:chOff x="107361732" y="110240838"/>
            <a:chExt cx="2216412" cy="1086296"/>
          </a:xfrm>
        </p:grpSpPr>
        <p:pic>
          <p:nvPicPr>
            <p:cNvPr id="1030" name="Picture 6">
              <a:extLst>
                <a:ext uri="{FF2B5EF4-FFF2-40B4-BE49-F238E27FC236}">
                  <a16:creationId xmlns:a16="http://schemas.microsoft.com/office/drawing/2014/main" id="{DBB3B858-D5F8-461F-A491-8C878FC0C5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5387" t="63858" r="34698" b="13940"/>
            <a:stretch>
              <a:fillRect/>
            </a:stretch>
          </p:blipFill>
          <p:spPr bwMode="auto">
            <a:xfrm>
              <a:off x="107400436" y="110453714"/>
              <a:ext cx="2092314" cy="8734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a:extLst>
                <a:ext uri="{FF2B5EF4-FFF2-40B4-BE49-F238E27FC236}">
                  <a16:creationId xmlns:a16="http://schemas.microsoft.com/office/drawing/2014/main" id="{8ECA463D-5D1D-40CE-ABE6-A9D4685646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4564" t="29999" r="33746" b="64136"/>
            <a:stretch>
              <a:fillRect/>
            </a:stretch>
          </p:blipFill>
          <p:spPr bwMode="auto">
            <a:xfrm>
              <a:off x="107361732" y="110240838"/>
              <a:ext cx="2216412" cy="2306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2" name="TextBox 21">
            <a:extLst>
              <a:ext uri="{FF2B5EF4-FFF2-40B4-BE49-F238E27FC236}">
                <a16:creationId xmlns:a16="http://schemas.microsoft.com/office/drawing/2014/main" id="{A1E11BDF-7F62-44D9-8167-A38BC6187851}"/>
              </a:ext>
            </a:extLst>
          </p:cNvPr>
          <p:cNvSpPr txBox="1"/>
          <p:nvPr/>
        </p:nvSpPr>
        <p:spPr>
          <a:xfrm>
            <a:off x="6743342" y="1914525"/>
            <a:ext cx="4381858" cy="1384995"/>
          </a:xfrm>
          <a:prstGeom prst="rect">
            <a:avLst/>
          </a:prstGeom>
          <a:noFill/>
        </p:spPr>
        <p:txBody>
          <a:bodyPr wrap="square" rtlCol="0">
            <a:spAutoFit/>
          </a:bodyPr>
          <a:lstStyle/>
          <a:p>
            <a:r>
              <a:rPr lang="en-US" sz="1400" b="1" dirty="0">
                <a:solidFill>
                  <a:srgbClr val="0070C0"/>
                </a:solidFill>
              </a:rPr>
              <a:t>County Attorney’s Findings and Conclusions Letter was received on March 2, 2021. Applicant agrees with Requirements A-H, and will add the following plat note that addresses the State Engineer’s admonition to advise landowners of potential limited water supplies in the Denver Basin: </a:t>
            </a:r>
          </a:p>
        </p:txBody>
      </p:sp>
    </p:spTree>
    <p:extLst>
      <p:ext uri="{BB962C8B-B14F-4D97-AF65-F5344CB8AC3E}">
        <p14:creationId xmlns:p14="http://schemas.microsoft.com/office/powerpoint/2010/main" val="7674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8308421" y="173715"/>
            <a:ext cx="3785652" cy="646331"/>
          </a:xfrm>
          <a:prstGeom prst="rect">
            <a:avLst/>
          </a:prstGeom>
          <a:noFill/>
        </p:spPr>
        <p:txBody>
          <a:bodyPr wrap="square" rtlCol="0">
            <a:spAutoFit/>
          </a:bodyPr>
          <a:lstStyle/>
          <a:p>
            <a:r>
              <a:rPr lang="en-US" sz="3600" dirty="0">
                <a:latin typeface="Harlow Solid Italic" panose="04030604020F02020D02" pitchFamily="82" charset="0"/>
              </a:rPr>
              <a:t>Saddlehorn Ranch</a:t>
            </a:r>
          </a:p>
        </p:txBody>
      </p:sp>
      <p:sp>
        <p:nvSpPr>
          <p:cNvPr id="4" name="TextBox 3">
            <a:extLst>
              <a:ext uri="{FF2B5EF4-FFF2-40B4-BE49-F238E27FC236}">
                <a16:creationId xmlns:a16="http://schemas.microsoft.com/office/drawing/2014/main" id="{A9F9B79C-483D-4E62-B00F-BA3FF8D5B868}"/>
              </a:ext>
            </a:extLst>
          </p:cNvPr>
          <p:cNvSpPr txBox="1"/>
          <p:nvPr/>
        </p:nvSpPr>
        <p:spPr>
          <a:xfrm>
            <a:off x="859319" y="449036"/>
            <a:ext cx="5695834" cy="369332"/>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JUSTIFICATION FOR APPROVAL OF PRELIMINARY PLAN</a:t>
            </a:r>
          </a:p>
        </p:txBody>
      </p:sp>
      <p:sp>
        <p:nvSpPr>
          <p:cNvPr id="18" name="TextBox 17">
            <a:extLst>
              <a:ext uri="{FF2B5EF4-FFF2-40B4-BE49-F238E27FC236}">
                <a16:creationId xmlns:a16="http://schemas.microsoft.com/office/drawing/2014/main" id="{CED013F7-E2EF-46DB-B99D-998464446366}"/>
              </a:ext>
            </a:extLst>
          </p:cNvPr>
          <p:cNvSpPr txBox="1"/>
          <p:nvPr/>
        </p:nvSpPr>
        <p:spPr>
          <a:xfrm>
            <a:off x="8820764" y="595992"/>
            <a:ext cx="3371235" cy="523220"/>
          </a:xfrm>
          <a:prstGeom prst="rect">
            <a:avLst/>
          </a:prstGeom>
          <a:noFill/>
        </p:spPr>
        <p:txBody>
          <a:bodyPr wrap="square" rtlCol="0">
            <a:spAutoFit/>
          </a:bodyPr>
          <a:lstStyle/>
          <a:p>
            <a:r>
              <a:rPr lang="en-US" sz="2800" b="1" dirty="0">
                <a:solidFill>
                  <a:srgbClr val="0070C0"/>
                </a:solidFill>
                <a:effectLst>
                  <a:outerShdw blurRad="50800" dist="50800" dir="5400000" algn="ctr" rotWithShape="0">
                    <a:schemeClr val="bg1">
                      <a:lumMod val="50000"/>
                    </a:schemeClr>
                  </a:outerShdw>
                </a:effectLst>
              </a:rPr>
              <a:t>PRELIMINARY PLAN</a:t>
            </a:r>
          </a:p>
        </p:txBody>
      </p:sp>
      <p:sp>
        <p:nvSpPr>
          <p:cNvPr id="24" name="TextBox 23">
            <a:extLst>
              <a:ext uri="{FF2B5EF4-FFF2-40B4-BE49-F238E27FC236}">
                <a16:creationId xmlns:a16="http://schemas.microsoft.com/office/drawing/2014/main" id="{5FCF8D37-E523-4710-822B-67007F9D6361}"/>
              </a:ext>
            </a:extLst>
          </p:cNvPr>
          <p:cNvSpPr txBox="1"/>
          <p:nvPr/>
        </p:nvSpPr>
        <p:spPr>
          <a:xfrm>
            <a:off x="11656335" y="6408964"/>
            <a:ext cx="426808" cy="369332"/>
          </a:xfrm>
          <a:prstGeom prst="rect">
            <a:avLst/>
          </a:prstGeom>
          <a:noFill/>
        </p:spPr>
        <p:txBody>
          <a:bodyPr wrap="square" rtlCol="0">
            <a:spAutoFit/>
          </a:bodyPr>
          <a:lstStyle/>
          <a:p>
            <a:pPr algn="ctr"/>
            <a:r>
              <a:rPr lang="en-US" b="1" dirty="0"/>
              <a:t>17</a:t>
            </a:r>
          </a:p>
        </p:txBody>
      </p:sp>
      <p:sp>
        <p:nvSpPr>
          <p:cNvPr id="9" name="TextBox 8">
            <a:extLst>
              <a:ext uri="{FF2B5EF4-FFF2-40B4-BE49-F238E27FC236}">
                <a16:creationId xmlns:a16="http://schemas.microsoft.com/office/drawing/2014/main" id="{00B2E253-A90B-4F14-AB55-24449233C721}"/>
              </a:ext>
            </a:extLst>
          </p:cNvPr>
          <p:cNvSpPr txBox="1"/>
          <p:nvPr/>
        </p:nvSpPr>
        <p:spPr>
          <a:xfrm>
            <a:off x="859319" y="1372366"/>
            <a:ext cx="4991862" cy="369332"/>
          </a:xfrm>
          <a:prstGeom prst="rect">
            <a:avLst/>
          </a:prstGeom>
          <a:noFill/>
        </p:spPr>
        <p:txBody>
          <a:bodyPr wrap="square" rtlCol="0">
            <a:spAutoFit/>
          </a:bodyPr>
          <a:lstStyle/>
          <a:p>
            <a:r>
              <a:rPr lang="en-US" b="1" u="sng" dirty="0"/>
              <a:t>Notice of Airport in Vicinity</a:t>
            </a:r>
          </a:p>
        </p:txBody>
      </p:sp>
      <p:pic>
        <p:nvPicPr>
          <p:cNvPr id="1028" name="Picture 4">
            <a:extLst>
              <a:ext uri="{FF2B5EF4-FFF2-40B4-BE49-F238E27FC236}">
                <a16:creationId xmlns:a16="http://schemas.microsoft.com/office/drawing/2014/main" id="{D345801A-61A2-43C9-9929-428A39586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564" t="29999" r="33746" b="64136"/>
          <a:stretch>
            <a:fillRect/>
          </a:stretch>
        </p:blipFill>
        <p:spPr bwMode="auto">
          <a:xfrm>
            <a:off x="4763" y="4628"/>
            <a:ext cx="2217737" cy="2306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a:extLst>
              <a:ext uri="{FF2B5EF4-FFF2-40B4-BE49-F238E27FC236}">
                <a16:creationId xmlns:a16="http://schemas.microsoft.com/office/drawing/2014/main" id="{CAEFE8A7-55E2-40DB-B211-DA5FA8CB171C}"/>
              </a:ext>
            </a:extLst>
          </p:cNvPr>
          <p:cNvSpPr txBox="1"/>
          <p:nvPr/>
        </p:nvSpPr>
        <p:spPr>
          <a:xfrm>
            <a:off x="875378" y="1723063"/>
            <a:ext cx="5695834" cy="954107"/>
          </a:xfrm>
          <a:prstGeom prst="rect">
            <a:avLst/>
          </a:prstGeom>
          <a:noFill/>
        </p:spPr>
        <p:txBody>
          <a:bodyPr wrap="square" rtlCol="0">
            <a:spAutoFit/>
          </a:bodyPr>
          <a:lstStyle/>
          <a:p>
            <a:r>
              <a:rPr lang="en-US" sz="1400" b="1" dirty="0"/>
              <a:t>At the County Planning Commission hearing of March 4, 2021, the Owner and Applicant of Saddlehorn Ranch agreed to </a:t>
            </a:r>
            <a:r>
              <a:rPr lang="en-US" sz="1400" b="1" u="sng" dirty="0"/>
              <a:t>voluntarily</a:t>
            </a:r>
            <a:r>
              <a:rPr lang="en-US" sz="1400" b="1" dirty="0"/>
              <a:t> place the following language on the Preliminary Plan and Final Plat for Filings 1-5 for recordation:  </a:t>
            </a:r>
          </a:p>
        </p:txBody>
      </p:sp>
      <p:sp>
        <p:nvSpPr>
          <p:cNvPr id="11" name="TextBox 10">
            <a:extLst>
              <a:ext uri="{FF2B5EF4-FFF2-40B4-BE49-F238E27FC236}">
                <a16:creationId xmlns:a16="http://schemas.microsoft.com/office/drawing/2014/main" id="{C9D749D5-AC70-4B59-8EA8-337C17324811}"/>
              </a:ext>
            </a:extLst>
          </p:cNvPr>
          <p:cNvSpPr txBox="1"/>
          <p:nvPr/>
        </p:nvSpPr>
        <p:spPr>
          <a:xfrm>
            <a:off x="900514" y="2797891"/>
            <a:ext cx="5483294" cy="646331"/>
          </a:xfrm>
          <a:prstGeom prst="rect">
            <a:avLst/>
          </a:prstGeom>
          <a:noFill/>
        </p:spPr>
        <p:txBody>
          <a:bodyPr wrap="square" rtlCol="0">
            <a:spAutoFit/>
          </a:bodyPr>
          <a:lstStyle/>
          <a:p>
            <a:pPr algn="ctr"/>
            <a:r>
              <a:rPr lang="en-US" b="1" dirty="0">
                <a:solidFill>
                  <a:srgbClr val="0070C0"/>
                </a:solidFill>
              </a:rPr>
              <a:t>NOTICE OF AIRPORT IN VICINITY</a:t>
            </a:r>
          </a:p>
          <a:p>
            <a:endParaRPr lang="en-US" dirty="0"/>
          </a:p>
        </p:txBody>
      </p:sp>
      <p:sp>
        <p:nvSpPr>
          <p:cNvPr id="20" name="TextBox 19">
            <a:extLst>
              <a:ext uri="{FF2B5EF4-FFF2-40B4-BE49-F238E27FC236}">
                <a16:creationId xmlns:a16="http://schemas.microsoft.com/office/drawing/2014/main" id="{E744E6D1-CED2-4B69-96C6-84C36076466E}"/>
              </a:ext>
            </a:extLst>
          </p:cNvPr>
          <p:cNvSpPr txBox="1"/>
          <p:nvPr/>
        </p:nvSpPr>
        <p:spPr>
          <a:xfrm>
            <a:off x="1201005" y="3138914"/>
            <a:ext cx="4882312" cy="2800767"/>
          </a:xfrm>
          <a:prstGeom prst="rect">
            <a:avLst/>
          </a:prstGeom>
          <a:noFill/>
        </p:spPr>
        <p:txBody>
          <a:bodyPr wrap="square" rtlCol="0">
            <a:spAutoFit/>
          </a:bodyPr>
          <a:lstStyle/>
          <a:p>
            <a:pPr algn="just"/>
            <a:r>
              <a:rPr lang="en-US" sz="1600" b="1" dirty="0">
                <a:solidFill>
                  <a:srgbClr val="0070C0"/>
                </a:solidFill>
              </a:rPr>
              <a:t>This property is presently located in the vicinity of Meadow Lake Airport, within what is known as an airport influence area. For that reason, the property may be subject to some of the annoyances or inconveniences associated with proximity to airport operations (for example: noise, vibration, or odors). Individual sensitivities to those annoyances can vary from person to person. You may wish to consider what airport annoyances, if any, are associated with the property before you complete your purchase and determine whether they are acceptable to you</a:t>
            </a:r>
            <a:r>
              <a:rPr lang="en-US" sz="1600" dirty="0"/>
              <a:t>.</a:t>
            </a:r>
          </a:p>
        </p:txBody>
      </p:sp>
      <p:sp>
        <p:nvSpPr>
          <p:cNvPr id="25" name="TextBox 24">
            <a:extLst>
              <a:ext uri="{FF2B5EF4-FFF2-40B4-BE49-F238E27FC236}">
                <a16:creationId xmlns:a16="http://schemas.microsoft.com/office/drawing/2014/main" id="{C705D346-778C-41CC-8537-85990B648139}"/>
              </a:ext>
            </a:extLst>
          </p:cNvPr>
          <p:cNvSpPr txBox="1"/>
          <p:nvPr/>
        </p:nvSpPr>
        <p:spPr>
          <a:xfrm>
            <a:off x="853520" y="984350"/>
            <a:ext cx="5663716" cy="369332"/>
          </a:xfrm>
          <a:prstGeom prst="rect">
            <a:avLst/>
          </a:prstGeom>
          <a:noFill/>
        </p:spPr>
        <p:txBody>
          <a:bodyPr wrap="square" rtlCol="0">
            <a:spAutoFit/>
          </a:bodyPr>
          <a:lstStyle/>
          <a:p>
            <a:r>
              <a:rPr lang="en-US" b="1" dirty="0"/>
              <a:t>Meadow Lake Airport Considerations</a:t>
            </a:r>
            <a:r>
              <a:rPr lang="en-US" dirty="0"/>
              <a:t>:</a:t>
            </a:r>
          </a:p>
        </p:txBody>
      </p:sp>
      <p:sp>
        <p:nvSpPr>
          <p:cNvPr id="21" name="TextBox 20">
            <a:extLst>
              <a:ext uri="{FF2B5EF4-FFF2-40B4-BE49-F238E27FC236}">
                <a16:creationId xmlns:a16="http://schemas.microsoft.com/office/drawing/2014/main" id="{0E8EC9F3-E9C2-4F45-AA48-158095960C69}"/>
              </a:ext>
            </a:extLst>
          </p:cNvPr>
          <p:cNvSpPr txBox="1"/>
          <p:nvPr/>
        </p:nvSpPr>
        <p:spPr>
          <a:xfrm>
            <a:off x="6555153" y="2484138"/>
            <a:ext cx="3477045" cy="3577390"/>
          </a:xfrm>
          <a:prstGeom prst="rect">
            <a:avLst/>
          </a:prstGeom>
          <a:noFill/>
        </p:spPr>
        <p:txBody>
          <a:bodyPr wrap="square">
            <a:spAutoFit/>
          </a:bodyPr>
          <a:lstStyle/>
          <a:p>
            <a:pPr marL="0" marR="0" algn="ctr">
              <a:lnSpc>
                <a:spcPct val="107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AIRSPACE AVIGATION EASEMENT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120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indenture, made this ___</a:t>
            </a:r>
            <a:r>
              <a:rPr lang="en-US" sz="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day of __________, 20__, between </a:t>
            </a:r>
            <a:r>
              <a:rPr lang="en-US" sz="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_______________</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(hereinafter "GRANTOR"), and the Meadow Lake Airport Association (hereinafter "GRANTEE"), provides that: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0"/>
              </a:spcAft>
              <a:buFont typeface="+mj-lt"/>
              <a:buAutoNum type="alphaUcPeriod"/>
              <a:tabLst>
                <a:tab pos="342900" algn="l"/>
              </a:tabLs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GRANTOR for and in consideration of fulfillment of a condition of project approval and other good and valuable consideration, the receipt of which is hereby acknowledged, does hereby grant to the GRANTEE, its successors and assigns, a perpetual and assignable easement in and over that certain parcel of real property more particularly identified and described in Exhibit A attached hereto and made a part hereof (said parcel hereinafter referred to as PARCEL), and a right-of-way for the free and unrestricted passage and flight of aircraft of the class, size and category as is now or hereinafter may be operationally compatible with Meadow Lake Airport, in, through, across and about the airspace above imaginary planes, as such those planes as defined by Part 77 of the Federal Aviation Regulations; Federal Aviation Administration (FAA) </a:t>
            </a:r>
            <a:r>
              <a:rPr lang="en-US" sz="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Airport Design</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Advisory Circular (current version); and </a:t>
            </a:r>
            <a:r>
              <a:rPr lang="en-US" sz="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United States Standard for Terminal Instrument Procedures (TERPS)</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(current version) over said PARCEL, as described below (hereinafter "Airspace").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algn="just">
              <a:lnSpc>
                <a:spcPct val="107000"/>
              </a:lnSpc>
              <a:spcBef>
                <a:spcPts val="1200"/>
              </a:spcBef>
              <a:spcAft>
                <a:spcPts val="0"/>
              </a:spcAft>
              <a:tabLst>
                <a:tab pos="342900" algn="l"/>
              </a:tabLs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This easement shall not apply to restrict improvements constructed on the property below 7023 feet above mean sea level (MSL), or 150 feet above the elevation of the ground elevation.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ACB8495C-BB91-49B6-A2F7-F611EEC7C8F1}"/>
              </a:ext>
            </a:extLst>
          </p:cNvPr>
          <p:cNvSpPr txBox="1"/>
          <p:nvPr/>
        </p:nvSpPr>
        <p:spPr>
          <a:xfrm>
            <a:off x="6853163" y="1024539"/>
            <a:ext cx="4991862" cy="369332"/>
          </a:xfrm>
          <a:prstGeom prst="rect">
            <a:avLst/>
          </a:prstGeom>
          <a:noFill/>
        </p:spPr>
        <p:txBody>
          <a:bodyPr wrap="square" rtlCol="0">
            <a:spAutoFit/>
          </a:bodyPr>
          <a:lstStyle/>
          <a:p>
            <a:r>
              <a:rPr lang="en-US" b="1" u="sng" dirty="0"/>
              <a:t>Airspace Avigation Easement</a:t>
            </a:r>
          </a:p>
        </p:txBody>
      </p:sp>
      <p:sp>
        <p:nvSpPr>
          <p:cNvPr id="7" name="TextBox 6">
            <a:extLst>
              <a:ext uri="{FF2B5EF4-FFF2-40B4-BE49-F238E27FC236}">
                <a16:creationId xmlns:a16="http://schemas.microsoft.com/office/drawing/2014/main" id="{8836545F-ED7C-4F1B-8A3E-72A0639BBC52}"/>
              </a:ext>
            </a:extLst>
          </p:cNvPr>
          <p:cNvSpPr txBox="1"/>
          <p:nvPr/>
        </p:nvSpPr>
        <p:spPr>
          <a:xfrm>
            <a:off x="6834378" y="1470484"/>
            <a:ext cx="4991862" cy="954107"/>
          </a:xfrm>
          <a:prstGeom prst="rect">
            <a:avLst/>
          </a:prstGeom>
          <a:noFill/>
        </p:spPr>
        <p:txBody>
          <a:bodyPr wrap="square" rtlCol="0">
            <a:spAutoFit/>
          </a:bodyPr>
          <a:lstStyle/>
          <a:p>
            <a:r>
              <a:rPr lang="en-US" sz="1400" b="1" dirty="0"/>
              <a:t>The Parties are pleased to have also negotiated satisfactory language for an </a:t>
            </a:r>
            <a:r>
              <a:rPr lang="en-US" sz="1400" b="1" dirty="0">
                <a:solidFill>
                  <a:srgbClr val="0070C0"/>
                </a:solidFill>
              </a:rPr>
              <a:t>Airspace Avigation Easement</a:t>
            </a:r>
            <a:r>
              <a:rPr lang="en-US" sz="1400" b="1" dirty="0"/>
              <a:t>. The Applicant has </a:t>
            </a:r>
            <a:r>
              <a:rPr lang="en-US" sz="1400" b="1" u="sng" dirty="0"/>
              <a:t>voluntarily</a:t>
            </a:r>
            <a:r>
              <a:rPr lang="en-US" sz="1400" b="1" dirty="0"/>
              <a:t> agreed to include this Easement Agreement with the title policies for all 218 lots of Saddlehorn Ranch:  </a:t>
            </a:r>
          </a:p>
        </p:txBody>
      </p:sp>
    </p:spTree>
    <p:extLst>
      <p:ext uri="{BB962C8B-B14F-4D97-AF65-F5344CB8AC3E}">
        <p14:creationId xmlns:p14="http://schemas.microsoft.com/office/powerpoint/2010/main" val="1647273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8308421" y="173715"/>
            <a:ext cx="3785652" cy="646331"/>
          </a:xfrm>
          <a:prstGeom prst="rect">
            <a:avLst/>
          </a:prstGeom>
          <a:noFill/>
        </p:spPr>
        <p:txBody>
          <a:bodyPr wrap="square" rtlCol="0">
            <a:spAutoFit/>
          </a:bodyPr>
          <a:lstStyle/>
          <a:p>
            <a:r>
              <a:rPr lang="en-US" sz="3600" dirty="0">
                <a:latin typeface="Harlow Solid Italic" panose="04030604020F02020D02" pitchFamily="82" charset="0"/>
              </a:rPr>
              <a:t>Saddlehorn Ranch</a:t>
            </a:r>
          </a:p>
        </p:txBody>
      </p:sp>
      <p:sp>
        <p:nvSpPr>
          <p:cNvPr id="4" name="TextBox 3">
            <a:extLst>
              <a:ext uri="{FF2B5EF4-FFF2-40B4-BE49-F238E27FC236}">
                <a16:creationId xmlns:a16="http://schemas.microsoft.com/office/drawing/2014/main" id="{A9F9B79C-483D-4E62-B00F-BA3FF8D5B868}"/>
              </a:ext>
            </a:extLst>
          </p:cNvPr>
          <p:cNvSpPr txBox="1"/>
          <p:nvPr/>
        </p:nvSpPr>
        <p:spPr>
          <a:xfrm>
            <a:off x="859319" y="449036"/>
            <a:ext cx="5695834" cy="369332"/>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JUSTIFICATION FOR APPROVAL OF PRELIMINARY PLAN</a:t>
            </a:r>
          </a:p>
        </p:txBody>
      </p:sp>
      <p:sp>
        <p:nvSpPr>
          <p:cNvPr id="18" name="TextBox 17">
            <a:extLst>
              <a:ext uri="{FF2B5EF4-FFF2-40B4-BE49-F238E27FC236}">
                <a16:creationId xmlns:a16="http://schemas.microsoft.com/office/drawing/2014/main" id="{CED013F7-E2EF-46DB-B99D-998464446366}"/>
              </a:ext>
            </a:extLst>
          </p:cNvPr>
          <p:cNvSpPr txBox="1"/>
          <p:nvPr/>
        </p:nvSpPr>
        <p:spPr>
          <a:xfrm>
            <a:off x="8820764" y="595992"/>
            <a:ext cx="3371235" cy="523220"/>
          </a:xfrm>
          <a:prstGeom prst="rect">
            <a:avLst/>
          </a:prstGeom>
          <a:noFill/>
        </p:spPr>
        <p:txBody>
          <a:bodyPr wrap="square" rtlCol="0">
            <a:spAutoFit/>
          </a:bodyPr>
          <a:lstStyle/>
          <a:p>
            <a:r>
              <a:rPr lang="en-US" sz="2800" b="1" dirty="0">
                <a:solidFill>
                  <a:srgbClr val="0070C0"/>
                </a:solidFill>
                <a:effectLst>
                  <a:outerShdw blurRad="50800" dist="50800" dir="5400000" algn="ctr" rotWithShape="0">
                    <a:schemeClr val="bg1">
                      <a:lumMod val="50000"/>
                    </a:schemeClr>
                  </a:outerShdw>
                </a:effectLst>
              </a:rPr>
              <a:t>PRELIMINARY PLAN</a:t>
            </a:r>
          </a:p>
        </p:txBody>
      </p:sp>
      <p:sp>
        <p:nvSpPr>
          <p:cNvPr id="24" name="TextBox 23">
            <a:extLst>
              <a:ext uri="{FF2B5EF4-FFF2-40B4-BE49-F238E27FC236}">
                <a16:creationId xmlns:a16="http://schemas.microsoft.com/office/drawing/2014/main" id="{5FCF8D37-E523-4710-822B-67007F9D6361}"/>
              </a:ext>
            </a:extLst>
          </p:cNvPr>
          <p:cNvSpPr txBox="1"/>
          <p:nvPr/>
        </p:nvSpPr>
        <p:spPr>
          <a:xfrm>
            <a:off x="11656335" y="6408964"/>
            <a:ext cx="426808" cy="369332"/>
          </a:xfrm>
          <a:prstGeom prst="rect">
            <a:avLst/>
          </a:prstGeom>
          <a:noFill/>
        </p:spPr>
        <p:txBody>
          <a:bodyPr wrap="square" rtlCol="0">
            <a:spAutoFit/>
          </a:bodyPr>
          <a:lstStyle/>
          <a:p>
            <a:pPr algn="ctr"/>
            <a:r>
              <a:rPr lang="en-US" b="1" dirty="0"/>
              <a:t>18</a:t>
            </a:r>
          </a:p>
        </p:txBody>
      </p:sp>
      <p:pic>
        <p:nvPicPr>
          <p:cNvPr id="1028" name="Picture 4">
            <a:extLst>
              <a:ext uri="{FF2B5EF4-FFF2-40B4-BE49-F238E27FC236}">
                <a16:creationId xmlns:a16="http://schemas.microsoft.com/office/drawing/2014/main" id="{D345801A-61A2-43C9-9929-428A39586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564" t="29999" r="33746" b="64136"/>
          <a:stretch>
            <a:fillRect/>
          </a:stretch>
        </p:blipFill>
        <p:spPr bwMode="auto">
          <a:xfrm>
            <a:off x="4763" y="4628"/>
            <a:ext cx="2217737" cy="2306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5" name="TextBox 24">
            <a:extLst>
              <a:ext uri="{FF2B5EF4-FFF2-40B4-BE49-F238E27FC236}">
                <a16:creationId xmlns:a16="http://schemas.microsoft.com/office/drawing/2014/main" id="{C705D346-778C-41CC-8537-85990B648139}"/>
              </a:ext>
            </a:extLst>
          </p:cNvPr>
          <p:cNvSpPr txBox="1"/>
          <p:nvPr/>
        </p:nvSpPr>
        <p:spPr>
          <a:xfrm>
            <a:off x="853518" y="811435"/>
            <a:ext cx="3385105" cy="307777"/>
          </a:xfrm>
          <a:prstGeom prst="rect">
            <a:avLst/>
          </a:prstGeom>
          <a:noFill/>
        </p:spPr>
        <p:txBody>
          <a:bodyPr wrap="square" rtlCol="0">
            <a:spAutoFit/>
          </a:bodyPr>
          <a:lstStyle/>
          <a:p>
            <a:r>
              <a:rPr lang="en-US" sz="1400" b="1" u="sng" dirty="0"/>
              <a:t>Airspace Avigation Easement Cont’d.:</a:t>
            </a:r>
          </a:p>
        </p:txBody>
      </p:sp>
      <p:sp>
        <p:nvSpPr>
          <p:cNvPr id="22" name="TextBox 21">
            <a:extLst>
              <a:ext uri="{FF2B5EF4-FFF2-40B4-BE49-F238E27FC236}">
                <a16:creationId xmlns:a16="http://schemas.microsoft.com/office/drawing/2014/main" id="{3B3F596F-A948-4BF7-963C-19D6D07E5377}"/>
              </a:ext>
            </a:extLst>
          </p:cNvPr>
          <p:cNvSpPr txBox="1"/>
          <p:nvPr/>
        </p:nvSpPr>
        <p:spPr>
          <a:xfrm>
            <a:off x="853518" y="1188339"/>
            <a:ext cx="3932607" cy="2150845"/>
          </a:xfrm>
          <a:prstGeom prst="rect">
            <a:avLst/>
          </a:prstGeom>
          <a:noFill/>
        </p:spPr>
        <p:txBody>
          <a:bodyPr wrap="square">
            <a:spAutoFit/>
          </a:bodyPr>
          <a:lstStyle/>
          <a:p>
            <a:pPr marL="0" marR="0" algn="just">
              <a:lnSpc>
                <a:spcPct val="107000"/>
              </a:lnSpc>
              <a:spcBef>
                <a:spcPts val="1200"/>
              </a:spcBef>
              <a:spcAft>
                <a:spcPts val="0"/>
              </a:spcAft>
              <a:tabLst>
                <a:tab pos="342900" algn="l"/>
              </a:tabLs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Airspace for avigation easement purposes above said PARCEL consists of the following, further depicted on Exhibit B attached hereto: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algn="just">
              <a:lnSpc>
                <a:spcPct val="107000"/>
              </a:lnSpc>
              <a:spcBef>
                <a:spcPts val="120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of the air space above the imaginary planes that are described by Part 77 of the Federal Aviation Regulations.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algn="just">
              <a:lnSpc>
                <a:spcPct val="107000"/>
              </a:lnSpc>
              <a:spcBef>
                <a:spcPts val="120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of the air space above the relevant imaginary planes that are described by the latest version of the FAA </a:t>
            </a:r>
            <a:r>
              <a:rPr lang="en-US" sz="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Airport Design</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Advisory Circular (AC 150/5300-13A).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algn="just">
              <a:lnSpc>
                <a:spcPct val="107000"/>
              </a:lnSpc>
              <a:spcBef>
                <a:spcPts val="120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of the air space above the relevant imaginary planes that are described by the latest version of the </a:t>
            </a:r>
            <a:r>
              <a:rPr lang="en-US" sz="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United States Standard for Terminal Instrument Procedures (TERPS)</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 described in the FAA Order 8260.3E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1200"/>
              </a:spcBef>
              <a:spcAft>
                <a:spcPts val="0"/>
              </a:spcAft>
              <a:tabLst>
                <a:tab pos="342900" algn="l"/>
              </a:tabLs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aforesaid easement and right-of-way described in Paragraphs A and B includes but is not limited to: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A22D1950-D263-4138-83E0-C76302D6B5CB}"/>
              </a:ext>
            </a:extLst>
          </p:cNvPr>
          <p:cNvSpPr txBox="1"/>
          <p:nvPr/>
        </p:nvSpPr>
        <p:spPr>
          <a:xfrm>
            <a:off x="1049205" y="3339184"/>
            <a:ext cx="3785652" cy="2918876"/>
          </a:xfrm>
          <a:prstGeom prst="rect">
            <a:avLst/>
          </a:prstGeom>
          <a:noFill/>
        </p:spPr>
        <p:txBody>
          <a:bodyPr wrap="square">
            <a:spAutoFit/>
          </a:bodyPr>
          <a:lstStyle/>
          <a:p>
            <a:pPr marL="0" marR="0" algn="just">
              <a:lnSpc>
                <a:spcPct val="107000"/>
              </a:lnSpc>
              <a:spcBef>
                <a:spcPts val="1200"/>
              </a:spcBef>
              <a:spcAft>
                <a:spcPts val="0"/>
              </a:spcAft>
              <a:tabLst>
                <a:tab pos="342900" algn="l"/>
              </a:tabLs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the use and benefit of the public, the easement and continuing right to fly, or cause or permit the flight by any and all persons or aircraft, of the class, size and category as is now or hereinafter may be operationally compatible with Meadow Lake Airport, in, through, across or about any portion of the Airspace hereinabove described; and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1200"/>
              </a:spcBef>
              <a:spcAft>
                <a:spcPts val="0"/>
              </a:spcAft>
              <a:tabLst>
                <a:tab pos="342900" algn="l"/>
              </a:tabLs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easement and right to cause or create, or permit or allow to be caused or created within the Airspace, such noise, dust, turbulence, vibration, illumination, air currents, fumes, exhaust, smoke and all other effects as may be inherent in the proper operation of aircraft, now known or hereafter used for navigation of or flight in air; and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1200"/>
              </a:spcBef>
              <a:spcAft>
                <a:spcPts val="0"/>
              </a:spcAft>
              <a:tabLst>
                <a:tab pos="342900" algn="l"/>
              </a:tabLs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continuing and perpetual right to keep the Airspace clear of any portions of buildings, structures, or improvements of any and all kinds, and of trees, vegetation, or other objects, which extend into said Airspace; and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1200"/>
              </a:spcBef>
              <a:spcAft>
                <a:spcPts val="0"/>
              </a:spcAft>
              <a:tabLst>
                <a:tab pos="342900" algn="l"/>
              </a:tabLs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right to mark and light, or cause or require to be marked or lighted, as obstructions to air navigation, any and all buildings, structures, or other improvements, and trees or other objects now upon, or that in the future may be upon, said PARCEL, and which extend into the Airspace may be required to mark according to FAA regulations or other regulation(s), rules, or order(s); and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F0A5FA05-5A9F-4DA9-92C3-658DE4E44760}"/>
              </a:ext>
            </a:extLst>
          </p:cNvPr>
          <p:cNvSpPr txBox="1"/>
          <p:nvPr/>
        </p:nvSpPr>
        <p:spPr>
          <a:xfrm>
            <a:off x="5396169" y="1006573"/>
            <a:ext cx="4019416" cy="2626873"/>
          </a:xfrm>
          <a:prstGeom prst="rect">
            <a:avLst/>
          </a:prstGeom>
          <a:noFill/>
        </p:spPr>
        <p:txBody>
          <a:bodyPr wrap="square">
            <a:spAutoFit/>
          </a:bodyPr>
          <a:lstStyle/>
          <a:p>
            <a:pPr marL="0" marR="0" algn="just">
              <a:lnSpc>
                <a:spcPct val="107000"/>
              </a:lnSpc>
              <a:spcBef>
                <a:spcPts val="1200"/>
              </a:spcBef>
              <a:spcAft>
                <a:spcPts val="0"/>
              </a:spcAft>
              <a:tabLst>
                <a:tab pos="342900" algn="l"/>
              </a:tabLs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right of ingress to, passage within, and egress from said PARCEL, solely for the above stated purposes.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1200"/>
              </a:spcBef>
              <a:spcAft>
                <a:spcPts val="0"/>
              </a:spcAft>
              <a:tabLst>
                <a:tab pos="342900" algn="l"/>
              </a:tabLs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GRANTOR, on behalf of itself, its successors and assigns hereby covenants with the GRANTEE, Meadow Lake Airport Association, as follows: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1200"/>
              </a:spcBef>
              <a:spcAft>
                <a:spcPts val="0"/>
              </a:spcAft>
              <a:tabLst>
                <a:tab pos="342900" algn="l"/>
              </a:tabLs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GRANTOR, its successors and assigns, will not construct, install, permit or allow any building, structure, improvement, tree, or other object on said PARCEL, to extend into the Airspace, or to constitute an obstruction to air navigation, or to obstruct or interfere with the use of the easement and right-of-way herein granted; and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1200"/>
              </a:spcBef>
              <a:spcAft>
                <a:spcPts val="0"/>
              </a:spcAft>
              <a:tabLst>
                <a:tab pos="342900" algn="l"/>
              </a:tabLst>
            </a:pP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GRANTOR, its successors and assigns, will not hereafter use or permit the use of said PARCEL in such a manner as to create electrical or electronic interference with radio communication or radar operation between any installation upon Meadow Lake Airport and any aircraft.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800" b="1" dirty="0">
                <a:solidFill>
                  <a:srgbClr val="000000"/>
                </a:solidFill>
                <a:effectLst/>
                <a:latin typeface="Calibri" panose="020F0502020204030204" pitchFamily="34" charset="0"/>
                <a:ea typeface="Times New Roman" panose="02020603050405020304" pitchFamily="18" charset="0"/>
              </a:rPr>
              <a:t>E.</a:t>
            </a:r>
            <a:r>
              <a:rPr lang="en-US" sz="800" dirty="0">
                <a:solidFill>
                  <a:srgbClr val="000000"/>
                </a:solidFill>
                <a:effectLst/>
                <a:latin typeface="Calibri" panose="020F0502020204030204" pitchFamily="34" charset="0"/>
                <a:ea typeface="Times New Roman" panose="02020603050405020304" pitchFamily="18" charset="0"/>
              </a:rPr>
              <a:t> 	The easement and right-of-way herein granted shall be deemed both appurtenant to and for the direct benefit of that real property which now or hereinafter constitutes Meadow Lake Airport, and shall further be deemed in gross, being conveyed to the GRANTEE for the benefit of the GRANTEE, and any and all </a:t>
            </a:r>
            <a:endParaRPr lang="en-US" sz="800" dirty="0"/>
          </a:p>
        </p:txBody>
      </p:sp>
      <p:sp>
        <p:nvSpPr>
          <p:cNvPr id="1025" name="Rectangle 3">
            <a:extLst>
              <a:ext uri="{FF2B5EF4-FFF2-40B4-BE49-F238E27FC236}">
                <a16:creationId xmlns:a16="http://schemas.microsoft.com/office/drawing/2014/main" id="{5349C0FD-E9A4-4A9B-BA53-E6B66BF534F6}"/>
              </a:ext>
            </a:extLst>
          </p:cNvPr>
          <p:cNvSpPr>
            <a:spLocks noChangeArrowheads="1"/>
          </p:cNvSpPr>
          <p:nvPr/>
        </p:nvSpPr>
        <p:spPr bwMode="auto">
          <a:xfrm>
            <a:off x="5387238" y="5377341"/>
            <a:ext cx="457327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3429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42900" algn="l"/>
              </a:tabLst>
            </a:pPr>
            <a:r>
              <a:rPr kumimoji="0" lang="en-US" altLang="en-US" sz="8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IN WITNESS WHEREOF, the GRANTOR has hereunto set its/his/her hands and seals this ____</a:t>
            </a:r>
            <a:r>
              <a:rPr kumimoji="0" lang="en-US" altLang="en-US" sz="800" b="0" i="0" u="none" strike="noStrike" cap="none" normalizeH="0" baseline="0" dirty="0" err="1">
                <a:ln>
                  <a:noFill/>
                </a:ln>
                <a:solidFill>
                  <a:srgbClr val="000000"/>
                </a:solidFill>
                <a:effectLst/>
                <a:latin typeface="+mn-lt"/>
                <a:ea typeface="Calibri" panose="020F0502020204030204" pitchFamily="34" charset="0"/>
                <a:cs typeface="Times New Roman" panose="02020603050405020304" pitchFamily="18" charset="0"/>
              </a:rPr>
              <a:t>th</a:t>
            </a:r>
            <a:r>
              <a:rPr kumimoji="0" lang="en-US" altLang="en-US" sz="8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 day of __________________, 20___. </a:t>
            </a:r>
            <a:endParaRPr kumimoji="0" lang="en-US" altLang="en-US" sz="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Lst>
            </a:pPr>
            <a:r>
              <a:rPr kumimoji="0" lang="en-US" altLang="en-US" sz="8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GRANTOR</a:t>
            </a:r>
            <a:endParaRPr kumimoji="0" lang="en-US" altLang="en-US" sz="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Lst>
            </a:pPr>
            <a:r>
              <a:rPr kumimoji="0" lang="en-US" altLang="en-US" sz="8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_____________________________</a:t>
            </a:r>
            <a:endParaRPr kumimoji="0" lang="en-US" altLang="en-US" sz="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Lst>
            </a:pPr>
            <a:r>
              <a:rPr kumimoji="0" lang="en-US" altLang="en-US" sz="8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By:</a:t>
            </a:r>
            <a:endParaRPr kumimoji="0" lang="en-US" altLang="en-US" sz="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Lst>
            </a:pPr>
            <a:r>
              <a:rPr kumimoji="0" lang="en-US" altLang="en-US" sz="8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Printed Name:</a:t>
            </a:r>
            <a:endParaRPr kumimoji="0" lang="en-US" altLang="en-US" sz="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Lst>
            </a:pPr>
            <a:r>
              <a:rPr kumimoji="0" lang="en-US" altLang="en-US" sz="8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Title:</a:t>
            </a:r>
            <a:endParaRPr kumimoji="0" lang="en-US" altLang="en-US" sz="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Lst>
            </a:pPr>
            <a:r>
              <a:rPr kumimoji="0" lang="en-US" altLang="en-US" sz="8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IN WITNESS WHEREOF, the GRANTOR has hereunto set its/his/her hands and seals this _____________ day of __________________, 20_____. </a:t>
            </a:r>
            <a:endParaRPr kumimoji="0" lang="en-US" altLang="en-US" sz="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Box 35">
            <a:extLst>
              <a:ext uri="{FF2B5EF4-FFF2-40B4-BE49-F238E27FC236}">
                <a16:creationId xmlns:a16="http://schemas.microsoft.com/office/drawing/2014/main" id="{CC22D8D9-457F-49D7-A7A1-ABB3E64EA4BE}"/>
              </a:ext>
            </a:extLst>
          </p:cNvPr>
          <p:cNvSpPr txBox="1"/>
          <p:nvPr/>
        </p:nvSpPr>
        <p:spPr>
          <a:xfrm>
            <a:off x="5396169" y="3530554"/>
            <a:ext cx="4210725" cy="193899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342900" algn="l"/>
              </a:tabLst>
            </a:pPr>
            <a:r>
              <a:rPr kumimoji="0" lang="en-US" altLang="en-US" sz="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members of the general public who may use said easement or right-of-way, taking off from, landing upon, or operating such aircraft in or about the Meadow Lake Airport or in otherwise flying through said Airspace.</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Lst>
            </a:pPr>
            <a:r>
              <a:rPr kumimoji="0" lang="en-US" altLang="en-US" sz="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r>
              <a:rPr kumimoji="0" lang="en-US" altLang="en-US" sz="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This grant of avigation easement shall not operate to deprive the GRANTOR, its successors or assigns, of any rights that it may otherwise have from time to time against any individual or private operator for negligent or unlawful operation of aircraft.</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Lst>
            </a:pPr>
            <a:r>
              <a:rPr kumimoji="0" lang="en-US" altLang="en-US" sz="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t>
            </a:r>
            <a:r>
              <a:rPr kumimoji="0" lang="en-US" altLang="en-US" sz="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It is understood and agreed that these covenants and agreements run with the land and shall be binding upon the heirs, representatives, administrators, executives, successors, and assigns of the GRANTOR, and that for the purposes of this instrument, the PARCEL shall be the servient easement and Meadow Lake Airport shall be the dominant tenement.</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Lst>
            </a:pPr>
            <a:r>
              <a:rPr kumimoji="0" lang="en-US" altLang="en-US" sz="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
            </a:r>
            <a:r>
              <a:rPr kumimoji="0" lang="en-US" altLang="en-US" sz="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avigation easement, covenants and agreements described herein shall continue in effect until the Meadow Lake Airport shall be abandoned or shall cease to be used for public airport purpose, at which time it shall terminate.</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Lst>
            </a:pPr>
            <a:r>
              <a:rPr kumimoji="0" lang="en-US" altLang="en-US" sz="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kumimoji="0" lang="en-US" altLang="en-US" sz="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Grantors agree to waive all damages and claims for damages caused or alleged to be caused by the Grantors violation of any aspect of this easement document. </a:t>
            </a:r>
            <a:endParaRPr kumimoji="0" lang="en-US" altLang="en-US"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114148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8308421" y="124729"/>
            <a:ext cx="3785652" cy="646331"/>
          </a:xfrm>
          <a:prstGeom prst="rect">
            <a:avLst/>
          </a:prstGeom>
          <a:noFill/>
        </p:spPr>
        <p:txBody>
          <a:bodyPr wrap="square" rtlCol="0">
            <a:spAutoFit/>
          </a:bodyPr>
          <a:lstStyle/>
          <a:p>
            <a:r>
              <a:rPr lang="en-US" sz="3600" dirty="0">
                <a:latin typeface="Harlow Solid Italic" panose="04030604020F02020D02" pitchFamily="82" charset="0"/>
              </a:rPr>
              <a:t>Saddlehorn Ranch</a:t>
            </a:r>
          </a:p>
        </p:txBody>
      </p:sp>
      <p:sp>
        <p:nvSpPr>
          <p:cNvPr id="4" name="TextBox 3">
            <a:extLst>
              <a:ext uri="{FF2B5EF4-FFF2-40B4-BE49-F238E27FC236}">
                <a16:creationId xmlns:a16="http://schemas.microsoft.com/office/drawing/2014/main" id="{A9F9B79C-483D-4E62-B00F-BA3FF8D5B868}"/>
              </a:ext>
            </a:extLst>
          </p:cNvPr>
          <p:cNvSpPr txBox="1"/>
          <p:nvPr/>
        </p:nvSpPr>
        <p:spPr>
          <a:xfrm>
            <a:off x="859319" y="771060"/>
            <a:ext cx="5695834" cy="369332"/>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REQUEST</a:t>
            </a:r>
          </a:p>
        </p:txBody>
      </p:sp>
      <p:sp>
        <p:nvSpPr>
          <p:cNvPr id="18" name="TextBox 17">
            <a:extLst>
              <a:ext uri="{FF2B5EF4-FFF2-40B4-BE49-F238E27FC236}">
                <a16:creationId xmlns:a16="http://schemas.microsoft.com/office/drawing/2014/main" id="{57676D8B-7749-4923-82B9-B186E13F9677}"/>
              </a:ext>
            </a:extLst>
          </p:cNvPr>
          <p:cNvSpPr txBox="1"/>
          <p:nvPr/>
        </p:nvSpPr>
        <p:spPr>
          <a:xfrm>
            <a:off x="8820764" y="595992"/>
            <a:ext cx="3371235" cy="523220"/>
          </a:xfrm>
          <a:prstGeom prst="rect">
            <a:avLst/>
          </a:prstGeom>
          <a:noFill/>
        </p:spPr>
        <p:txBody>
          <a:bodyPr wrap="square" rtlCol="0">
            <a:spAutoFit/>
          </a:bodyPr>
          <a:lstStyle/>
          <a:p>
            <a:r>
              <a:rPr lang="en-US" sz="2800" b="1" dirty="0">
                <a:solidFill>
                  <a:srgbClr val="0070C0"/>
                </a:solidFill>
                <a:effectLst>
                  <a:outerShdw blurRad="50800" dist="50800" dir="5400000" algn="ctr" rotWithShape="0">
                    <a:schemeClr val="bg1">
                      <a:lumMod val="50000"/>
                    </a:schemeClr>
                  </a:outerShdw>
                </a:effectLst>
              </a:rPr>
              <a:t>PRELIMINARY PLAN</a:t>
            </a:r>
          </a:p>
        </p:txBody>
      </p:sp>
      <p:sp>
        <p:nvSpPr>
          <p:cNvPr id="19" name="TextBox 18">
            <a:extLst>
              <a:ext uri="{FF2B5EF4-FFF2-40B4-BE49-F238E27FC236}">
                <a16:creationId xmlns:a16="http://schemas.microsoft.com/office/drawing/2014/main" id="{7A47DE8E-093D-414A-823D-4A22EEB08793}"/>
              </a:ext>
            </a:extLst>
          </p:cNvPr>
          <p:cNvSpPr txBox="1"/>
          <p:nvPr/>
        </p:nvSpPr>
        <p:spPr>
          <a:xfrm>
            <a:off x="1048367" y="1278011"/>
            <a:ext cx="10412113" cy="1631216"/>
          </a:xfrm>
          <a:prstGeom prst="rect">
            <a:avLst/>
          </a:prstGeom>
          <a:noFill/>
        </p:spPr>
        <p:txBody>
          <a:bodyPr wrap="square">
            <a:spAutoFit/>
          </a:bodyPr>
          <a:lstStyle/>
          <a:p>
            <a:pPr algn="ctr"/>
            <a:r>
              <a:rPr lang="en-US"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The Owner and Applicant hereby request approval of a Preliminary Plan with Conditions of Approval, Deviation Requests, and final plat notes with regard to Denver Basin water supplies [as required by the County Attorneys Office], Notice of Airport in Vicinity, and recordation of an Airspace Avigation Easement for the development of 218 rural residential single family residential lots on approximately 816 acres</a:t>
            </a:r>
            <a:r>
              <a:rPr lang="en-US" sz="2000" b="1" dirty="0">
                <a:solidFill>
                  <a:srgbClr val="FF0000"/>
                </a:solidFill>
                <a:effectLst/>
                <a:latin typeface="Calibri" panose="020F0502020204030204" pitchFamily="34" charset="0"/>
                <a:ea typeface="Calibri" panose="020F0502020204030204" pitchFamily="34" charset="0"/>
              </a:rPr>
              <a:t>.</a:t>
            </a:r>
            <a:r>
              <a:rPr lang="en-US" sz="2000" b="1" dirty="0">
                <a:effectLst/>
                <a:latin typeface="Calibri" panose="020F0502020204030204" pitchFamily="34" charset="0"/>
                <a:ea typeface="Calibri" panose="020F0502020204030204" pitchFamily="34" charset="0"/>
              </a:rPr>
              <a:t> </a:t>
            </a:r>
            <a:endParaRPr lang="en-US" sz="2000" b="1" dirty="0"/>
          </a:p>
        </p:txBody>
      </p:sp>
      <p:pic>
        <p:nvPicPr>
          <p:cNvPr id="13" name="Picture 12" descr="A picture containing text, grass, sky, outdoor&#10;&#10;Description automatically generated">
            <a:extLst>
              <a:ext uri="{FF2B5EF4-FFF2-40B4-BE49-F238E27FC236}">
                <a16:creationId xmlns:a16="http://schemas.microsoft.com/office/drawing/2014/main" id="{5A413BE9-4772-4998-855E-9AAEA79755AB}"/>
              </a:ext>
            </a:extLst>
          </p:cNvPr>
          <p:cNvPicPr>
            <a:picLocks noChangeAspect="1"/>
          </p:cNvPicPr>
          <p:nvPr/>
        </p:nvPicPr>
        <p:blipFill rotWithShape="1">
          <a:blip r:embed="rId3">
            <a:extLst>
              <a:ext uri="{28A0092B-C50C-407E-A947-70E740481C1C}">
                <a14:useLocalDpi xmlns:a14="http://schemas.microsoft.com/office/drawing/2010/main" val="0"/>
              </a:ext>
            </a:extLst>
          </a:blip>
          <a:srcRect t="5714" b="11243"/>
          <a:stretch/>
        </p:blipFill>
        <p:spPr>
          <a:xfrm>
            <a:off x="7808996" y="2942629"/>
            <a:ext cx="1964192" cy="3262228"/>
          </a:xfrm>
          <a:prstGeom prst="rect">
            <a:avLst/>
          </a:prstGeom>
          <a:effectLst>
            <a:softEdge rad="127000"/>
          </a:effectLst>
        </p:spPr>
      </p:pic>
      <p:pic>
        <p:nvPicPr>
          <p:cNvPr id="2052" name="Picture 4" descr="Foreclosure Homes in Ellicott, CO | Build Credit with HousingList.com">
            <a:hlinkClick r:id="rId4"/>
            <a:extLst>
              <a:ext uri="{FF2B5EF4-FFF2-40B4-BE49-F238E27FC236}">
                <a16:creationId xmlns:a16="http://schemas.microsoft.com/office/drawing/2014/main" id="{C59342E7-E783-4DD5-AD2F-27245A3E5F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517" y="2942629"/>
            <a:ext cx="6696152" cy="3262228"/>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DAD2C6A-738A-4C7A-9663-1B5B12021AD6}"/>
              </a:ext>
            </a:extLst>
          </p:cNvPr>
          <p:cNvSpPr txBox="1"/>
          <p:nvPr/>
        </p:nvSpPr>
        <p:spPr>
          <a:xfrm>
            <a:off x="11656335" y="6408964"/>
            <a:ext cx="426808" cy="369332"/>
          </a:xfrm>
          <a:prstGeom prst="rect">
            <a:avLst/>
          </a:prstGeom>
          <a:noFill/>
        </p:spPr>
        <p:txBody>
          <a:bodyPr wrap="square" rtlCol="0">
            <a:spAutoFit/>
          </a:bodyPr>
          <a:lstStyle/>
          <a:p>
            <a:pPr algn="ctr"/>
            <a:r>
              <a:rPr lang="en-US" b="1" dirty="0"/>
              <a:t>19</a:t>
            </a:r>
          </a:p>
        </p:txBody>
      </p:sp>
    </p:spTree>
    <p:extLst>
      <p:ext uri="{BB962C8B-B14F-4D97-AF65-F5344CB8AC3E}">
        <p14:creationId xmlns:p14="http://schemas.microsoft.com/office/powerpoint/2010/main" val="276980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3693140" y="267299"/>
            <a:ext cx="5626100" cy="923330"/>
          </a:xfrm>
          <a:prstGeom prst="rect">
            <a:avLst/>
          </a:prstGeom>
          <a:noFill/>
        </p:spPr>
        <p:txBody>
          <a:bodyPr wrap="square" rtlCol="0">
            <a:spAutoFit/>
          </a:bodyPr>
          <a:lstStyle/>
          <a:p>
            <a:r>
              <a:rPr lang="en-US" sz="5400" dirty="0">
                <a:effectLst>
                  <a:outerShdw blurRad="50800" dist="50800" dir="5400000" algn="ctr" rotWithShape="0">
                    <a:schemeClr val="bg1">
                      <a:lumMod val="50000"/>
                    </a:schemeClr>
                  </a:outerShdw>
                </a:effectLst>
                <a:latin typeface="Harlow Solid Italic" panose="04030604020F02020D02" pitchFamily="82" charset="0"/>
              </a:rPr>
              <a:t>Saddlehorn Ranch</a:t>
            </a:r>
          </a:p>
        </p:txBody>
      </p:sp>
      <p:sp>
        <p:nvSpPr>
          <p:cNvPr id="6" name="TextBox 5">
            <a:extLst>
              <a:ext uri="{FF2B5EF4-FFF2-40B4-BE49-F238E27FC236}">
                <a16:creationId xmlns:a16="http://schemas.microsoft.com/office/drawing/2014/main" id="{9A866136-6509-45DF-BA9C-B188DA76A710}"/>
              </a:ext>
            </a:extLst>
          </p:cNvPr>
          <p:cNvSpPr txBox="1"/>
          <p:nvPr/>
        </p:nvSpPr>
        <p:spPr>
          <a:xfrm>
            <a:off x="3226949" y="1442550"/>
            <a:ext cx="6734712" cy="1077218"/>
          </a:xfrm>
          <a:prstGeom prst="rect">
            <a:avLst/>
          </a:prstGeom>
          <a:noFill/>
        </p:spPr>
        <p:txBody>
          <a:bodyPr wrap="square" rtlCol="0">
            <a:spAutoFit/>
          </a:bodyPr>
          <a:lstStyle/>
          <a:p>
            <a:pPr algn="ctr"/>
            <a:r>
              <a:rPr lang="en-US" sz="3200" b="1" dirty="0">
                <a:solidFill>
                  <a:srgbClr val="0070C0"/>
                </a:solidFill>
                <a:effectLst>
                  <a:outerShdw blurRad="50800" dist="50800" dir="5400000" algn="ctr" rotWithShape="0">
                    <a:schemeClr val="bg1">
                      <a:lumMod val="50000"/>
                    </a:schemeClr>
                  </a:outerShdw>
                </a:effectLst>
              </a:rPr>
              <a:t>PRELIMINARY PLAN</a:t>
            </a:r>
          </a:p>
          <a:p>
            <a:pPr algn="ctr"/>
            <a:endParaRPr lang="en-US" sz="3200" b="1" dirty="0">
              <a:solidFill>
                <a:srgbClr val="800080"/>
              </a:solidFill>
              <a:effectLst>
                <a:outerShdw blurRad="50800" dist="50800" dir="5400000" algn="ctr" rotWithShape="0">
                  <a:schemeClr val="bg1">
                    <a:lumMod val="50000"/>
                  </a:schemeClr>
                </a:outerShdw>
              </a:effectLst>
            </a:endParaRPr>
          </a:p>
        </p:txBody>
      </p:sp>
      <p:sp>
        <p:nvSpPr>
          <p:cNvPr id="7" name="TextBox 6">
            <a:extLst>
              <a:ext uri="{FF2B5EF4-FFF2-40B4-BE49-F238E27FC236}">
                <a16:creationId xmlns:a16="http://schemas.microsoft.com/office/drawing/2014/main" id="{E6597A59-E953-4013-8CE0-48327A037A42}"/>
              </a:ext>
            </a:extLst>
          </p:cNvPr>
          <p:cNvSpPr txBox="1"/>
          <p:nvPr/>
        </p:nvSpPr>
        <p:spPr>
          <a:xfrm>
            <a:off x="4339407" y="2252822"/>
            <a:ext cx="4584700" cy="646331"/>
          </a:xfrm>
          <a:prstGeom prst="rect">
            <a:avLst/>
          </a:prstGeom>
          <a:noFill/>
        </p:spPr>
        <p:txBody>
          <a:bodyPr wrap="square" rtlCol="0">
            <a:spAutoFit/>
          </a:bodyPr>
          <a:lstStyle/>
          <a:p>
            <a:pPr algn="ctr"/>
            <a:r>
              <a:rPr lang="en-US" b="1" dirty="0"/>
              <a:t>EL PASO COUNTY BOARD OF COMMISSIONERS</a:t>
            </a:r>
          </a:p>
          <a:p>
            <a:pPr algn="ctr"/>
            <a:r>
              <a:rPr lang="en-US" b="1" dirty="0"/>
              <a:t>March 23, 2021</a:t>
            </a:r>
          </a:p>
        </p:txBody>
      </p:sp>
      <p:sp>
        <p:nvSpPr>
          <p:cNvPr id="9" name="TextBox 8">
            <a:extLst>
              <a:ext uri="{FF2B5EF4-FFF2-40B4-BE49-F238E27FC236}">
                <a16:creationId xmlns:a16="http://schemas.microsoft.com/office/drawing/2014/main" id="{CC4ABBED-0F59-432F-9B1A-E9178B44725C}"/>
              </a:ext>
            </a:extLst>
          </p:cNvPr>
          <p:cNvSpPr txBox="1"/>
          <p:nvPr/>
        </p:nvSpPr>
        <p:spPr>
          <a:xfrm>
            <a:off x="6350167" y="3366906"/>
            <a:ext cx="3263900" cy="523220"/>
          </a:xfrm>
          <a:prstGeom prst="rect">
            <a:avLst/>
          </a:prstGeom>
          <a:noFill/>
        </p:spPr>
        <p:txBody>
          <a:bodyPr wrap="square" rtlCol="0">
            <a:spAutoFit/>
          </a:bodyPr>
          <a:lstStyle/>
          <a:p>
            <a:pPr algn="ctr"/>
            <a:r>
              <a:rPr lang="en-US" sz="1400" b="1" i="1" dirty="0">
                <a:solidFill>
                  <a:srgbClr val="002060"/>
                </a:solidFill>
              </a:rPr>
              <a:t>ROI Property Group, LLC</a:t>
            </a:r>
          </a:p>
          <a:p>
            <a:pPr algn="ctr"/>
            <a:r>
              <a:rPr lang="en-US" sz="1400" b="1" i="1" dirty="0">
                <a:solidFill>
                  <a:srgbClr val="002060"/>
                </a:solidFill>
              </a:rPr>
              <a:t>Napa, CA</a:t>
            </a:r>
          </a:p>
        </p:txBody>
      </p:sp>
      <p:pic>
        <p:nvPicPr>
          <p:cNvPr id="1026" name="Picture 2" descr="Gorilla Capital | National Leaders in Residential Fix and Flip Funding Logo">
            <a:extLst>
              <a:ext uri="{FF2B5EF4-FFF2-40B4-BE49-F238E27FC236}">
                <a16:creationId xmlns:a16="http://schemas.microsoft.com/office/drawing/2014/main" id="{4C983E50-49BE-4F28-8BC0-6A3322C9B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207" y="4070123"/>
            <a:ext cx="1570524" cy="64633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EFDF833-0CB1-4FBC-AEC2-CE50A205D2FF}"/>
              </a:ext>
            </a:extLst>
          </p:cNvPr>
          <p:cNvSpPr txBox="1"/>
          <p:nvPr/>
        </p:nvSpPr>
        <p:spPr>
          <a:xfrm>
            <a:off x="3418519" y="3366906"/>
            <a:ext cx="3263900" cy="523220"/>
          </a:xfrm>
          <a:prstGeom prst="rect">
            <a:avLst/>
          </a:prstGeom>
          <a:noFill/>
        </p:spPr>
        <p:txBody>
          <a:bodyPr wrap="square" rtlCol="0">
            <a:spAutoFit/>
          </a:bodyPr>
          <a:lstStyle/>
          <a:p>
            <a:pPr algn="ctr"/>
            <a:r>
              <a:rPr lang="en-US" sz="1400" b="1" i="1" dirty="0">
                <a:solidFill>
                  <a:srgbClr val="002060"/>
                </a:solidFill>
              </a:rPr>
              <a:t>Gorilla Capital</a:t>
            </a:r>
          </a:p>
          <a:p>
            <a:pPr algn="ctr"/>
            <a:r>
              <a:rPr lang="en-US" sz="1400" b="1" i="1" dirty="0">
                <a:solidFill>
                  <a:srgbClr val="002060"/>
                </a:solidFill>
              </a:rPr>
              <a:t>Eugene, OR</a:t>
            </a:r>
          </a:p>
        </p:txBody>
      </p:sp>
      <p:pic>
        <p:nvPicPr>
          <p:cNvPr id="13" name="Picture 12" descr="A picture containing icon&#10;&#10;Description automatically generated">
            <a:extLst>
              <a:ext uri="{FF2B5EF4-FFF2-40B4-BE49-F238E27FC236}">
                <a16:creationId xmlns:a16="http://schemas.microsoft.com/office/drawing/2014/main" id="{56C43752-88A2-42C6-ACEF-C6FDFC089D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735" t="23934" r="12314" b="25000"/>
          <a:stretch/>
        </p:blipFill>
        <p:spPr>
          <a:xfrm>
            <a:off x="7346445" y="4024364"/>
            <a:ext cx="1463051" cy="970900"/>
          </a:xfrm>
          <a:prstGeom prst="rect">
            <a:avLst/>
          </a:prstGeom>
        </p:spPr>
      </p:pic>
      <p:sp>
        <p:nvSpPr>
          <p:cNvPr id="19" name="TextBox 18">
            <a:extLst>
              <a:ext uri="{FF2B5EF4-FFF2-40B4-BE49-F238E27FC236}">
                <a16:creationId xmlns:a16="http://schemas.microsoft.com/office/drawing/2014/main" id="{487A2867-FFF3-432B-9BA2-2A05DFF1D8B6}"/>
              </a:ext>
            </a:extLst>
          </p:cNvPr>
          <p:cNvSpPr txBox="1"/>
          <p:nvPr/>
        </p:nvSpPr>
        <p:spPr>
          <a:xfrm>
            <a:off x="5474911" y="4975578"/>
            <a:ext cx="2800451" cy="369332"/>
          </a:xfrm>
          <a:prstGeom prst="rect">
            <a:avLst/>
          </a:prstGeom>
          <a:noFill/>
        </p:spPr>
        <p:txBody>
          <a:bodyPr wrap="square" rtlCol="0">
            <a:spAutoFit/>
          </a:bodyPr>
          <a:lstStyle/>
          <a:p>
            <a:r>
              <a:rPr lang="en-US" b="1" dirty="0"/>
              <a:t>Applicant | Presenter:</a:t>
            </a:r>
          </a:p>
        </p:txBody>
      </p:sp>
      <p:pic>
        <p:nvPicPr>
          <p:cNvPr id="21" name="Picture 20" descr="A picture containing text, clipart, handwear&#10;&#10;Description automatically generated">
            <a:extLst>
              <a:ext uri="{FF2B5EF4-FFF2-40B4-BE49-F238E27FC236}">
                <a16:creationId xmlns:a16="http://schemas.microsoft.com/office/drawing/2014/main" id="{52615B22-926B-491B-9DF4-A8BEB6CB60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1181" y="5443665"/>
            <a:ext cx="2254901" cy="498254"/>
          </a:xfrm>
          <a:prstGeom prst="rect">
            <a:avLst/>
          </a:prstGeom>
        </p:spPr>
      </p:pic>
      <p:sp>
        <p:nvSpPr>
          <p:cNvPr id="22" name="TextBox 21">
            <a:extLst>
              <a:ext uri="{FF2B5EF4-FFF2-40B4-BE49-F238E27FC236}">
                <a16:creationId xmlns:a16="http://schemas.microsoft.com/office/drawing/2014/main" id="{CD799792-F928-4BEB-A0E6-EDAE028494DF}"/>
              </a:ext>
            </a:extLst>
          </p:cNvPr>
          <p:cNvSpPr txBox="1"/>
          <p:nvPr/>
        </p:nvSpPr>
        <p:spPr>
          <a:xfrm>
            <a:off x="6093069" y="5876597"/>
            <a:ext cx="1564137" cy="276999"/>
          </a:xfrm>
          <a:prstGeom prst="rect">
            <a:avLst/>
          </a:prstGeom>
          <a:noFill/>
        </p:spPr>
        <p:txBody>
          <a:bodyPr wrap="square" rtlCol="0">
            <a:spAutoFit/>
          </a:bodyPr>
          <a:lstStyle/>
          <a:p>
            <a:r>
              <a:rPr lang="en-US" sz="1200" i="1" dirty="0"/>
              <a:t>Colorado Springs, CO</a:t>
            </a:r>
          </a:p>
        </p:txBody>
      </p:sp>
      <p:sp>
        <p:nvSpPr>
          <p:cNvPr id="3" name="TextBox 2">
            <a:extLst>
              <a:ext uri="{FF2B5EF4-FFF2-40B4-BE49-F238E27FC236}">
                <a16:creationId xmlns:a16="http://schemas.microsoft.com/office/drawing/2014/main" id="{861967E2-415B-4472-B941-B23F743703CF}"/>
              </a:ext>
            </a:extLst>
          </p:cNvPr>
          <p:cNvSpPr txBox="1"/>
          <p:nvPr/>
        </p:nvSpPr>
        <p:spPr>
          <a:xfrm>
            <a:off x="5278405" y="6166267"/>
            <a:ext cx="2800451" cy="553998"/>
          </a:xfrm>
          <a:prstGeom prst="rect">
            <a:avLst/>
          </a:prstGeom>
          <a:noFill/>
        </p:spPr>
        <p:txBody>
          <a:bodyPr wrap="square" rtlCol="0">
            <a:spAutoFit/>
          </a:bodyPr>
          <a:lstStyle/>
          <a:p>
            <a:pPr algn="ctr"/>
            <a:r>
              <a:rPr lang="en-US" sz="1000" dirty="0">
                <a:latin typeface="BankGothic Md BT" panose="020B0807020203060204" pitchFamily="34" charset="0"/>
              </a:rPr>
              <a:t>Urban Planning | Community Design | Landscape Architecture | Entitlement Coordination</a:t>
            </a:r>
          </a:p>
        </p:txBody>
      </p:sp>
      <p:sp>
        <p:nvSpPr>
          <p:cNvPr id="4" name="TextBox 3">
            <a:extLst>
              <a:ext uri="{FF2B5EF4-FFF2-40B4-BE49-F238E27FC236}">
                <a16:creationId xmlns:a16="http://schemas.microsoft.com/office/drawing/2014/main" id="{236F602F-1B71-48D1-9432-B3B53D585B77}"/>
              </a:ext>
            </a:extLst>
          </p:cNvPr>
          <p:cNvSpPr txBox="1"/>
          <p:nvPr/>
        </p:nvSpPr>
        <p:spPr>
          <a:xfrm>
            <a:off x="1255093" y="400958"/>
            <a:ext cx="1558978" cy="307777"/>
          </a:xfrm>
          <a:prstGeom prst="rect">
            <a:avLst/>
          </a:prstGeom>
          <a:noFill/>
        </p:spPr>
        <p:txBody>
          <a:bodyPr wrap="square" rtlCol="0">
            <a:spAutoFit/>
          </a:bodyPr>
          <a:lstStyle/>
          <a:p>
            <a:r>
              <a:rPr lang="en-US" sz="1400" b="1" dirty="0">
                <a:solidFill>
                  <a:srgbClr val="002060"/>
                </a:solidFill>
                <a:effectLst>
                  <a:outerShdw blurRad="50800" dist="50800" dir="5400000" algn="ctr" rotWithShape="0">
                    <a:schemeClr val="bg1">
                      <a:lumMod val="50000"/>
                    </a:schemeClr>
                  </a:outerShdw>
                </a:effectLst>
              </a:rPr>
              <a:t>PROJECT TEAM</a:t>
            </a:r>
          </a:p>
        </p:txBody>
      </p:sp>
      <p:sp>
        <p:nvSpPr>
          <p:cNvPr id="11" name="TextBox 10">
            <a:extLst>
              <a:ext uri="{FF2B5EF4-FFF2-40B4-BE49-F238E27FC236}">
                <a16:creationId xmlns:a16="http://schemas.microsoft.com/office/drawing/2014/main" id="{FA44A941-00DB-47B3-9D44-B4D7A977971D}"/>
              </a:ext>
            </a:extLst>
          </p:cNvPr>
          <p:cNvSpPr txBox="1"/>
          <p:nvPr/>
        </p:nvSpPr>
        <p:spPr>
          <a:xfrm>
            <a:off x="1255095" y="670693"/>
            <a:ext cx="1811472" cy="5893921"/>
          </a:xfrm>
          <a:prstGeom prst="rect">
            <a:avLst/>
          </a:prstGeom>
          <a:noFill/>
        </p:spPr>
        <p:txBody>
          <a:bodyPr wrap="square" rtlCol="0">
            <a:spAutoFit/>
          </a:bodyPr>
          <a:lstStyle/>
          <a:p>
            <a:r>
              <a:rPr lang="en-US" sz="900" b="1" dirty="0">
                <a:solidFill>
                  <a:srgbClr val="002060"/>
                </a:solidFill>
              </a:rPr>
              <a:t>Planners/Applicant</a:t>
            </a:r>
          </a:p>
          <a:p>
            <a:r>
              <a:rPr lang="en-US" sz="800" dirty="0"/>
              <a:t>William Guman &amp; Associates, Ltd.</a:t>
            </a:r>
          </a:p>
          <a:p>
            <a:r>
              <a:rPr lang="en-US" sz="800" dirty="0"/>
              <a:t>Bill Guman, PLA | ASLA</a:t>
            </a:r>
          </a:p>
          <a:p>
            <a:r>
              <a:rPr lang="en-US" sz="800" dirty="0"/>
              <a:t>Colorado Springs, CO</a:t>
            </a:r>
          </a:p>
          <a:p>
            <a:endParaRPr lang="en-US" sz="800" dirty="0"/>
          </a:p>
          <a:p>
            <a:r>
              <a:rPr lang="en-US" sz="900" b="1" dirty="0">
                <a:solidFill>
                  <a:srgbClr val="002060"/>
                </a:solidFill>
              </a:rPr>
              <a:t>Consulting Engineers</a:t>
            </a:r>
          </a:p>
          <a:p>
            <a:r>
              <a:rPr lang="en-US" sz="800" dirty="0"/>
              <a:t>JR Engineering, LLC</a:t>
            </a:r>
          </a:p>
          <a:p>
            <a:r>
              <a:rPr lang="en-US" sz="800" dirty="0"/>
              <a:t>Mike Bramlett, PE</a:t>
            </a:r>
          </a:p>
          <a:p>
            <a:r>
              <a:rPr lang="en-US" sz="800" dirty="0"/>
              <a:t>Colorado Springs, CO</a:t>
            </a:r>
          </a:p>
          <a:p>
            <a:endParaRPr lang="en-US" sz="800" dirty="0"/>
          </a:p>
          <a:p>
            <a:r>
              <a:rPr lang="en-US" sz="900" b="1" dirty="0">
                <a:solidFill>
                  <a:srgbClr val="002060"/>
                </a:solidFill>
              </a:rPr>
              <a:t>Hydrologists</a:t>
            </a:r>
          </a:p>
          <a:p>
            <a:r>
              <a:rPr lang="en-US" sz="800" dirty="0"/>
              <a:t>JDS Hydro-Consultants</a:t>
            </a:r>
          </a:p>
          <a:p>
            <a:r>
              <a:rPr lang="en-US" sz="800" dirty="0"/>
              <a:t>Ryan Mangino, PE</a:t>
            </a:r>
          </a:p>
          <a:p>
            <a:r>
              <a:rPr lang="en-US" sz="800" dirty="0"/>
              <a:t>Colorado Springs, CO</a:t>
            </a:r>
          </a:p>
          <a:p>
            <a:endParaRPr lang="en-US" sz="800" dirty="0"/>
          </a:p>
          <a:p>
            <a:r>
              <a:rPr lang="en-US" sz="900" b="1" dirty="0">
                <a:solidFill>
                  <a:srgbClr val="002060"/>
                </a:solidFill>
              </a:rPr>
              <a:t>Geologists</a:t>
            </a:r>
          </a:p>
          <a:p>
            <a:r>
              <a:rPr lang="en-US" sz="800" dirty="0" err="1"/>
              <a:t>Entech</a:t>
            </a:r>
            <a:r>
              <a:rPr lang="en-US" sz="800" dirty="0"/>
              <a:t> Engineering, LLC</a:t>
            </a:r>
          </a:p>
          <a:p>
            <a:r>
              <a:rPr lang="en-US" sz="800" dirty="0"/>
              <a:t>Joe Goode, PE</a:t>
            </a:r>
          </a:p>
          <a:p>
            <a:r>
              <a:rPr lang="en-US" sz="800" dirty="0"/>
              <a:t>Colorado Springs, CO</a:t>
            </a:r>
          </a:p>
          <a:p>
            <a:endParaRPr lang="en-US" sz="900" b="1" dirty="0">
              <a:solidFill>
                <a:srgbClr val="002060"/>
              </a:solidFill>
            </a:endParaRPr>
          </a:p>
          <a:p>
            <a:r>
              <a:rPr lang="en-US" sz="900" b="1" dirty="0">
                <a:solidFill>
                  <a:srgbClr val="002060"/>
                </a:solidFill>
              </a:rPr>
              <a:t>Transportation Engineers</a:t>
            </a:r>
          </a:p>
          <a:p>
            <a:r>
              <a:rPr lang="en-US" sz="800" dirty="0"/>
              <a:t>LSC Transportation Consultants, Inc.</a:t>
            </a:r>
          </a:p>
          <a:p>
            <a:r>
              <a:rPr lang="en-US" sz="800" dirty="0"/>
              <a:t>Jeff Hodsdon, PE</a:t>
            </a:r>
          </a:p>
          <a:p>
            <a:r>
              <a:rPr lang="en-US" sz="800" dirty="0"/>
              <a:t>Colorado Springs, CO</a:t>
            </a:r>
          </a:p>
          <a:p>
            <a:endParaRPr lang="en-US" sz="800" dirty="0"/>
          </a:p>
          <a:p>
            <a:r>
              <a:rPr lang="en-US" sz="900" b="1" dirty="0">
                <a:solidFill>
                  <a:srgbClr val="002060"/>
                </a:solidFill>
              </a:rPr>
              <a:t>Ecologists</a:t>
            </a:r>
          </a:p>
          <a:p>
            <a:r>
              <a:rPr lang="en-US" sz="800" dirty="0"/>
              <a:t>Ecosystem Services, LLC</a:t>
            </a:r>
          </a:p>
          <a:p>
            <a:r>
              <a:rPr lang="en-US" sz="800" dirty="0"/>
              <a:t>Jon Dauzvardis, PWS</a:t>
            </a:r>
          </a:p>
          <a:p>
            <a:r>
              <a:rPr lang="en-US" sz="800" dirty="0"/>
              <a:t>Grant Gurnee, PWS</a:t>
            </a:r>
          </a:p>
          <a:p>
            <a:r>
              <a:rPr lang="en-US" sz="800" dirty="0"/>
              <a:t>Longmont, CO</a:t>
            </a:r>
          </a:p>
          <a:p>
            <a:endParaRPr lang="en-US" sz="800" dirty="0"/>
          </a:p>
          <a:p>
            <a:r>
              <a:rPr lang="en-US" sz="900" b="1" dirty="0">
                <a:solidFill>
                  <a:srgbClr val="002060"/>
                </a:solidFill>
              </a:rPr>
              <a:t>Surveyors</a:t>
            </a:r>
          </a:p>
          <a:p>
            <a:r>
              <a:rPr lang="en-US" sz="800" dirty="0"/>
              <a:t>Clark Surveying</a:t>
            </a:r>
          </a:p>
          <a:p>
            <a:r>
              <a:rPr lang="en-US" sz="800" dirty="0"/>
              <a:t>Chris </a:t>
            </a:r>
            <a:r>
              <a:rPr lang="en-US" sz="800" dirty="0" err="1"/>
              <a:t>Berumen</a:t>
            </a:r>
            <a:r>
              <a:rPr lang="en-US" sz="800" dirty="0"/>
              <a:t>, PLS</a:t>
            </a:r>
          </a:p>
          <a:p>
            <a:r>
              <a:rPr lang="en-US" sz="800" dirty="0"/>
              <a:t>Colorado Springs, CO</a:t>
            </a:r>
          </a:p>
          <a:p>
            <a:endParaRPr lang="en-US" sz="800" dirty="0"/>
          </a:p>
          <a:p>
            <a:r>
              <a:rPr lang="en-US" sz="900" b="1" dirty="0">
                <a:solidFill>
                  <a:srgbClr val="002060"/>
                </a:solidFill>
              </a:rPr>
              <a:t>Legal | Metro District</a:t>
            </a:r>
          </a:p>
          <a:p>
            <a:r>
              <a:rPr lang="en-US" sz="800" dirty="0"/>
              <a:t>Blaire Dickhoner, Esq.</a:t>
            </a:r>
          </a:p>
          <a:p>
            <a:r>
              <a:rPr lang="en-US" sz="800" dirty="0"/>
              <a:t>White Bear </a:t>
            </a:r>
            <a:r>
              <a:rPr lang="en-US" sz="800" dirty="0" err="1"/>
              <a:t>Ankele</a:t>
            </a:r>
            <a:r>
              <a:rPr lang="en-US" sz="800" dirty="0"/>
              <a:t> Tanaka &amp; Waldron</a:t>
            </a:r>
          </a:p>
          <a:p>
            <a:r>
              <a:rPr lang="en-US" sz="800" dirty="0"/>
              <a:t>Denver, CO</a:t>
            </a:r>
          </a:p>
          <a:p>
            <a:endParaRPr lang="en-US" sz="900" b="1" dirty="0">
              <a:solidFill>
                <a:srgbClr val="002060"/>
              </a:solidFill>
            </a:endParaRPr>
          </a:p>
          <a:p>
            <a:r>
              <a:rPr lang="en-US" sz="900" b="1" dirty="0">
                <a:solidFill>
                  <a:srgbClr val="002060"/>
                </a:solidFill>
              </a:rPr>
              <a:t>Legal | Water</a:t>
            </a:r>
          </a:p>
          <a:p>
            <a:r>
              <a:rPr lang="en-US" sz="800" dirty="0"/>
              <a:t>Ryan Farr, Esq.</a:t>
            </a:r>
          </a:p>
          <a:p>
            <a:r>
              <a:rPr lang="en-US" sz="800" dirty="0"/>
              <a:t>Monson, Cummins &amp; Shohet, LLC</a:t>
            </a:r>
          </a:p>
          <a:p>
            <a:r>
              <a:rPr lang="en-US" sz="800" dirty="0"/>
              <a:t>Colorado Springs, CO</a:t>
            </a:r>
          </a:p>
          <a:p>
            <a:endParaRPr lang="en-US" sz="800" dirty="0"/>
          </a:p>
        </p:txBody>
      </p:sp>
      <p:sp>
        <p:nvSpPr>
          <p:cNvPr id="24" name="TextBox 23">
            <a:extLst>
              <a:ext uri="{FF2B5EF4-FFF2-40B4-BE49-F238E27FC236}">
                <a16:creationId xmlns:a16="http://schemas.microsoft.com/office/drawing/2014/main" id="{AA92FFF6-899A-4B0F-A5E3-65EB38672EED}"/>
              </a:ext>
            </a:extLst>
          </p:cNvPr>
          <p:cNvSpPr txBox="1"/>
          <p:nvPr/>
        </p:nvSpPr>
        <p:spPr>
          <a:xfrm>
            <a:off x="5557067" y="3041725"/>
            <a:ext cx="2800451" cy="369332"/>
          </a:xfrm>
          <a:prstGeom prst="rect">
            <a:avLst/>
          </a:prstGeom>
          <a:noFill/>
        </p:spPr>
        <p:txBody>
          <a:bodyPr wrap="square" rtlCol="0">
            <a:spAutoFit/>
          </a:bodyPr>
          <a:lstStyle/>
          <a:p>
            <a:r>
              <a:rPr lang="en-US" b="1" dirty="0"/>
              <a:t>Owner | Developer:</a:t>
            </a:r>
          </a:p>
        </p:txBody>
      </p:sp>
      <p:sp>
        <p:nvSpPr>
          <p:cNvPr id="20" name="Rectangle 19">
            <a:extLst>
              <a:ext uri="{FF2B5EF4-FFF2-40B4-BE49-F238E27FC236}">
                <a16:creationId xmlns:a16="http://schemas.microsoft.com/office/drawing/2014/main" id="{9ADE5471-44F5-43EB-A101-3A3A0EC8BAB8}"/>
              </a:ext>
            </a:extLst>
          </p:cNvPr>
          <p:cNvSpPr/>
          <p:nvPr/>
        </p:nvSpPr>
        <p:spPr>
          <a:xfrm>
            <a:off x="1255093" y="400958"/>
            <a:ext cx="1720006" cy="60080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B5ED8DD-3ECF-41C0-AAA2-DECDCDA6EE4C}"/>
              </a:ext>
            </a:extLst>
          </p:cNvPr>
          <p:cNvSpPr txBox="1"/>
          <p:nvPr/>
        </p:nvSpPr>
        <p:spPr>
          <a:xfrm>
            <a:off x="11656335" y="6408964"/>
            <a:ext cx="426808" cy="369332"/>
          </a:xfrm>
          <a:prstGeom prst="rect">
            <a:avLst/>
          </a:prstGeom>
          <a:noFill/>
        </p:spPr>
        <p:txBody>
          <a:bodyPr wrap="square" rtlCol="0">
            <a:spAutoFit/>
          </a:bodyPr>
          <a:lstStyle/>
          <a:p>
            <a:pPr algn="ctr"/>
            <a:r>
              <a:rPr lang="en-US" b="1" dirty="0"/>
              <a:t>1</a:t>
            </a:r>
          </a:p>
        </p:txBody>
      </p:sp>
    </p:spTree>
    <p:extLst>
      <p:ext uri="{BB962C8B-B14F-4D97-AF65-F5344CB8AC3E}">
        <p14:creationId xmlns:p14="http://schemas.microsoft.com/office/powerpoint/2010/main" val="127310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8412470" y="155204"/>
            <a:ext cx="3779529" cy="646331"/>
          </a:xfrm>
          <a:prstGeom prst="rect">
            <a:avLst/>
          </a:prstGeom>
          <a:noFill/>
        </p:spPr>
        <p:txBody>
          <a:bodyPr wrap="square" rtlCol="0">
            <a:spAutoFit/>
          </a:bodyPr>
          <a:lstStyle/>
          <a:p>
            <a:r>
              <a:rPr lang="en-US" sz="3600" dirty="0">
                <a:latin typeface="Harlow Solid Italic" panose="04030604020F02020D02" pitchFamily="82" charset="0"/>
              </a:rPr>
              <a:t>Saddlehorn Ranch</a:t>
            </a:r>
          </a:p>
        </p:txBody>
      </p:sp>
      <p:sp>
        <p:nvSpPr>
          <p:cNvPr id="3" name="TextBox 2">
            <a:extLst>
              <a:ext uri="{FF2B5EF4-FFF2-40B4-BE49-F238E27FC236}">
                <a16:creationId xmlns:a16="http://schemas.microsoft.com/office/drawing/2014/main" id="{5785D17D-19D0-4B56-87C8-E9A750057EE1}"/>
              </a:ext>
            </a:extLst>
          </p:cNvPr>
          <p:cNvSpPr txBox="1"/>
          <p:nvPr/>
        </p:nvSpPr>
        <p:spPr>
          <a:xfrm>
            <a:off x="8473063" y="1057657"/>
            <a:ext cx="1986625" cy="369332"/>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VICINITY MAP</a:t>
            </a:r>
          </a:p>
        </p:txBody>
      </p:sp>
      <p:sp>
        <p:nvSpPr>
          <p:cNvPr id="4" name="TextBox 3">
            <a:extLst>
              <a:ext uri="{FF2B5EF4-FFF2-40B4-BE49-F238E27FC236}">
                <a16:creationId xmlns:a16="http://schemas.microsoft.com/office/drawing/2014/main" id="{0C06D70D-76AA-4C4F-BC2B-4DA230696547}"/>
              </a:ext>
            </a:extLst>
          </p:cNvPr>
          <p:cNvSpPr txBox="1"/>
          <p:nvPr/>
        </p:nvSpPr>
        <p:spPr>
          <a:xfrm>
            <a:off x="539233" y="391251"/>
            <a:ext cx="2576946" cy="369332"/>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PROJECT SITE</a:t>
            </a:r>
          </a:p>
        </p:txBody>
      </p:sp>
      <p:sp>
        <p:nvSpPr>
          <p:cNvPr id="19" name="TextBox 18">
            <a:extLst>
              <a:ext uri="{FF2B5EF4-FFF2-40B4-BE49-F238E27FC236}">
                <a16:creationId xmlns:a16="http://schemas.microsoft.com/office/drawing/2014/main" id="{A727D96C-249B-4735-8831-4A89F90D1521}"/>
              </a:ext>
            </a:extLst>
          </p:cNvPr>
          <p:cNvSpPr txBox="1"/>
          <p:nvPr/>
        </p:nvSpPr>
        <p:spPr>
          <a:xfrm>
            <a:off x="8820764" y="595992"/>
            <a:ext cx="3371235" cy="523220"/>
          </a:xfrm>
          <a:prstGeom prst="rect">
            <a:avLst/>
          </a:prstGeom>
          <a:noFill/>
        </p:spPr>
        <p:txBody>
          <a:bodyPr wrap="square" rtlCol="0">
            <a:spAutoFit/>
          </a:bodyPr>
          <a:lstStyle/>
          <a:p>
            <a:r>
              <a:rPr lang="en-US" sz="2800" b="1" dirty="0">
                <a:solidFill>
                  <a:srgbClr val="0070C0"/>
                </a:solidFill>
                <a:effectLst>
                  <a:outerShdw blurRad="50800" dist="50800" dir="5400000" algn="ctr" rotWithShape="0">
                    <a:schemeClr val="bg1">
                      <a:lumMod val="50000"/>
                    </a:schemeClr>
                  </a:outerShdw>
                </a:effectLst>
              </a:rPr>
              <a:t>PRELIMINARY PLAN</a:t>
            </a:r>
          </a:p>
        </p:txBody>
      </p:sp>
      <p:pic>
        <p:nvPicPr>
          <p:cNvPr id="21" name="Picture 2">
            <a:extLst>
              <a:ext uri="{FF2B5EF4-FFF2-40B4-BE49-F238E27FC236}">
                <a16:creationId xmlns:a16="http://schemas.microsoft.com/office/drawing/2014/main" id="{87C92E6D-E0C1-4CEF-8802-82673E2485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3455" y="1408311"/>
            <a:ext cx="2664622" cy="2676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a:extLst>
              <a:ext uri="{FF2B5EF4-FFF2-40B4-BE49-F238E27FC236}">
                <a16:creationId xmlns:a16="http://schemas.microsoft.com/office/drawing/2014/main" id="{00AEEB56-D517-4B73-B564-94D630D5E2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398" t="3565" r="23225" b="3680"/>
          <a:stretch/>
        </p:blipFill>
        <p:spPr>
          <a:xfrm>
            <a:off x="1984774" y="128515"/>
            <a:ext cx="5270409" cy="6600333"/>
          </a:xfrm>
          <a:prstGeom prst="rect">
            <a:avLst/>
          </a:prstGeom>
        </p:spPr>
      </p:pic>
      <p:sp>
        <p:nvSpPr>
          <p:cNvPr id="23" name="TextBox 22">
            <a:extLst>
              <a:ext uri="{FF2B5EF4-FFF2-40B4-BE49-F238E27FC236}">
                <a16:creationId xmlns:a16="http://schemas.microsoft.com/office/drawing/2014/main" id="{B6C5F6B9-C8D7-4C7C-A1E3-DB8797703F27}"/>
              </a:ext>
            </a:extLst>
          </p:cNvPr>
          <p:cNvSpPr txBox="1"/>
          <p:nvPr/>
        </p:nvSpPr>
        <p:spPr>
          <a:xfrm>
            <a:off x="7255183" y="4203194"/>
            <a:ext cx="2567864" cy="2492990"/>
          </a:xfrm>
          <a:prstGeom prst="rect">
            <a:avLst/>
          </a:prstGeom>
          <a:noFill/>
        </p:spPr>
        <p:txBody>
          <a:bodyPr wrap="square" rtlCol="0">
            <a:spAutoFit/>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Saddlehorn Ranch (aka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824 Acre Curtis Road Subdivision</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property for this Preliminary Plan application is located in El Paso County in Peyton, CO, approximately 12 miles east of downtown Colorado Springs, situated east of Curtis Road and the Town of Falcon, Colorado, and south of Judge Orr Road. The site is bordered by Judge Orr Road on the north and Curtis Road on the west. It is approximately 2-1/2 miles east of CO Highway 24</a:t>
            </a:r>
            <a:r>
              <a:rPr lang="en-US" sz="900" b="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697715EC-DCA9-4609-ACF0-97959AB25765}"/>
              </a:ext>
            </a:extLst>
          </p:cNvPr>
          <p:cNvSpPr txBox="1"/>
          <p:nvPr/>
        </p:nvSpPr>
        <p:spPr>
          <a:xfrm rot="16200000">
            <a:off x="2199906" y="2867918"/>
            <a:ext cx="1156711" cy="276999"/>
          </a:xfrm>
          <a:prstGeom prst="rect">
            <a:avLst/>
          </a:prstGeom>
          <a:noFill/>
        </p:spPr>
        <p:txBody>
          <a:bodyPr wrap="square" rtlCol="0">
            <a:spAutoFit/>
          </a:bodyPr>
          <a:lstStyle/>
          <a:p>
            <a:r>
              <a:rPr lang="en-US" sz="1200" b="1" dirty="0"/>
              <a:t>CURTIS ROAD</a:t>
            </a:r>
          </a:p>
        </p:txBody>
      </p:sp>
      <p:sp>
        <p:nvSpPr>
          <p:cNvPr id="7" name="TextBox 6">
            <a:extLst>
              <a:ext uri="{FF2B5EF4-FFF2-40B4-BE49-F238E27FC236}">
                <a16:creationId xmlns:a16="http://schemas.microsoft.com/office/drawing/2014/main" id="{50AEFA02-A342-4F04-AEDE-EA16FA5895A1}"/>
              </a:ext>
            </a:extLst>
          </p:cNvPr>
          <p:cNvSpPr txBox="1"/>
          <p:nvPr/>
        </p:nvSpPr>
        <p:spPr>
          <a:xfrm>
            <a:off x="2849997" y="261925"/>
            <a:ext cx="1303020" cy="261610"/>
          </a:xfrm>
          <a:prstGeom prst="rect">
            <a:avLst/>
          </a:prstGeom>
          <a:noFill/>
        </p:spPr>
        <p:txBody>
          <a:bodyPr wrap="square" rtlCol="0">
            <a:spAutoFit/>
          </a:bodyPr>
          <a:lstStyle/>
          <a:p>
            <a:r>
              <a:rPr lang="en-US" sz="1100" b="1" dirty="0"/>
              <a:t>JUDGE ORR ROAD</a:t>
            </a:r>
          </a:p>
        </p:txBody>
      </p:sp>
      <p:sp>
        <p:nvSpPr>
          <p:cNvPr id="20" name="TextBox 19">
            <a:extLst>
              <a:ext uri="{FF2B5EF4-FFF2-40B4-BE49-F238E27FC236}">
                <a16:creationId xmlns:a16="http://schemas.microsoft.com/office/drawing/2014/main" id="{32697A94-E101-4C20-87F1-9A7A29F7BC3C}"/>
              </a:ext>
            </a:extLst>
          </p:cNvPr>
          <p:cNvSpPr txBox="1"/>
          <p:nvPr/>
        </p:nvSpPr>
        <p:spPr>
          <a:xfrm>
            <a:off x="11656335" y="6408964"/>
            <a:ext cx="426808" cy="369332"/>
          </a:xfrm>
          <a:prstGeom prst="rect">
            <a:avLst/>
          </a:prstGeom>
          <a:noFill/>
        </p:spPr>
        <p:txBody>
          <a:bodyPr wrap="square" rtlCol="0">
            <a:spAutoFit/>
          </a:bodyPr>
          <a:lstStyle/>
          <a:p>
            <a:pPr algn="ctr"/>
            <a:r>
              <a:rPr lang="en-US" b="1" dirty="0"/>
              <a:t>2</a:t>
            </a:r>
          </a:p>
        </p:txBody>
      </p:sp>
    </p:spTree>
    <p:extLst>
      <p:ext uri="{BB962C8B-B14F-4D97-AF65-F5344CB8AC3E}">
        <p14:creationId xmlns:p14="http://schemas.microsoft.com/office/powerpoint/2010/main" val="371908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8382801" y="162397"/>
            <a:ext cx="3798352" cy="646331"/>
          </a:xfrm>
          <a:prstGeom prst="rect">
            <a:avLst/>
          </a:prstGeom>
          <a:noFill/>
        </p:spPr>
        <p:txBody>
          <a:bodyPr wrap="square" rtlCol="0">
            <a:spAutoFit/>
          </a:bodyPr>
          <a:lstStyle/>
          <a:p>
            <a:r>
              <a:rPr lang="en-US" sz="3600" dirty="0">
                <a:latin typeface="Harlow Solid Italic" panose="04030604020F02020D02" pitchFamily="82" charset="0"/>
              </a:rPr>
              <a:t>Saddlehorn Ranch</a:t>
            </a:r>
          </a:p>
        </p:txBody>
      </p:sp>
      <p:sp>
        <p:nvSpPr>
          <p:cNvPr id="3" name="Rectangle 2">
            <a:extLst>
              <a:ext uri="{FF2B5EF4-FFF2-40B4-BE49-F238E27FC236}">
                <a16:creationId xmlns:a16="http://schemas.microsoft.com/office/drawing/2014/main" id="{E12EB8F9-F5A1-4273-AD38-3242ED680730}"/>
              </a:ext>
            </a:extLst>
          </p:cNvPr>
          <p:cNvSpPr/>
          <p:nvPr/>
        </p:nvSpPr>
        <p:spPr>
          <a:xfrm>
            <a:off x="645277" y="627351"/>
            <a:ext cx="3851394" cy="27325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A3AE2D-53AE-45B9-A4EF-8D088CBEBA33}"/>
              </a:ext>
            </a:extLst>
          </p:cNvPr>
          <p:cNvSpPr/>
          <p:nvPr/>
        </p:nvSpPr>
        <p:spPr>
          <a:xfrm>
            <a:off x="4684488" y="627351"/>
            <a:ext cx="3851394" cy="27325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94770D3-00E2-47E2-A9EF-3D5EC5FF1313}"/>
              </a:ext>
            </a:extLst>
          </p:cNvPr>
          <p:cNvSpPr txBox="1"/>
          <p:nvPr/>
        </p:nvSpPr>
        <p:spPr>
          <a:xfrm>
            <a:off x="8820764" y="595992"/>
            <a:ext cx="3371235" cy="523220"/>
          </a:xfrm>
          <a:prstGeom prst="rect">
            <a:avLst/>
          </a:prstGeom>
          <a:noFill/>
        </p:spPr>
        <p:txBody>
          <a:bodyPr wrap="square" rtlCol="0">
            <a:spAutoFit/>
          </a:bodyPr>
          <a:lstStyle/>
          <a:p>
            <a:r>
              <a:rPr lang="en-US" sz="2800" b="1" dirty="0">
                <a:solidFill>
                  <a:srgbClr val="0070C0"/>
                </a:solidFill>
                <a:effectLst>
                  <a:outerShdw blurRad="50800" dist="50800" dir="5400000" algn="ctr" rotWithShape="0">
                    <a:schemeClr val="bg1">
                      <a:lumMod val="50000"/>
                    </a:schemeClr>
                  </a:outerShdw>
                </a:effectLst>
              </a:rPr>
              <a:t>PRELIMINARY PLAN</a:t>
            </a:r>
          </a:p>
        </p:txBody>
      </p:sp>
      <p:sp>
        <p:nvSpPr>
          <p:cNvPr id="4" name="TextBox 3">
            <a:extLst>
              <a:ext uri="{FF2B5EF4-FFF2-40B4-BE49-F238E27FC236}">
                <a16:creationId xmlns:a16="http://schemas.microsoft.com/office/drawing/2014/main" id="{317BE9B8-AD33-450D-BE9E-845FBFE3B9E1}"/>
              </a:ext>
            </a:extLst>
          </p:cNvPr>
          <p:cNvSpPr txBox="1"/>
          <p:nvPr/>
        </p:nvSpPr>
        <p:spPr>
          <a:xfrm>
            <a:off x="8768984" y="1373265"/>
            <a:ext cx="2907547" cy="3108543"/>
          </a:xfrm>
          <a:prstGeom prst="rect">
            <a:avLst/>
          </a:prstGeom>
          <a:noFill/>
        </p:spPr>
        <p:txBody>
          <a:bodyPr wrap="square" rtlCol="0">
            <a:spAutoFit/>
          </a:bodyPr>
          <a:lstStyle/>
          <a:p>
            <a:r>
              <a:rPr lang="en-US" sz="1400" b="1" dirty="0"/>
              <a:t>Saddlehorn Ranch was rezoned from A-35 to RR-2.5 by the County in 2019.</a:t>
            </a:r>
          </a:p>
          <a:p>
            <a:endParaRPr lang="en-US" sz="1400" b="1" dirty="0"/>
          </a:p>
          <a:p>
            <a:r>
              <a:rPr lang="en-US" sz="1400" b="1" dirty="0"/>
              <a:t>The vacant site is characterized by rolling prairieland bisected by natural floodplains and jurisdictional and non-jurisdictional wetlands in several areas. </a:t>
            </a:r>
          </a:p>
          <a:p>
            <a:endParaRPr lang="en-US" sz="1400" b="1" dirty="0"/>
          </a:p>
          <a:p>
            <a:r>
              <a:rPr lang="en-US" sz="1400" b="1" dirty="0"/>
              <a:t>All of the site presently remains vacant and undeveloped and is presently used for livestock grazing purposes.</a:t>
            </a:r>
          </a:p>
        </p:txBody>
      </p:sp>
      <p:pic>
        <p:nvPicPr>
          <p:cNvPr id="7" name="Picture 6">
            <a:extLst>
              <a:ext uri="{FF2B5EF4-FFF2-40B4-BE49-F238E27FC236}">
                <a16:creationId xmlns:a16="http://schemas.microsoft.com/office/drawing/2014/main" id="{875214F3-52CD-4F99-8A52-327D6F0142A5}"/>
              </a:ext>
            </a:extLst>
          </p:cNvPr>
          <p:cNvPicPr>
            <a:picLocks noChangeAspect="1"/>
          </p:cNvPicPr>
          <p:nvPr/>
        </p:nvPicPr>
        <p:blipFill rotWithShape="1">
          <a:blip r:embed="rId3">
            <a:extLst>
              <a:ext uri="{28A0092B-C50C-407E-A947-70E740481C1C}">
                <a14:useLocalDpi xmlns:a14="http://schemas.microsoft.com/office/drawing/2010/main" val="0"/>
              </a:ext>
            </a:extLst>
          </a:blip>
          <a:srcRect l="2447" r="1" b="6323"/>
          <a:stretch/>
        </p:blipFill>
        <p:spPr>
          <a:xfrm>
            <a:off x="4713123" y="3498093"/>
            <a:ext cx="3794123" cy="2663464"/>
          </a:xfrm>
          <a:prstGeom prst="rect">
            <a:avLst/>
          </a:prstGeom>
          <a:ln w="12700">
            <a:solidFill>
              <a:schemeClr val="tx1"/>
            </a:solidFill>
          </a:ln>
        </p:spPr>
      </p:pic>
      <p:pic>
        <p:nvPicPr>
          <p:cNvPr id="11" name="Picture 10" descr="A picture containing grass, sky, outdoor, field&#10;&#10;Description automatically generated">
            <a:extLst>
              <a:ext uri="{FF2B5EF4-FFF2-40B4-BE49-F238E27FC236}">
                <a16:creationId xmlns:a16="http://schemas.microsoft.com/office/drawing/2014/main" id="{06068029-686A-4139-9E12-D3D185B31896}"/>
              </a:ext>
            </a:extLst>
          </p:cNvPr>
          <p:cNvPicPr>
            <a:picLocks noChangeAspect="1"/>
          </p:cNvPicPr>
          <p:nvPr/>
        </p:nvPicPr>
        <p:blipFill rotWithShape="1">
          <a:blip r:embed="rId4">
            <a:extLst>
              <a:ext uri="{28A0092B-C50C-407E-A947-70E740481C1C}">
                <a14:useLocalDpi xmlns:a14="http://schemas.microsoft.com/office/drawing/2010/main" val="0"/>
              </a:ext>
            </a:extLst>
          </a:blip>
          <a:srcRect b="4041"/>
          <a:stretch/>
        </p:blipFill>
        <p:spPr>
          <a:xfrm>
            <a:off x="669218" y="3495499"/>
            <a:ext cx="3851394" cy="2663464"/>
          </a:xfrm>
          <a:prstGeom prst="rect">
            <a:avLst/>
          </a:prstGeom>
          <a:ln w="12700">
            <a:solidFill>
              <a:schemeClr val="tx1"/>
            </a:solidFill>
          </a:ln>
        </p:spPr>
      </p:pic>
      <p:pic>
        <p:nvPicPr>
          <p:cNvPr id="19" name="Picture 18" descr="A picture containing sky, grass, outdoor, scene&#10;&#10;Description automatically generated">
            <a:extLst>
              <a:ext uri="{FF2B5EF4-FFF2-40B4-BE49-F238E27FC236}">
                <a16:creationId xmlns:a16="http://schemas.microsoft.com/office/drawing/2014/main" id="{39EEA1C7-67D1-4336-AAA3-CFBA4F5A32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274" y="634990"/>
            <a:ext cx="3851393" cy="2725236"/>
          </a:xfrm>
          <a:prstGeom prst="rect">
            <a:avLst/>
          </a:prstGeom>
          <a:ln w="12700">
            <a:solidFill>
              <a:schemeClr val="tx1"/>
            </a:solidFill>
          </a:ln>
        </p:spPr>
      </p:pic>
      <p:pic>
        <p:nvPicPr>
          <p:cNvPr id="24" name="Picture 23" descr="A picture containing sky, outdoor, nature, shore&#10;&#10;Description automatically generated">
            <a:extLst>
              <a:ext uri="{FF2B5EF4-FFF2-40B4-BE49-F238E27FC236}">
                <a16:creationId xmlns:a16="http://schemas.microsoft.com/office/drawing/2014/main" id="{5B8EAE11-DA8C-4AB5-B9C5-5BD7CFC4FA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4483" y="640939"/>
            <a:ext cx="3822763" cy="2718969"/>
          </a:xfrm>
          <a:prstGeom prst="rect">
            <a:avLst/>
          </a:prstGeom>
          <a:ln w="12700">
            <a:solidFill>
              <a:schemeClr val="tx1"/>
            </a:solidFill>
          </a:ln>
        </p:spPr>
      </p:pic>
      <p:sp>
        <p:nvSpPr>
          <p:cNvPr id="6" name="TextBox 5">
            <a:extLst>
              <a:ext uri="{FF2B5EF4-FFF2-40B4-BE49-F238E27FC236}">
                <a16:creationId xmlns:a16="http://schemas.microsoft.com/office/drawing/2014/main" id="{77DFCA76-AB81-465A-8E56-2B9165BDB53D}"/>
              </a:ext>
            </a:extLst>
          </p:cNvPr>
          <p:cNvSpPr txBox="1"/>
          <p:nvPr/>
        </p:nvSpPr>
        <p:spPr>
          <a:xfrm rot="19443195">
            <a:off x="3152967" y="2412840"/>
            <a:ext cx="1208314" cy="276999"/>
          </a:xfrm>
          <a:prstGeom prst="rect">
            <a:avLst/>
          </a:prstGeom>
          <a:noFill/>
        </p:spPr>
        <p:txBody>
          <a:bodyPr wrap="square" rtlCol="0">
            <a:spAutoFit/>
          </a:bodyPr>
          <a:lstStyle/>
          <a:p>
            <a:r>
              <a:rPr lang="en-US" sz="1200" b="1" dirty="0">
                <a:solidFill>
                  <a:schemeClr val="bg1"/>
                </a:solidFill>
              </a:rPr>
              <a:t>CURTIS ROAD</a:t>
            </a:r>
          </a:p>
        </p:txBody>
      </p:sp>
      <p:sp>
        <p:nvSpPr>
          <p:cNvPr id="9" name="TextBox 8">
            <a:extLst>
              <a:ext uri="{FF2B5EF4-FFF2-40B4-BE49-F238E27FC236}">
                <a16:creationId xmlns:a16="http://schemas.microsoft.com/office/drawing/2014/main" id="{8C38E9B1-CB3A-4541-8A8C-E30974C5CFD0}"/>
              </a:ext>
            </a:extLst>
          </p:cNvPr>
          <p:cNvSpPr txBox="1"/>
          <p:nvPr/>
        </p:nvSpPr>
        <p:spPr>
          <a:xfrm rot="1068216">
            <a:off x="1040678" y="2747946"/>
            <a:ext cx="1329428" cy="276999"/>
          </a:xfrm>
          <a:prstGeom prst="rect">
            <a:avLst/>
          </a:prstGeom>
          <a:noFill/>
        </p:spPr>
        <p:txBody>
          <a:bodyPr wrap="square" rtlCol="0">
            <a:spAutoFit/>
          </a:bodyPr>
          <a:lstStyle/>
          <a:p>
            <a:r>
              <a:rPr lang="en-US" sz="1200" b="1" dirty="0">
                <a:solidFill>
                  <a:schemeClr val="bg1"/>
                </a:solidFill>
              </a:rPr>
              <a:t>JUDGE ORR ROAD</a:t>
            </a:r>
          </a:p>
        </p:txBody>
      </p:sp>
      <p:sp>
        <p:nvSpPr>
          <p:cNvPr id="21" name="TextBox 20">
            <a:extLst>
              <a:ext uri="{FF2B5EF4-FFF2-40B4-BE49-F238E27FC236}">
                <a16:creationId xmlns:a16="http://schemas.microsoft.com/office/drawing/2014/main" id="{F1B19A9F-9E78-4ACB-86BE-BFB54CC8B60B}"/>
              </a:ext>
            </a:extLst>
          </p:cNvPr>
          <p:cNvSpPr txBox="1"/>
          <p:nvPr/>
        </p:nvSpPr>
        <p:spPr>
          <a:xfrm rot="4639678">
            <a:off x="7753850" y="1748999"/>
            <a:ext cx="1208314" cy="276999"/>
          </a:xfrm>
          <a:prstGeom prst="rect">
            <a:avLst/>
          </a:prstGeom>
          <a:noFill/>
        </p:spPr>
        <p:txBody>
          <a:bodyPr wrap="square" rtlCol="0">
            <a:spAutoFit/>
          </a:bodyPr>
          <a:lstStyle/>
          <a:p>
            <a:r>
              <a:rPr lang="en-US" sz="1200" b="1" dirty="0">
                <a:solidFill>
                  <a:schemeClr val="bg1"/>
                </a:solidFill>
              </a:rPr>
              <a:t>CURTIS ROAD</a:t>
            </a:r>
          </a:p>
        </p:txBody>
      </p:sp>
      <p:sp>
        <p:nvSpPr>
          <p:cNvPr id="23" name="TextBox 22">
            <a:extLst>
              <a:ext uri="{FF2B5EF4-FFF2-40B4-BE49-F238E27FC236}">
                <a16:creationId xmlns:a16="http://schemas.microsoft.com/office/drawing/2014/main" id="{A968AE0B-1A6E-4FFE-B528-FC5E554B29B3}"/>
              </a:ext>
            </a:extLst>
          </p:cNvPr>
          <p:cNvSpPr txBox="1"/>
          <p:nvPr/>
        </p:nvSpPr>
        <p:spPr>
          <a:xfrm>
            <a:off x="11656335" y="6408964"/>
            <a:ext cx="426808" cy="369332"/>
          </a:xfrm>
          <a:prstGeom prst="rect">
            <a:avLst/>
          </a:prstGeom>
          <a:noFill/>
        </p:spPr>
        <p:txBody>
          <a:bodyPr wrap="square" rtlCol="0">
            <a:spAutoFit/>
          </a:bodyPr>
          <a:lstStyle/>
          <a:p>
            <a:pPr algn="ctr"/>
            <a:r>
              <a:rPr lang="en-US" b="1" dirty="0"/>
              <a:t>3</a:t>
            </a:r>
          </a:p>
        </p:txBody>
      </p:sp>
    </p:spTree>
    <p:extLst>
      <p:ext uri="{BB962C8B-B14F-4D97-AF65-F5344CB8AC3E}">
        <p14:creationId xmlns:p14="http://schemas.microsoft.com/office/powerpoint/2010/main" val="294752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8361293" y="182981"/>
            <a:ext cx="3760252" cy="646331"/>
          </a:xfrm>
          <a:prstGeom prst="rect">
            <a:avLst/>
          </a:prstGeom>
          <a:noFill/>
        </p:spPr>
        <p:txBody>
          <a:bodyPr wrap="square" rtlCol="0">
            <a:spAutoFit/>
          </a:bodyPr>
          <a:lstStyle/>
          <a:p>
            <a:r>
              <a:rPr lang="en-US" sz="3600" dirty="0">
                <a:latin typeface="Harlow Solid Italic" panose="04030604020F02020D02" pitchFamily="82" charset="0"/>
              </a:rPr>
              <a:t>Saddlehorn Ranch</a:t>
            </a:r>
          </a:p>
        </p:txBody>
      </p:sp>
      <p:sp>
        <p:nvSpPr>
          <p:cNvPr id="4" name="TextBox 3">
            <a:extLst>
              <a:ext uri="{FF2B5EF4-FFF2-40B4-BE49-F238E27FC236}">
                <a16:creationId xmlns:a16="http://schemas.microsoft.com/office/drawing/2014/main" id="{A9F9B79C-483D-4E62-B00F-BA3FF8D5B868}"/>
              </a:ext>
            </a:extLst>
          </p:cNvPr>
          <p:cNvSpPr txBox="1"/>
          <p:nvPr/>
        </p:nvSpPr>
        <p:spPr>
          <a:xfrm>
            <a:off x="2225837" y="12361"/>
            <a:ext cx="2114550" cy="369332"/>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PRELIMINARY PLAN</a:t>
            </a:r>
          </a:p>
        </p:txBody>
      </p:sp>
      <p:sp>
        <p:nvSpPr>
          <p:cNvPr id="6" name="TextBox 5">
            <a:extLst>
              <a:ext uri="{FF2B5EF4-FFF2-40B4-BE49-F238E27FC236}">
                <a16:creationId xmlns:a16="http://schemas.microsoft.com/office/drawing/2014/main" id="{29CF1B1F-B687-409D-B1EF-758BD41725D7}"/>
              </a:ext>
            </a:extLst>
          </p:cNvPr>
          <p:cNvSpPr txBox="1"/>
          <p:nvPr/>
        </p:nvSpPr>
        <p:spPr>
          <a:xfrm>
            <a:off x="6363430" y="1009667"/>
            <a:ext cx="1243973" cy="369332"/>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SITE DATA</a:t>
            </a:r>
          </a:p>
        </p:txBody>
      </p:sp>
      <p:sp>
        <p:nvSpPr>
          <p:cNvPr id="21" name="TextBox 20">
            <a:extLst>
              <a:ext uri="{FF2B5EF4-FFF2-40B4-BE49-F238E27FC236}">
                <a16:creationId xmlns:a16="http://schemas.microsoft.com/office/drawing/2014/main" id="{5538766C-DDD5-41CB-A011-6A907D652EB9}"/>
              </a:ext>
            </a:extLst>
          </p:cNvPr>
          <p:cNvSpPr txBox="1"/>
          <p:nvPr/>
        </p:nvSpPr>
        <p:spPr>
          <a:xfrm>
            <a:off x="8820764" y="595992"/>
            <a:ext cx="3371235" cy="523220"/>
          </a:xfrm>
          <a:prstGeom prst="rect">
            <a:avLst/>
          </a:prstGeom>
          <a:noFill/>
        </p:spPr>
        <p:txBody>
          <a:bodyPr wrap="square" rtlCol="0">
            <a:spAutoFit/>
          </a:bodyPr>
          <a:lstStyle/>
          <a:p>
            <a:r>
              <a:rPr lang="en-US" sz="2800" b="1" dirty="0">
                <a:solidFill>
                  <a:srgbClr val="0070C0"/>
                </a:solidFill>
                <a:effectLst>
                  <a:outerShdw blurRad="50800" dist="50800" dir="5400000" algn="ctr" rotWithShape="0">
                    <a:schemeClr val="bg1">
                      <a:lumMod val="50000"/>
                    </a:schemeClr>
                  </a:outerShdw>
                </a:effectLst>
              </a:rPr>
              <a:t>PRELIMINARY PLAN</a:t>
            </a:r>
          </a:p>
        </p:txBody>
      </p:sp>
      <p:sp>
        <p:nvSpPr>
          <p:cNvPr id="23" name="TextBox 22">
            <a:extLst>
              <a:ext uri="{FF2B5EF4-FFF2-40B4-BE49-F238E27FC236}">
                <a16:creationId xmlns:a16="http://schemas.microsoft.com/office/drawing/2014/main" id="{61600695-F254-4DE1-AF21-217ECC24D9AB}"/>
              </a:ext>
            </a:extLst>
          </p:cNvPr>
          <p:cNvSpPr txBox="1"/>
          <p:nvPr/>
        </p:nvSpPr>
        <p:spPr>
          <a:xfrm>
            <a:off x="6352804" y="1458068"/>
            <a:ext cx="5261061" cy="584775"/>
          </a:xfrm>
          <a:prstGeom prst="rect">
            <a:avLst/>
          </a:prstGeom>
          <a:noFill/>
        </p:spPr>
        <p:txBody>
          <a:bodyPr wrap="square">
            <a:spAutoFit/>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608+/- acres of the 816-acre site will be developed with up to </a:t>
            </a:r>
            <a:r>
              <a:rPr lang="en-US" sz="14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218</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single family residences on lots each not less than 2.5-acre size</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177B02E4-7567-4C04-B0E5-DCD92ED04EFE}"/>
              </a:ext>
            </a:extLst>
          </p:cNvPr>
          <p:cNvSpPr txBox="1"/>
          <p:nvPr/>
        </p:nvSpPr>
        <p:spPr>
          <a:xfrm>
            <a:off x="6363430" y="2133932"/>
            <a:ext cx="5097048" cy="1600438"/>
          </a:xfrm>
          <a:prstGeom prst="rect">
            <a:avLst/>
          </a:prstGeom>
          <a:noFill/>
        </p:spPr>
        <p:txBody>
          <a:bodyPr wrap="square">
            <a:spAutoFit/>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134 acres (16.4%) is bisected in three distinct areas by jurisdictional and non-jurisdictional wetlands, which are identified on the Preliminary Plan as separate tracts. These areas will be preserved as open space with limited recreational use having a primary emphasis on walking and equestrian trails. None of the proposed 218 residential lots encroaches into any floodplain. All 134 acres of open space will remain as no-build tracts.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4865D562-BEA5-42DE-B8BF-17C04F1915D1}"/>
              </a:ext>
            </a:extLst>
          </p:cNvPr>
          <p:cNvSpPr txBox="1"/>
          <p:nvPr/>
        </p:nvSpPr>
        <p:spPr>
          <a:xfrm>
            <a:off x="6363430" y="3825459"/>
            <a:ext cx="5097048" cy="954107"/>
          </a:xfrm>
          <a:prstGeom prst="rect">
            <a:avLst/>
          </a:prstGeom>
          <a:noFill/>
        </p:spPr>
        <p:txBody>
          <a:bodyPr wrap="square">
            <a:spAutoFit/>
          </a:bodyPr>
          <a:lstStyle/>
          <a:p>
            <a:r>
              <a:rPr lang="en-US" sz="1400" b="1" dirty="0">
                <a:effectLst/>
                <a:latin typeface="Calibri" panose="020F0502020204030204" pitchFamily="34" charset="0"/>
                <a:ea typeface="Calibri" panose="020F0502020204030204" pitchFamily="34" charset="0"/>
              </a:rPr>
              <a:t>The Owner and Applicant request approval of a Preliminary Plan for the development of 218 rural residential single family residential lots on approximately 816 acres (e.g. .267 DU/Acre density). </a:t>
            </a:r>
            <a:endParaRPr lang="en-US" sz="1400" b="1" dirty="0"/>
          </a:p>
        </p:txBody>
      </p:sp>
      <p:sp>
        <p:nvSpPr>
          <p:cNvPr id="3" name="TextBox 2">
            <a:extLst>
              <a:ext uri="{FF2B5EF4-FFF2-40B4-BE49-F238E27FC236}">
                <a16:creationId xmlns:a16="http://schemas.microsoft.com/office/drawing/2014/main" id="{DD0BDE25-E4AB-43E7-A88B-5C317A02AD75}"/>
              </a:ext>
            </a:extLst>
          </p:cNvPr>
          <p:cNvSpPr txBox="1"/>
          <p:nvPr/>
        </p:nvSpPr>
        <p:spPr>
          <a:xfrm>
            <a:off x="2558143" y="3154317"/>
            <a:ext cx="2220686" cy="369332"/>
          </a:xfrm>
          <a:prstGeom prst="rect">
            <a:avLst/>
          </a:prstGeom>
          <a:noFill/>
        </p:spPr>
        <p:txBody>
          <a:bodyPr wrap="square" rtlCol="0">
            <a:spAutoFit/>
          </a:bodyPr>
          <a:lstStyle/>
          <a:p>
            <a:r>
              <a:rPr lang="en-US" dirty="0"/>
              <a:t>B&amp;W</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714" y="499811"/>
            <a:ext cx="4759779" cy="6190707"/>
          </a:xfrm>
          <a:prstGeom prst="rect">
            <a:avLst/>
          </a:prstGeom>
        </p:spPr>
      </p:pic>
      <p:sp>
        <p:nvSpPr>
          <p:cNvPr id="11" name="TextBox 10">
            <a:extLst>
              <a:ext uri="{FF2B5EF4-FFF2-40B4-BE49-F238E27FC236}">
                <a16:creationId xmlns:a16="http://schemas.microsoft.com/office/drawing/2014/main" id="{5369E2B2-39BE-4372-A900-22215E509C03}"/>
              </a:ext>
            </a:extLst>
          </p:cNvPr>
          <p:cNvSpPr txBox="1"/>
          <p:nvPr/>
        </p:nvSpPr>
        <p:spPr>
          <a:xfrm rot="16200000">
            <a:off x="258615" y="3015817"/>
            <a:ext cx="1183527" cy="276999"/>
          </a:xfrm>
          <a:prstGeom prst="rect">
            <a:avLst/>
          </a:prstGeom>
          <a:noFill/>
        </p:spPr>
        <p:txBody>
          <a:bodyPr wrap="square" rtlCol="0">
            <a:spAutoFit/>
          </a:bodyPr>
          <a:lstStyle/>
          <a:p>
            <a:r>
              <a:rPr lang="en-US" sz="1200" b="1" dirty="0"/>
              <a:t>CURTIS ROAD</a:t>
            </a:r>
          </a:p>
        </p:txBody>
      </p:sp>
      <p:sp>
        <p:nvSpPr>
          <p:cNvPr id="13" name="TextBox 12">
            <a:extLst>
              <a:ext uri="{FF2B5EF4-FFF2-40B4-BE49-F238E27FC236}">
                <a16:creationId xmlns:a16="http://schemas.microsoft.com/office/drawing/2014/main" id="{D0CBB0D7-EF01-41A5-AEDD-342918387488}"/>
              </a:ext>
            </a:extLst>
          </p:cNvPr>
          <p:cNvSpPr txBox="1"/>
          <p:nvPr/>
        </p:nvSpPr>
        <p:spPr>
          <a:xfrm>
            <a:off x="2646854" y="281024"/>
            <a:ext cx="1382486" cy="276999"/>
          </a:xfrm>
          <a:prstGeom prst="rect">
            <a:avLst/>
          </a:prstGeom>
          <a:noFill/>
        </p:spPr>
        <p:txBody>
          <a:bodyPr wrap="square" rtlCol="0">
            <a:spAutoFit/>
          </a:bodyPr>
          <a:lstStyle/>
          <a:p>
            <a:r>
              <a:rPr lang="en-US" sz="1200" b="1" dirty="0"/>
              <a:t>JUDGE ORR ROAD</a:t>
            </a:r>
          </a:p>
        </p:txBody>
      </p:sp>
      <p:sp>
        <p:nvSpPr>
          <p:cNvPr id="22" name="TextBox 21">
            <a:extLst>
              <a:ext uri="{FF2B5EF4-FFF2-40B4-BE49-F238E27FC236}">
                <a16:creationId xmlns:a16="http://schemas.microsoft.com/office/drawing/2014/main" id="{5B3894CA-E74B-4899-99CF-402B4467C066}"/>
              </a:ext>
            </a:extLst>
          </p:cNvPr>
          <p:cNvSpPr txBox="1"/>
          <p:nvPr/>
        </p:nvSpPr>
        <p:spPr>
          <a:xfrm>
            <a:off x="11656335" y="6408964"/>
            <a:ext cx="426808" cy="369332"/>
          </a:xfrm>
          <a:prstGeom prst="rect">
            <a:avLst/>
          </a:prstGeom>
          <a:noFill/>
        </p:spPr>
        <p:txBody>
          <a:bodyPr wrap="square" rtlCol="0">
            <a:spAutoFit/>
          </a:bodyPr>
          <a:lstStyle/>
          <a:p>
            <a:pPr algn="ctr"/>
            <a:r>
              <a:rPr lang="en-US" b="1" dirty="0"/>
              <a:t>5</a:t>
            </a:r>
          </a:p>
        </p:txBody>
      </p:sp>
    </p:spTree>
    <p:extLst>
      <p:ext uri="{BB962C8B-B14F-4D97-AF65-F5344CB8AC3E}">
        <p14:creationId xmlns:p14="http://schemas.microsoft.com/office/powerpoint/2010/main" val="264819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8361293" y="182981"/>
            <a:ext cx="3760252" cy="646331"/>
          </a:xfrm>
          <a:prstGeom prst="rect">
            <a:avLst/>
          </a:prstGeom>
          <a:noFill/>
        </p:spPr>
        <p:txBody>
          <a:bodyPr wrap="square" rtlCol="0">
            <a:spAutoFit/>
          </a:bodyPr>
          <a:lstStyle/>
          <a:p>
            <a:r>
              <a:rPr lang="en-US" sz="3600" dirty="0">
                <a:latin typeface="Harlow Solid Italic" panose="04030604020F02020D02" pitchFamily="82" charset="0"/>
              </a:rPr>
              <a:t>Saddlehorn Ranch</a:t>
            </a:r>
          </a:p>
        </p:txBody>
      </p:sp>
      <p:sp>
        <p:nvSpPr>
          <p:cNvPr id="4" name="TextBox 3">
            <a:extLst>
              <a:ext uri="{FF2B5EF4-FFF2-40B4-BE49-F238E27FC236}">
                <a16:creationId xmlns:a16="http://schemas.microsoft.com/office/drawing/2014/main" id="{A9F9B79C-483D-4E62-B00F-BA3FF8D5B868}"/>
              </a:ext>
            </a:extLst>
          </p:cNvPr>
          <p:cNvSpPr txBox="1"/>
          <p:nvPr/>
        </p:nvSpPr>
        <p:spPr>
          <a:xfrm>
            <a:off x="632126" y="1496497"/>
            <a:ext cx="2114550" cy="369332"/>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PRELIMINARY PLAN</a:t>
            </a:r>
          </a:p>
        </p:txBody>
      </p:sp>
      <p:sp>
        <p:nvSpPr>
          <p:cNvPr id="21" name="TextBox 20">
            <a:extLst>
              <a:ext uri="{FF2B5EF4-FFF2-40B4-BE49-F238E27FC236}">
                <a16:creationId xmlns:a16="http://schemas.microsoft.com/office/drawing/2014/main" id="{5538766C-DDD5-41CB-A011-6A907D652EB9}"/>
              </a:ext>
            </a:extLst>
          </p:cNvPr>
          <p:cNvSpPr txBox="1"/>
          <p:nvPr/>
        </p:nvSpPr>
        <p:spPr>
          <a:xfrm>
            <a:off x="8820764" y="595992"/>
            <a:ext cx="3371235" cy="523220"/>
          </a:xfrm>
          <a:prstGeom prst="rect">
            <a:avLst/>
          </a:prstGeom>
          <a:noFill/>
        </p:spPr>
        <p:txBody>
          <a:bodyPr wrap="square" rtlCol="0">
            <a:spAutoFit/>
          </a:bodyPr>
          <a:lstStyle/>
          <a:p>
            <a:r>
              <a:rPr lang="en-US" sz="2800" b="1" dirty="0">
                <a:solidFill>
                  <a:srgbClr val="0070C0"/>
                </a:solidFill>
                <a:effectLst>
                  <a:outerShdw blurRad="50800" dist="50800" dir="5400000" algn="ctr" rotWithShape="0">
                    <a:schemeClr val="bg1">
                      <a:lumMod val="50000"/>
                    </a:schemeClr>
                  </a:outerShdw>
                </a:effectLst>
              </a:rPr>
              <a:t>PRELIMINARY PLAN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1414" y="302717"/>
            <a:ext cx="5025348" cy="6397591"/>
          </a:xfrm>
          <a:prstGeom prst="rect">
            <a:avLst/>
          </a:prstGeom>
        </p:spPr>
      </p:pic>
      <p:sp>
        <p:nvSpPr>
          <p:cNvPr id="11" name="TextBox 10">
            <a:extLst>
              <a:ext uri="{FF2B5EF4-FFF2-40B4-BE49-F238E27FC236}">
                <a16:creationId xmlns:a16="http://schemas.microsoft.com/office/drawing/2014/main" id="{C1DD6369-D4F1-442B-BB1B-41EF91EA092E}"/>
              </a:ext>
            </a:extLst>
          </p:cNvPr>
          <p:cNvSpPr txBox="1"/>
          <p:nvPr/>
        </p:nvSpPr>
        <p:spPr>
          <a:xfrm rot="16200000">
            <a:off x="2315203" y="3689277"/>
            <a:ext cx="1077685" cy="276999"/>
          </a:xfrm>
          <a:prstGeom prst="rect">
            <a:avLst/>
          </a:prstGeom>
          <a:noFill/>
        </p:spPr>
        <p:txBody>
          <a:bodyPr wrap="square" rtlCol="0">
            <a:spAutoFit/>
          </a:bodyPr>
          <a:lstStyle/>
          <a:p>
            <a:r>
              <a:rPr lang="en-US" sz="1200" b="1" dirty="0"/>
              <a:t>CURTIS ROAD</a:t>
            </a:r>
          </a:p>
        </p:txBody>
      </p:sp>
      <p:sp>
        <p:nvSpPr>
          <p:cNvPr id="13" name="TextBox 12">
            <a:extLst>
              <a:ext uri="{FF2B5EF4-FFF2-40B4-BE49-F238E27FC236}">
                <a16:creationId xmlns:a16="http://schemas.microsoft.com/office/drawing/2014/main" id="{C863758A-B076-4175-8D88-7D56CC329A50}"/>
              </a:ext>
            </a:extLst>
          </p:cNvPr>
          <p:cNvSpPr txBox="1"/>
          <p:nvPr/>
        </p:nvSpPr>
        <p:spPr>
          <a:xfrm>
            <a:off x="4880790" y="72090"/>
            <a:ext cx="1861457" cy="276999"/>
          </a:xfrm>
          <a:prstGeom prst="rect">
            <a:avLst/>
          </a:prstGeom>
          <a:noFill/>
        </p:spPr>
        <p:txBody>
          <a:bodyPr wrap="square" rtlCol="0">
            <a:spAutoFit/>
          </a:bodyPr>
          <a:lstStyle/>
          <a:p>
            <a:r>
              <a:rPr lang="en-US" sz="1200" b="1" dirty="0"/>
              <a:t>JUDGE ORR ROAD</a:t>
            </a:r>
          </a:p>
        </p:txBody>
      </p:sp>
      <p:sp>
        <p:nvSpPr>
          <p:cNvPr id="22" name="TextBox 21">
            <a:extLst>
              <a:ext uri="{FF2B5EF4-FFF2-40B4-BE49-F238E27FC236}">
                <a16:creationId xmlns:a16="http://schemas.microsoft.com/office/drawing/2014/main" id="{3C335659-6A81-45DD-9456-EA8B4DCDE5EE}"/>
              </a:ext>
            </a:extLst>
          </p:cNvPr>
          <p:cNvSpPr txBox="1"/>
          <p:nvPr/>
        </p:nvSpPr>
        <p:spPr>
          <a:xfrm>
            <a:off x="11656335" y="6408964"/>
            <a:ext cx="426808" cy="369332"/>
          </a:xfrm>
          <a:prstGeom prst="rect">
            <a:avLst/>
          </a:prstGeom>
          <a:noFill/>
        </p:spPr>
        <p:txBody>
          <a:bodyPr wrap="square" rtlCol="0">
            <a:spAutoFit/>
          </a:bodyPr>
          <a:lstStyle/>
          <a:p>
            <a:pPr algn="ctr"/>
            <a:r>
              <a:rPr lang="en-US" b="1" dirty="0"/>
              <a:t>6</a:t>
            </a:r>
          </a:p>
        </p:txBody>
      </p:sp>
    </p:spTree>
    <p:extLst>
      <p:ext uri="{BB962C8B-B14F-4D97-AF65-F5344CB8AC3E}">
        <p14:creationId xmlns:p14="http://schemas.microsoft.com/office/powerpoint/2010/main" val="728567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8361293" y="182981"/>
            <a:ext cx="3760252" cy="646331"/>
          </a:xfrm>
          <a:prstGeom prst="rect">
            <a:avLst/>
          </a:prstGeom>
          <a:noFill/>
        </p:spPr>
        <p:txBody>
          <a:bodyPr wrap="square" rtlCol="0">
            <a:spAutoFit/>
          </a:bodyPr>
          <a:lstStyle/>
          <a:p>
            <a:r>
              <a:rPr lang="en-US" sz="3600" dirty="0">
                <a:latin typeface="Harlow Solid Italic" panose="04030604020F02020D02" pitchFamily="82" charset="0"/>
              </a:rPr>
              <a:t>Saddlehorn Ranch</a:t>
            </a:r>
          </a:p>
        </p:txBody>
      </p:sp>
      <p:sp>
        <p:nvSpPr>
          <p:cNvPr id="4" name="TextBox 3">
            <a:extLst>
              <a:ext uri="{FF2B5EF4-FFF2-40B4-BE49-F238E27FC236}">
                <a16:creationId xmlns:a16="http://schemas.microsoft.com/office/drawing/2014/main" id="{A9F9B79C-483D-4E62-B00F-BA3FF8D5B868}"/>
              </a:ext>
            </a:extLst>
          </p:cNvPr>
          <p:cNvSpPr txBox="1"/>
          <p:nvPr/>
        </p:nvSpPr>
        <p:spPr>
          <a:xfrm>
            <a:off x="674347" y="829312"/>
            <a:ext cx="5053074" cy="923330"/>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DEVIATION REQUESTS (ALL </a:t>
            </a:r>
            <a:r>
              <a:rPr lang="en-US" b="1" u="sng" dirty="0">
                <a:solidFill>
                  <a:srgbClr val="0070C0"/>
                </a:solidFill>
                <a:effectLst>
                  <a:outerShdw blurRad="50800" dist="50800" dir="5400000" algn="ctr" rotWithShape="0">
                    <a:schemeClr val="bg1">
                      <a:lumMod val="50000"/>
                    </a:schemeClr>
                  </a:outerShdw>
                </a:effectLst>
              </a:rPr>
              <a:t>5</a:t>
            </a:r>
            <a:r>
              <a:rPr lang="en-US" b="1" dirty="0">
                <a:solidFill>
                  <a:srgbClr val="0070C0"/>
                </a:solidFill>
                <a:effectLst>
                  <a:outerShdw blurRad="50800" dist="50800" dir="5400000" algn="ctr" rotWithShape="0">
                    <a:schemeClr val="bg1">
                      <a:lumMod val="50000"/>
                    </a:schemeClr>
                  </a:outerShdw>
                </a:effectLst>
              </a:rPr>
              <a:t> APPROVED BY BOARD OF COUNTY COMMISSIONERS AT REGUALR MEETING ON 02/09/21 )</a:t>
            </a:r>
          </a:p>
        </p:txBody>
      </p:sp>
      <p:sp>
        <p:nvSpPr>
          <p:cNvPr id="21" name="TextBox 20">
            <a:extLst>
              <a:ext uri="{FF2B5EF4-FFF2-40B4-BE49-F238E27FC236}">
                <a16:creationId xmlns:a16="http://schemas.microsoft.com/office/drawing/2014/main" id="{5538766C-DDD5-41CB-A011-6A907D652EB9}"/>
              </a:ext>
            </a:extLst>
          </p:cNvPr>
          <p:cNvSpPr txBox="1"/>
          <p:nvPr/>
        </p:nvSpPr>
        <p:spPr>
          <a:xfrm>
            <a:off x="8820764" y="595992"/>
            <a:ext cx="3371235" cy="523220"/>
          </a:xfrm>
          <a:prstGeom prst="rect">
            <a:avLst/>
          </a:prstGeom>
          <a:noFill/>
        </p:spPr>
        <p:txBody>
          <a:bodyPr wrap="square" rtlCol="0">
            <a:spAutoFit/>
          </a:bodyPr>
          <a:lstStyle/>
          <a:p>
            <a:r>
              <a:rPr lang="en-US" sz="2800" b="1" dirty="0">
                <a:solidFill>
                  <a:srgbClr val="0070C0"/>
                </a:solidFill>
                <a:effectLst>
                  <a:outerShdw blurRad="50800" dist="50800" dir="5400000" algn="ctr" rotWithShape="0">
                    <a:schemeClr val="bg1">
                      <a:lumMod val="50000"/>
                    </a:schemeClr>
                  </a:outerShdw>
                </a:effectLst>
              </a:rPr>
              <a:t>PRELIMINARY PLAN</a:t>
            </a:r>
          </a:p>
        </p:txBody>
      </p:sp>
      <p:sp>
        <p:nvSpPr>
          <p:cNvPr id="19" name="TextBox 18">
            <a:extLst>
              <a:ext uri="{FF2B5EF4-FFF2-40B4-BE49-F238E27FC236}">
                <a16:creationId xmlns:a16="http://schemas.microsoft.com/office/drawing/2014/main" id="{346EAC67-545B-48D9-9FF8-2732AFA8B530}"/>
              </a:ext>
            </a:extLst>
          </p:cNvPr>
          <p:cNvSpPr txBox="1"/>
          <p:nvPr/>
        </p:nvSpPr>
        <p:spPr>
          <a:xfrm>
            <a:off x="705844" y="1868461"/>
            <a:ext cx="6097904" cy="738664"/>
          </a:xfrm>
          <a:prstGeom prst="rect">
            <a:avLst/>
          </a:prstGeom>
          <a:noFill/>
        </p:spPr>
        <p:txBody>
          <a:bodyPr wrap="square">
            <a:spAutoFit/>
          </a:bodyPr>
          <a:lstStyle/>
          <a:p>
            <a:r>
              <a:rPr lang="en-US" sz="1400" b="1" u="sng" dirty="0">
                <a:effectLst/>
                <a:latin typeface="Calibri" panose="020F0502020204030204" pitchFamily="34" charset="0"/>
                <a:ea typeface="Calibri" panose="020F0502020204030204" pitchFamily="34" charset="0"/>
              </a:rPr>
              <a:t>Re. Cul-de-sac length</a:t>
            </a:r>
            <a:r>
              <a:rPr lang="en-US" sz="1400" b="1" dirty="0">
                <a:effectLst/>
                <a:latin typeface="Calibri" panose="020F0502020204030204" pitchFamily="34" charset="0"/>
                <a:ea typeface="Calibri" panose="020F0502020204030204" pitchFamily="34" charset="0"/>
              </a:rPr>
              <a:t>: Deviation request from the standards of or in Section ECM Section 2.3.8 Roadway Terminations for cul-de-sac horizontal design of the Engineering Criteria Manual (ECM) </a:t>
            </a:r>
            <a:r>
              <a:rPr lang="en-US" sz="1400" b="1" dirty="0">
                <a:latin typeface="Calibri" panose="020F0502020204030204" pitchFamily="34" charset="0"/>
                <a:ea typeface="Calibri" panose="020F0502020204030204" pitchFamily="34" charset="0"/>
              </a:rPr>
              <a:t>wa</a:t>
            </a:r>
            <a:r>
              <a:rPr lang="en-US" sz="1400" b="1" dirty="0">
                <a:effectLst/>
                <a:latin typeface="Calibri" panose="020F0502020204030204" pitchFamily="34" charset="0"/>
                <a:ea typeface="Calibri" panose="020F0502020204030204" pitchFamily="34" charset="0"/>
              </a:rPr>
              <a:t>s requested and approved.  </a:t>
            </a:r>
            <a:endParaRPr lang="en-US" sz="1400" b="1" dirty="0"/>
          </a:p>
        </p:txBody>
      </p:sp>
      <p:sp>
        <p:nvSpPr>
          <p:cNvPr id="22" name="TextBox 21">
            <a:extLst>
              <a:ext uri="{FF2B5EF4-FFF2-40B4-BE49-F238E27FC236}">
                <a16:creationId xmlns:a16="http://schemas.microsoft.com/office/drawing/2014/main" id="{C7516368-0169-4937-854A-7E48FD4E47B5}"/>
              </a:ext>
            </a:extLst>
          </p:cNvPr>
          <p:cNvSpPr txBox="1"/>
          <p:nvPr/>
        </p:nvSpPr>
        <p:spPr>
          <a:xfrm>
            <a:off x="696748" y="2672843"/>
            <a:ext cx="6097904" cy="738664"/>
          </a:xfrm>
          <a:prstGeom prst="rect">
            <a:avLst/>
          </a:prstGeom>
          <a:noFill/>
        </p:spPr>
        <p:txBody>
          <a:bodyPr wrap="square">
            <a:spAutoFit/>
          </a:bodyPr>
          <a:lstStyle/>
          <a:p>
            <a:r>
              <a:rPr lang="en-US" sz="1400" b="1" u="sng" dirty="0">
                <a:effectLst/>
                <a:latin typeface="Calibri" panose="020F0502020204030204" pitchFamily="34" charset="0"/>
                <a:ea typeface="Calibri" panose="020F0502020204030204" pitchFamily="34" charset="0"/>
              </a:rPr>
              <a:t>Re. Judge Orr Road: </a:t>
            </a:r>
            <a:r>
              <a:rPr lang="en-US" sz="1400" b="1" dirty="0">
                <a:effectLst/>
                <a:latin typeface="Calibri" panose="020F0502020204030204" pitchFamily="34" charset="0"/>
                <a:ea typeface="Calibri" panose="020F0502020204030204" pitchFamily="34" charset="0"/>
              </a:rPr>
              <a:t>Deviation request from the standards of or in section ECM Section 2.2.4 Roadway Functional Classifications of the Engineering Criteria Manual (ECM) was requested and approved. </a:t>
            </a:r>
            <a:endParaRPr lang="en-US" sz="1400" b="1" dirty="0"/>
          </a:p>
        </p:txBody>
      </p:sp>
      <p:sp>
        <p:nvSpPr>
          <p:cNvPr id="24" name="TextBox 23">
            <a:extLst>
              <a:ext uri="{FF2B5EF4-FFF2-40B4-BE49-F238E27FC236}">
                <a16:creationId xmlns:a16="http://schemas.microsoft.com/office/drawing/2014/main" id="{11B21696-6F6C-451B-B5D2-38883E0090CB}"/>
              </a:ext>
            </a:extLst>
          </p:cNvPr>
          <p:cNvSpPr txBox="1"/>
          <p:nvPr/>
        </p:nvSpPr>
        <p:spPr>
          <a:xfrm>
            <a:off x="696748" y="3514425"/>
            <a:ext cx="6097904" cy="738664"/>
          </a:xfrm>
          <a:prstGeom prst="rect">
            <a:avLst/>
          </a:prstGeom>
          <a:noFill/>
        </p:spPr>
        <p:txBody>
          <a:bodyPr wrap="square">
            <a:spAutoFit/>
          </a:bodyPr>
          <a:lstStyle/>
          <a:p>
            <a:r>
              <a:rPr lang="en-US" sz="1400" b="1" u="sng" dirty="0">
                <a:effectLst/>
                <a:latin typeface="Calibri" panose="020F0502020204030204" pitchFamily="34" charset="0"/>
                <a:ea typeface="Calibri" panose="020F0502020204030204" pitchFamily="34" charset="0"/>
              </a:rPr>
              <a:t>Re. Cul-de-sac length: </a:t>
            </a:r>
            <a:r>
              <a:rPr lang="en-US" sz="1400" b="1" dirty="0">
                <a:effectLst/>
                <a:latin typeface="Calibri" panose="020F0502020204030204" pitchFamily="34" charset="0"/>
                <a:ea typeface="Calibri" panose="020F0502020204030204" pitchFamily="34" charset="0"/>
              </a:rPr>
              <a:t>Deviation request from the standards of or in Section ECM Section 2.3.8 Roadway Terminations for cul-de-sac horizontal design of the Engineering Criteria Manual (ECM) was requested and approved. </a:t>
            </a:r>
            <a:endParaRPr lang="en-US" sz="1400" b="1" dirty="0"/>
          </a:p>
        </p:txBody>
      </p:sp>
      <p:sp>
        <p:nvSpPr>
          <p:cNvPr id="26" name="TextBox 25">
            <a:extLst>
              <a:ext uri="{FF2B5EF4-FFF2-40B4-BE49-F238E27FC236}">
                <a16:creationId xmlns:a16="http://schemas.microsoft.com/office/drawing/2014/main" id="{3CA71F1C-4DF3-4FA1-8455-6A7F403F8EA7}"/>
              </a:ext>
            </a:extLst>
          </p:cNvPr>
          <p:cNvSpPr txBox="1"/>
          <p:nvPr/>
        </p:nvSpPr>
        <p:spPr>
          <a:xfrm>
            <a:off x="696748" y="4339498"/>
            <a:ext cx="6097904" cy="523220"/>
          </a:xfrm>
          <a:prstGeom prst="rect">
            <a:avLst/>
          </a:prstGeom>
          <a:noFill/>
        </p:spPr>
        <p:txBody>
          <a:bodyPr wrap="square">
            <a:spAutoFit/>
          </a:bodyPr>
          <a:lstStyle/>
          <a:p>
            <a:r>
              <a:rPr lang="en-US" sz="1400" b="1" u="sng" dirty="0">
                <a:effectLst/>
                <a:latin typeface="Calibri" panose="020F0502020204030204" pitchFamily="34" charset="0"/>
                <a:ea typeface="Calibri" panose="020F0502020204030204" pitchFamily="34" charset="0"/>
              </a:rPr>
              <a:t>Re. Centerline radius: </a:t>
            </a:r>
            <a:r>
              <a:rPr lang="en-US" sz="1400" b="1" dirty="0">
                <a:effectLst/>
                <a:latin typeface="Calibri" panose="020F0502020204030204" pitchFamily="34" charset="0"/>
                <a:ea typeface="Calibri" panose="020F0502020204030204" pitchFamily="34" charset="0"/>
              </a:rPr>
              <a:t>Deviation request from the ECM criteria for minimum rural centerline radius was requested and approved. </a:t>
            </a:r>
            <a:endParaRPr lang="en-US" sz="1400" b="1" dirty="0"/>
          </a:p>
        </p:txBody>
      </p:sp>
      <p:sp>
        <p:nvSpPr>
          <p:cNvPr id="28" name="TextBox 27">
            <a:extLst>
              <a:ext uri="{FF2B5EF4-FFF2-40B4-BE49-F238E27FC236}">
                <a16:creationId xmlns:a16="http://schemas.microsoft.com/office/drawing/2014/main" id="{AF5EC422-2954-48F1-8701-28BEDD1769D9}"/>
              </a:ext>
            </a:extLst>
          </p:cNvPr>
          <p:cNvSpPr txBox="1"/>
          <p:nvPr/>
        </p:nvSpPr>
        <p:spPr>
          <a:xfrm>
            <a:off x="722503" y="4939171"/>
            <a:ext cx="6097904" cy="738664"/>
          </a:xfrm>
          <a:prstGeom prst="rect">
            <a:avLst/>
          </a:prstGeom>
          <a:noFill/>
        </p:spPr>
        <p:txBody>
          <a:bodyPr wrap="square">
            <a:spAutoFit/>
          </a:bodyPr>
          <a:lstStyle/>
          <a:p>
            <a:r>
              <a:rPr lang="en-US" sz="1400" b="1" u="sng" dirty="0">
                <a:effectLst/>
                <a:latin typeface="Calibri" panose="020F0502020204030204" pitchFamily="34" charset="0"/>
                <a:ea typeface="Calibri" panose="020F0502020204030204" pitchFamily="34" charset="0"/>
              </a:rPr>
              <a:t>Re. Curtis Road: </a:t>
            </a:r>
            <a:r>
              <a:rPr lang="en-US" sz="1400" b="1" dirty="0">
                <a:effectLst/>
                <a:latin typeface="Calibri" panose="020F0502020204030204" pitchFamily="34" charset="0"/>
                <a:ea typeface="Calibri" panose="020F0502020204030204" pitchFamily="34" charset="0"/>
              </a:rPr>
              <a:t>Deviation request from the standards of or in section ECM Section 2.2.4 Figure 2-4 Figure Rural Minor Arterial of the Engineering Criteria Manual (ECM) was requested and approved. </a:t>
            </a:r>
            <a:endParaRPr lang="en-US" sz="1400" b="1" dirty="0"/>
          </a:p>
        </p:txBody>
      </p:sp>
      <p:pic>
        <p:nvPicPr>
          <p:cNvPr id="9" name="Picture 8" descr="A picture containing text, sign, stop, sky&#10;&#10;Description automatically generated">
            <a:extLst>
              <a:ext uri="{FF2B5EF4-FFF2-40B4-BE49-F238E27FC236}">
                <a16:creationId xmlns:a16="http://schemas.microsoft.com/office/drawing/2014/main" id="{9005E87B-3158-4E75-BC0B-CD149903F6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092" y="1425304"/>
            <a:ext cx="3999926" cy="3000669"/>
          </a:xfrm>
          <a:prstGeom prst="rect">
            <a:avLst/>
          </a:prstGeom>
        </p:spPr>
      </p:pic>
      <p:sp>
        <p:nvSpPr>
          <p:cNvPr id="20" name="TextBox 19">
            <a:extLst>
              <a:ext uri="{FF2B5EF4-FFF2-40B4-BE49-F238E27FC236}">
                <a16:creationId xmlns:a16="http://schemas.microsoft.com/office/drawing/2014/main" id="{F54D122E-2B1B-4D1D-AFEF-DDBD61B79421}"/>
              </a:ext>
            </a:extLst>
          </p:cNvPr>
          <p:cNvSpPr txBox="1"/>
          <p:nvPr/>
        </p:nvSpPr>
        <p:spPr>
          <a:xfrm>
            <a:off x="11656335" y="6408964"/>
            <a:ext cx="426808" cy="369332"/>
          </a:xfrm>
          <a:prstGeom prst="rect">
            <a:avLst/>
          </a:prstGeom>
          <a:noFill/>
        </p:spPr>
        <p:txBody>
          <a:bodyPr wrap="square" rtlCol="0">
            <a:spAutoFit/>
          </a:bodyPr>
          <a:lstStyle/>
          <a:p>
            <a:pPr algn="ctr"/>
            <a:r>
              <a:rPr lang="en-US" b="1" dirty="0"/>
              <a:t>7</a:t>
            </a:r>
          </a:p>
        </p:txBody>
      </p:sp>
    </p:spTree>
    <p:extLst>
      <p:ext uri="{BB962C8B-B14F-4D97-AF65-F5344CB8AC3E}">
        <p14:creationId xmlns:p14="http://schemas.microsoft.com/office/powerpoint/2010/main" val="327625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8308421" y="173715"/>
            <a:ext cx="3785652" cy="646331"/>
          </a:xfrm>
          <a:prstGeom prst="rect">
            <a:avLst/>
          </a:prstGeom>
          <a:noFill/>
        </p:spPr>
        <p:txBody>
          <a:bodyPr wrap="square" rtlCol="0">
            <a:spAutoFit/>
          </a:bodyPr>
          <a:lstStyle/>
          <a:p>
            <a:r>
              <a:rPr lang="en-US" sz="3600" dirty="0">
                <a:latin typeface="Harlow Solid Italic" panose="04030604020F02020D02" pitchFamily="82" charset="0"/>
              </a:rPr>
              <a:t>Saddlehorn Ranch</a:t>
            </a:r>
          </a:p>
        </p:txBody>
      </p:sp>
      <p:sp>
        <p:nvSpPr>
          <p:cNvPr id="4" name="TextBox 3">
            <a:extLst>
              <a:ext uri="{FF2B5EF4-FFF2-40B4-BE49-F238E27FC236}">
                <a16:creationId xmlns:a16="http://schemas.microsoft.com/office/drawing/2014/main" id="{A9F9B79C-483D-4E62-B00F-BA3FF8D5B868}"/>
              </a:ext>
            </a:extLst>
          </p:cNvPr>
          <p:cNvSpPr txBox="1"/>
          <p:nvPr/>
        </p:nvSpPr>
        <p:spPr>
          <a:xfrm>
            <a:off x="813513" y="518106"/>
            <a:ext cx="5695834" cy="369332"/>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JUSTIFICATION FOR APPROVAL OF PRELIMINARY PLAN</a:t>
            </a:r>
          </a:p>
        </p:txBody>
      </p:sp>
      <p:sp>
        <p:nvSpPr>
          <p:cNvPr id="18" name="TextBox 17">
            <a:extLst>
              <a:ext uri="{FF2B5EF4-FFF2-40B4-BE49-F238E27FC236}">
                <a16:creationId xmlns:a16="http://schemas.microsoft.com/office/drawing/2014/main" id="{CED013F7-E2EF-46DB-B99D-998464446366}"/>
              </a:ext>
            </a:extLst>
          </p:cNvPr>
          <p:cNvSpPr txBox="1"/>
          <p:nvPr/>
        </p:nvSpPr>
        <p:spPr>
          <a:xfrm>
            <a:off x="8820764" y="595992"/>
            <a:ext cx="3371235" cy="523220"/>
          </a:xfrm>
          <a:prstGeom prst="rect">
            <a:avLst/>
          </a:prstGeom>
          <a:noFill/>
        </p:spPr>
        <p:txBody>
          <a:bodyPr wrap="square" rtlCol="0">
            <a:spAutoFit/>
          </a:bodyPr>
          <a:lstStyle/>
          <a:p>
            <a:r>
              <a:rPr lang="en-US" sz="2800" b="1" dirty="0">
                <a:solidFill>
                  <a:srgbClr val="0070C0"/>
                </a:solidFill>
                <a:effectLst>
                  <a:outerShdw blurRad="50800" dist="50800" dir="5400000" algn="ctr" rotWithShape="0">
                    <a:schemeClr val="bg1">
                      <a:lumMod val="50000"/>
                    </a:schemeClr>
                  </a:outerShdw>
                </a:effectLst>
              </a:rPr>
              <a:t>PRELIMINARY PLAN</a:t>
            </a:r>
          </a:p>
        </p:txBody>
      </p:sp>
      <p:sp>
        <p:nvSpPr>
          <p:cNvPr id="19" name="TextBox 18">
            <a:extLst>
              <a:ext uri="{FF2B5EF4-FFF2-40B4-BE49-F238E27FC236}">
                <a16:creationId xmlns:a16="http://schemas.microsoft.com/office/drawing/2014/main" id="{5BECC5C1-3C65-4C0C-971B-3114CD4A1438}"/>
              </a:ext>
            </a:extLst>
          </p:cNvPr>
          <p:cNvSpPr txBox="1"/>
          <p:nvPr/>
        </p:nvSpPr>
        <p:spPr>
          <a:xfrm>
            <a:off x="820680" y="881282"/>
            <a:ext cx="4423410" cy="523220"/>
          </a:xfrm>
          <a:prstGeom prst="rect">
            <a:avLst/>
          </a:prstGeom>
          <a:noFill/>
        </p:spPr>
        <p:txBody>
          <a:bodyPr wrap="square">
            <a:spAutoFit/>
          </a:bodyPr>
          <a:lstStyle/>
          <a:p>
            <a:r>
              <a:rPr lang="en-US" sz="1400" dirty="0">
                <a:solidFill>
                  <a:srgbClr val="000000"/>
                </a:solidFill>
                <a:effectLst/>
                <a:latin typeface="Calibri" panose="020F0502020204030204" pitchFamily="34" charset="0"/>
                <a:ea typeface="Calibri" panose="020F0502020204030204" pitchFamily="34" charset="0"/>
              </a:rPr>
              <a:t>This request is </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consistent with the purposes of the </a:t>
            </a:r>
            <a:r>
              <a:rPr lang="en-US" sz="1400" b="1" u="sng" dirty="0">
                <a:effectLst/>
                <a:latin typeface="Calibri" panose="020F0502020204030204" pitchFamily="34" charset="0"/>
                <a:ea typeface="Times New Roman" panose="02020603050405020304" pitchFamily="18" charset="0"/>
                <a:cs typeface="Times New Roman" panose="02020603050405020304" pitchFamily="18" charset="0"/>
              </a:rPr>
              <a:t>EPCLDC</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including the </a:t>
            </a:r>
            <a:r>
              <a:rPr lang="en-US" sz="1400" b="1" i="1" u="sng" dirty="0">
                <a:effectLst/>
                <a:latin typeface="Calibri" panose="020F0502020204030204" pitchFamily="34" charset="0"/>
                <a:ea typeface="Times New Roman" panose="02020603050405020304" pitchFamily="18" charset="0"/>
                <a:cs typeface="Times New Roman" panose="02020603050405020304" pitchFamily="18" charset="0"/>
              </a:rPr>
              <a:t>Falcon/ Peyton Small Area Master Plan</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p>
        </p:txBody>
      </p:sp>
      <p:sp>
        <p:nvSpPr>
          <p:cNvPr id="20" name="TextBox 19">
            <a:extLst>
              <a:ext uri="{FF2B5EF4-FFF2-40B4-BE49-F238E27FC236}">
                <a16:creationId xmlns:a16="http://schemas.microsoft.com/office/drawing/2014/main" id="{1FFE306D-D779-4D71-9CD3-F07BBFE269B1}"/>
              </a:ext>
            </a:extLst>
          </p:cNvPr>
          <p:cNvSpPr txBox="1"/>
          <p:nvPr/>
        </p:nvSpPr>
        <p:spPr>
          <a:xfrm>
            <a:off x="814638" y="1454618"/>
            <a:ext cx="4466846" cy="954107"/>
          </a:xfrm>
          <a:prstGeom prst="rect">
            <a:avLst/>
          </a:prstGeom>
          <a:noFill/>
        </p:spPr>
        <p:txBody>
          <a:bodyPr wrap="square">
            <a:spAutoFit/>
          </a:bodyPr>
          <a:lstStyle/>
          <a:p>
            <a:pPr marL="0" marR="0">
              <a:spcBef>
                <a:spcPts val="0"/>
              </a:spcBef>
              <a:spcAft>
                <a:spcPts val="0"/>
              </a:spcAft>
            </a:pPr>
            <a:r>
              <a:rPr lang="en-US" sz="1400" b="1"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Goal 6.1 a</a:t>
            </a: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400" b="1"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Encourage patterns of growth and development which complement the regions' unique natural environments and which reinforce community character.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F924595-3D6D-4CD9-A583-F55DCD267B1A}"/>
              </a:ext>
            </a:extLst>
          </p:cNvPr>
          <p:cNvSpPr txBox="1"/>
          <p:nvPr/>
        </p:nvSpPr>
        <p:spPr>
          <a:xfrm>
            <a:off x="832035" y="2345483"/>
            <a:ext cx="4449449" cy="1015663"/>
          </a:xfrm>
          <a:prstGeom prst="rect">
            <a:avLst/>
          </a:prstGeom>
          <a:noFill/>
        </p:spPr>
        <p:txBody>
          <a:bodyPr wrap="square">
            <a:spAutoFit/>
          </a:bodyPr>
          <a:lstStyle/>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Policy 6.1.3</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1400" b="1" i="1" dirty="0">
                <a:effectLst/>
                <a:latin typeface="Calibri" panose="020F0502020204030204" pitchFamily="34" charset="0"/>
                <a:ea typeface="Times New Roman" panose="02020603050405020304" pitchFamily="18" charset="0"/>
                <a:cs typeface="Arial" panose="020B0604020202020204" pitchFamily="34" charset="0"/>
              </a:rPr>
              <a:t>Encourage new development which is contiguous and compatible with previously developed areas in terms of factors such as density, land use and access</a:t>
            </a:r>
            <a:r>
              <a:rPr lang="en-US" sz="1800" i="1" dirty="0">
                <a:effectLst/>
                <a:latin typeface="Calibri" panose="020F0502020204030204" pitchFamily="34"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141B2EB-B56D-477E-95FD-DB500694E497}"/>
              </a:ext>
            </a:extLst>
          </p:cNvPr>
          <p:cNvSpPr txBox="1"/>
          <p:nvPr/>
        </p:nvSpPr>
        <p:spPr>
          <a:xfrm>
            <a:off x="832035" y="3361146"/>
            <a:ext cx="4466846" cy="1600438"/>
          </a:xfrm>
          <a:prstGeom prst="rect">
            <a:avLst/>
          </a:prstGeom>
          <a:noFill/>
        </p:spPr>
        <p:txBody>
          <a:bodyPr wrap="square">
            <a:spAutoFit/>
          </a:bodyPr>
          <a:lstStyle/>
          <a:p>
            <a:pPr marL="0" marR="0">
              <a:spcBef>
                <a:spcPts val="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The Preliminary Plan proposed for 218 new single family rural residential lots is compatible with the existing adjacent rural residential lots in the Judge Orr Road and Curtis Road corridors. New lots will be similar in size to existing lots and roads serving the new lots will be compatible with the types of rural roadways in nearby adjacent neighborhoods. </a:t>
            </a:r>
            <a:endPar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140D7AF8-0FA7-4BC4-B5FF-EFFC2D0B3D2D}"/>
              </a:ext>
            </a:extLst>
          </p:cNvPr>
          <p:cNvSpPr txBox="1"/>
          <p:nvPr/>
        </p:nvSpPr>
        <p:spPr>
          <a:xfrm>
            <a:off x="814638" y="4937451"/>
            <a:ext cx="4484243" cy="738664"/>
          </a:xfrm>
          <a:prstGeom prst="rect">
            <a:avLst/>
          </a:prstGeom>
          <a:noFill/>
        </p:spPr>
        <p:txBody>
          <a:bodyPr wrap="square">
            <a:spAutoFit/>
          </a:bodyPr>
          <a:lstStyle/>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Policy 6.1.6</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1400" b="1" i="1" dirty="0">
                <a:effectLst/>
                <a:latin typeface="Calibri" panose="020F0502020204030204" pitchFamily="34" charset="0"/>
                <a:ea typeface="Times New Roman" panose="02020603050405020304" pitchFamily="18" charset="0"/>
                <a:cs typeface="Arial" panose="020B0604020202020204" pitchFamily="34" charset="0"/>
              </a:rPr>
              <a:t>Direct development toward areas where the necessary urban-level supporting facilities and services are available or will be developed concurrently.</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5104FBE1-726C-4725-BF78-2FDBC5157825}"/>
              </a:ext>
            </a:extLst>
          </p:cNvPr>
          <p:cNvSpPr txBox="1"/>
          <p:nvPr/>
        </p:nvSpPr>
        <p:spPr>
          <a:xfrm>
            <a:off x="832035" y="5585037"/>
            <a:ext cx="4400701" cy="738664"/>
          </a:xfrm>
          <a:prstGeom prst="rect">
            <a:avLst/>
          </a:prstGeom>
          <a:noFill/>
        </p:spPr>
        <p:txBody>
          <a:bodyPr wrap="square">
            <a:spAutoFit/>
          </a:bodyPr>
          <a:lstStyle/>
          <a:p>
            <a:pPr marL="0" marR="0">
              <a:spcBef>
                <a:spcPts val="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Saddlehorn Ranch is proposed as a development of single-family rural residences within a non-urban density area of the Falcon/Peyton community. Utilities and road</a:t>
            </a:r>
            <a:endPar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A4C0EDAB-ECB8-461D-B192-78D5DCDB5358}"/>
              </a:ext>
            </a:extLst>
          </p:cNvPr>
          <p:cNvSpPr txBox="1"/>
          <p:nvPr/>
        </p:nvSpPr>
        <p:spPr>
          <a:xfrm>
            <a:off x="5391490" y="1642067"/>
            <a:ext cx="4658222" cy="738664"/>
          </a:xfrm>
          <a:prstGeom prst="rect">
            <a:avLst/>
          </a:prstGeom>
          <a:noFill/>
        </p:spPr>
        <p:txBody>
          <a:bodyPr wrap="square">
            <a:spAutoFit/>
          </a:bodyPr>
          <a:lstStyle/>
          <a:p>
            <a:r>
              <a:rPr lang="en-US" sz="1400" b="1"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infrastructure needed to serve the new lots, such as new roads, drainage and detention facilities, erosion control, etc. will be constructed as part of this development. </a:t>
            </a:r>
            <a:endParaRPr lang="en-US" sz="1400" b="1" dirty="0">
              <a:solidFill>
                <a:srgbClr val="0070C0"/>
              </a:solidFill>
            </a:endParaRPr>
          </a:p>
        </p:txBody>
      </p:sp>
      <p:sp>
        <p:nvSpPr>
          <p:cNvPr id="30" name="TextBox 29">
            <a:extLst>
              <a:ext uri="{FF2B5EF4-FFF2-40B4-BE49-F238E27FC236}">
                <a16:creationId xmlns:a16="http://schemas.microsoft.com/office/drawing/2014/main" id="{83364C0A-2F23-4E6C-9EF8-E23335C637B1}"/>
              </a:ext>
            </a:extLst>
          </p:cNvPr>
          <p:cNvSpPr txBox="1"/>
          <p:nvPr/>
        </p:nvSpPr>
        <p:spPr>
          <a:xfrm>
            <a:off x="5402793" y="2340647"/>
            <a:ext cx="4512486" cy="738664"/>
          </a:xfrm>
          <a:prstGeom prst="rect">
            <a:avLst/>
          </a:prstGeom>
          <a:noFill/>
        </p:spPr>
        <p:txBody>
          <a:bodyPr wrap="square">
            <a:spAutoFit/>
          </a:bodyPr>
          <a:lstStyle/>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Policy 6.1.11</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1400" b="1" i="1" dirty="0">
                <a:effectLst/>
                <a:latin typeface="Calibri" panose="020F0502020204030204" pitchFamily="34" charset="0"/>
                <a:ea typeface="Times New Roman" panose="02020603050405020304" pitchFamily="18" charset="0"/>
                <a:cs typeface="Arial" panose="020B0604020202020204" pitchFamily="34" charset="0"/>
              </a:rPr>
              <a:t>Plan and implement land development so that it will be functionally and aesthetically integrated within the context of adjoining properties and uses.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A7FCFC0B-89F4-4ED7-BDFA-B1F5B7660C19}"/>
              </a:ext>
            </a:extLst>
          </p:cNvPr>
          <p:cNvSpPr txBox="1"/>
          <p:nvPr/>
        </p:nvSpPr>
        <p:spPr>
          <a:xfrm>
            <a:off x="5402793" y="3065706"/>
            <a:ext cx="4512486" cy="954107"/>
          </a:xfrm>
          <a:prstGeom prst="rect">
            <a:avLst/>
          </a:prstGeom>
          <a:noFill/>
        </p:spPr>
        <p:txBody>
          <a:bodyPr wrap="square">
            <a:spAutoFit/>
          </a:bodyPr>
          <a:lstStyle/>
          <a:p>
            <a:pPr marL="0" marR="0">
              <a:spcBef>
                <a:spcPts val="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The Preliminary Plan with RR-2.5 zoning for the site is harmonious and compatible with the rural character of adjacent and nearby neighborhoods that are also zoned RR-2.5, RR-5, and PUD. </a:t>
            </a:r>
            <a:endPar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21192B38-CC48-4DA1-AD60-1F94E9901D8B}"/>
              </a:ext>
            </a:extLst>
          </p:cNvPr>
          <p:cNvSpPr txBox="1"/>
          <p:nvPr/>
        </p:nvSpPr>
        <p:spPr>
          <a:xfrm>
            <a:off x="5391490" y="3972001"/>
            <a:ext cx="4583067" cy="738664"/>
          </a:xfrm>
          <a:prstGeom prst="rect">
            <a:avLst/>
          </a:prstGeom>
          <a:noFill/>
        </p:spPr>
        <p:txBody>
          <a:bodyPr wrap="square">
            <a:spAutoFit/>
          </a:bodyPr>
          <a:lstStyle/>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Policy 6.1.14</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1400" b="1" i="1" dirty="0">
                <a:effectLst/>
                <a:latin typeface="Calibri" panose="020F0502020204030204" pitchFamily="34" charset="0"/>
                <a:ea typeface="Times New Roman" panose="02020603050405020304" pitchFamily="18" charset="0"/>
                <a:cs typeface="Arial" panose="020B0604020202020204" pitchFamily="34" charset="0"/>
              </a:rPr>
              <a:t>Support development which complements the unique environmental conditions and established land use character of each sub-area of the County.</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02A67B17-C1DB-49E4-9A5A-C6CFBC4A2950}"/>
              </a:ext>
            </a:extLst>
          </p:cNvPr>
          <p:cNvSpPr txBox="1"/>
          <p:nvPr/>
        </p:nvSpPr>
        <p:spPr>
          <a:xfrm>
            <a:off x="5384471" y="4710665"/>
            <a:ext cx="4512486" cy="1600438"/>
          </a:xfrm>
          <a:prstGeom prst="rect">
            <a:avLst/>
          </a:prstGeom>
          <a:noFill/>
        </p:spPr>
        <p:txBody>
          <a:bodyPr wrap="square">
            <a:spAutoFit/>
          </a:bodyPr>
          <a:lstStyle/>
          <a:p>
            <a:pPr marL="0" marR="0">
              <a:spcBef>
                <a:spcPts val="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The Applicant proposes to avoid </a:t>
            </a:r>
            <a:r>
              <a:rPr lang="en-US" sz="1400" b="1" dirty="0" err="1">
                <a:solidFill>
                  <a:srgbClr val="0070C0"/>
                </a:solidFill>
                <a:effectLst/>
                <a:latin typeface="Calibri" panose="020F0502020204030204" pitchFamily="34" charset="0"/>
                <a:ea typeface="Times New Roman" panose="02020603050405020304" pitchFamily="18" charset="0"/>
                <a:cs typeface="Arial" panose="020B0604020202020204" pitchFamily="34" charset="0"/>
              </a:rPr>
              <a:t>overlot</a:t>
            </a:r>
            <a:r>
              <a:rPr lang="en-US" sz="1400" b="1"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grading across the 816 acre site, and instead will limit grading to roadways and drainage infrastructure in keeping with the established land use character of surrounding sub-areas of the county. Lower density will help to sustain the appearance and unique environmental conditions of adjacent properties. </a:t>
            </a:r>
            <a:endPar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3C79839A-D8CE-404C-8A95-FE8024BF7F34}"/>
              </a:ext>
            </a:extLst>
          </p:cNvPr>
          <p:cNvSpPr txBox="1"/>
          <p:nvPr/>
        </p:nvSpPr>
        <p:spPr>
          <a:xfrm>
            <a:off x="11656335" y="6408964"/>
            <a:ext cx="426808" cy="369332"/>
          </a:xfrm>
          <a:prstGeom prst="rect">
            <a:avLst/>
          </a:prstGeom>
          <a:noFill/>
        </p:spPr>
        <p:txBody>
          <a:bodyPr wrap="square" rtlCol="0">
            <a:spAutoFit/>
          </a:bodyPr>
          <a:lstStyle/>
          <a:p>
            <a:pPr algn="ctr"/>
            <a:r>
              <a:rPr lang="en-US" b="1" dirty="0"/>
              <a:t>8</a:t>
            </a:r>
          </a:p>
        </p:txBody>
      </p:sp>
    </p:spTree>
    <p:extLst>
      <p:ext uri="{BB962C8B-B14F-4D97-AF65-F5344CB8AC3E}">
        <p14:creationId xmlns:p14="http://schemas.microsoft.com/office/powerpoint/2010/main" val="47997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tone&#10;&#10;Description automatically generated">
            <a:extLst>
              <a:ext uri="{FF2B5EF4-FFF2-40B4-BE49-F238E27FC236}">
                <a16:creationId xmlns:a16="http://schemas.microsoft.com/office/drawing/2014/main" id="{630471B2-6965-451B-AE89-2E40A14F5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8"/>
          <a:stretch/>
        </p:blipFill>
        <p:spPr>
          <a:xfrm>
            <a:off x="9960512" y="4571999"/>
            <a:ext cx="1986399" cy="1961207"/>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7C28985-6FFA-474A-93EB-33F9C47C4757}"/>
              </a:ext>
            </a:extLst>
          </p:cNvPr>
          <p:cNvSpPr txBox="1"/>
          <p:nvPr/>
        </p:nvSpPr>
        <p:spPr>
          <a:xfrm>
            <a:off x="8308421" y="173715"/>
            <a:ext cx="3785652" cy="646331"/>
          </a:xfrm>
          <a:prstGeom prst="rect">
            <a:avLst/>
          </a:prstGeom>
          <a:noFill/>
        </p:spPr>
        <p:txBody>
          <a:bodyPr wrap="square" rtlCol="0">
            <a:spAutoFit/>
          </a:bodyPr>
          <a:lstStyle/>
          <a:p>
            <a:r>
              <a:rPr lang="en-US" sz="3600" dirty="0">
                <a:latin typeface="Harlow Solid Italic" panose="04030604020F02020D02" pitchFamily="82" charset="0"/>
              </a:rPr>
              <a:t>Saddlehorn Ranch</a:t>
            </a:r>
          </a:p>
        </p:txBody>
      </p:sp>
      <p:sp>
        <p:nvSpPr>
          <p:cNvPr id="4" name="TextBox 3">
            <a:extLst>
              <a:ext uri="{FF2B5EF4-FFF2-40B4-BE49-F238E27FC236}">
                <a16:creationId xmlns:a16="http://schemas.microsoft.com/office/drawing/2014/main" id="{A9F9B79C-483D-4E62-B00F-BA3FF8D5B868}"/>
              </a:ext>
            </a:extLst>
          </p:cNvPr>
          <p:cNvSpPr txBox="1"/>
          <p:nvPr/>
        </p:nvSpPr>
        <p:spPr>
          <a:xfrm>
            <a:off x="859319" y="449036"/>
            <a:ext cx="5695834" cy="369332"/>
          </a:xfrm>
          <a:prstGeom prst="rect">
            <a:avLst/>
          </a:prstGeom>
          <a:noFill/>
        </p:spPr>
        <p:txBody>
          <a:bodyPr wrap="square" rtlCol="0">
            <a:spAutoFit/>
          </a:bodyPr>
          <a:lstStyle/>
          <a:p>
            <a:r>
              <a:rPr lang="en-US" b="1" dirty="0">
                <a:solidFill>
                  <a:srgbClr val="0070C0"/>
                </a:solidFill>
                <a:effectLst>
                  <a:outerShdw blurRad="50800" dist="50800" dir="5400000" algn="ctr" rotWithShape="0">
                    <a:schemeClr val="bg1">
                      <a:lumMod val="50000"/>
                    </a:schemeClr>
                  </a:outerShdw>
                </a:effectLst>
              </a:rPr>
              <a:t>JUSTIFICATION FOR APPROVAL OF PRELIMINARY PLAN</a:t>
            </a:r>
          </a:p>
        </p:txBody>
      </p:sp>
      <p:sp>
        <p:nvSpPr>
          <p:cNvPr id="18" name="TextBox 17">
            <a:extLst>
              <a:ext uri="{FF2B5EF4-FFF2-40B4-BE49-F238E27FC236}">
                <a16:creationId xmlns:a16="http://schemas.microsoft.com/office/drawing/2014/main" id="{CED013F7-E2EF-46DB-B99D-998464446366}"/>
              </a:ext>
            </a:extLst>
          </p:cNvPr>
          <p:cNvSpPr txBox="1"/>
          <p:nvPr/>
        </p:nvSpPr>
        <p:spPr>
          <a:xfrm>
            <a:off x="8820764" y="595992"/>
            <a:ext cx="3371235" cy="523220"/>
          </a:xfrm>
          <a:prstGeom prst="rect">
            <a:avLst/>
          </a:prstGeom>
          <a:noFill/>
        </p:spPr>
        <p:txBody>
          <a:bodyPr wrap="square" rtlCol="0">
            <a:spAutoFit/>
          </a:bodyPr>
          <a:lstStyle/>
          <a:p>
            <a:r>
              <a:rPr lang="en-US" sz="2800" b="1" dirty="0">
                <a:solidFill>
                  <a:srgbClr val="0070C0"/>
                </a:solidFill>
                <a:effectLst>
                  <a:outerShdw blurRad="50800" dist="50800" dir="5400000" algn="ctr" rotWithShape="0">
                    <a:schemeClr val="bg1">
                      <a:lumMod val="50000"/>
                    </a:schemeClr>
                  </a:outerShdw>
                </a:effectLst>
              </a:rPr>
              <a:t>PRELIMINARY PLAN</a:t>
            </a:r>
          </a:p>
        </p:txBody>
      </p:sp>
      <p:sp>
        <p:nvSpPr>
          <p:cNvPr id="25" name="TextBox 24">
            <a:extLst>
              <a:ext uri="{FF2B5EF4-FFF2-40B4-BE49-F238E27FC236}">
                <a16:creationId xmlns:a16="http://schemas.microsoft.com/office/drawing/2014/main" id="{CCEC994A-010B-4305-AEF4-B8EE97AF57D5}"/>
              </a:ext>
            </a:extLst>
          </p:cNvPr>
          <p:cNvSpPr txBox="1"/>
          <p:nvPr/>
        </p:nvSpPr>
        <p:spPr>
          <a:xfrm>
            <a:off x="879191" y="751734"/>
            <a:ext cx="4345727" cy="738664"/>
          </a:xfrm>
          <a:prstGeom prst="rect">
            <a:avLst/>
          </a:prstGeom>
          <a:noFill/>
        </p:spPr>
        <p:txBody>
          <a:bodyPr wrap="square">
            <a:spAutoFit/>
          </a:bodyPr>
          <a:lstStyle/>
          <a:p>
            <a:pPr marL="0" marR="0">
              <a:spcBef>
                <a:spcPts val="0"/>
              </a:spcBef>
              <a:spcAft>
                <a:spcPts val="0"/>
              </a:spcAft>
            </a:pPr>
            <a:r>
              <a:rPr lang="en-US" sz="1400" b="1"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Goal 6.2</a:t>
            </a: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Protect and Enhance Existing and Developing Neighborhoods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AD323019-1899-44C5-B6A9-3443AECA5293}"/>
              </a:ext>
            </a:extLst>
          </p:cNvPr>
          <p:cNvSpPr txBox="1"/>
          <p:nvPr/>
        </p:nvSpPr>
        <p:spPr>
          <a:xfrm>
            <a:off x="879191" y="1528884"/>
            <a:ext cx="4345727" cy="2246769"/>
          </a:xfrm>
          <a:prstGeom prst="rect">
            <a:avLst/>
          </a:prstGeom>
          <a:noFill/>
        </p:spPr>
        <p:txBody>
          <a:bodyPr wrap="square">
            <a:spAutoFit/>
          </a:bodyPr>
          <a:lstStyle/>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Policy 6.2.1</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1400" b="1" i="1" dirty="0">
                <a:effectLst/>
                <a:latin typeface="Calibri" panose="020F0502020204030204" pitchFamily="34" charset="0"/>
                <a:ea typeface="Times New Roman" panose="02020603050405020304" pitchFamily="18" charset="0"/>
                <a:cs typeface="Arial" panose="020B0604020202020204" pitchFamily="34" charset="0"/>
              </a:rPr>
              <a:t>Fully consider the potential impact of proposed zone changes and development on the integrity of existing neighborhoods.</a:t>
            </a:r>
            <a:r>
              <a:rPr lang="en-US" sz="1400" b="1" i="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Policy 6.2.2</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i="1" dirty="0">
                <a:effectLst/>
                <a:latin typeface="Calibri" panose="020F0502020204030204" pitchFamily="34" charset="0"/>
                <a:ea typeface="Times New Roman" panose="02020603050405020304" pitchFamily="18" charset="0"/>
                <a:cs typeface="Arial" panose="020B0604020202020204" pitchFamily="34" charset="0"/>
              </a:rPr>
              <a:t>Promote the unique identity of neighborhoods through the use of focal points, parks, trails and open spaces, preservation of significant natural features, compatible location and design of </a:t>
            </a:r>
            <a:r>
              <a:rPr lang="en-US" sz="1400" b="1" i="1" u="none" strike="noStrike" dirty="0">
                <a:effectLst/>
                <a:latin typeface="Calibri" panose="020F050202020403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mixed uses</a:t>
            </a:r>
            <a:r>
              <a:rPr lang="en-US" sz="1400" b="1" i="1" dirty="0">
                <a:effectLst/>
                <a:latin typeface="Calibri" panose="020F0502020204030204" pitchFamily="34" charset="0"/>
                <a:ea typeface="Times New Roman" panose="02020603050405020304" pitchFamily="18" charset="0"/>
                <a:cs typeface="Arial" panose="020B0604020202020204" pitchFamily="34" charset="0"/>
              </a:rPr>
              <a:t>, and promotion of pedestrian and other non-motorized means of travel.</a:t>
            </a:r>
            <a:r>
              <a:rPr lang="en-US" sz="1400" b="1" i="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5938978E-D468-4B95-8301-AF416DD06565}"/>
              </a:ext>
            </a:extLst>
          </p:cNvPr>
          <p:cNvSpPr txBox="1"/>
          <p:nvPr/>
        </p:nvSpPr>
        <p:spPr>
          <a:xfrm>
            <a:off x="5663417" y="1306821"/>
            <a:ext cx="5063337" cy="1384995"/>
          </a:xfrm>
          <a:prstGeom prst="rect">
            <a:avLst/>
          </a:prstGeom>
          <a:noFill/>
        </p:spPr>
        <p:txBody>
          <a:bodyPr wrap="square">
            <a:spAutoFit/>
          </a:bodyPr>
          <a:lstStyle/>
          <a:p>
            <a:pPr marL="0" marR="0">
              <a:spcBef>
                <a:spcPts val="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The Applicant proposes to incorporate hiking and equestrian trails in the floodplains and in various part of the proposed development to promote non-motorized multi-modal transportation linkages within the development. Ideally, residents might travel by horseback from their home to their neighbor’s home.</a:t>
            </a: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2E1202EE-7659-4245-B493-0FA8E3F5ED11}"/>
              </a:ext>
            </a:extLst>
          </p:cNvPr>
          <p:cNvSpPr txBox="1"/>
          <p:nvPr/>
        </p:nvSpPr>
        <p:spPr>
          <a:xfrm>
            <a:off x="5643752" y="2618027"/>
            <a:ext cx="4987137" cy="1877437"/>
          </a:xfrm>
          <a:prstGeom prst="rect">
            <a:avLst/>
          </a:prstGeom>
          <a:noFill/>
        </p:spPr>
        <p:txBody>
          <a:bodyPr wrap="square">
            <a:spAutoFit/>
          </a:bodyPr>
          <a:lstStyle/>
          <a:p>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The Preliminary Plan </a:t>
            </a:r>
            <a:r>
              <a:rPr lang="en-US" sz="14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provides </a:t>
            </a: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for lower density development that is compatible with the character and use of the non-urban density communities of Falcon/Peyton. Jurisdictional and non-jurisdictional wetlands within the floodplain areas of the site will be preserved as open space no-build areas, which will also lend themselves well toward sustaining the rural nature and character and maintaining the integrity of the surrounding community.</a:t>
            </a:r>
            <a:br>
              <a:rPr lang="en-US" sz="1800" b="1" dirty="0">
                <a:effectLst/>
                <a:latin typeface="Calibri" panose="020F0502020204030204" pitchFamily="34" charset="0"/>
                <a:ea typeface="Times New Roman" panose="02020603050405020304" pitchFamily="18" charset="0"/>
                <a:cs typeface="Times New Roman" panose="02020603050405020304" pitchFamily="18" charset="0"/>
              </a:rPr>
            </a:br>
            <a:endParaRPr lang="en-US" b="1" dirty="0"/>
          </a:p>
        </p:txBody>
      </p:sp>
      <p:sp>
        <p:nvSpPr>
          <p:cNvPr id="35" name="TextBox 34">
            <a:extLst>
              <a:ext uri="{FF2B5EF4-FFF2-40B4-BE49-F238E27FC236}">
                <a16:creationId xmlns:a16="http://schemas.microsoft.com/office/drawing/2014/main" id="{DD2711B3-904F-47F9-82C2-D4347B08E26C}"/>
              </a:ext>
            </a:extLst>
          </p:cNvPr>
          <p:cNvSpPr txBox="1"/>
          <p:nvPr/>
        </p:nvSpPr>
        <p:spPr>
          <a:xfrm>
            <a:off x="5652288" y="4249449"/>
            <a:ext cx="4116163" cy="2462213"/>
          </a:xfrm>
          <a:prstGeom prst="rect">
            <a:avLst/>
          </a:prstGeom>
          <a:noFill/>
        </p:spPr>
        <p:txBody>
          <a:bodyPr wrap="square">
            <a:spAutoFit/>
          </a:bodyPr>
          <a:lstStyle/>
          <a:p>
            <a:pPr marL="0" marR="0">
              <a:spcBef>
                <a:spcPts val="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The Owner/Applicant furthermore propose to introduce a new public trail system within Saddlehorn Ranch to include equestrian use to further promote a rural character that is compatible with existing adjacent neighborhoods. </a:t>
            </a:r>
            <a:br>
              <a:rPr lang="en-US" sz="1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br>
            <a:endPar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The Owner/Applicant proposes that varying housing types will be developed within the project, including the possible introduction of manufactured housing products to promote attainability by a wider segment of new home buyers.</a:t>
            </a:r>
            <a:endPar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Diagram&#10;&#10;Description automatically generated">
            <a:extLst>
              <a:ext uri="{FF2B5EF4-FFF2-40B4-BE49-F238E27FC236}">
                <a16:creationId xmlns:a16="http://schemas.microsoft.com/office/drawing/2014/main" id="{27300377-4688-48A6-898F-FCDB25929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165" y="3850709"/>
            <a:ext cx="4905176" cy="2444413"/>
          </a:xfrm>
          <a:prstGeom prst="rect">
            <a:avLst/>
          </a:prstGeom>
        </p:spPr>
      </p:pic>
      <p:sp>
        <p:nvSpPr>
          <p:cNvPr id="19" name="TextBox 18">
            <a:extLst>
              <a:ext uri="{FF2B5EF4-FFF2-40B4-BE49-F238E27FC236}">
                <a16:creationId xmlns:a16="http://schemas.microsoft.com/office/drawing/2014/main" id="{44CE8626-A460-487B-B05E-B1DCFE031D60}"/>
              </a:ext>
            </a:extLst>
          </p:cNvPr>
          <p:cNvSpPr txBox="1"/>
          <p:nvPr/>
        </p:nvSpPr>
        <p:spPr>
          <a:xfrm>
            <a:off x="11656335" y="6408964"/>
            <a:ext cx="426808" cy="369332"/>
          </a:xfrm>
          <a:prstGeom prst="rect">
            <a:avLst/>
          </a:prstGeom>
          <a:noFill/>
        </p:spPr>
        <p:txBody>
          <a:bodyPr wrap="square" rtlCol="0">
            <a:spAutoFit/>
          </a:bodyPr>
          <a:lstStyle/>
          <a:p>
            <a:pPr algn="ctr"/>
            <a:r>
              <a:rPr lang="en-US" b="1" dirty="0"/>
              <a:t>9</a:t>
            </a:r>
          </a:p>
        </p:txBody>
      </p:sp>
    </p:spTree>
    <p:extLst>
      <p:ext uri="{BB962C8B-B14F-4D97-AF65-F5344CB8AC3E}">
        <p14:creationId xmlns:p14="http://schemas.microsoft.com/office/powerpoint/2010/main" val="115299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B90CC84C13534CABA8E62057ACEC45" ma:contentTypeVersion="12" ma:contentTypeDescription="Create a new document." ma:contentTypeScope="" ma:versionID="54e5da180262cf3559b6bb23bf054fa0">
  <xsd:schema xmlns:xsd="http://www.w3.org/2001/XMLSchema" xmlns:xs="http://www.w3.org/2001/XMLSchema" xmlns:p="http://schemas.microsoft.com/office/2006/metadata/properties" xmlns:ns1="http://schemas.microsoft.com/sharepoint/v3" xmlns:ns2="80156bfa-366b-4c3c-b565-b9add8006275" xmlns:ns3="5665252f-2c69-48e5-b0d6-d600eead1583" targetNamespace="http://schemas.microsoft.com/office/2006/metadata/properties" ma:root="true" ma:fieldsID="bc5930a4d74fdf2ba93a9ba9cd013fe8" ns1:_="" ns2:_="" ns3:_="">
    <xsd:import namespace="http://schemas.microsoft.com/sharepoint/v3"/>
    <xsd:import namespace="80156bfa-366b-4c3c-b565-b9add8006275"/>
    <xsd:import namespace="5665252f-2c69-48e5-b0d6-d600eead15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156bfa-366b-4c3c-b565-b9add80062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65252f-2c69-48e5-b0d6-d600eead15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7DD6E21-782F-4034-9296-D836EAE212BE}"/>
</file>

<file path=customXml/itemProps2.xml><?xml version="1.0" encoding="utf-8"?>
<ds:datastoreItem xmlns:ds="http://schemas.openxmlformats.org/officeDocument/2006/customXml" ds:itemID="{1A72F839-8E7C-4B32-928A-363EDDB1DA80}"/>
</file>

<file path=customXml/itemProps3.xml><?xml version="1.0" encoding="utf-8"?>
<ds:datastoreItem xmlns:ds="http://schemas.openxmlformats.org/officeDocument/2006/customXml" ds:itemID="{CAE4DAD4-3A3B-4195-8369-F5E32000AD08}"/>
</file>

<file path=docProps/app.xml><?xml version="1.0" encoding="utf-8"?>
<Properties xmlns="http://schemas.openxmlformats.org/officeDocument/2006/extended-properties" xmlns:vt="http://schemas.openxmlformats.org/officeDocument/2006/docPropsVTypes">
  <Template>Retrospect</Template>
  <TotalTime>2256</TotalTime>
  <Words>4642</Words>
  <Application>Microsoft Office PowerPoint</Application>
  <PresentationFormat>Widescreen</PresentationFormat>
  <Paragraphs>288</Paragraphs>
  <Slides>19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BankGothic Md BT</vt:lpstr>
      <vt:lpstr>Calibri</vt:lpstr>
      <vt:lpstr>Calibri Light</vt:lpstr>
      <vt:lpstr>Cambria</vt:lpstr>
      <vt:lpstr>Harlow Solid Italic</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Guman</dc:creator>
  <cp:lastModifiedBy>Bill Guman</cp:lastModifiedBy>
  <cp:revision>91</cp:revision>
  <cp:lastPrinted>2020-12-08T22:17:21Z</cp:lastPrinted>
  <dcterms:created xsi:type="dcterms:W3CDTF">2020-11-30T21:35:14Z</dcterms:created>
  <dcterms:modified xsi:type="dcterms:W3CDTF">2021-03-22T20:12:51Z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0x010100B8B90CC84C13534CABA8E62057ACEC45</vt:lpwstr>
  </property>
</Properties>
</file>