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29"/>
  </p:notesMasterIdLst>
  <p:sldIdLst>
    <p:sldId id="256" r:id="rId6"/>
    <p:sldId id="262" r:id="rId7"/>
    <p:sldId id="274" r:id="rId8"/>
    <p:sldId id="275" r:id="rId9"/>
    <p:sldId id="295" r:id="rId10"/>
    <p:sldId id="298" r:id="rId11"/>
    <p:sldId id="276" r:id="rId12"/>
    <p:sldId id="278" r:id="rId13"/>
    <p:sldId id="299" r:id="rId14"/>
    <p:sldId id="301" r:id="rId15"/>
    <p:sldId id="280" r:id="rId16"/>
    <p:sldId id="281" r:id="rId17"/>
    <p:sldId id="282" r:id="rId18"/>
    <p:sldId id="283" r:id="rId19"/>
    <p:sldId id="293" r:id="rId20"/>
    <p:sldId id="285" r:id="rId21"/>
    <p:sldId id="297" r:id="rId22"/>
    <p:sldId id="300" r:id="rId23"/>
    <p:sldId id="288" r:id="rId24"/>
    <p:sldId id="289" r:id="rId25"/>
    <p:sldId id="290" r:id="rId26"/>
    <p:sldId id="291" r:id="rId27"/>
    <p:sldId id="294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BoCC\2021\02%20February%202021%20BoCC%20Report%20SS.xlsx!Fund%204!R14C6:R28C1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finfiles\fin\bud_data\BoCC\2021\02%20February%202021%20BoCC%20Report%20SS.xlsx!CI%20Fund%206!R16C9:R29C1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\\finfiles\fin\bud_data\BoCC\2021\02%20February%202021%20BoCC%20Report%20SS.xlsx!SI%20Fund%2012-New%20Risk%20WC!R7C1:R21C1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file:///\\finfiles\fin\bud_data\BoCC\2021\02%20February%202021%20BoCC%20Report%20SS.xlsx!SI%20Fund%2012-New%20Benefits!R7C1:R25C1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file:///\\finfiles\fin\bud_data\BoCC\2021\02%20February%202021%20BoCC%20Report%20SS.xlsx!GF-Combined%20Res%20By%20Major!R13C1:R50C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file:///\\finfiles\fin\bud_data\BoCC\2021\02%20February%202021%20BoCC%20Report%20SS.xlsx!CTF%20Fund%2015!R14C9:R26C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file:///\\finfiles\fin\bud_data\BoCC\2021\02%20February%202021%20BoCC%20Report%20SS.xlsx!Fund%2019-School%20Trust!R16C9:R25C1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file:///\\finfiles\fin\bud_data\BoCC\2021\02%20February%202021%20BoCC%20Report%20SS.xlsx!Fund%2022!R16C9:R30C1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file:///\\finfiles\fin\bud_data\BoCC\2021\02%20February%202021%20BoCC%20Report%20SS.xlsx!LIDs%2074&amp;75!R17C9:R30C1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BoCC\2021\02%20February%202021%20BoCC%20Report%20SS.xlsx!GF%20UnRes%20Rev%20!R9C1:R36C11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BoCC\2021\02%20February%202021%20BoCC%20Report%20SS.xlsx!GF%20UnRes%20Exp%20!R12C1:R25C11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files\fin\bud_data\BoCC\2021\02%20February%202021%20BoCC%20Report%20SS.xlsx!R&amp;B!R17C8:R39C1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Report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</a:t>
            </a: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23,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C5F1-0847-40BE-8F75-3F6F950F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457" y="401267"/>
            <a:ext cx="8039100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9AA40-B1C6-4075-A5E8-D828B419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66DA6DD-8684-444E-B413-A585C4803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04358"/>
            <a:ext cx="6910814" cy="30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5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Human Services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C1425-157B-467C-92F9-26091875B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38EB63E-8E70-4F67-BA69-4539633C1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15779"/>
              </p:ext>
            </p:extLst>
          </p:nvPr>
        </p:nvGraphicFramePr>
        <p:xfrm>
          <a:off x="1500105" y="2209800"/>
          <a:ext cx="6694892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" name="Worksheet" r:id="rId4" imgW="5991181" imgH="2838525" progId="Excel.Sheet.12">
                  <p:link updateAutomatic="1"/>
                </p:oleObj>
              </mc:Choice>
              <mc:Fallback>
                <p:oleObj name="Worksheet" r:id="rId4" imgW="5991181" imgH="2838525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38EB63E-8E70-4F67-BA69-4539633C12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0105" y="2209800"/>
                        <a:ext cx="6694892" cy="317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0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Capital Improvement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6C46A9-B311-4A89-B795-45D1860CC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2929"/>
              </p:ext>
            </p:extLst>
          </p:nvPr>
        </p:nvGraphicFramePr>
        <p:xfrm>
          <a:off x="1387879" y="2286000"/>
          <a:ext cx="6773988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7" name="Worksheet" r:id="rId4" imgW="6134152" imgH="2647875" progId="Excel.Sheet.12">
                  <p:link updateAutomatic="1"/>
                </p:oleObj>
              </mc:Choice>
              <mc:Fallback>
                <p:oleObj name="Worksheet" r:id="rId4" imgW="6134152" imgH="2647875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56C46A9-B311-4A89-B795-45D1860CC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7879" y="2286000"/>
                        <a:ext cx="6773988" cy="292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Self Insurance –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Risk, Workers’ Compensation &amp; Unemployment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B68E5A-0630-4271-AFC7-5856D3C4D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E46B1D-8CDD-45D3-8887-56B3BF4BD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58344"/>
              </p:ext>
            </p:extLst>
          </p:nvPr>
        </p:nvGraphicFramePr>
        <p:xfrm>
          <a:off x="1086642" y="2382079"/>
          <a:ext cx="717232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" name="Worksheet" r:id="rId4" imgW="7172396" imgH="2838525" progId="Excel.Sheet.12">
                  <p:link updateAutomatic="1"/>
                </p:oleObj>
              </mc:Choice>
              <mc:Fallback>
                <p:oleObj name="Worksheet" r:id="rId4" imgW="7172396" imgH="2838525" progId="Excel.Sheet.12">
                  <p:link updateAutomatic="1"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E46B1D-8CDD-45D3-8887-56B3BF4BD5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6642" y="2382079"/>
                        <a:ext cx="7172325" cy="283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7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027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Self Insurance –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Trust Benefits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E469F1-8316-4CA7-8069-001C281971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958896"/>
              </p:ext>
            </p:extLst>
          </p:nvPr>
        </p:nvGraphicFramePr>
        <p:xfrm>
          <a:off x="1238250" y="1940612"/>
          <a:ext cx="6916416" cy="377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" name="Worksheet" r:id="rId4" imgW="6667458" imgH="3638649" progId="Excel.Sheet.12">
                  <p:link updateAutomatic="1"/>
                </p:oleObj>
              </mc:Choice>
              <mc:Fallback>
                <p:oleObj name="Worksheet" r:id="rId4" imgW="6667458" imgH="3638649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CE469F1-8316-4CA7-8069-001C281971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8250" y="1940612"/>
                        <a:ext cx="6916416" cy="377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102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78971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57F1248-815D-4E9C-82EB-1179E9E33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General Fund (Restricted)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D9D1E3-313A-4CF8-8E58-0DC97AD5D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EA7EE1A-534D-42DE-9C2A-3BDFBF095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673300"/>
              </p:ext>
            </p:extLst>
          </p:nvPr>
        </p:nvGraphicFramePr>
        <p:xfrm>
          <a:off x="1404319" y="1464646"/>
          <a:ext cx="6854647" cy="5215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3" name="Worksheet" r:id="rId4" imgW="7286622" imgH="6305475" progId="Excel.Sheet.12">
                  <p:link updateAutomatic="1"/>
                </p:oleObj>
              </mc:Choice>
              <mc:Fallback>
                <p:oleObj name="Worksheet" r:id="rId4" imgW="7286622" imgH="6305475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EA7EE1A-534D-42DE-9C2A-3BDFBF095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4319" y="1464646"/>
                        <a:ext cx="6854647" cy="5215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0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F3F7514-AA9F-444D-9565-95258EC6D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8985" y="2154237"/>
            <a:ext cx="6424415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C900C0B-82A9-4C93-913F-CE7CDA3D2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8335" y="2438400"/>
            <a:ext cx="8947265" cy="49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24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Conservation Trust Fund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0639-A343-4E24-BA71-87F38F990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8CD41A9-6EF4-42F8-B5D2-3B25CBCE8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907748"/>
              </p:ext>
            </p:extLst>
          </p:nvPr>
        </p:nvGraphicFramePr>
        <p:xfrm>
          <a:off x="1352215" y="2401958"/>
          <a:ext cx="6439569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5" name="Worksheet" r:id="rId4" imgW="5819842" imgH="2638399" progId="Excel.Sheet.12">
                  <p:link updateAutomatic="1"/>
                </p:oleObj>
              </mc:Choice>
              <mc:Fallback>
                <p:oleObj name="Worksheet" r:id="rId4" imgW="5819842" imgH="2638399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8CD41A9-6EF4-42F8-B5D2-3B25CBCE83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2215" y="2401958"/>
                        <a:ext cx="6439569" cy="291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30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38" y="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147" y="1403152"/>
            <a:ext cx="79327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Activity – General Fund Unrestricted (within BoCC Discretion)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Activity - Partially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Road &amp; Bridge Fund	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Human Services Fund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Capital Improvement Fund  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Self-Insurance Fund (Risk/Workers’ Compensation &amp; Benefits)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Activity -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General Fund (Restricted)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Conservation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Schools’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Household Hazardous Waste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Local Improvement Districts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92FF983-3472-4EAE-A807-89D42B6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Schools’ Trust Fund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030E15-7AD9-4AF5-A33B-0B2C9D63E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C9C9639-E885-4689-B375-5CE8593B96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249339"/>
              </p:ext>
            </p:extLst>
          </p:nvPr>
        </p:nvGraphicFramePr>
        <p:xfrm>
          <a:off x="1692723" y="2451653"/>
          <a:ext cx="628348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9" name="Worksheet" r:id="rId4" imgW="5248335" imgH="2076304" progId="Excel.Sheet.12">
                  <p:link updateAutomatic="1"/>
                </p:oleObj>
              </mc:Choice>
              <mc:Fallback>
                <p:oleObj name="Worksheet" r:id="rId4" imgW="5248335" imgH="2076304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C9C9639-E885-4689-B375-5CE8593B96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723" y="2451653"/>
                        <a:ext cx="628348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77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8" y="228600"/>
            <a:ext cx="7704667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Fund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414" y="632321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2E669-1A9F-49E7-9384-E0A7FABB8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9E81B63-6F0E-4B6F-8BEC-5DD073D6AB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749923"/>
              </p:ext>
            </p:extLst>
          </p:nvPr>
        </p:nvGraphicFramePr>
        <p:xfrm>
          <a:off x="1558925" y="2332038"/>
          <a:ext cx="6492875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3" name="Worksheet" r:id="rId4" imgW="5762729" imgH="2838525" progId="Excel.Sheet.12">
                  <p:link updateAutomatic="1"/>
                </p:oleObj>
              </mc:Choice>
              <mc:Fallback>
                <p:oleObj name="Worksheet" r:id="rId4" imgW="5762729" imgH="2838525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9E81B63-6F0E-4B6F-8BEC-5DD073D6AB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8925" y="2332038"/>
                        <a:ext cx="6492875" cy="319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906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Local Improvement Districts (LIDs*)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2B63E6-B457-46B7-8FD8-BCCE59B5E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E68669-E6E6-4E9C-8FA6-64239AFE00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623147"/>
              </p:ext>
            </p:extLst>
          </p:nvPr>
        </p:nvGraphicFramePr>
        <p:xfrm>
          <a:off x="1600200" y="2436019"/>
          <a:ext cx="6345943" cy="31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7" name="Worksheet" r:id="rId4" imgW="5829298" imgH="2848001" progId="Excel.Sheet.12">
                  <p:link updateAutomatic="1"/>
                </p:oleObj>
              </mc:Choice>
              <mc:Fallback>
                <p:oleObj name="Worksheet" r:id="rId4" imgW="5829298" imgH="2848001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FE68669-E6E6-4E9C-8FA6-64239AFE00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2436019"/>
                        <a:ext cx="6345943" cy="310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5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34840"/>
              </p:ext>
            </p:extLst>
          </p:nvPr>
        </p:nvGraphicFramePr>
        <p:xfrm>
          <a:off x="982663" y="2895600"/>
          <a:ext cx="7704137" cy="1066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C1D3469-4153-4D8F-ACF3-821DE5CA7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4954" y="6324600"/>
            <a:ext cx="533399" cy="3720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fld id="{6B42EB6D-324C-4BC1-BF93-1D17B3385FDF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fld id="{D4B5ADC2-7248-4799-8E52-477E151C3EE9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80226"/>
              </p:ext>
            </p:extLst>
          </p:nvPr>
        </p:nvGraphicFramePr>
        <p:xfrm>
          <a:off x="1012351" y="27432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C21A3D8-F559-4542-996A-50CBE401F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2673AE6-50FC-4871-9D9F-6937CA76A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251746"/>
              </p:ext>
            </p:extLst>
          </p:nvPr>
        </p:nvGraphicFramePr>
        <p:xfrm>
          <a:off x="1390384" y="2087976"/>
          <a:ext cx="700087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7" name="Worksheet" r:id="rId5" imgW="7001058" imgH="4429297" progId="Excel.Sheet.12">
                  <p:link updateAutomatic="1"/>
                </p:oleObj>
              </mc:Choice>
              <mc:Fallback>
                <p:oleObj name="Worksheet" r:id="rId5" imgW="7001058" imgH="4429297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2673AE6-50FC-4871-9D9F-6937CA76AA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0384" y="2087976"/>
                        <a:ext cx="7000875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6D67919-407B-4C12-8DBC-0A37861F0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568816"/>
              </p:ext>
            </p:extLst>
          </p:nvPr>
        </p:nvGraphicFramePr>
        <p:xfrm>
          <a:off x="1107281" y="2667000"/>
          <a:ext cx="6929438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Worksheet" r:id="rId5" imgW="6467374" imgH="2266954" progId="Excel.Sheet.12">
                  <p:link updateAutomatic="1"/>
                </p:oleObj>
              </mc:Choice>
              <mc:Fallback>
                <p:oleObj name="Worksheet" r:id="rId5" imgW="6467374" imgH="2266954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6D67919-407B-4C12-8DBC-0A37861F0D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7281" y="2667000"/>
                        <a:ext cx="6929438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Fire/Flood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18F037-81FF-4639-A776-CA94273D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150" y="1648291"/>
            <a:ext cx="7704667" cy="3561417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 Trail Head			  $  1,328,318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165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88AE83-ACCB-41B1-BDCF-491EAD288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6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861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2821810-A91B-4C44-904B-88B2B1944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2" y="-15240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Road &amp; Bridge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449524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0C442-E2E2-418F-AEE5-6D81B4543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9657205-43BA-41EF-B5F8-9D03017C5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62700"/>
              </p:ext>
            </p:extLst>
          </p:nvPr>
        </p:nvGraphicFramePr>
        <p:xfrm>
          <a:off x="1254125" y="1825625"/>
          <a:ext cx="6975475" cy="38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" name="Worksheet" r:id="rId4" imgW="7886875" imgH="4324307" progId="Excel.Sheet.12">
                  <p:link updateAutomatic="1"/>
                </p:oleObj>
              </mc:Choice>
              <mc:Fallback>
                <p:oleObj name="Worksheet" r:id="rId4" imgW="7886875" imgH="4324307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9657205-43BA-41EF-B5F8-9D03017C5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4125" y="1825625"/>
                        <a:ext cx="6975475" cy="382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4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31075"/>
            <a:ext cx="7704667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0F743C-B396-4D0C-999D-165025EEB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F26DC39-5964-447E-AFE0-9666BA0E7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405" y="1986738"/>
            <a:ext cx="6804462" cy="404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12" ma:contentTypeDescription="Create a new document." ma:contentTypeScope="" ma:versionID="54e5da180262cf3559b6bb23bf054fa0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bc5930a4d74fdf2ba93a9ba9cd013fe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91BE76-5798-4418-9374-B5B88FAA9A5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894B9D2-41BA-49F5-B239-8F8AB5ED9A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4B3FF0-FD99-446A-9336-F50E123DEC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307</Words>
  <Application>Microsoft Office PowerPoint</Application>
  <PresentationFormat>On-screen Show (4:3)</PresentationFormat>
  <Paragraphs>74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1_Parallax</vt:lpstr>
      <vt:lpstr>Parallax</vt:lpstr>
      <vt:lpstr>2021 Budget Report February 2021</vt:lpstr>
      <vt:lpstr>Presentation Overview</vt:lpstr>
      <vt:lpstr>PowerPoint Presentation</vt:lpstr>
      <vt:lpstr>February 2021 – General Fund (Unrestricted)</vt:lpstr>
      <vt:lpstr>February 2021 – General Fund (Unrestricted)</vt:lpstr>
      <vt:lpstr>February 2021 – Fire/Flood Projects </vt:lpstr>
      <vt:lpstr>PowerPoint Presentation</vt:lpstr>
      <vt:lpstr>February 2021 – Road &amp; Bridge</vt:lpstr>
      <vt:lpstr>February 2021 – Road &amp; Bridge Projects </vt:lpstr>
      <vt:lpstr>February 2021 – Road &amp; Bridge Projects </vt:lpstr>
      <vt:lpstr>February 2021 – Human Services</vt:lpstr>
      <vt:lpstr>February 2021 – Capital Improvement</vt:lpstr>
      <vt:lpstr>February 2021 – Self Insurance –  Risk, Workers’ Compensation &amp; Unemployment</vt:lpstr>
      <vt:lpstr>February 2021 – Self Insurance –  Health Trust Benefits</vt:lpstr>
      <vt:lpstr>PowerPoint Presentation</vt:lpstr>
      <vt:lpstr>February 2021 – General Fund (Restricted)</vt:lpstr>
      <vt:lpstr>General Fund (Restricted) Community Services/County Parks Projects</vt:lpstr>
      <vt:lpstr>General Fund (Restricted) Community Services/County Parks Projects</vt:lpstr>
      <vt:lpstr>February 2021 – Conservation Trust Fund</vt:lpstr>
      <vt:lpstr>February 2021 – Schools’ Trust Fund</vt:lpstr>
      <vt:lpstr>February 2021 –  Household Hazardous Waste Fund</vt:lpstr>
      <vt:lpstr>February 2021 – Local Improvement Districts (LIDs*)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Budget Report February 2021</dc:title>
  <dc:creator/>
  <cp:lastModifiedBy/>
  <cp:revision>2</cp:revision>
  <dcterms:created xsi:type="dcterms:W3CDTF">2017-10-09T01:43:08Z</dcterms:created>
  <dcterms:modified xsi:type="dcterms:W3CDTF">2021-03-24T15:05:33Z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