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sldIdLst>
    <p:sldId id="274" r:id="rId5"/>
    <p:sldId id="323" r:id="rId6"/>
    <p:sldId id="298" r:id="rId7"/>
    <p:sldId id="322" r:id="rId8"/>
    <p:sldId id="315" r:id="rId9"/>
    <p:sldId id="316" r:id="rId10"/>
    <p:sldId id="318" r:id="rId11"/>
    <p:sldId id="319" r:id="rId12"/>
    <p:sldId id="325" r:id="rId13"/>
    <p:sldId id="326" r:id="rId14"/>
    <p:sldId id="329" r:id="rId15"/>
    <p:sldId id="321" r:id="rId16"/>
    <p:sldId id="32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1756"/>
    <a:srgbClr val="FFD23D"/>
    <a:srgbClr val="FFD54F"/>
    <a:srgbClr val="FFCE3D"/>
    <a:srgbClr val="007A47"/>
    <a:srgbClr val="F9E5DD"/>
    <a:srgbClr val="D2232A"/>
    <a:srgbClr val="FDF3E3"/>
    <a:srgbClr val="F09620"/>
    <a:srgbClr val="C8D6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CF1938-37C6-4185-963C-C423A4E25894}" v="33" dt="2021-02-04T23:51:02.744"/>
    <p1510:client id="{5A7F3720-B86E-4A37-858C-2F6A0DB57619}" v="571" dt="2021-02-04T19:15:29.555"/>
    <p1510:client id="{D13AB997-1C59-4512-A16E-1B65734306B1}" v="1" dt="2021-02-05T00:01:05.69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23" autoAdjust="0"/>
    <p:restoredTop sz="94660"/>
  </p:normalViewPr>
  <p:slideViewPr>
    <p:cSldViewPr snapToGrid="0" showGuides="1">
      <p:cViewPr varScale="1">
        <p:scale>
          <a:sx n="80" d="100"/>
          <a:sy n="80" d="100"/>
        </p:scale>
        <p:origin x="348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556463-0022-4177-818E-1C5DBC6027E9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F8D676-A4F6-42A2-9B27-8BF351B9B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353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E7825EE-9CA4-4C7E-8F8B-B20ED98057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115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1576EF4-3517-4E3D-9F72-C0AB498241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8" y="0"/>
            <a:ext cx="121910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535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DE905D9-882B-4F9F-9BDD-076DFBD0AF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5631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A8BDAE-1E66-4522-B432-6762EA1465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268"/>
            <a:ext cx="12192000" cy="685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5211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539DB9-5509-4CAD-AB7A-914C00915F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646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2A1534-6561-42F5-A57B-615E809A6C04}"/>
              </a:ext>
            </a:extLst>
          </p:cNvPr>
          <p:cNvSpPr/>
          <p:nvPr userDrawn="1"/>
        </p:nvSpPr>
        <p:spPr>
          <a:xfrm>
            <a:off x="5572664" y="2415396"/>
            <a:ext cx="1570008" cy="10136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A4CA46-5B5B-4E53-A1D9-ABC32C2CCF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1520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533E0E7-E630-4194-B8B0-2E66EACF03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68"/>
            <a:ext cx="12192000" cy="685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2669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8585DFA-256E-4D9C-B4CE-B15E626D23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8873"/>
            <a:ext cx="12192000" cy="684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3875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8585DFA-256E-4D9C-B4CE-B15E626D23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873"/>
            <a:ext cx="12192000" cy="684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918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199C7B-7C1F-4CFB-B613-9B6638E7E8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90" y="0"/>
            <a:ext cx="121710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7882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409D089-F2B2-401A-B17F-6F4738EDEC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805"/>
            <a:ext cx="12192000" cy="685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000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9688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409D089-F2B2-401A-B17F-6F4738EDEC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 flipV="1">
            <a:off x="0" y="805"/>
            <a:ext cx="12192000" cy="685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6662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7024AD-8EA3-411E-AA29-C1F1F8911D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05"/>
            <a:ext cx="12192000" cy="685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3956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044250-DE53-48AA-B90C-EE17F118B0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 flipV="1">
            <a:off x="0" y="805"/>
            <a:ext cx="12192000" cy="685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6931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0019D2-4C00-4091-B37B-FCF9D60CEE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805"/>
            <a:ext cx="12192000" cy="685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3926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B0EED4-D2F3-46A9-A3F1-C974FCCFBE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762"/>
            <a:ext cx="12192000" cy="683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8059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575A1E-183B-4203-AF8F-A3BDAD736D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12192"/>
            <a:ext cx="12192000" cy="683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948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575A1E-183B-4203-AF8F-A3BDAD736D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2192"/>
            <a:ext cx="12192000" cy="683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3801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CEEBF7-7696-4930-97CF-9685C6BE47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2192"/>
            <a:ext cx="12192000" cy="683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5407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4EC37E-607F-40C6-8421-C0E96B3130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12192"/>
            <a:ext cx="12192000" cy="683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4884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1CBDDA-7748-47F7-BAAC-30F5ACFC8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479F37-566C-417B-B772-603A4F2257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53084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57647B4-EDB5-45DB-B132-035530D9D3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457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1CF068C-9122-42E4-829F-FE99AF9558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276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76E7F9A-F2EF-4CBD-BB5C-29C426715C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537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FDD8D0-F1C1-4FB3-B5AC-F65AE00D63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573" r="17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659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DB4B9E-16D4-4F43-A806-6863BB3D0C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6493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D721AB-CE57-4D4F-B06D-AC6387456D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8974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C6970D-AAEC-4B72-A6A5-3D3F2338E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263BD8-1412-4310-9612-CF26E4D11E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63407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6" r:id="rId2"/>
    <p:sldLayoutId id="2147483677" r:id="rId3"/>
    <p:sldLayoutId id="2147483650" r:id="rId4"/>
    <p:sldLayoutId id="2147483674" r:id="rId5"/>
    <p:sldLayoutId id="2147483675" r:id="rId6"/>
    <p:sldLayoutId id="2147483651" r:id="rId7"/>
    <p:sldLayoutId id="2147483672" r:id="rId8"/>
    <p:sldLayoutId id="2147483673" r:id="rId9"/>
    <p:sldLayoutId id="2147483652" r:id="rId10"/>
    <p:sldLayoutId id="2147483653" r:id="rId11"/>
    <p:sldLayoutId id="2147483664" r:id="rId12"/>
    <p:sldLayoutId id="2147483678" r:id="rId13"/>
    <p:sldLayoutId id="2147483662" r:id="rId14"/>
    <p:sldLayoutId id="2147483663" r:id="rId15"/>
    <p:sldLayoutId id="2147483654" r:id="rId16"/>
    <p:sldLayoutId id="2147483660" r:id="rId17"/>
    <p:sldLayoutId id="2147483655" r:id="rId18"/>
    <p:sldLayoutId id="2147483657" r:id="rId19"/>
    <p:sldLayoutId id="2147483661" r:id="rId20"/>
    <p:sldLayoutId id="2147483665" r:id="rId21"/>
    <p:sldLayoutId id="2147483666" r:id="rId22"/>
    <p:sldLayoutId id="2147483667" r:id="rId23"/>
    <p:sldLayoutId id="2147483656" r:id="rId24"/>
    <p:sldLayoutId id="2147483670" r:id="rId25"/>
    <p:sldLayoutId id="2147483679" r:id="rId26"/>
    <p:sldLayoutId id="2147483668" r:id="rId27"/>
    <p:sldLayoutId id="2147483671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ndara" panose="020E05020303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30"/>
        </a:buBlip>
        <a:defRPr sz="2800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31"/>
        </a:buBlip>
        <a:defRPr sz="2400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32"/>
        </a:buBlip>
        <a:defRPr sz="2000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30"/>
        </a:buBlip>
        <a:defRPr sz="1800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30"/>
        </a:buBlip>
        <a:defRPr sz="1800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9.png"/><Relationship Id="rId5" Type="http://schemas.microsoft.com/office/2007/relationships/hdphoto" Target="../media/hdphoto9.wdp"/><Relationship Id="rId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11.wdp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hdphoto" Target="../media/hdphoto6.wdp"/><Relationship Id="rId7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microsoft.com/office/2007/relationships/hdphoto" Target="../media/hdphoto7.wdp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C9AAEEC-1102-4703-B96C-645779E6F3CE}"/>
              </a:ext>
            </a:extLst>
          </p:cNvPr>
          <p:cNvGrpSpPr/>
          <p:nvPr/>
        </p:nvGrpSpPr>
        <p:grpSpPr>
          <a:xfrm>
            <a:off x="-816" y="-1"/>
            <a:ext cx="12192000" cy="6858001"/>
            <a:chOff x="-816" y="-1"/>
            <a:chExt cx="12192000" cy="685800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238F321-509B-4E83-B9EB-88BE6CAACC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9115" t="39369" b="1575"/>
            <a:stretch/>
          </p:blipFill>
          <p:spPr>
            <a:xfrm>
              <a:off x="0" y="-1"/>
              <a:ext cx="8594769" cy="685800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6DD19E5-9285-41F1-B46C-7EABC931F0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9115" t="39369" b="1575"/>
            <a:stretch/>
          </p:blipFill>
          <p:spPr>
            <a:xfrm>
              <a:off x="0" y="-1"/>
              <a:ext cx="8594769" cy="685800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F622878-97E7-473D-8426-E8512C6B1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816" y="1899313"/>
              <a:ext cx="12192000" cy="339634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E61F734-8E41-4233-B489-66C570F47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48471" y="678694"/>
              <a:ext cx="4889416" cy="1072989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10DB3CC-4B26-4CAA-94DE-34DB45A087A5}"/>
                </a:ext>
              </a:extLst>
            </p:cNvPr>
            <p:cNvGrpSpPr/>
            <p:nvPr/>
          </p:nvGrpSpPr>
          <p:grpSpPr>
            <a:xfrm>
              <a:off x="841433" y="560017"/>
              <a:ext cx="11021664" cy="6230471"/>
              <a:chOff x="841433" y="560017"/>
              <a:chExt cx="11021664" cy="6230471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62F9C143-413C-43CD-8B59-F3C62E8081B9}"/>
                  </a:ext>
                </a:extLst>
              </p:cNvPr>
              <p:cNvSpPr/>
              <p:nvPr/>
            </p:nvSpPr>
            <p:spPr>
              <a:xfrm>
                <a:off x="2190661" y="5455532"/>
                <a:ext cx="899303" cy="899303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2BFDCD55-163E-4677-A95A-108230FDF5F5}"/>
                  </a:ext>
                </a:extLst>
              </p:cNvPr>
              <p:cNvSpPr/>
              <p:nvPr/>
            </p:nvSpPr>
            <p:spPr>
              <a:xfrm>
                <a:off x="4109902" y="1364244"/>
                <a:ext cx="275776" cy="275776"/>
              </a:xfrm>
              <a:prstGeom prst="ellipse">
                <a:avLst/>
              </a:prstGeom>
              <a:solidFill>
                <a:srgbClr val="F5DF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155023F5-1111-4FFC-BFFA-99F08EA98A4E}"/>
                  </a:ext>
                </a:extLst>
              </p:cNvPr>
              <p:cNvSpPr/>
              <p:nvPr/>
            </p:nvSpPr>
            <p:spPr>
              <a:xfrm>
                <a:off x="6909490" y="1152606"/>
                <a:ext cx="275776" cy="27577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1EEA15A5-1FEB-4774-BAA8-A96B7E758C31}"/>
                  </a:ext>
                </a:extLst>
              </p:cNvPr>
              <p:cNvSpPr/>
              <p:nvPr/>
            </p:nvSpPr>
            <p:spPr>
              <a:xfrm>
                <a:off x="10144175" y="5914873"/>
                <a:ext cx="723012" cy="723012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C9344E5C-6490-4954-BD91-214FF727D27E}"/>
                  </a:ext>
                </a:extLst>
              </p:cNvPr>
              <p:cNvSpPr/>
              <p:nvPr/>
            </p:nvSpPr>
            <p:spPr>
              <a:xfrm>
                <a:off x="841433" y="6514712"/>
                <a:ext cx="275776" cy="275776"/>
              </a:xfrm>
              <a:prstGeom prst="ellipse">
                <a:avLst/>
              </a:prstGeom>
              <a:solidFill>
                <a:srgbClr val="99001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5C0CBD38-246C-45A7-B457-B1F200383AD2}"/>
                  </a:ext>
                </a:extLst>
              </p:cNvPr>
              <p:cNvSpPr/>
              <p:nvPr/>
            </p:nvSpPr>
            <p:spPr>
              <a:xfrm>
                <a:off x="2853008" y="5516150"/>
                <a:ext cx="473912" cy="473912"/>
              </a:xfrm>
              <a:prstGeom prst="ellipse">
                <a:avLst/>
              </a:prstGeom>
              <a:solidFill>
                <a:srgbClr val="9395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97E2EE60-74A3-4902-95E9-AE2E19C37649}"/>
                  </a:ext>
                </a:extLst>
              </p:cNvPr>
              <p:cNvSpPr/>
              <p:nvPr/>
            </p:nvSpPr>
            <p:spPr>
              <a:xfrm>
                <a:off x="11389185" y="6277756"/>
                <a:ext cx="473912" cy="473912"/>
              </a:xfrm>
              <a:prstGeom prst="ellipse">
                <a:avLst/>
              </a:prstGeom>
              <a:solidFill>
                <a:srgbClr val="F5DF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48817638-E969-436F-A775-3EF9FD768F03}"/>
                  </a:ext>
                </a:extLst>
              </p:cNvPr>
              <p:cNvSpPr/>
              <p:nvPr/>
            </p:nvSpPr>
            <p:spPr>
              <a:xfrm>
                <a:off x="6689654" y="560017"/>
                <a:ext cx="473912" cy="473912"/>
              </a:xfrm>
              <a:prstGeom prst="ellipse">
                <a:avLst/>
              </a:prstGeom>
              <a:solidFill>
                <a:srgbClr val="F5DF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28360719-8E15-4745-A4C0-41678C0F2231}"/>
                  </a:ext>
                </a:extLst>
              </p:cNvPr>
              <p:cNvSpPr/>
              <p:nvPr/>
            </p:nvSpPr>
            <p:spPr>
              <a:xfrm>
                <a:off x="974290" y="1126161"/>
                <a:ext cx="473912" cy="473912"/>
              </a:xfrm>
              <a:prstGeom prst="ellipse">
                <a:avLst/>
              </a:prstGeom>
              <a:solidFill>
                <a:srgbClr val="F5DF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4D696D33-A7EF-4F58-B430-5EB58EDFE4F2}"/>
                  </a:ext>
                </a:extLst>
              </p:cNvPr>
              <p:cNvSpPr/>
              <p:nvPr/>
            </p:nvSpPr>
            <p:spPr>
              <a:xfrm>
                <a:off x="11166890" y="6112018"/>
                <a:ext cx="148604" cy="148604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0897BB4-0F1B-4D94-A6C3-C00A35896BB7}"/>
                </a:ext>
              </a:extLst>
            </p:cNvPr>
            <p:cNvSpPr txBox="1"/>
            <p:nvPr/>
          </p:nvSpPr>
          <p:spPr>
            <a:xfrm>
              <a:off x="154113" y="92115"/>
              <a:ext cx="764208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ndara" panose="020E0502030303020204" pitchFamily="34" charset="0"/>
                </a:rPr>
                <a:t>15,000 postcards mailed to ZIP codes with </a:t>
              </a:r>
            </a:p>
            <a:p>
              <a:r>
                <a:rPr lang="en-US" sz="2800" b="1" dirty="0">
                  <a:solidFill>
                    <a:schemeClr val="bg1"/>
                  </a:solidFill>
                  <a:latin typeface="Candara" panose="020E0502030303020204" pitchFamily="34" charset="0"/>
                </a:rPr>
                <a:t>the highest unemployment rates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03674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4365DC1A-C7C8-457D-87A6-012A8EC4745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FE27A13-503E-4C02-AE5C-D64840D4334C}"/>
                </a:ext>
              </a:extLst>
            </p:cNvPr>
            <p:cNvSpPr/>
            <p:nvPr/>
          </p:nvSpPr>
          <p:spPr>
            <a:xfrm>
              <a:off x="0" y="0"/>
              <a:ext cx="12192000" cy="899991"/>
            </a:xfrm>
            <a:prstGeom prst="rect">
              <a:avLst/>
            </a:prstGeom>
            <a:solidFill>
              <a:srgbClr val="A5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62E702FC-4B00-4A88-9EF7-2293A7AD6458}"/>
                </a:ext>
              </a:extLst>
            </p:cNvPr>
            <p:cNvSpPr/>
            <p:nvPr/>
          </p:nvSpPr>
          <p:spPr>
            <a:xfrm>
              <a:off x="143300" y="1812403"/>
              <a:ext cx="12048700" cy="17851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ts val="2200"/>
                </a:lnSpc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Candara" panose="020E0502030303020204" pitchFamily="34" charset="0"/>
                </a:rPr>
                <a:t>Unwillingness to report to work for fear of getting sick</a:t>
              </a:r>
            </a:p>
            <a:p>
              <a:pPr marL="285750" indent="-285750">
                <a:lnSpc>
                  <a:spcPts val="2200"/>
                </a:lnSpc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Candara" panose="020E0502030303020204" pitchFamily="34" charset="0"/>
                </a:rPr>
                <a:t>Many workers now prefer remote work </a:t>
              </a:r>
            </a:p>
            <a:p>
              <a:pPr marL="285750" indent="-285750">
                <a:lnSpc>
                  <a:spcPts val="2200"/>
                </a:lnSpc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Candara" panose="020E0502030303020204" pitchFamily="34" charset="0"/>
                </a:rPr>
                <a:t>Businesses don't yet understand how to build a corporate culture &amp; monitor productivity </a:t>
              </a:r>
            </a:p>
            <a:p>
              <a:pPr marL="285750" indent="-285750">
                <a:lnSpc>
                  <a:spcPts val="2200"/>
                </a:lnSpc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Candara" panose="020E0502030303020204" pitchFamily="34" charset="0"/>
                </a:rPr>
                <a:t>Many businesses don't understand when &amp; how Paycheck Protection Program funds will need to be repaid</a:t>
              </a:r>
            </a:p>
            <a:p>
              <a:pPr marL="285750" indent="-285750">
                <a:lnSpc>
                  <a:spcPts val="2200"/>
                </a:lnSpc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Candara" panose="020E0502030303020204" pitchFamily="34" charset="0"/>
                </a:rPr>
                <a:t>Access to childcare &amp; early childhood education remains </a:t>
              </a:r>
              <a:br>
                <a:rPr lang="en-US" sz="2000" dirty="0">
                  <a:latin typeface="Candara" panose="020E0502030303020204" pitchFamily="34" charset="0"/>
                </a:rPr>
              </a:br>
              <a:r>
                <a:rPr lang="en-US" sz="2000" dirty="0">
                  <a:latin typeface="Candara" panose="020E0502030303020204" pitchFamily="34" charset="0"/>
                </a:rPr>
                <a:t>a significant concern as childcare providers go out of business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A875AAE-938D-441F-A669-5F7C5EDDDE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rcRect b="10775"/>
            <a:stretch/>
          </p:blipFill>
          <p:spPr>
            <a:xfrm>
              <a:off x="0" y="3904334"/>
              <a:ext cx="6619164" cy="295366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92975C8-D82D-4316-A436-0DF9225878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rcRect l="15808" b="10775"/>
            <a:stretch/>
          </p:blipFill>
          <p:spPr>
            <a:xfrm flipH="1">
              <a:off x="6619164" y="3904334"/>
              <a:ext cx="5572836" cy="2953666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0AA508B-EA72-4433-ABF0-B17ADDAA6204}"/>
                </a:ext>
              </a:extLst>
            </p:cNvPr>
            <p:cNvSpPr/>
            <p:nvPr/>
          </p:nvSpPr>
          <p:spPr>
            <a:xfrm>
              <a:off x="4633520" y="126829"/>
              <a:ext cx="755848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>
                  <a:latin typeface="Candara" panose="020E0502030303020204" pitchFamily="34" charset="0"/>
                </a:rPr>
                <a:t>Post-Pandemic Employer Challenges  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9F9A9EC-E76D-4E30-9E47-26AEC7AE20E5}"/>
                </a:ext>
              </a:extLst>
            </p:cNvPr>
            <p:cNvSpPr/>
            <p:nvPr/>
          </p:nvSpPr>
          <p:spPr>
            <a:xfrm>
              <a:off x="179424" y="1115839"/>
              <a:ext cx="1123210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sz="2400" b="1" dirty="0">
                  <a:solidFill>
                    <a:prstClr val="black"/>
                  </a:solidFill>
                  <a:latin typeface="Candara" panose="020E0502030303020204" pitchFamily="34" charset="0"/>
                </a:rPr>
                <a:t>Even strongest local industry sectors have difficulty maintaining staffing: 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5324C71-E887-40BC-8E2E-2838CD5D0929}"/>
                </a:ext>
              </a:extLst>
            </p:cNvPr>
            <p:cNvGrpSpPr/>
            <p:nvPr/>
          </p:nvGrpSpPr>
          <p:grpSpPr>
            <a:xfrm>
              <a:off x="97455" y="328174"/>
              <a:ext cx="11867785" cy="5932448"/>
              <a:chOff x="97455" y="328174"/>
              <a:chExt cx="11867785" cy="5932448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49FD46B5-58BA-4CF8-BF12-257B32A117D1}"/>
                  </a:ext>
                </a:extLst>
              </p:cNvPr>
              <p:cNvSpPr/>
              <p:nvPr/>
            </p:nvSpPr>
            <p:spPr>
              <a:xfrm>
                <a:off x="7199548" y="3502275"/>
                <a:ext cx="275776" cy="275776"/>
              </a:xfrm>
              <a:prstGeom prst="ellipse">
                <a:avLst/>
              </a:prstGeom>
              <a:solidFill>
                <a:srgbClr val="F5DF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8637E30C-BF30-466E-B376-F6EEF4064701}"/>
                  </a:ext>
                </a:extLst>
              </p:cNvPr>
              <p:cNvSpPr/>
              <p:nvPr/>
            </p:nvSpPr>
            <p:spPr>
              <a:xfrm>
                <a:off x="10857823" y="1329135"/>
                <a:ext cx="1107417" cy="1107417"/>
              </a:xfrm>
              <a:prstGeom prst="ellipse">
                <a:avLst/>
              </a:prstGeom>
              <a:solidFill>
                <a:srgbClr val="7CEB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04DC2BA7-1CD6-479F-AA51-FF3ACBEBC81D}"/>
                  </a:ext>
                </a:extLst>
              </p:cNvPr>
              <p:cNvSpPr/>
              <p:nvPr/>
            </p:nvSpPr>
            <p:spPr>
              <a:xfrm>
                <a:off x="7874233" y="1665806"/>
                <a:ext cx="275776" cy="27577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98A087BB-4BD9-4019-8777-A92CA3F11570}"/>
                  </a:ext>
                </a:extLst>
              </p:cNvPr>
              <p:cNvSpPr/>
              <p:nvPr/>
            </p:nvSpPr>
            <p:spPr>
              <a:xfrm>
                <a:off x="10748579" y="1173385"/>
                <a:ext cx="723012" cy="723012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23D77812-DC59-4372-A7AA-6CB16804CC11}"/>
                  </a:ext>
                </a:extLst>
              </p:cNvPr>
              <p:cNvSpPr/>
              <p:nvPr/>
            </p:nvSpPr>
            <p:spPr>
              <a:xfrm>
                <a:off x="7475324" y="1952639"/>
                <a:ext cx="275776" cy="275776"/>
              </a:xfrm>
              <a:prstGeom prst="ellipse">
                <a:avLst/>
              </a:prstGeom>
              <a:solidFill>
                <a:srgbClr val="99001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9874261E-DE8C-4E28-8BAE-8C035B7C4D10}"/>
                  </a:ext>
                </a:extLst>
              </p:cNvPr>
              <p:cNvSpPr/>
              <p:nvPr/>
            </p:nvSpPr>
            <p:spPr>
              <a:xfrm>
                <a:off x="10457168" y="1550035"/>
                <a:ext cx="473912" cy="473912"/>
              </a:xfrm>
              <a:prstGeom prst="ellipse">
                <a:avLst/>
              </a:prstGeom>
              <a:solidFill>
                <a:srgbClr val="F5DF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F48E55EC-1CF2-48CE-A3B1-F96C6DFFD615}"/>
                  </a:ext>
                </a:extLst>
              </p:cNvPr>
              <p:cNvSpPr/>
              <p:nvPr/>
            </p:nvSpPr>
            <p:spPr>
              <a:xfrm>
                <a:off x="97455" y="328174"/>
                <a:ext cx="317396" cy="31739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3B1A1796-1D31-4C1F-B823-9A0F7971F1E7}"/>
                  </a:ext>
                </a:extLst>
              </p:cNvPr>
              <p:cNvSpPr/>
              <p:nvPr/>
            </p:nvSpPr>
            <p:spPr>
              <a:xfrm>
                <a:off x="284874" y="480375"/>
                <a:ext cx="473912" cy="473912"/>
              </a:xfrm>
              <a:prstGeom prst="ellipse">
                <a:avLst/>
              </a:prstGeom>
              <a:solidFill>
                <a:srgbClr val="F5DF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6740AF49-5B1A-4CD1-A5CF-9186106F944A}"/>
                  </a:ext>
                </a:extLst>
              </p:cNvPr>
              <p:cNvSpPr/>
              <p:nvPr/>
            </p:nvSpPr>
            <p:spPr>
              <a:xfrm>
                <a:off x="11166890" y="6112018"/>
                <a:ext cx="148604" cy="148604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07412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161939-6B32-46EE-B11C-9E05B38631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968" y="963569"/>
            <a:ext cx="10641871" cy="55284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1E6C61D2-8C34-4BEA-B074-D29E8CD0DDA2}"/>
              </a:ext>
            </a:extLst>
          </p:cNvPr>
          <p:cNvGrpSpPr/>
          <p:nvPr/>
        </p:nvGrpSpPr>
        <p:grpSpPr>
          <a:xfrm>
            <a:off x="367521" y="106026"/>
            <a:ext cx="11596683" cy="6154596"/>
            <a:chOff x="367521" y="106026"/>
            <a:chExt cx="11596683" cy="615459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10AC5D5-13D2-435E-855A-2828636492C0}"/>
                </a:ext>
              </a:extLst>
            </p:cNvPr>
            <p:cNvSpPr/>
            <p:nvPr/>
          </p:nvSpPr>
          <p:spPr>
            <a:xfrm>
              <a:off x="6044765" y="106026"/>
              <a:ext cx="555793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3600" b="1" dirty="0">
                  <a:latin typeface="Candara" panose="020E0502030303020204" pitchFamily="34" charset="0"/>
                </a:rPr>
                <a:t>Launched Employer Toolkit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0CEEEBE-C5F4-4949-8C13-EE265714B15F}"/>
                </a:ext>
              </a:extLst>
            </p:cNvPr>
            <p:cNvGrpSpPr/>
            <p:nvPr/>
          </p:nvGrpSpPr>
          <p:grpSpPr>
            <a:xfrm>
              <a:off x="367521" y="297364"/>
              <a:ext cx="11596683" cy="5963258"/>
              <a:chOff x="367521" y="297364"/>
              <a:chExt cx="11596683" cy="5963258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AB1A1D59-BDB3-4F2C-8881-00FC315E4BB2}"/>
                  </a:ext>
                </a:extLst>
              </p:cNvPr>
              <p:cNvSpPr/>
              <p:nvPr/>
            </p:nvSpPr>
            <p:spPr>
              <a:xfrm>
                <a:off x="9967884" y="4233412"/>
                <a:ext cx="899303" cy="899303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E3DC1926-E691-4F86-8B37-4D384903982D}"/>
                  </a:ext>
                </a:extLst>
              </p:cNvPr>
              <p:cNvSpPr/>
              <p:nvPr/>
            </p:nvSpPr>
            <p:spPr>
              <a:xfrm>
                <a:off x="5906877" y="3452019"/>
                <a:ext cx="275776" cy="275776"/>
              </a:xfrm>
              <a:prstGeom prst="ellipse">
                <a:avLst/>
              </a:prstGeom>
              <a:solidFill>
                <a:srgbClr val="F5DF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2A116E13-8469-460A-81B0-77E906EF515D}"/>
                  </a:ext>
                </a:extLst>
              </p:cNvPr>
              <p:cNvSpPr/>
              <p:nvPr/>
            </p:nvSpPr>
            <p:spPr>
              <a:xfrm>
                <a:off x="841433" y="871362"/>
                <a:ext cx="275776" cy="27577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730376CF-DCE1-4D67-8F8D-86884A8D1649}"/>
                  </a:ext>
                </a:extLst>
              </p:cNvPr>
              <p:cNvSpPr/>
              <p:nvPr/>
            </p:nvSpPr>
            <p:spPr>
              <a:xfrm>
                <a:off x="11241192" y="4683063"/>
                <a:ext cx="723012" cy="723012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19F38E30-DA7A-4F51-9E9A-A639A386D377}"/>
                  </a:ext>
                </a:extLst>
              </p:cNvPr>
              <p:cNvSpPr/>
              <p:nvPr/>
            </p:nvSpPr>
            <p:spPr>
              <a:xfrm>
                <a:off x="367521" y="3642994"/>
                <a:ext cx="275776" cy="275776"/>
              </a:xfrm>
              <a:prstGeom prst="ellipse">
                <a:avLst/>
              </a:prstGeom>
              <a:solidFill>
                <a:srgbClr val="99001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DBE091FD-13B6-4D40-B2CE-05B6A8E1BE2C}"/>
                  </a:ext>
                </a:extLst>
              </p:cNvPr>
              <p:cNvSpPr/>
              <p:nvPr/>
            </p:nvSpPr>
            <p:spPr>
              <a:xfrm>
                <a:off x="3872946" y="4658803"/>
                <a:ext cx="473912" cy="473912"/>
              </a:xfrm>
              <a:prstGeom prst="ellipse">
                <a:avLst/>
              </a:prstGeom>
              <a:solidFill>
                <a:srgbClr val="9395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AD3EA7C1-500C-42C9-86BB-609F788E3251}"/>
                  </a:ext>
                </a:extLst>
              </p:cNvPr>
              <p:cNvSpPr/>
              <p:nvPr/>
            </p:nvSpPr>
            <p:spPr>
              <a:xfrm>
                <a:off x="11179091" y="5316668"/>
                <a:ext cx="473912" cy="473912"/>
              </a:xfrm>
              <a:prstGeom prst="ellipse">
                <a:avLst/>
              </a:prstGeom>
              <a:solidFill>
                <a:srgbClr val="F5DF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EAF193B1-985C-4AA8-A731-C71FD6D88F94}"/>
                  </a:ext>
                </a:extLst>
              </p:cNvPr>
              <p:cNvSpPr/>
              <p:nvPr/>
            </p:nvSpPr>
            <p:spPr>
              <a:xfrm>
                <a:off x="9580899" y="1251374"/>
                <a:ext cx="473912" cy="473912"/>
              </a:xfrm>
              <a:prstGeom prst="ellipse">
                <a:avLst/>
              </a:prstGeom>
              <a:solidFill>
                <a:srgbClr val="F5DF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9181FB53-5156-42B2-8EA9-4ECAC9E14EAA}"/>
                  </a:ext>
                </a:extLst>
              </p:cNvPr>
              <p:cNvSpPr/>
              <p:nvPr/>
            </p:nvSpPr>
            <p:spPr>
              <a:xfrm>
                <a:off x="505409" y="297364"/>
                <a:ext cx="473912" cy="473912"/>
              </a:xfrm>
              <a:prstGeom prst="ellipse">
                <a:avLst/>
              </a:prstGeom>
              <a:solidFill>
                <a:srgbClr val="F5DF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0A7ABD08-991A-4A16-841E-27F3EA78092F}"/>
                  </a:ext>
                </a:extLst>
              </p:cNvPr>
              <p:cNvSpPr/>
              <p:nvPr/>
            </p:nvSpPr>
            <p:spPr>
              <a:xfrm>
                <a:off x="11166890" y="6112018"/>
                <a:ext cx="148604" cy="148604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AD6BF8E-CD69-41D4-BF9F-A8B19BF9EEA6}"/>
              </a:ext>
            </a:extLst>
          </p:cNvPr>
          <p:cNvSpPr txBox="1"/>
          <p:nvPr/>
        </p:nvSpPr>
        <p:spPr>
          <a:xfrm>
            <a:off x="7776754" y="1548190"/>
            <a:ext cx="1288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5549829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6BE83E2D-4B58-4D7A-A43A-8FF440206D02}"/>
              </a:ext>
            </a:extLst>
          </p:cNvPr>
          <p:cNvGrpSpPr/>
          <p:nvPr/>
        </p:nvGrpSpPr>
        <p:grpSpPr>
          <a:xfrm>
            <a:off x="201914" y="0"/>
            <a:ext cx="11717372" cy="6858000"/>
            <a:chOff x="201914" y="0"/>
            <a:chExt cx="11717372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A6E05C6-1DB8-4E3C-A980-6431FEC4E7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rcRect l="69079" b="23701"/>
            <a:stretch/>
          </p:blipFill>
          <p:spPr>
            <a:xfrm flipH="1">
              <a:off x="201914" y="0"/>
              <a:ext cx="4940968" cy="6858000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1F3B820-C31F-4E6C-B93D-BAF1045E3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88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061429" y="1853992"/>
              <a:ext cx="7857857" cy="315001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11C136B-099F-419E-95A8-F5DAB264100B}"/>
                </a:ext>
              </a:extLst>
            </p:cNvPr>
            <p:cNvGrpSpPr/>
            <p:nvPr/>
          </p:nvGrpSpPr>
          <p:grpSpPr>
            <a:xfrm>
              <a:off x="364418" y="449923"/>
              <a:ext cx="7722886" cy="1012785"/>
              <a:chOff x="201915" y="298521"/>
              <a:chExt cx="7722886" cy="1012785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1E4F5190-547D-4184-BF37-E69DAC7389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1915" y="298521"/>
                <a:ext cx="7722886" cy="101278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0BE5340-0DC5-4FA7-B1EE-00F62312E6A0}"/>
                  </a:ext>
                </a:extLst>
              </p:cNvPr>
              <p:cNvSpPr/>
              <p:nvPr/>
            </p:nvSpPr>
            <p:spPr>
              <a:xfrm>
                <a:off x="336885" y="396679"/>
                <a:ext cx="7443536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b="1" dirty="0">
                    <a:latin typeface="Candara" panose="020E0502030303020204" pitchFamily="34" charset="0"/>
                  </a:rPr>
                  <a:t>Forming Next Generation </a:t>
                </a:r>
                <a:r>
                  <a:rPr lang="en-US" sz="2800" dirty="0">
                    <a:latin typeface="Candara" panose="020E0502030303020204" pitchFamily="34" charset="0"/>
                  </a:rPr>
                  <a:t>Sector Partnerships </a:t>
                </a:r>
              </a:p>
              <a:p>
                <a:r>
                  <a:rPr lang="en-US" sz="2000" dirty="0">
                    <a:latin typeface="Candara" panose="020E0502030303020204" pitchFamily="34" charset="0"/>
                  </a:rPr>
                  <a:t>Build regional support team and make the case for a new approach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4B9C828-17E2-4C5A-8E0E-B1C4B1FD6E07}"/>
                </a:ext>
              </a:extLst>
            </p:cNvPr>
            <p:cNvGrpSpPr/>
            <p:nvPr/>
          </p:nvGrpSpPr>
          <p:grpSpPr>
            <a:xfrm>
              <a:off x="1683880" y="5488410"/>
              <a:ext cx="8200832" cy="1012785"/>
              <a:chOff x="2226536" y="5546694"/>
              <a:chExt cx="8200832" cy="1012785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2E5CDED4-00B0-4199-A7E1-D16A804D89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26536" y="5546694"/>
                <a:ext cx="8200832" cy="101278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5E51DB2-E837-4716-AB16-C5F1BD177BC3}"/>
                  </a:ext>
                </a:extLst>
              </p:cNvPr>
              <p:cNvSpPr/>
              <p:nvPr/>
            </p:nvSpPr>
            <p:spPr>
              <a:xfrm>
                <a:off x="2306746" y="5653320"/>
                <a:ext cx="8069178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b="1" dirty="0">
                    <a:latin typeface="Candara" panose="020E0502030303020204" pitchFamily="34" charset="0"/>
                  </a:rPr>
                  <a:t>Automotive Dealers </a:t>
                </a:r>
                <a:r>
                  <a:rPr lang="en-US" sz="2800" dirty="0">
                    <a:latin typeface="Candara" panose="020E0502030303020204" pitchFamily="34" charset="0"/>
                  </a:rPr>
                  <a:t>Sector Partnership </a:t>
                </a:r>
              </a:p>
              <a:p>
                <a:r>
                  <a:rPr lang="en-US" sz="2000" dirty="0">
                    <a:latin typeface="Candara" panose="020E0502030303020204" pitchFamily="34" charset="0"/>
                  </a:rPr>
                  <a:t>Projected need for 300 additional auto technicians during next five years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D57A273-A24F-4E32-B3AD-64503D04C3BC}"/>
                </a:ext>
              </a:extLst>
            </p:cNvPr>
            <p:cNvGrpSpPr/>
            <p:nvPr/>
          </p:nvGrpSpPr>
          <p:grpSpPr>
            <a:xfrm>
              <a:off x="373827" y="2181183"/>
              <a:ext cx="3470339" cy="2446162"/>
              <a:chOff x="139135" y="2416214"/>
              <a:chExt cx="3470339" cy="2446162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DBCE9B44-A8EE-4415-BB61-C6EAE0B288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9135" y="2416214"/>
                <a:ext cx="3470339" cy="244616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4DDB899-C625-481B-9A1F-D687452087A8}"/>
                  </a:ext>
                </a:extLst>
              </p:cNvPr>
              <p:cNvSpPr/>
              <p:nvPr/>
            </p:nvSpPr>
            <p:spPr>
              <a:xfrm>
                <a:off x="310199" y="2546688"/>
                <a:ext cx="3128210" cy="21852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b="1" dirty="0">
                    <a:latin typeface="Candara" panose="020E0502030303020204" pitchFamily="34" charset="0"/>
                  </a:rPr>
                  <a:t>Space and Defense </a:t>
                </a:r>
                <a:r>
                  <a:rPr lang="en-US" sz="2800" dirty="0">
                    <a:latin typeface="Candara" panose="020E0502030303020204" pitchFamily="34" charset="0"/>
                  </a:rPr>
                  <a:t>Sector Partnership</a:t>
                </a:r>
              </a:p>
              <a:p>
                <a:r>
                  <a:rPr lang="en-US" sz="2000" dirty="0">
                    <a:latin typeface="Candara" panose="020E0502030303020204" pitchFamily="34" charset="0"/>
                  </a:rPr>
                  <a:t>Focus: Our region becomes hub for space &amp; defense education to improve labor supply, talent attraction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77E6D12-B3FD-4943-9244-ABE57A775B6D}"/>
                </a:ext>
              </a:extLst>
            </p:cNvPr>
            <p:cNvGrpSpPr/>
            <p:nvPr/>
          </p:nvGrpSpPr>
          <p:grpSpPr>
            <a:xfrm>
              <a:off x="835948" y="1033929"/>
              <a:ext cx="11048117" cy="5756559"/>
              <a:chOff x="835948" y="1033929"/>
              <a:chExt cx="11048117" cy="5756559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559DE70C-20E9-4FAF-A244-832994FB6A3E}"/>
                  </a:ext>
                </a:extLst>
              </p:cNvPr>
              <p:cNvSpPr/>
              <p:nvPr/>
            </p:nvSpPr>
            <p:spPr>
              <a:xfrm>
                <a:off x="1314438" y="4492807"/>
                <a:ext cx="899303" cy="899303"/>
              </a:xfrm>
              <a:prstGeom prst="ellipse">
                <a:avLst/>
              </a:prstGeom>
              <a:solidFill>
                <a:srgbClr val="74FB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730B3183-DCC6-4529-86D4-982399E96EAF}"/>
                  </a:ext>
                </a:extLst>
              </p:cNvPr>
              <p:cNvSpPr/>
              <p:nvPr/>
            </p:nvSpPr>
            <p:spPr>
              <a:xfrm>
                <a:off x="4109902" y="1364244"/>
                <a:ext cx="275776" cy="275776"/>
              </a:xfrm>
              <a:prstGeom prst="ellipse">
                <a:avLst/>
              </a:prstGeom>
              <a:solidFill>
                <a:srgbClr val="F5DF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AC03D9BC-3DE8-4AD7-8399-E524408C0A01}"/>
                  </a:ext>
                </a:extLst>
              </p:cNvPr>
              <p:cNvSpPr/>
              <p:nvPr/>
            </p:nvSpPr>
            <p:spPr>
              <a:xfrm>
                <a:off x="11039718" y="1033929"/>
                <a:ext cx="275776" cy="275776"/>
              </a:xfrm>
              <a:prstGeom prst="ellipse">
                <a:avLst/>
              </a:prstGeom>
              <a:solidFill>
                <a:srgbClr val="00A8C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6F41B0CE-6297-40E2-85D5-274E805DBD13}"/>
                  </a:ext>
                </a:extLst>
              </p:cNvPr>
              <p:cNvSpPr/>
              <p:nvPr/>
            </p:nvSpPr>
            <p:spPr>
              <a:xfrm>
                <a:off x="10144175" y="5914873"/>
                <a:ext cx="723012" cy="723012"/>
              </a:xfrm>
              <a:prstGeom prst="ellipse">
                <a:avLst/>
              </a:prstGeom>
              <a:solidFill>
                <a:srgbClr val="00A8C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26E0959A-F424-48DA-AFC5-AD0B821E9C21}"/>
                  </a:ext>
                </a:extLst>
              </p:cNvPr>
              <p:cNvSpPr/>
              <p:nvPr/>
            </p:nvSpPr>
            <p:spPr>
              <a:xfrm>
                <a:off x="841433" y="6514712"/>
                <a:ext cx="275776" cy="275776"/>
              </a:xfrm>
              <a:prstGeom prst="ellipse">
                <a:avLst/>
              </a:prstGeom>
              <a:solidFill>
                <a:srgbClr val="99001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27DD4C58-5C95-4FB8-9E7C-DF7A1767697E}"/>
                  </a:ext>
                </a:extLst>
              </p:cNvPr>
              <p:cNvSpPr/>
              <p:nvPr/>
            </p:nvSpPr>
            <p:spPr>
              <a:xfrm>
                <a:off x="11410153" y="2516277"/>
                <a:ext cx="473912" cy="473912"/>
              </a:xfrm>
              <a:prstGeom prst="ellipse">
                <a:avLst/>
              </a:prstGeom>
              <a:solidFill>
                <a:srgbClr val="9395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FE623BCA-8CFB-49DD-885F-44A8D1C49F2E}"/>
                  </a:ext>
                </a:extLst>
              </p:cNvPr>
              <p:cNvSpPr/>
              <p:nvPr/>
            </p:nvSpPr>
            <p:spPr>
              <a:xfrm>
                <a:off x="11389185" y="6277756"/>
                <a:ext cx="473912" cy="473912"/>
              </a:xfrm>
              <a:prstGeom prst="ellipse">
                <a:avLst/>
              </a:prstGeom>
              <a:solidFill>
                <a:srgbClr val="F5DF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864AAE3C-0D03-413F-9086-9F1DFB1190C8}"/>
                  </a:ext>
                </a:extLst>
              </p:cNvPr>
              <p:cNvSpPr/>
              <p:nvPr/>
            </p:nvSpPr>
            <p:spPr>
              <a:xfrm>
                <a:off x="5904225" y="2086817"/>
                <a:ext cx="548640" cy="548640"/>
              </a:xfrm>
              <a:prstGeom prst="ellipse">
                <a:avLst/>
              </a:prstGeom>
              <a:solidFill>
                <a:srgbClr val="F5DF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5C51655B-5A03-4C0D-996F-BD84FFC3D562}"/>
                  </a:ext>
                </a:extLst>
              </p:cNvPr>
              <p:cNvSpPr/>
              <p:nvPr/>
            </p:nvSpPr>
            <p:spPr>
              <a:xfrm>
                <a:off x="835948" y="1333754"/>
                <a:ext cx="473912" cy="473912"/>
              </a:xfrm>
              <a:prstGeom prst="ellipse">
                <a:avLst/>
              </a:prstGeom>
              <a:solidFill>
                <a:srgbClr val="F5DF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048AEAB0-1E76-4556-908B-28F65BA74077}"/>
                  </a:ext>
                </a:extLst>
              </p:cNvPr>
              <p:cNvSpPr/>
              <p:nvPr/>
            </p:nvSpPr>
            <p:spPr>
              <a:xfrm>
                <a:off x="11166890" y="6112018"/>
                <a:ext cx="148604" cy="148604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306857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C188F2BB-35BF-40A0-8E1E-725937197DB3}"/>
              </a:ext>
            </a:extLst>
          </p:cNvPr>
          <p:cNvGrpSpPr/>
          <p:nvPr/>
        </p:nvGrpSpPr>
        <p:grpSpPr>
          <a:xfrm>
            <a:off x="-1" y="32849"/>
            <a:ext cx="12192001" cy="6825151"/>
            <a:chOff x="-1" y="32849"/>
            <a:chExt cx="12192001" cy="682515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F14A1AF-97BC-4A4A-A215-8F81432C0EA2}"/>
                </a:ext>
              </a:extLst>
            </p:cNvPr>
            <p:cNvSpPr/>
            <p:nvPr/>
          </p:nvSpPr>
          <p:spPr>
            <a:xfrm>
              <a:off x="-1" y="1603715"/>
              <a:ext cx="12192001" cy="5254285"/>
            </a:xfrm>
            <a:prstGeom prst="rect">
              <a:avLst/>
            </a:prstGeom>
            <a:solidFill>
              <a:srgbClr val="FBDE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24750B3-86E7-446B-8AF8-7F41AD6792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Texturizer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175" y="1301912"/>
              <a:ext cx="4852706" cy="461869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16FD4D2-38E6-493F-892A-FD2755B662DC}"/>
                </a:ext>
              </a:extLst>
            </p:cNvPr>
            <p:cNvSpPr/>
            <p:nvPr/>
          </p:nvSpPr>
          <p:spPr>
            <a:xfrm>
              <a:off x="185483" y="348718"/>
              <a:ext cx="6343403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5400" b="1" dirty="0">
                  <a:solidFill>
                    <a:schemeClr val="tx2">
                      <a:lumMod val="50000"/>
                    </a:schemeClr>
                  </a:solidFill>
                  <a:latin typeface="Candara" panose="020E0502030303020204" pitchFamily="34" charset="0"/>
                </a:rPr>
                <a:t>Business Community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AD57889-E0B5-404B-B3E5-3D55AD2F1E3B}"/>
                </a:ext>
              </a:extLst>
            </p:cNvPr>
            <p:cNvSpPr/>
            <p:nvPr/>
          </p:nvSpPr>
          <p:spPr>
            <a:xfrm>
              <a:off x="1467888" y="5589742"/>
              <a:ext cx="9736974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latin typeface="Candara" panose="020E0502030303020204" pitchFamily="34" charset="0"/>
                </a:rPr>
                <a:t>					11</a:t>
              </a:r>
              <a:r>
                <a:rPr lang="en-US" sz="3600" dirty="0">
                  <a:solidFill>
                    <a:schemeClr val="tx2">
                      <a:lumMod val="50000"/>
                    </a:schemeClr>
                  </a:solidFill>
                  <a:latin typeface="Candara" panose="020E0502030303020204" pitchFamily="34" charset="0"/>
                </a:rPr>
                <a:t> Community Job Fairs</a:t>
              </a:r>
            </a:p>
            <a:p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latin typeface="Candara" panose="020E0502030303020204" pitchFamily="34" charset="0"/>
                </a:rPr>
                <a:t>589</a:t>
              </a:r>
              <a:r>
                <a:rPr lang="en-US" sz="3600" dirty="0">
                  <a:solidFill>
                    <a:schemeClr val="tx2">
                      <a:lumMod val="50000"/>
                    </a:schemeClr>
                  </a:solidFill>
                  <a:latin typeface="Candara" panose="020E0502030303020204" pitchFamily="34" charset="0"/>
                </a:rPr>
                <a:t> employers with </a:t>
              </a: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latin typeface="Candara" panose="020E0502030303020204" pitchFamily="34" charset="0"/>
                </a:rPr>
                <a:t>1,837</a:t>
              </a:r>
              <a:r>
                <a:rPr lang="en-US" sz="3600" dirty="0">
                  <a:solidFill>
                    <a:schemeClr val="tx2">
                      <a:lumMod val="50000"/>
                    </a:schemeClr>
                  </a:solidFill>
                  <a:latin typeface="Candara" panose="020E0502030303020204" pitchFamily="34" charset="0"/>
                </a:rPr>
                <a:t> job seekers / attendees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508DDD8-337E-4724-ADFD-54C6D986F270}"/>
                </a:ext>
              </a:extLst>
            </p:cNvPr>
            <p:cNvSpPr/>
            <p:nvPr/>
          </p:nvSpPr>
          <p:spPr>
            <a:xfrm>
              <a:off x="6033098" y="3452602"/>
              <a:ext cx="5666793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dirty="0">
                  <a:latin typeface="Candara" panose="020E0502030303020204" pitchFamily="34" charset="0"/>
                </a:rPr>
                <a:t>We held		</a:t>
              </a:r>
            </a:p>
            <a:p>
              <a:r>
                <a:rPr lang="en-US" sz="3600" b="1" dirty="0">
                  <a:latin typeface="Candara" panose="020E0502030303020204" pitchFamily="34" charset="0"/>
                </a:rPr>
                <a:t>• 61 hiring events  &amp; </a:t>
              </a:r>
            </a:p>
            <a:p>
              <a:r>
                <a:rPr lang="en-US" sz="3600" b="1" dirty="0">
                  <a:latin typeface="Candara" panose="020E0502030303020204" pitchFamily="34" charset="0"/>
                </a:rPr>
                <a:t>• 25% received job offers 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9D235DF-616C-494B-A749-0C116E452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640976" y="32849"/>
              <a:ext cx="5241773" cy="14831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BE3A702-B77F-4343-965C-01A010A27AC9}"/>
                </a:ext>
              </a:extLst>
            </p:cNvPr>
            <p:cNvGrpSpPr/>
            <p:nvPr/>
          </p:nvGrpSpPr>
          <p:grpSpPr>
            <a:xfrm>
              <a:off x="141263" y="2002539"/>
              <a:ext cx="11792265" cy="4386763"/>
              <a:chOff x="251895" y="2596646"/>
              <a:chExt cx="11792265" cy="4386763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CC6D7D9D-EFFB-492A-91D4-B998C1410D92}"/>
                  </a:ext>
                </a:extLst>
              </p:cNvPr>
              <p:cNvSpPr/>
              <p:nvPr/>
            </p:nvSpPr>
            <p:spPr>
              <a:xfrm>
                <a:off x="10802187" y="4303355"/>
                <a:ext cx="914400" cy="914400"/>
              </a:xfrm>
              <a:prstGeom prst="ellipse">
                <a:avLst/>
              </a:prstGeom>
              <a:solidFill>
                <a:srgbClr val="D130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ECBD9473-F80D-409F-AABA-F0CFE18BFC21}"/>
                  </a:ext>
                </a:extLst>
              </p:cNvPr>
              <p:cNvSpPr/>
              <p:nvPr/>
            </p:nvSpPr>
            <p:spPr>
              <a:xfrm>
                <a:off x="4372530" y="4923700"/>
                <a:ext cx="275776" cy="27577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2B1148D1-C272-4DFF-8070-BB8D664A1E76}"/>
                  </a:ext>
                </a:extLst>
              </p:cNvPr>
              <p:cNvSpPr/>
              <p:nvPr/>
            </p:nvSpPr>
            <p:spPr>
              <a:xfrm>
                <a:off x="10786640" y="2705988"/>
                <a:ext cx="723012" cy="723012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72F8DCCB-F1C6-49DF-93E2-FAD1B53925B8}"/>
                  </a:ext>
                </a:extLst>
              </p:cNvPr>
              <p:cNvSpPr/>
              <p:nvPr/>
            </p:nvSpPr>
            <p:spPr>
              <a:xfrm>
                <a:off x="821994" y="6707633"/>
                <a:ext cx="275776" cy="275776"/>
              </a:xfrm>
              <a:prstGeom prst="ellipse">
                <a:avLst/>
              </a:prstGeom>
              <a:solidFill>
                <a:srgbClr val="99001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EEE36DD5-9831-4E96-A5DC-608BAE9B3576}"/>
                  </a:ext>
                </a:extLst>
              </p:cNvPr>
              <p:cNvSpPr/>
              <p:nvPr/>
            </p:nvSpPr>
            <p:spPr>
              <a:xfrm>
                <a:off x="11726764" y="2596646"/>
                <a:ext cx="317396" cy="31739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C9AFA6D0-B5F0-4CC9-9796-F8664F06301F}"/>
                  </a:ext>
                </a:extLst>
              </p:cNvPr>
              <p:cNvSpPr/>
              <p:nvPr/>
            </p:nvSpPr>
            <p:spPr>
              <a:xfrm>
                <a:off x="8995573" y="3663275"/>
                <a:ext cx="640080" cy="640080"/>
              </a:xfrm>
              <a:prstGeom prst="ellipse">
                <a:avLst/>
              </a:prstGeom>
              <a:solidFill>
                <a:srgbClr val="2BFF78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049B71DE-51F8-4049-B41B-8B9C00EA8454}"/>
                  </a:ext>
                </a:extLst>
              </p:cNvPr>
              <p:cNvSpPr/>
              <p:nvPr/>
            </p:nvSpPr>
            <p:spPr>
              <a:xfrm>
                <a:off x="251895" y="4504924"/>
                <a:ext cx="640080" cy="640080"/>
              </a:xfrm>
              <a:prstGeom prst="ellipse">
                <a:avLst/>
              </a:prstGeom>
              <a:solidFill>
                <a:srgbClr val="3AD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8C2D1ECD-E37E-48F1-84EE-7691C6F6E9E1}"/>
                  </a:ext>
                </a:extLst>
              </p:cNvPr>
              <p:cNvSpPr/>
              <p:nvPr/>
            </p:nvSpPr>
            <p:spPr>
              <a:xfrm>
                <a:off x="11166890" y="6112018"/>
                <a:ext cx="148604" cy="148604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F13F5D1-18C4-46B2-B111-9D7C4977B2AF}"/>
                </a:ext>
              </a:extLst>
            </p:cNvPr>
            <p:cNvSpPr/>
            <p:nvPr/>
          </p:nvSpPr>
          <p:spPr>
            <a:xfrm>
              <a:off x="6003491" y="1804947"/>
              <a:ext cx="6096000" cy="120032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/>
              <a:r>
                <a:rPr lang="en-US" sz="3600" dirty="0">
                  <a:solidFill>
                    <a:prstClr val="black"/>
                  </a:solidFill>
                  <a:latin typeface="Candara" panose="020E0502030303020204" pitchFamily="34" charset="0"/>
                </a:rPr>
                <a:t>We served 	</a:t>
              </a:r>
            </a:p>
            <a:p>
              <a:pPr lvl="0"/>
              <a:r>
                <a:rPr lang="en-US" sz="3600" b="1" dirty="0">
                  <a:solidFill>
                    <a:prstClr val="black"/>
                  </a:solidFill>
                  <a:latin typeface="Candara" panose="020E0502030303020204" pitchFamily="34" charset="0"/>
                </a:rPr>
                <a:t>2,463 businesses 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81FB4F2-1FD7-4B7C-BD55-03B66E4CD8D9}"/>
                </a:ext>
              </a:extLst>
            </p:cNvPr>
            <p:cNvSpPr/>
            <p:nvPr/>
          </p:nvSpPr>
          <p:spPr>
            <a:xfrm>
              <a:off x="11144276" y="3339233"/>
              <a:ext cx="640080" cy="640080"/>
            </a:xfrm>
            <a:prstGeom prst="ellipse">
              <a:avLst/>
            </a:prstGeom>
            <a:solidFill>
              <a:srgbClr val="3AD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18456424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5625B5E1-DEAE-49B8-BF9A-1CB228122B4E}"/>
              </a:ext>
            </a:extLst>
          </p:cNvPr>
          <p:cNvGrpSpPr/>
          <p:nvPr/>
        </p:nvGrpSpPr>
        <p:grpSpPr>
          <a:xfrm>
            <a:off x="0" y="-1"/>
            <a:ext cx="11261562" cy="6864516"/>
            <a:chOff x="0" y="-1"/>
            <a:chExt cx="11261562" cy="686451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D0CA735-4282-4C7D-97DE-102B71815E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734095B-5D14-4F5A-B0FE-68EF98E2E1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50000"/>
            <a:stretch/>
          </p:blipFill>
          <p:spPr>
            <a:xfrm>
              <a:off x="4355436" y="0"/>
              <a:ext cx="6858000" cy="6858000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051F3A6-6AC6-4186-BF94-B8C284F3FDCD}"/>
                </a:ext>
              </a:extLst>
            </p:cNvPr>
            <p:cNvGrpSpPr/>
            <p:nvPr/>
          </p:nvGrpSpPr>
          <p:grpSpPr>
            <a:xfrm>
              <a:off x="3362739" y="966990"/>
              <a:ext cx="6162261" cy="4591037"/>
              <a:chOff x="3362739" y="966990"/>
              <a:chExt cx="6162261" cy="4591037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14B9F60-1AFC-4C15-B1F0-1B2B7A365DA3}"/>
                  </a:ext>
                </a:extLst>
              </p:cNvPr>
              <p:cNvSpPr txBox="1"/>
              <p:nvPr/>
            </p:nvSpPr>
            <p:spPr>
              <a:xfrm>
                <a:off x="3362739" y="966990"/>
                <a:ext cx="431933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latin typeface="Candara" panose="020E0502030303020204" pitchFamily="34" charset="0"/>
                  </a:rPr>
                  <a:t>IN-DEMAND SKILLS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12BCE1C-E3BC-47C9-AAF6-6F283A45ECDF}"/>
                  </a:ext>
                </a:extLst>
              </p:cNvPr>
              <p:cNvSpPr txBox="1"/>
              <p:nvPr/>
            </p:nvSpPr>
            <p:spPr>
              <a:xfrm>
                <a:off x="3362739" y="2322929"/>
                <a:ext cx="54002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latin typeface="Candara" panose="020E0502030303020204" pitchFamily="34" charset="0"/>
                  </a:rPr>
                  <a:t>IN-DEMAND OCCUPATIONS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860740C-6D11-43EC-A00D-A3F6BEA5A0CC}"/>
                  </a:ext>
                </a:extLst>
              </p:cNvPr>
              <p:cNvSpPr txBox="1"/>
              <p:nvPr/>
            </p:nvSpPr>
            <p:spPr>
              <a:xfrm>
                <a:off x="3362739" y="3678868"/>
                <a:ext cx="616226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latin typeface="Candara" panose="020E0502030303020204" pitchFamily="34" charset="0"/>
                  </a:rPr>
                  <a:t>IN-DEMAND BASELINE SKILLS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8544A07-C6D6-41C6-8FED-73E755EC5562}"/>
                  </a:ext>
                </a:extLst>
              </p:cNvPr>
              <p:cNvSpPr txBox="1"/>
              <p:nvPr/>
            </p:nvSpPr>
            <p:spPr>
              <a:xfrm>
                <a:off x="3362739" y="5034807"/>
                <a:ext cx="593550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latin typeface="Candara" panose="020E0502030303020204" pitchFamily="34" charset="0"/>
                  </a:rPr>
                  <a:t>IN-DEMAND SOFTWARE SKILLS</a:t>
                </a:r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225F08F-2647-46D2-B738-1505A0051622}"/>
                </a:ext>
              </a:extLst>
            </p:cNvPr>
            <p:cNvSpPr/>
            <p:nvPr/>
          </p:nvSpPr>
          <p:spPr>
            <a:xfrm>
              <a:off x="9413009" y="6515"/>
              <a:ext cx="1848553" cy="6858000"/>
            </a:xfrm>
            <a:prstGeom prst="rect">
              <a:avLst/>
            </a:prstGeom>
            <a:solidFill>
              <a:srgbClr val="395F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10E7FC5-4C7F-437B-BB66-0CCFA2A93BD2}"/>
                </a:ext>
              </a:extLst>
            </p:cNvPr>
            <p:cNvSpPr txBox="1"/>
            <p:nvPr/>
          </p:nvSpPr>
          <p:spPr>
            <a:xfrm rot="16200000">
              <a:off x="6922776" y="2644170"/>
              <a:ext cx="685800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  <a:latin typeface="HelveticaNeueLT Std Extended" panose="020B0807040502030204" pitchFamily="34" charset="0"/>
                </a:rPr>
                <a:t>15,000 </a:t>
              </a:r>
            </a:p>
            <a:p>
              <a:pPr algn="ctr"/>
              <a:r>
                <a:rPr lang="en-US" sz="4800" b="1" dirty="0">
                  <a:solidFill>
                    <a:schemeClr val="bg1"/>
                  </a:solidFill>
                  <a:latin typeface="HelveticaNeueLT Std Extended" panose="020B0807040502030204" pitchFamily="34" charset="0"/>
                </a:rPr>
                <a:t>Open Positions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3548479-CDFC-4375-B895-37DB324CDE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71422" y="409952"/>
              <a:ext cx="1548518" cy="5620999"/>
            </a:xfrm>
            <a:prstGeom prst="rect">
              <a:avLst/>
            </a:prstGeom>
          </p:spPr>
        </p:pic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7508FFD5-36CC-4228-8EFB-D74DC2596BA4}"/>
                </a:ext>
              </a:extLst>
            </p:cNvPr>
            <p:cNvGrpSpPr/>
            <p:nvPr/>
          </p:nvGrpSpPr>
          <p:grpSpPr>
            <a:xfrm>
              <a:off x="8416145" y="1661752"/>
              <a:ext cx="484456" cy="3350874"/>
              <a:chOff x="8720943" y="1661752"/>
              <a:chExt cx="484456" cy="3350874"/>
            </a:xfrm>
          </p:grpSpPr>
          <p:sp>
            <p:nvSpPr>
              <p:cNvPr id="28" name="Arrow: Down 27">
                <a:extLst>
                  <a:ext uri="{FF2B5EF4-FFF2-40B4-BE49-F238E27FC236}">
                    <a16:creationId xmlns:a16="http://schemas.microsoft.com/office/drawing/2014/main" id="{8745BEA1-D988-4F67-9798-5E9CB8657A06}"/>
                  </a:ext>
                </a:extLst>
              </p:cNvPr>
              <p:cNvSpPr/>
              <p:nvPr/>
            </p:nvSpPr>
            <p:spPr>
              <a:xfrm>
                <a:off x="8720943" y="1661752"/>
                <a:ext cx="484456" cy="705853"/>
              </a:xfrm>
              <a:prstGeom prst="downArrow">
                <a:avLst/>
              </a:prstGeom>
              <a:solidFill>
                <a:srgbClr val="E747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Arrow: Down 28">
                <a:extLst>
                  <a:ext uri="{FF2B5EF4-FFF2-40B4-BE49-F238E27FC236}">
                    <a16:creationId xmlns:a16="http://schemas.microsoft.com/office/drawing/2014/main" id="{C19C16AE-C992-47B0-B69D-47E5ACF16915}"/>
                  </a:ext>
                </a:extLst>
              </p:cNvPr>
              <p:cNvSpPr/>
              <p:nvPr/>
            </p:nvSpPr>
            <p:spPr>
              <a:xfrm>
                <a:off x="8720943" y="2984263"/>
                <a:ext cx="484456" cy="705853"/>
              </a:xfrm>
              <a:prstGeom prst="downArrow">
                <a:avLst/>
              </a:prstGeom>
              <a:solidFill>
                <a:srgbClr val="E747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Arrow: Down 29">
                <a:extLst>
                  <a:ext uri="{FF2B5EF4-FFF2-40B4-BE49-F238E27FC236}">
                    <a16:creationId xmlns:a16="http://schemas.microsoft.com/office/drawing/2014/main" id="{0EF8AAA1-CFA1-412A-9ED7-D21D4851F384}"/>
                  </a:ext>
                </a:extLst>
              </p:cNvPr>
              <p:cNvSpPr/>
              <p:nvPr/>
            </p:nvSpPr>
            <p:spPr>
              <a:xfrm>
                <a:off x="8720943" y="4306773"/>
                <a:ext cx="484456" cy="705853"/>
              </a:xfrm>
              <a:prstGeom prst="downArrow">
                <a:avLst/>
              </a:prstGeom>
              <a:solidFill>
                <a:srgbClr val="E747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92B67071-B05E-4053-AF64-45D420407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49768" y="242778"/>
              <a:ext cx="3993188" cy="876311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FD0104F-1031-4523-BF3F-D0FC9DC161A5}"/>
              </a:ext>
            </a:extLst>
          </p:cNvPr>
          <p:cNvGrpSpPr/>
          <p:nvPr/>
        </p:nvGrpSpPr>
        <p:grpSpPr>
          <a:xfrm>
            <a:off x="69129" y="73774"/>
            <a:ext cx="11414355" cy="6572564"/>
            <a:chOff x="69129" y="73774"/>
            <a:chExt cx="11414355" cy="6572564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F786AE1A-C6D5-4F04-9135-7E6D01A2A295}"/>
                </a:ext>
              </a:extLst>
            </p:cNvPr>
            <p:cNvSpPr/>
            <p:nvPr/>
          </p:nvSpPr>
          <p:spPr>
            <a:xfrm>
              <a:off x="9566946" y="73774"/>
              <a:ext cx="275776" cy="275776"/>
            </a:xfrm>
            <a:prstGeom prst="ellipse">
              <a:avLst/>
            </a:prstGeom>
            <a:solidFill>
              <a:srgbClr val="F5DF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7A5EAB9A-3117-4EB6-9874-FEF4A23D834C}"/>
                </a:ext>
              </a:extLst>
            </p:cNvPr>
            <p:cNvSpPr/>
            <p:nvPr/>
          </p:nvSpPr>
          <p:spPr>
            <a:xfrm>
              <a:off x="8987195" y="1183641"/>
              <a:ext cx="275776" cy="27577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8EDFDB9F-ADBC-4E2B-9D5A-1EFEF193503D}"/>
                </a:ext>
              </a:extLst>
            </p:cNvPr>
            <p:cNvSpPr/>
            <p:nvPr/>
          </p:nvSpPr>
          <p:spPr>
            <a:xfrm>
              <a:off x="8674337" y="5974130"/>
              <a:ext cx="275776" cy="275776"/>
            </a:xfrm>
            <a:prstGeom prst="ellipse">
              <a:avLst/>
            </a:prstGeom>
            <a:solidFill>
              <a:srgbClr val="9900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DF82AA5D-9538-45A3-9D07-8F7168DCC0F1}"/>
                </a:ext>
              </a:extLst>
            </p:cNvPr>
            <p:cNvSpPr/>
            <p:nvPr/>
          </p:nvSpPr>
          <p:spPr>
            <a:xfrm>
              <a:off x="69129" y="4422743"/>
              <a:ext cx="473912" cy="473912"/>
            </a:xfrm>
            <a:prstGeom prst="ellipse">
              <a:avLst/>
            </a:prstGeom>
            <a:solidFill>
              <a:srgbClr val="939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11B02E68-2A23-4B81-BC29-B7DFAA5B656B}"/>
                </a:ext>
              </a:extLst>
            </p:cNvPr>
            <p:cNvSpPr/>
            <p:nvPr/>
          </p:nvSpPr>
          <p:spPr>
            <a:xfrm>
              <a:off x="11009572" y="172996"/>
              <a:ext cx="473912" cy="473912"/>
            </a:xfrm>
            <a:prstGeom prst="ellipse">
              <a:avLst/>
            </a:prstGeom>
            <a:solidFill>
              <a:srgbClr val="F5DF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5893B798-5C4B-405F-9135-2CED67ADADAB}"/>
                </a:ext>
              </a:extLst>
            </p:cNvPr>
            <p:cNvSpPr/>
            <p:nvPr/>
          </p:nvSpPr>
          <p:spPr>
            <a:xfrm>
              <a:off x="8257447" y="5633560"/>
              <a:ext cx="317396" cy="31739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5D7F5B25-CDA2-44E0-9EC4-475C275E4385}"/>
                </a:ext>
              </a:extLst>
            </p:cNvPr>
            <p:cNvSpPr/>
            <p:nvPr/>
          </p:nvSpPr>
          <p:spPr>
            <a:xfrm>
              <a:off x="9827512" y="6172426"/>
              <a:ext cx="473912" cy="473912"/>
            </a:xfrm>
            <a:prstGeom prst="ellipse">
              <a:avLst/>
            </a:prstGeom>
            <a:solidFill>
              <a:srgbClr val="F5DF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B9336420-87FC-48B1-B962-8213A2B9E421}"/>
                </a:ext>
              </a:extLst>
            </p:cNvPr>
            <p:cNvSpPr/>
            <p:nvPr/>
          </p:nvSpPr>
          <p:spPr>
            <a:xfrm>
              <a:off x="261799" y="3940478"/>
              <a:ext cx="473912" cy="473912"/>
            </a:xfrm>
            <a:prstGeom prst="ellipse">
              <a:avLst/>
            </a:prstGeom>
            <a:solidFill>
              <a:srgbClr val="F5DF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C91B87C-D410-490C-9DBC-DA37531CB674}"/>
                </a:ext>
              </a:extLst>
            </p:cNvPr>
            <p:cNvSpPr/>
            <p:nvPr/>
          </p:nvSpPr>
          <p:spPr>
            <a:xfrm>
              <a:off x="11166890" y="6112018"/>
              <a:ext cx="148604" cy="1486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44D402B-EA3D-4031-968A-55886871AD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63474" y="16040"/>
            <a:ext cx="7330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973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37DADA1A-AFFF-42E2-8E5A-DC60B351830C}"/>
              </a:ext>
            </a:extLst>
          </p:cNvPr>
          <p:cNvGrpSpPr/>
          <p:nvPr/>
        </p:nvGrpSpPr>
        <p:grpSpPr>
          <a:xfrm>
            <a:off x="0" y="-57150"/>
            <a:ext cx="12192000" cy="6858000"/>
            <a:chOff x="0" y="-57150"/>
            <a:chExt cx="12192000" cy="6858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3C6BBF1-8A32-47E9-8D69-1E767B2AE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57150"/>
              <a:ext cx="12192000" cy="6858000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C9B0BC8-04AB-4DD1-8258-52361B2AD80F}"/>
                </a:ext>
              </a:extLst>
            </p:cNvPr>
            <p:cNvSpPr/>
            <p:nvPr/>
          </p:nvSpPr>
          <p:spPr>
            <a:xfrm>
              <a:off x="154279" y="180140"/>
              <a:ext cx="629793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Candara" panose="020E0502030303020204" pitchFamily="34" charset="0"/>
                </a:rPr>
                <a:t>COVID Unemployment Claims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73A22D31-964B-4654-B0ED-D2F4421986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77796" y="1311272"/>
              <a:ext cx="8491416" cy="52120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F315F4B-E19F-41FB-BAFA-88BAA3A0A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02044" y="76944"/>
              <a:ext cx="4889416" cy="1072989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E1B7E51-1935-428E-81E6-2319FE0586B9}"/>
                </a:ext>
              </a:extLst>
            </p:cNvPr>
            <p:cNvGrpSpPr/>
            <p:nvPr/>
          </p:nvGrpSpPr>
          <p:grpSpPr>
            <a:xfrm>
              <a:off x="385069" y="560017"/>
              <a:ext cx="11659091" cy="6230471"/>
              <a:chOff x="385069" y="560017"/>
              <a:chExt cx="11659091" cy="6230471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F10DD73A-DEB2-4D58-A83F-FA10D9BE8755}"/>
                  </a:ext>
                </a:extLst>
              </p:cNvPr>
              <p:cNvSpPr/>
              <p:nvPr/>
            </p:nvSpPr>
            <p:spPr>
              <a:xfrm>
                <a:off x="1622788" y="5127617"/>
                <a:ext cx="899303" cy="899303"/>
              </a:xfrm>
              <a:prstGeom prst="ellipse">
                <a:avLst/>
              </a:prstGeom>
              <a:solidFill>
                <a:srgbClr val="AFA3E9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8C27B833-6C23-4AFD-9490-D3FBA0AAD1ED}"/>
                  </a:ext>
                </a:extLst>
              </p:cNvPr>
              <p:cNvSpPr/>
              <p:nvPr/>
            </p:nvSpPr>
            <p:spPr>
              <a:xfrm>
                <a:off x="11678779" y="749955"/>
                <a:ext cx="275776" cy="275776"/>
              </a:xfrm>
              <a:prstGeom prst="ellipse">
                <a:avLst/>
              </a:prstGeom>
              <a:solidFill>
                <a:srgbClr val="F5DF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4365B80D-C1BC-4B79-A38E-DBCC3D316294}"/>
                  </a:ext>
                </a:extLst>
              </p:cNvPr>
              <p:cNvSpPr/>
              <p:nvPr/>
            </p:nvSpPr>
            <p:spPr>
              <a:xfrm>
                <a:off x="9648945" y="2031246"/>
                <a:ext cx="1188720" cy="1188720"/>
              </a:xfrm>
              <a:prstGeom prst="ellipse">
                <a:avLst/>
              </a:prstGeom>
              <a:solidFill>
                <a:srgbClr val="9FE6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7A997DF1-89A1-4D75-ADE6-BC9E884BDB0F}"/>
                  </a:ext>
                </a:extLst>
              </p:cNvPr>
              <p:cNvSpPr/>
              <p:nvPr/>
            </p:nvSpPr>
            <p:spPr>
              <a:xfrm>
                <a:off x="10015503" y="5577269"/>
                <a:ext cx="1107417" cy="1107417"/>
              </a:xfrm>
              <a:prstGeom prst="ellipse">
                <a:avLst/>
              </a:prstGeom>
              <a:solidFill>
                <a:srgbClr val="99001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9FF7244B-EFAD-4556-8CA0-D3AABECC9FBF}"/>
                  </a:ext>
                </a:extLst>
              </p:cNvPr>
              <p:cNvSpPr/>
              <p:nvPr/>
            </p:nvSpPr>
            <p:spPr>
              <a:xfrm>
                <a:off x="9179943" y="1035497"/>
                <a:ext cx="275776" cy="27577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EB614654-0A8D-4B61-BB87-2376C1677CA1}"/>
                  </a:ext>
                </a:extLst>
              </p:cNvPr>
              <p:cNvSpPr/>
              <p:nvPr/>
            </p:nvSpPr>
            <p:spPr>
              <a:xfrm>
                <a:off x="10748579" y="1173385"/>
                <a:ext cx="723012" cy="723012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640A60E8-7E4D-416D-AC7E-041F159C3BAA}"/>
                  </a:ext>
                </a:extLst>
              </p:cNvPr>
              <p:cNvSpPr/>
              <p:nvPr/>
            </p:nvSpPr>
            <p:spPr>
              <a:xfrm>
                <a:off x="841433" y="6514712"/>
                <a:ext cx="275776" cy="275776"/>
              </a:xfrm>
              <a:prstGeom prst="ellipse">
                <a:avLst/>
              </a:prstGeom>
              <a:solidFill>
                <a:srgbClr val="99001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3AF30621-041D-4D54-8E69-820128292E39}"/>
                  </a:ext>
                </a:extLst>
              </p:cNvPr>
              <p:cNvSpPr/>
              <p:nvPr/>
            </p:nvSpPr>
            <p:spPr>
              <a:xfrm>
                <a:off x="758786" y="2419320"/>
                <a:ext cx="473912" cy="473912"/>
              </a:xfrm>
              <a:prstGeom prst="ellipse">
                <a:avLst/>
              </a:prstGeom>
              <a:solidFill>
                <a:srgbClr val="9395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252A7044-AD49-492F-A57C-FE9E171897C2}"/>
                  </a:ext>
                </a:extLst>
              </p:cNvPr>
              <p:cNvSpPr/>
              <p:nvPr/>
            </p:nvSpPr>
            <p:spPr>
              <a:xfrm>
                <a:off x="10264300" y="4609191"/>
                <a:ext cx="473912" cy="473912"/>
              </a:xfrm>
              <a:prstGeom prst="ellipse">
                <a:avLst/>
              </a:prstGeom>
              <a:solidFill>
                <a:srgbClr val="F5DF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A0DDDAF2-F622-4C57-8747-4625E4AE084D}"/>
                  </a:ext>
                </a:extLst>
              </p:cNvPr>
              <p:cNvSpPr/>
              <p:nvPr/>
            </p:nvSpPr>
            <p:spPr>
              <a:xfrm>
                <a:off x="11726764" y="2596646"/>
                <a:ext cx="317396" cy="31739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AED2D7A7-EC6A-4FE8-9283-FAE74015B9B1}"/>
                  </a:ext>
                </a:extLst>
              </p:cNvPr>
              <p:cNvSpPr/>
              <p:nvPr/>
            </p:nvSpPr>
            <p:spPr>
              <a:xfrm>
                <a:off x="6689654" y="560017"/>
                <a:ext cx="473912" cy="473912"/>
              </a:xfrm>
              <a:prstGeom prst="ellipse">
                <a:avLst/>
              </a:prstGeom>
              <a:solidFill>
                <a:srgbClr val="F5DF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A5B59183-7FD1-4CC5-BF23-6DA2A7A60211}"/>
                  </a:ext>
                </a:extLst>
              </p:cNvPr>
              <p:cNvSpPr/>
              <p:nvPr/>
            </p:nvSpPr>
            <p:spPr>
              <a:xfrm>
                <a:off x="385069" y="3819751"/>
                <a:ext cx="473912" cy="473912"/>
              </a:xfrm>
              <a:prstGeom prst="ellipse">
                <a:avLst/>
              </a:prstGeom>
              <a:solidFill>
                <a:srgbClr val="F5DF4D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99B94543-8292-4B1B-8B48-C5EC6BDB346D}"/>
                  </a:ext>
                </a:extLst>
              </p:cNvPr>
              <p:cNvSpPr/>
              <p:nvPr/>
            </p:nvSpPr>
            <p:spPr>
              <a:xfrm>
                <a:off x="11166890" y="6112018"/>
                <a:ext cx="148604" cy="148604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3776A58-010D-4445-B55D-9E6EE00788A6}"/>
                </a:ext>
              </a:extLst>
            </p:cNvPr>
            <p:cNvSpPr/>
            <p:nvPr/>
          </p:nvSpPr>
          <p:spPr>
            <a:xfrm rot="16200000">
              <a:off x="-1294393" y="2363889"/>
              <a:ext cx="337464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Candara" panose="020E0502030303020204" pitchFamily="34" charset="0"/>
                </a:rPr>
                <a:t>Pikes Peak Region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33993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B4FA02C3-1CAF-42D4-B519-38DC62F97834}"/>
              </a:ext>
            </a:extLst>
          </p:cNvPr>
          <p:cNvGrpSpPr/>
          <p:nvPr/>
        </p:nvGrpSpPr>
        <p:grpSpPr>
          <a:xfrm>
            <a:off x="841433" y="159070"/>
            <a:ext cx="11225377" cy="6592598"/>
            <a:chOff x="841433" y="159070"/>
            <a:chExt cx="11225377" cy="6592598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066DABA-9C5C-436C-8542-AF71591A6849}"/>
                </a:ext>
              </a:extLst>
            </p:cNvPr>
            <p:cNvSpPr/>
            <p:nvPr/>
          </p:nvSpPr>
          <p:spPr>
            <a:xfrm rot="16200000">
              <a:off x="9398091" y="4030211"/>
              <a:ext cx="462955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Pikes Peak Region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0FA69CB-8134-47AD-8B03-DB3C20F42A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439" t="2249" r="5311"/>
            <a:stretch/>
          </p:blipFill>
          <p:spPr>
            <a:xfrm>
              <a:off x="1042737" y="1010652"/>
              <a:ext cx="8422106" cy="5518153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3B5616F-A391-4BD6-9FEC-3043AEFC7C8E}"/>
                </a:ext>
              </a:extLst>
            </p:cNvPr>
            <p:cNvSpPr/>
            <p:nvPr/>
          </p:nvSpPr>
          <p:spPr>
            <a:xfrm>
              <a:off x="5637166" y="159070"/>
              <a:ext cx="6075701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r"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Candara" panose="020E0502030303020204" pitchFamily="34" charset="0"/>
                </a:rPr>
                <a:t>COVID-impacted Industries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945D4EC-6F57-4356-B36B-D02DDBF56F3D}"/>
                </a:ext>
              </a:extLst>
            </p:cNvPr>
            <p:cNvGrpSpPr/>
            <p:nvPr/>
          </p:nvGrpSpPr>
          <p:grpSpPr>
            <a:xfrm flipH="1">
              <a:off x="841433" y="773696"/>
              <a:ext cx="10888807" cy="5977972"/>
              <a:chOff x="974290" y="773696"/>
              <a:chExt cx="10888807" cy="597797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37EA1634-D8DE-4CE5-AAC3-F5704C018198}"/>
                  </a:ext>
                </a:extLst>
              </p:cNvPr>
              <p:cNvSpPr/>
              <p:nvPr/>
            </p:nvSpPr>
            <p:spPr>
              <a:xfrm>
                <a:off x="2190661" y="5455532"/>
                <a:ext cx="899303" cy="899303"/>
              </a:xfrm>
              <a:prstGeom prst="ellipse">
                <a:avLst/>
              </a:prstGeom>
              <a:solidFill>
                <a:srgbClr val="A2FF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3EFB0EFD-C9D7-46B8-AF61-CFB0C8B4ABAC}"/>
                  </a:ext>
                </a:extLst>
              </p:cNvPr>
              <p:cNvSpPr/>
              <p:nvPr/>
            </p:nvSpPr>
            <p:spPr>
              <a:xfrm>
                <a:off x="4109902" y="1364244"/>
                <a:ext cx="275776" cy="275776"/>
              </a:xfrm>
              <a:prstGeom prst="ellipse">
                <a:avLst/>
              </a:prstGeom>
              <a:solidFill>
                <a:srgbClr val="F5DF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6E38B55-FEA7-495A-8BCA-330395407ACA}"/>
                  </a:ext>
                </a:extLst>
              </p:cNvPr>
              <p:cNvSpPr/>
              <p:nvPr/>
            </p:nvSpPr>
            <p:spPr>
              <a:xfrm>
                <a:off x="1777838" y="3153224"/>
                <a:ext cx="275776" cy="27577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DC9F915E-86D0-4199-A0CA-B9617E014FBB}"/>
                  </a:ext>
                </a:extLst>
              </p:cNvPr>
              <p:cNvSpPr/>
              <p:nvPr/>
            </p:nvSpPr>
            <p:spPr>
              <a:xfrm>
                <a:off x="2210071" y="1707872"/>
                <a:ext cx="723012" cy="723012"/>
              </a:xfrm>
              <a:prstGeom prst="ellipse">
                <a:avLst/>
              </a:prstGeom>
              <a:solidFill>
                <a:srgbClr val="63F1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6735A64F-C41D-40ED-A6C8-3B15E81A1A2C}"/>
                  </a:ext>
                </a:extLst>
              </p:cNvPr>
              <p:cNvSpPr/>
              <p:nvPr/>
            </p:nvSpPr>
            <p:spPr>
              <a:xfrm>
                <a:off x="1295350" y="2279597"/>
                <a:ext cx="275776" cy="275776"/>
              </a:xfrm>
              <a:prstGeom prst="ellipse">
                <a:avLst/>
              </a:prstGeom>
              <a:solidFill>
                <a:srgbClr val="99001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55483175-3FE3-408F-85A6-FD30C351C6AB}"/>
                  </a:ext>
                </a:extLst>
              </p:cNvPr>
              <p:cNvSpPr/>
              <p:nvPr/>
            </p:nvSpPr>
            <p:spPr>
              <a:xfrm>
                <a:off x="2853008" y="5516150"/>
                <a:ext cx="473912" cy="473912"/>
              </a:xfrm>
              <a:prstGeom prst="ellipse">
                <a:avLst/>
              </a:prstGeom>
              <a:solidFill>
                <a:srgbClr val="9395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B6B59D93-A9CD-4458-A502-5605A4B2FA44}"/>
                  </a:ext>
                </a:extLst>
              </p:cNvPr>
              <p:cNvSpPr/>
              <p:nvPr/>
            </p:nvSpPr>
            <p:spPr>
              <a:xfrm>
                <a:off x="11389185" y="6277756"/>
                <a:ext cx="473912" cy="473912"/>
              </a:xfrm>
              <a:prstGeom prst="ellipse">
                <a:avLst/>
              </a:prstGeom>
              <a:solidFill>
                <a:srgbClr val="F5DF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AF53ADE5-058F-4D46-94A0-48AFE4A6483E}"/>
                  </a:ext>
                </a:extLst>
              </p:cNvPr>
              <p:cNvSpPr/>
              <p:nvPr/>
            </p:nvSpPr>
            <p:spPr>
              <a:xfrm>
                <a:off x="10929934" y="773696"/>
                <a:ext cx="473912" cy="473912"/>
              </a:xfrm>
              <a:prstGeom prst="ellipse">
                <a:avLst/>
              </a:prstGeom>
              <a:solidFill>
                <a:srgbClr val="F5DF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2A64E4FF-0691-463A-8075-49674CEE3728}"/>
                  </a:ext>
                </a:extLst>
              </p:cNvPr>
              <p:cNvSpPr/>
              <p:nvPr/>
            </p:nvSpPr>
            <p:spPr>
              <a:xfrm>
                <a:off x="974290" y="1126161"/>
                <a:ext cx="473912" cy="473912"/>
              </a:xfrm>
              <a:prstGeom prst="ellipse">
                <a:avLst/>
              </a:prstGeom>
              <a:solidFill>
                <a:srgbClr val="F5DF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E50398D0-8C5D-4821-9A20-4CC57EFBCA72}"/>
                  </a:ext>
                </a:extLst>
              </p:cNvPr>
              <p:cNvSpPr/>
              <p:nvPr/>
            </p:nvSpPr>
            <p:spPr>
              <a:xfrm>
                <a:off x="11435381" y="6129152"/>
                <a:ext cx="148604" cy="148604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202841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F819939-71DF-4571-B0B4-F9F0A8761DE2}"/>
              </a:ext>
            </a:extLst>
          </p:cNvPr>
          <p:cNvGrpSpPr/>
          <p:nvPr/>
        </p:nvGrpSpPr>
        <p:grpSpPr>
          <a:xfrm>
            <a:off x="0" y="1"/>
            <a:ext cx="12192001" cy="6857999"/>
            <a:chOff x="0" y="1"/>
            <a:chExt cx="12192001" cy="6857999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2B2A2626-CB25-41FC-A64A-0F81AAD09B42}"/>
                </a:ext>
              </a:extLst>
            </p:cNvPr>
            <p:cNvGrpSpPr/>
            <p:nvPr/>
          </p:nvGrpSpPr>
          <p:grpSpPr>
            <a:xfrm>
              <a:off x="0" y="1"/>
              <a:ext cx="12192001" cy="6857999"/>
              <a:chOff x="0" y="0"/>
              <a:chExt cx="12192001" cy="6857999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A5AD9668-68AD-4CA4-8623-8D5FACA003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1165" t="-1" b="18629"/>
              <a:stretch/>
            </p:blipFill>
            <p:spPr>
              <a:xfrm>
                <a:off x="0" y="2358528"/>
                <a:ext cx="4917630" cy="4499471"/>
              </a:xfrm>
              <a:prstGeom prst="rect">
                <a:avLst/>
              </a:prstGeom>
            </p:spPr>
          </p:pic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64DC70DB-A5CF-4E82-8642-2D20662FD823}"/>
                  </a:ext>
                </a:extLst>
              </p:cNvPr>
              <p:cNvGrpSpPr/>
              <p:nvPr/>
            </p:nvGrpSpPr>
            <p:grpSpPr>
              <a:xfrm>
                <a:off x="0" y="0"/>
                <a:ext cx="12192001" cy="6857999"/>
                <a:chOff x="0" y="0"/>
                <a:chExt cx="12192001" cy="6857999"/>
              </a:xfrm>
            </p:grpSpPr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8B899C3A-5545-4379-8243-9A846CCFBD2C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12192001" cy="6857999"/>
                  <a:chOff x="0" y="0"/>
                  <a:chExt cx="12192001" cy="6857999"/>
                </a:xfrm>
              </p:grpSpPr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18B3284B-3C35-4B04-9EE2-65B29BBEF1E5}"/>
                      </a:ext>
                    </a:extLst>
                  </p:cNvPr>
                  <p:cNvSpPr/>
                  <p:nvPr/>
                </p:nvSpPr>
                <p:spPr>
                  <a:xfrm>
                    <a:off x="4507832" y="204219"/>
                    <a:ext cx="7283574" cy="1323439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r"/>
                    <a:r>
                      <a:rPr lang="en-US" sz="4000" b="1" dirty="0">
                        <a:latin typeface="Candara" panose="020E0502030303020204" pitchFamily="34" charset="0"/>
                      </a:rPr>
                      <a:t>Bridging the Skills Gap with Training Programs </a:t>
                    </a:r>
                  </a:p>
                </p:txBody>
              </p:sp>
              <p:sp>
                <p:nvSpPr>
                  <p:cNvPr id="6" name="Rectangle 5">
                    <a:extLst>
                      <a:ext uri="{FF2B5EF4-FFF2-40B4-BE49-F238E27FC236}">
                        <a16:creationId xmlns:a16="http://schemas.microsoft.com/office/drawing/2014/main" id="{568DFD6F-008B-497C-972C-BDB828E44FE1}"/>
                      </a:ext>
                    </a:extLst>
                  </p:cNvPr>
                  <p:cNvSpPr/>
                  <p:nvPr/>
                </p:nvSpPr>
                <p:spPr>
                  <a:xfrm>
                    <a:off x="115363" y="3195370"/>
                    <a:ext cx="4220592" cy="1938992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2400" b="1" dirty="0">
                        <a:latin typeface="Candara" panose="020E0502030303020204" pitchFamily="34" charset="0"/>
                      </a:rPr>
                      <a:t>We established </a:t>
                    </a:r>
                    <a:br>
                      <a:rPr lang="en-US" sz="2400" b="1" dirty="0">
                        <a:latin typeface="Candara" panose="020E0502030303020204" pitchFamily="34" charset="0"/>
                      </a:rPr>
                    </a:br>
                    <a:r>
                      <a:rPr lang="en-US" sz="2400" b="1" dirty="0">
                        <a:latin typeface="Candara" panose="020E0502030303020204" pitchFamily="34" charset="0"/>
                      </a:rPr>
                      <a:t>a virtual training platform.</a:t>
                    </a:r>
                  </a:p>
                  <a:p>
                    <a:r>
                      <a:rPr lang="en-US" sz="2400" b="1" dirty="0">
                        <a:latin typeface="Candara" panose="020E0502030303020204" pitchFamily="34" charset="0"/>
                      </a:rPr>
                      <a:t>Hundreds of no-cost courses to help displaced workers acquire in-demand skills.</a:t>
                    </a:r>
                  </a:p>
                </p:txBody>
              </p:sp>
              <p:pic>
                <p:nvPicPr>
                  <p:cNvPr id="7" name="Picture 6">
                    <a:extLst>
                      <a:ext uri="{FF2B5EF4-FFF2-40B4-BE49-F238E27FC236}">
                        <a16:creationId xmlns:a16="http://schemas.microsoft.com/office/drawing/2014/main" id="{33A50F32-1881-494C-92FB-950B3CAB304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0" y="5852525"/>
                    <a:ext cx="3966483" cy="870450"/>
                  </a:xfrm>
                  <a:prstGeom prst="rect">
                    <a:avLst/>
                  </a:prstGeom>
                </p:spPr>
              </p:pic>
              <p:pic>
                <p:nvPicPr>
                  <p:cNvPr id="8" name="Picture 7">
                    <a:extLst>
                      <a:ext uri="{FF2B5EF4-FFF2-40B4-BE49-F238E27FC236}">
                        <a16:creationId xmlns:a16="http://schemas.microsoft.com/office/drawing/2014/main" id="{C9900982-840A-4D30-A92D-D6966E26694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t="1" r="2915" b="45844"/>
                  <a:stretch/>
                </p:blipFill>
                <p:spPr>
                  <a:xfrm>
                    <a:off x="4183419" y="2387354"/>
                    <a:ext cx="8008582" cy="4470645"/>
                  </a:xfrm>
                  <a:prstGeom prst="rect">
                    <a:avLst/>
                  </a:prstGeom>
                </p:spPr>
              </p:pic>
              <p:sp>
                <p:nvSpPr>
                  <p:cNvPr id="4" name="Rectangle 3">
                    <a:extLst>
                      <a:ext uri="{FF2B5EF4-FFF2-40B4-BE49-F238E27FC236}">
                        <a16:creationId xmlns:a16="http://schemas.microsoft.com/office/drawing/2014/main" id="{7841E9E1-4B9C-47DD-8FBA-CE33E3A23047}"/>
                      </a:ext>
                    </a:extLst>
                  </p:cNvPr>
                  <p:cNvSpPr/>
                  <p:nvPr/>
                </p:nvSpPr>
                <p:spPr>
                  <a:xfrm>
                    <a:off x="4402004" y="2868129"/>
                    <a:ext cx="6729258" cy="3785652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2000" dirty="0">
                        <a:latin typeface="Candara" panose="020E0502030303020204" pitchFamily="34" charset="0"/>
                      </a:rPr>
                      <a:t>		   • </a:t>
                    </a:r>
                    <a:r>
                      <a:rPr lang="en-US" sz="2000" b="1" dirty="0">
                        <a:latin typeface="Candara" panose="020E0502030303020204" pitchFamily="34" charset="0"/>
                      </a:rPr>
                      <a:t>69 Business Skills courses </a:t>
                    </a:r>
                  </a:p>
                  <a:p>
                    <a:pPr marL="2628900" lvl="5" indent="-342900">
                      <a:buFont typeface="Wingdings" panose="05000000000000000000" pitchFamily="2" charset="2"/>
                      <a:buChar char="Ø"/>
                    </a:pPr>
                    <a:r>
                      <a:rPr lang="en-US" sz="2000" dirty="0">
                        <a:latin typeface="Calibri" panose="020F0502020204030204" pitchFamily="34" charset="0"/>
                        <a:ea typeface="Calibri" panose="020F0502020204030204" pitchFamily="34" charset="0"/>
                      </a:rPr>
                      <a:t>269 courses taken</a:t>
                    </a:r>
                  </a:p>
                  <a:p>
                    <a:pPr marL="2628900" lvl="5" indent="-342900">
                      <a:buFont typeface="Wingdings" panose="05000000000000000000" pitchFamily="2" charset="2"/>
                      <a:buChar char="Ø"/>
                    </a:pPr>
                    <a:r>
                      <a:rPr lang="en-US" sz="2000" dirty="0">
                        <a:latin typeface="Calibri" panose="020F0502020204030204" pitchFamily="34" charset="0"/>
                        <a:ea typeface="Calibri" panose="020F0502020204030204" pitchFamily="34" charset="0"/>
                      </a:rPr>
                      <a:t>5,731 skills attained</a:t>
                    </a:r>
                  </a:p>
                  <a:p>
                    <a:pPr marL="2628900" lvl="5" indent="-342900">
                      <a:buFont typeface="Wingdings" panose="05000000000000000000" pitchFamily="2" charset="2"/>
                      <a:buChar char="Ø"/>
                    </a:pPr>
                    <a:r>
                      <a:rPr lang="en-US" sz="2000" dirty="0">
                        <a:latin typeface="Calibri" panose="020F0502020204030204" pitchFamily="34" charset="0"/>
                        <a:ea typeface="Calibri" panose="020F0502020204030204" pitchFamily="34" charset="0"/>
                      </a:rPr>
                      <a:t>14,000+ minutes of training</a:t>
                    </a:r>
                  </a:p>
                  <a:p>
                    <a:pPr marL="2628900" lvl="5" indent="-342900">
                      <a:buFont typeface="Wingdings" panose="05000000000000000000" pitchFamily="2" charset="2"/>
                      <a:buChar char="Ø"/>
                    </a:pPr>
                    <a:r>
                      <a:rPr lang="en-US" sz="2000" dirty="0">
                        <a:latin typeface="Calibri" panose="020F0502020204030204" pitchFamily="34" charset="0"/>
                        <a:ea typeface="Calibri" panose="020F0502020204030204" pitchFamily="34" charset="0"/>
                      </a:rPr>
                      <a:t>Top Courses – Excel, Access, </a:t>
                    </a:r>
                    <a:br>
                      <a:rPr lang="en-US" sz="2000" dirty="0">
                        <a:latin typeface="Calibri" panose="020F0502020204030204" pitchFamily="34" charset="0"/>
                        <a:ea typeface="Calibri" panose="020F0502020204030204" pitchFamily="34" charset="0"/>
                      </a:rPr>
                    </a:br>
                    <a:r>
                      <a:rPr lang="en-US" sz="2000" dirty="0">
                        <a:latin typeface="Calibri" panose="020F0502020204030204" pitchFamily="34" charset="0"/>
                        <a:ea typeface="Calibri" panose="020F0502020204030204" pitchFamily="34" charset="0"/>
                      </a:rPr>
                      <a:t>Business Writing, Email Etiquette</a:t>
                    </a:r>
                    <a:endParaRPr lang="en-US" sz="2000" dirty="0">
                      <a:latin typeface="Candara" panose="020E0502030303020204" pitchFamily="34" charset="0"/>
                    </a:endParaRPr>
                  </a:p>
                  <a:p>
                    <a:r>
                      <a:rPr lang="en-US" sz="2000" dirty="0">
                        <a:latin typeface="Candara" panose="020E0502030303020204" pitchFamily="34" charset="0"/>
                      </a:rPr>
                      <a:t>                      • </a:t>
                    </a:r>
                    <a:r>
                      <a:rPr lang="en-US" sz="2000" b="1" dirty="0">
                        <a:latin typeface="Candara" panose="020E0502030303020204" pitchFamily="34" charset="0"/>
                      </a:rPr>
                      <a:t>23 Career Development courses</a:t>
                    </a:r>
                  </a:p>
                  <a:p>
                    <a:pPr marL="2171700" lvl="4" indent="-342900">
                      <a:buFont typeface="Wingdings" panose="05000000000000000000" pitchFamily="2" charset="2"/>
                      <a:buChar char="Ø"/>
                    </a:pPr>
                    <a:r>
                      <a:rPr lang="en-US" sz="2000" b="1" dirty="0">
                        <a:latin typeface="Candara" panose="020E0502030303020204" pitchFamily="34" charset="0"/>
                      </a:rPr>
                      <a:t> </a:t>
                    </a:r>
                    <a:r>
                      <a:rPr lang="en-US" sz="2000" dirty="0">
                        <a:latin typeface="Calibri" panose="020F0502020204030204" pitchFamily="34" charset="0"/>
                        <a:ea typeface="Calibri" panose="020F0502020204030204" pitchFamily="34" charset="0"/>
                      </a:rPr>
                      <a:t>391 video views</a:t>
                    </a:r>
                    <a:endParaRPr lang="en-US" sz="2000" dirty="0">
                      <a:latin typeface="Candara" panose="020E0502030303020204" pitchFamily="34" charset="0"/>
                      <a:ea typeface="Calibri" panose="020F0502020204030204" pitchFamily="34" charset="0"/>
                    </a:endParaRPr>
                  </a:p>
                  <a:p>
                    <a:r>
                      <a:rPr lang="en-US" sz="2000" dirty="0">
                        <a:latin typeface="Candara" panose="020E0502030303020204" pitchFamily="34" charset="0"/>
                      </a:rPr>
                      <a:t>• </a:t>
                    </a:r>
                    <a:r>
                      <a:rPr lang="en-US" sz="2000" b="1" dirty="0">
                        <a:latin typeface="Candara" panose="020E0502030303020204" pitchFamily="34" charset="0"/>
                      </a:rPr>
                      <a:t>5 Cybersecurity/IT entry-level courses</a:t>
                    </a:r>
                    <a:endParaRPr lang="en-US" sz="2000" dirty="0">
                      <a:latin typeface="Candara" panose="020E0502030303020204" pitchFamily="34" charset="0"/>
                    </a:endParaRPr>
                  </a:p>
                  <a:p>
                    <a:r>
                      <a:rPr lang="en-US" sz="2000" b="1" dirty="0">
                        <a:latin typeface="Candara" panose="020E0502030303020204" pitchFamily="34" charset="0"/>
                      </a:rPr>
                      <a:t>• Skilled Trades curriculum teaches in-demand trades</a:t>
                    </a:r>
                    <a:endParaRPr lang="en-US" sz="2000" dirty="0">
                      <a:latin typeface="Candara" panose="020E0502030303020204" pitchFamily="34" charset="0"/>
                    </a:endParaRPr>
                  </a:p>
                  <a:p>
                    <a:r>
                      <a:rPr lang="en-US" sz="2000" dirty="0">
                        <a:latin typeface="Candara" panose="020E0502030303020204" pitchFamily="34" charset="0"/>
                      </a:rPr>
                      <a:t>• </a:t>
                    </a:r>
                    <a:r>
                      <a:rPr lang="en-US" sz="2000" b="1" dirty="0">
                        <a:latin typeface="Candara" panose="020E0502030303020204" pitchFamily="34" charset="0"/>
                      </a:rPr>
                      <a:t>Retail &amp; Hospitality courses</a:t>
                    </a:r>
                    <a:endParaRPr lang="en-US" sz="2000" dirty="0">
                      <a:latin typeface="Candara" panose="020E0502030303020204" pitchFamily="34" charset="0"/>
                    </a:endParaRPr>
                  </a:p>
                  <a:p>
                    <a:r>
                      <a:rPr lang="en-US" sz="2000" dirty="0">
                        <a:latin typeface="Candara" panose="020E0502030303020204" pitchFamily="34" charset="0"/>
                      </a:rPr>
                      <a:t>• </a:t>
                    </a:r>
                    <a:r>
                      <a:rPr lang="en-US" sz="2000" b="1" dirty="0">
                        <a:latin typeface="Candara" panose="020E0502030303020204" pitchFamily="34" charset="0"/>
                      </a:rPr>
                      <a:t>Basic Soft Skills &amp; Workplace Skills</a:t>
                    </a:r>
                    <a:endParaRPr lang="en-US" sz="2000" dirty="0">
                      <a:latin typeface="Candara" panose="020E0502030303020204" pitchFamily="34" charset="0"/>
                    </a:endParaRPr>
                  </a:p>
                </p:txBody>
              </p:sp>
              <p:pic>
                <p:nvPicPr>
                  <p:cNvPr id="9" name="Picture 8">
                    <a:extLst>
                      <a:ext uri="{FF2B5EF4-FFF2-40B4-BE49-F238E27FC236}">
                        <a16:creationId xmlns:a16="http://schemas.microsoft.com/office/drawing/2014/main" id="{016D7609-4042-4C05-A678-22B12D8DAF1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/>
                  <a:srcRect l="5996" t="14707"/>
                  <a:stretch/>
                </p:blipFill>
                <p:spPr>
                  <a:xfrm>
                    <a:off x="0" y="0"/>
                    <a:ext cx="4418587" cy="355674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1D5105AD-97E6-46EC-8B6C-BD4556E16F02}"/>
                    </a:ext>
                  </a:extLst>
                </p:cNvPr>
                <p:cNvGrpSpPr/>
                <p:nvPr/>
              </p:nvGrpSpPr>
              <p:grpSpPr>
                <a:xfrm flipH="1" flipV="1">
                  <a:off x="841433" y="598837"/>
                  <a:ext cx="11242032" cy="5415704"/>
                  <a:chOff x="621065" y="1335964"/>
                  <a:chExt cx="11242032" cy="5415704"/>
                </a:xfrm>
              </p:grpSpPr>
              <p:sp>
                <p:nvSpPr>
                  <p:cNvPr id="12" name="Oval 11">
                    <a:extLst>
                      <a:ext uri="{FF2B5EF4-FFF2-40B4-BE49-F238E27FC236}">
                        <a16:creationId xmlns:a16="http://schemas.microsoft.com/office/drawing/2014/main" id="{DD174E0F-0DAD-40C2-9407-948FCA1226BF}"/>
                      </a:ext>
                    </a:extLst>
                  </p:cNvPr>
                  <p:cNvSpPr/>
                  <p:nvPr/>
                </p:nvSpPr>
                <p:spPr>
                  <a:xfrm>
                    <a:off x="621065" y="3949026"/>
                    <a:ext cx="899303" cy="899303"/>
                  </a:xfrm>
                  <a:prstGeom prst="ellipse">
                    <a:avLst/>
                  </a:prstGeom>
                  <a:solidFill>
                    <a:srgbClr val="79DC8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/>
                  </a:p>
                </p:txBody>
              </p:sp>
              <p:sp>
                <p:nvSpPr>
                  <p:cNvPr id="13" name="Oval 12">
                    <a:extLst>
                      <a:ext uri="{FF2B5EF4-FFF2-40B4-BE49-F238E27FC236}">
                        <a16:creationId xmlns:a16="http://schemas.microsoft.com/office/drawing/2014/main" id="{5EE05C67-2D7A-4EB2-A558-B1C5FAB77FA6}"/>
                      </a:ext>
                    </a:extLst>
                  </p:cNvPr>
                  <p:cNvSpPr/>
                  <p:nvPr/>
                </p:nvSpPr>
                <p:spPr>
                  <a:xfrm>
                    <a:off x="7512328" y="5851672"/>
                    <a:ext cx="275776" cy="275776"/>
                  </a:xfrm>
                  <a:prstGeom prst="ellipse">
                    <a:avLst/>
                  </a:prstGeom>
                  <a:solidFill>
                    <a:srgbClr val="F5DF4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14" name="Oval 13">
                    <a:extLst>
                      <a:ext uri="{FF2B5EF4-FFF2-40B4-BE49-F238E27FC236}">
                        <a16:creationId xmlns:a16="http://schemas.microsoft.com/office/drawing/2014/main" id="{5F778C54-4957-4EF2-855B-EED70AC22822}"/>
                      </a:ext>
                    </a:extLst>
                  </p:cNvPr>
                  <p:cNvSpPr/>
                  <p:nvPr/>
                </p:nvSpPr>
                <p:spPr>
                  <a:xfrm>
                    <a:off x="9241327" y="1502132"/>
                    <a:ext cx="275776" cy="275776"/>
                  </a:xfrm>
                  <a:prstGeom prst="ellipse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15" name="Oval 14">
                    <a:extLst>
                      <a:ext uri="{FF2B5EF4-FFF2-40B4-BE49-F238E27FC236}">
                        <a16:creationId xmlns:a16="http://schemas.microsoft.com/office/drawing/2014/main" id="{FB48CF5C-0C81-4801-AB29-145EB854C840}"/>
                      </a:ext>
                    </a:extLst>
                  </p:cNvPr>
                  <p:cNvSpPr/>
                  <p:nvPr/>
                </p:nvSpPr>
                <p:spPr>
                  <a:xfrm>
                    <a:off x="8593181" y="4271939"/>
                    <a:ext cx="723012" cy="723012"/>
                  </a:xfrm>
                  <a:prstGeom prst="ellipse">
                    <a:avLst/>
                  </a:prstGeom>
                  <a:solidFill>
                    <a:srgbClr val="0BB19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16" name="Oval 15">
                    <a:extLst>
                      <a:ext uri="{FF2B5EF4-FFF2-40B4-BE49-F238E27FC236}">
                        <a16:creationId xmlns:a16="http://schemas.microsoft.com/office/drawing/2014/main" id="{9F806807-6C0C-4F6E-88D0-8C27DC7319C3}"/>
                      </a:ext>
                    </a:extLst>
                  </p:cNvPr>
                  <p:cNvSpPr/>
                  <p:nvPr/>
                </p:nvSpPr>
                <p:spPr>
                  <a:xfrm>
                    <a:off x="1166623" y="1880661"/>
                    <a:ext cx="275776" cy="275776"/>
                  </a:xfrm>
                  <a:prstGeom prst="ellipse">
                    <a:avLst/>
                  </a:prstGeom>
                  <a:solidFill>
                    <a:srgbClr val="99001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18" name="Oval 17">
                    <a:extLst>
                      <a:ext uri="{FF2B5EF4-FFF2-40B4-BE49-F238E27FC236}">
                        <a16:creationId xmlns:a16="http://schemas.microsoft.com/office/drawing/2014/main" id="{6D59A45D-4AAA-4B70-AAC9-DB5F16685462}"/>
                      </a:ext>
                    </a:extLst>
                  </p:cNvPr>
                  <p:cNvSpPr/>
                  <p:nvPr/>
                </p:nvSpPr>
                <p:spPr>
                  <a:xfrm>
                    <a:off x="11389185" y="6277756"/>
                    <a:ext cx="473912" cy="473912"/>
                  </a:xfrm>
                  <a:prstGeom prst="ellipse">
                    <a:avLst/>
                  </a:prstGeom>
                  <a:solidFill>
                    <a:srgbClr val="F5DF4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19" name="Oval 18">
                    <a:extLst>
                      <a:ext uri="{FF2B5EF4-FFF2-40B4-BE49-F238E27FC236}">
                        <a16:creationId xmlns:a16="http://schemas.microsoft.com/office/drawing/2014/main" id="{97245C73-8F98-460D-8D35-3785AC9B0259}"/>
                      </a:ext>
                    </a:extLst>
                  </p:cNvPr>
                  <p:cNvSpPr/>
                  <p:nvPr/>
                </p:nvSpPr>
                <p:spPr>
                  <a:xfrm>
                    <a:off x="9017868" y="1682525"/>
                    <a:ext cx="473912" cy="473912"/>
                  </a:xfrm>
                  <a:prstGeom prst="ellipse">
                    <a:avLst/>
                  </a:prstGeom>
                  <a:solidFill>
                    <a:srgbClr val="F5DF4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20" name="Oval 19">
                    <a:extLst>
                      <a:ext uri="{FF2B5EF4-FFF2-40B4-BE49-F238E27FC236}">
                        <a16:creationId xmlns:a16="http://schemas.microsoft.com/office/drawing/2014/main" id="{0D63A6AB-3693-4E56-B5CB-92F9C84C1156}"/>
                      </a:ext>
                    </a:extLst>
                  </p:cNvPr>
                  <p:cNvSpPr/>
                  <p:nvPr/>
                </p:nvSpPr>
                <p:spPr>
                  <a:xfrm>
                    <a:off x="1117244" y="1335964"/>
                    <a:ext cx="640080" cy="640080"/>
                  </a:xfrm>
                  <a:prstGeom prst="ellipse">
                    <a:avLst/>
                  </a:prstGeom>
                  <a:solidFill>
                    <a:srgbClr val="F5DF4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21" name="Oval 20">
                    <a:extLst>
                      <a:ext uri="{FF2B5EF4-FFF2-40B4-BE49-F238E27FC236}">
                        <a16:creationId xmlns:a16="http://schemas.microsoft.com/office/drawing/2014/main" id="{A88A0334-4846-4AA0-9748-A63BD6E58618}"/>
                      </a:ext>
                    </a:extLst>
                  </p:cNvPr>
                  <p:cNvSpPr/>
                  <p:nvPr/>
                </p:nvSpPr>
                <p:spPr>
                  <a:xfrm>
                    <a:off x="8813851" y="4080833"/>
                    <a:ext cx="148604" cy="148604"/>
                  </a:xfrm>
                  <a:prstGeom prst="ellipse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</p:grpSp>
          </p:grpSp>
        </p:grp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658253AF-C18B-42CB-8532-E9D65BFD64EF}"/>
                </a:ext>
              </a:extLst>
            </p:cNvPr>
            <p:cNvSpPr/>
            <p:nvPr/>
          </p:nvSpPr>
          <p:spPr>
            <a:xfrm flipH="1" flipV="1">
              <a:off x="4280248" y="3454244"/>
              <a:ext cx="1188720" cy="1188720"/>
            </a:xfrm>
            <a:prstGeom prst="ellipse">
              <a:avLst/>
            </a:prstGeom>
            <a:solidFill>
              <a:srgbClr val="79DC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54FF773F-5367-4815-965D-068F97FDAD06}"/>
                </a:ext>
              </a:extLst>
            </p:cNvPr>
            <p:cNvSpPr/>
            <p:nvPr/>
          </p:nvSpPr>
          <p:spPr>
            <a:xfrm flipH="1" flipV="1">
              <a:off x="5362070" y="3889091"/>
              <a:ext cx="365760" cy="365760"/>
            </a:xfrm>
            <a:prstGeom prst="ellipse">
              <a:avLst/>
            </a:prstGeom>
            <a:solidFill>
              <a:srgbClr val="9900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27475018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21EAD7C2-F3E1-4F1C-B576-2707CB7D4691}"/>
              </a:ext>
            </a:extLst>
          </p:cNvPr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59187712-55D5-4906-8E06-CF41939DE6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5113" b="15671"/>
            <a:stretch/>
          </p:blipFill>
          <p:spPr>
            <a:xfrm>
              <a:off x="2131018" y="-1"/>
              <a:ext cx="8657248" cy="6858001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3B3A87C-19C7-4858-864C-AB034F2BF2EC}"/>
                </a:ext>
              </a:extLst>
            </p:cNvPr>
            <p:cNvGrpSpPr/>
            <p:nvPr/>
          </p:nvGrpSpPr>
          <p:grpSpPr>
            <a:xfrm>
              <a:off x="0" y="181957"/>
              <a:ext cx="12192000" cy="6227787"/>
              <a:chOff x="0" y="181957"/>
              <a:chExt cx="12192000" cy="622778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2EA9FCB2-4BA6-4DBF-98D6-F5A306114C94}"/>
                  </a:ext>
                </a:extLst>
              </p:cNvPr>
              <p:cNvGrpSpPr/>
              <p:nvPr/>
            </p:nvGrpSpPr>
            <p:grpSpPr>
              <a:xfrm>
                <a:off x="0" y="181957"/>
                <a:ext cx="12192000" cy="6227787"/>
                <a:chOff x="0" y="181957"/>
                <a:chExt cx="12192000" cy="6227787"/>
              </a:xfrm>
            </p:grpSpPr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F72B8D96-1C8A-4817-9E62-C531647CDBD3}"/>
                    </a:ext>
                  </a:extLst>
                </p:cNvPr>
                <p:cNvSpPr/>
                <p:nvPr/>
              </p:nvSpPr>
              <p:spPr>
                <a:xfrm>
                  <a:off x="0" y="959235"/>
                  <a:ext cx="11502189" cy="914400"/>
                </a:xfrm>
                <a:prstGeom prst="rect">
                  <a:avLst/>
                </a:prstGeom>
                <a:solidFill>
                  <a:srgbClr val="6A3B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" name="Rectangle 2">
                  <a:extLst>
                    <a:ext uri="{FF2B5EF4-FFF2-40B4-BE49-F238E27FC236}">
                      <a16:creationId xmlns:a16="http://schemas.microsoft.com/office/drawing/2014/main" id="{D66ED806-C478-4C27-BC23-108F21222837}"/>
                    </a:ext>
                  </a:extLst>
                </p:cNvPr>
                <p:cNvSpPr/>
                <p:nvPr/>
              </p:nvSpPr>
              <p:spPr>
                <a:xfrm>
                  <a:off x="176463" y="181957"/>
                  <a:ext cx="7566495" cy="5847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/>
                  <a:r>
                    <a:rPr lang="en-US" sz="3200" b="1" dirty="0">
                      <a:solidFill>
                        <a:prstClr val="black"/>
                      </a:solidFill>
                      <a:latin typeface="Candara" panose="020E0502030303020204" pitchFamily="34" charset="0"/>
                    </a:rPr>
                    <a:t>Supporting the Region’s Healthcare Crisis </a:t>
                  </a:r>
                </a:p>
              </p:txBody>
            </p:sp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BF2B427E-E6ED-4DCA-BB12-0ECB248989EC}"/>
                    </a:ext>
                  </a:extLst>
                </p:cNvPr>
                <p:cNvSpPr/>
                <p:nvPr/>
              </p:nvSpPr>
              <p:spPr>
                <a:xfrm>
                  <a:off x="176463" y="2002736"/>
                  <a:ext cx="7764379" cy="70788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342900" indent="-342900">
                    <a:buFont typeface="Courier New" panose="02070309020205020404" pitchFamily="49" charset="0"/>
                    <a:buChar char="o"/>
                  </a:pPr>
                  <a:r>
                    <a:rPr lang="en-US" sz="2000" b="1" dirty="0">
                      <a:latin typeface="Candara" panose="020E0502030303020204" pitchFamily="34" charset="0"/>
                    </a:rPr>
                    <a:t>1,273</a:t>
                  </a:r>
                  <a:r>
                    <a:rPr lang="en-US" sz="2000" dirty="0">
                      <a:latin typeface="Candara" panose="020E0502030303020204" pitchFamily="34" charset="0"/>
                    </a:rPr>
                    <a:t> healthcare workers retrained, redeployed and/or saved from being furloughed or terminated </a:t>
                  </a:r>
                </a:p>
              </p:txBody>
            </p:sp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252BF8B3-4E45-4483-AAD1-7D3B03711546}"/>
                    </a:ext>
                  </a:extLst>
                </p:cNvPr>
                <p:cNvSpPr/>
                <p:nvPr/>
              </p:nvSpPr>
              <p:spPr>
                <a:xfrm>
                  <a:off x="176463" y="1033466"/>
                  <a:ext cx="9785684" cy="76944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2200" b="1" dirty="0">
                      <a:solidFill>
                        <a:schemeClr val="bg1"/>
                      </a:solidFill>
                      <a:latin typeface="Candara" panose="020E0502030303020204" pitchFamily="34" charset="0"/>
                    </a:rPr>
                    <a:t>To prevent furloughs or workforce reductions, PPWFC supported retraining </a:t>
                  </a:r>
                  <a:br>
                    <a:rPr lang="en-US" sz="2200" b="1" dirty="0">
                      <a:solidFill>
                        <a:schemeClr val="bg1"/>
                      </a:solidFill>
                      <a:latin typeface="Candara" panose="020E0502030303020204" pitchFamily="34" charset="0"/>
                    </a:rPr>
                  </a:br>
                  <a:r>
                    <a:rPr lang="en-US" sz="2200" b="1" dirty="0">
                      <a:solidFill>
                        <a:schemeClr val="bg1"/>
                      </a:solidFill>
                      <a:latin typeface="Candara" panose="020E0502030303020204" pitchFamily="34" charset="0"/>
                    </a:rPr>
                    <a:t>programs for </a:t>
                  </a:r>
                  <a:r>
                    <a:rPr lang="en-US" sz="2200" b="1" dirty="0" err="1">
                      <a:solidFill>
                        <a:schemeClr val="bg1"/>
                      </a:solidFill>
                      <a:latin typeface="Candara" panose="020E0502030303020204" pitchFamily="34" charset="0"/>
                    </a:rPr>
                    <a:t>UCHealth</a:t>
                  </a:r>
                  <a:r>
                    <a:rPr lang="en-US" sz="2200" b="1" dirty="0">
                      <a:solidFill>
                        <a:schemeClr val="bg1"/>
                      </a:solidFill>
                      <a:latin typeface="Candara" panose="020E0502030303020204" pitchFamily="34" charset="0"/>
                    </a:rPr>
                    <a:t> &amp; Children’s Hospital </a:t>
                  </a:r>
                </a:p>
              </p:txBody>
            </p:sp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2E0011F9-6442-4165-AB62-1A73A3DC090B}"/>
                    </a:ext>
                  </a:extLst>
                </p:cNvPr>
                <p:cNvSpPr/>
                <p:nvPr/>
              </p:nvSpPr>
              <p:spPr>
                <a:xfrm>
                  <a:off x="0" y="4855264"/>
                  <a:ext cx="12192000" cy="1554480"/>
                </a:xfrm>
                <a:prstGeom prst="rect">
                  <a:avLst/>
                </a:prstGeom>
                <a:solidFill>
                  <a:schemeClr val="bg1">
                    <a:alpha val="68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" name="Rectangle 1">
                  <a:extLst>
                    <a:ext uri="{FF2B5EF4-FFF2-40B4-BE49-F238E27FC236}">
                      <a16:creationId xmlns:a16="http://schemas.microsoft.com/office/drawing/2014/main" id="{D4C55319-740F-4D3F-BB00-39A9E2006BF4}"/>
                    </a:ext>
                  </a:extLst>
                </p:cNvPr>
                <p:cNvSpPr/>
                <p:nvPr/>
              </p:nvSpPr>
              <p:spPr>
                <a:xfrm>
                  <a:off x="417094" y="4898653"/>
                  <a:ext cx="11357810" cy="147732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b="1" dirty="0">
                      <a:latin typeface="Candara" panose="020E0502030303020204" pitchFamily="34" charset="0"/>
                    </a:rPr>
                    <a:t> “At the peak of the crisis, managing the impact of COVID-19 necessitated the learning of new skills and procedures in real-time, on-the-job training. Thanks to the PPWFC, our newly-trained and upskilled workforce is prepared for another potential surge of COVID-19 cases – ensuring the best care and outcomes for our patients.”  </a:t>
                  </a:r>
                  <a:br>
                    <a:rPr lang="en-US" dirty="0">
                      <a:latin typeface="Candara" panose="020E0502030303020204" pitchFamily="34" charset="0"/>
                    </a:rPr>
                  </a:br>
                  <a:endParaRPr lang="en-US" dirty="0">
                    <a:latin typeface="Candara" panose="020E0502030303020204" pitchFamily="34" charset="0"/>
                  </a:endParaRPr>
                </a:p>
                <a:p>
                  <a:r>
                    <a:rPr lang="en-US" b="1" i="1" dirty="0">
                      <a:latin typeface="Candara" panose="020E0502030303020204" pitchFamily="34" charset="0"/>
                    </a:rPr>
                    <a:t>Joel </a:t>
                  </a:r>
                  <a:r>
                    <a:rPr lang="en-US" b="1" i="1" dirty="0" err="1">
                      <a:latin typeface="Candara" panose="020E0502030303020204" pitchFamily="34" charset="0"/>
                    </a:rPr>
                    <a:t>Yuhas</a:t>
                  </a:r>
                  <a:r>
                    <a:rPr lang="en-US" b="1" i="1" dirty="0">
                      <a:latin typeface="Candara" panose="020E0502030303020204" pitchFamily="34" charset="0"/>
                    </a:rPr>
                    <a:t>, President &amp; Chief Executive Officer - UC Health Southern Colorado Region </a:t>
                  </a:r>
                </a:p>
              </p:txBody>
            </p:sp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3CB88389-D5DB-4443-ACE8-03093409DFE1}"/>
                    </a:ext>
                  </a:extLst>
                </p:cNvPr>
                <p:cNvSpPr/>
                <p:nvPr/>
              </p:nvSpPr>
              <p:spPr>
                <a:xfrm>
                  <a:off x="417094" y="2709690"/>
                  <a:ext cx="9721517" cy="132343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342900" lvl="0" indent="-342900">
                    <a:buFont typeface="Wingdings" panose="05000000000000000000" pitchFamily="2" charset="2"/>
                    <a:buChar char="§"/>
                  </a:pPr>
                  <a:r>
                    <a:rPr lang="en-US" sz="2000" b="1" dirty="0">
                      <a:solidFill>
                        <a:prstClr val="black"/>
                      </a:solidFill>
                      <a:latin typeface="Candara" panose="020E0502030303020204" pitchFamily="34" charset="0"/>
                    </a:rPr>
                    <a:t>498</a:t>
                  </a:r>
                  <a:r>
                    <a:rPr lang="en-US" sz="2000" dirty="0">
                      <a:solidFill>
                        <a:prstClr val="black"/>
                      </a:solidFill>
                      <a:latin typeface="Candara" panose="020E0502030303020204" pitchFamily="34" charset="0"/>
                    </a:rPr>
                    <a:t> nurses retrained to work in Acute/Critical Care  </a:t>
                  </a:r>
                </a:p>
                <a:p>
                  <a:pPr marL="342900" lvl="0" indent="-342900">
                    <a:buFont typeface="Wingdings" panose="05000000000000000000" pitchFamily="2" charset="2"/>
                    <a:buChar char="§"/>
                  </a:pPr>
                  <a:r>
                    <a:rPr lang="en-US" sz="2000" b="1" dirty="0">
                      <a:solidFill>
                        <a:prstClr val="black"/>
                      </a:solidFill>
                      <a:latin typeface="Candara" panose="020E0502030303020204" pitchFamily="34" charset="0"/>
                    </a:rPr>
                    <a:t>192</a:t>
                  </a:r>
                  <a:r>
                    <a:rPr lang="en-US" sz="2000" dirty="0">
                      <a:solidFill>
                        <a:prstClr val="black"/>
                      </a:solidFill>
                      <a:latin typeface="Candara" panose="020E0502030303020204" pitchFamily="34" charset="0"/>
                    </a:rPr>
                    <a:t> nurses retrained to become Respiratory/Rehabilitation Therapists </a:t>
                  </a:r>
                </a:p>
                <a:p>
                  <a:pPr marL="342900" lvl="0" indent="-342900">
                    <a:buFont typeface="Wingdings" panose="05000000000000000000" pitchFamily="2" charset="2"/>
                    <a:buChar char="§"/>
                  </a:pPr>
                  <a:r>
                    <a:rPr lang="en-US" sz="2000" b="1" dirty="0">
                      <a:solidFill>
                        <a:prstClr val="black"/>
                      </a:solidFill>
                      <a:latin typeface="Candara" panose="020E0502030303020204" pitchFamily="34" charset="0"/>
                    </a:rPr>
                    <a:t>452</a:t>
                  </a:r>
                  <a:r>
                    <a:rPr lang="en-US" sz="2000" dirty="0">
                      <a:solidFill>
                        <a:prstClr val="black"/>
                      </a:solidFill>
                      <a:latin typeface="Candara" panose="020E0502030303020204" pitchFamily="34" charset="0"/>
                    </a:rPr>
                    <a:t> medical staff trained in Behavioral Health  </a:t>
                  </a:r>
                </a:p>
                <a:p>
                  <a:pPr marL="342900" lvl="0" indent="-342900">
                    <a:buFont typeface="Wingdings" panose="05000000000000000000" pitchFamily="2" charset="2"/>
                    <a:buChar char="§"/>
                  </a:pPr>
                  <a:r>
                    <a:rPr lang="en-US" sz="2000" b="1" dirty="0">
                      <a:solidFill>
                        <a:prstClr val="black"/>
                      </a:solidFill>
                      <a:latin typeface="Candara" panose="020E0502030303020204" pitchFamily="34" charset="0"/>
                    </a:rPr>
                    <a:t>131</a:t>
                  </a:r>
                  <a:r>
                    <a:rPr lang="en-US" sz="2000" dirty="0">
                      <a:solidFill>
                        <a:prstClr val="black"/>
                      </a:solidFill>
                      <a:latin typeface="Candara" panose="020E0502030303020204" pitchFamily="34" charset="0"/>
                    </a:rPr>
                    <a:t> administrative staff trained to manage COVID impacts to healthcare system</a:t>
                  </a:r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D3E97A3E-7767-4078-8741-4EAA31AAC2C7}"/>
                    </a:ext>
                  </a:extLst>
                </p:cNvPr>
                <p:cNvSpPr/>
                <p:nvPr/>
              </p:nvSpPr>
              <p:spPr>
                <a:xfrm>
                  <a:off x="0" y="4204854"/>
                  <a:ext cx="12192000" cy="319019"/>
                </a:xfrm>
                <a:prstGeom prst="rect">
                  <a:avLst/>
                </a:prstGeom>
                <a:solidFill>
                  <a:srgbClr val="693B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7FE40772-3F48-4739-8F7C-54473D133E03}"/>
                    </a:ext>
                  </a:extLst>
                </p:cNvPr>
                <p:cNvSpPr/>
                <p:nvPr/>
              </p:nvSpPr>
              <p:spPr>
                <a:xfrm>
                  <a:off x="9312702" y="1326739"/>
                  <a:ext cx="1737360" cy="1737360"/>
                </a:xfrm>
                <a:prstGeom prst="ellipse">
                  <a:avLst/>
                </a:prstGeom>
                <a:solidFill>
                  <a:srgbClr val="3B4FFF">
                    <a:alpha val="82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737D233A-5B93-4609-A61B-2A2676811B5D}"/>
                    </a:ext>
                  </a:extLst>
                </p:cNvPr>
                <p:cNvSpPr/>
                <p:nvPr/>
              </p:nvSpPr>
              <p:spPr>
                <a:xfrm>
                  <a:off x="10457188" y="1817197"/>
                  <a:ext cx="1645920" cy="1645920"/>
                </a:xfrm>
                <a:prstGeom prst="ellipse">
                  <a:avLst/>
                </a:prstGeom>
                <a:solidFill>
                  <a:srgbClr val="BACDFF">
                    <a:alpha val="7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FEDA2CB0-9670-44E5-9A21-0C7BF4D05AFC}"/>
                  </a:ext>
                </a:extLst>
              </p:cNvPr>
              <p:cNvSpPr/>
              <p:nvPr/>
            </p:nvSpPr>
            <p:spPr>
              <a:xfrm>
                <a:off x="234214" y="2134298"/>
                <a:ext cx="182880" cy="182880"/>
              </a:xfrm>
              <a:prstGeom prst="ellipse">
                <a:avLst/>
              </a:prstGeom>
              <a:solidFill>
                <a:srgbClr val="6A3B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3360CFBB-D555-49A6-943F-6CAA1138A5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577285" y="837711"/>
                <a:ext cx="3603746" cy="2434217"/>
              </a:xfrm>
              <a:prstGeom prst="rect">
                <a:avLst/>
              </a:prstGeom>
            </p:spPr>
          </p:pic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4CB3D70-C02B-4481-A104-409C0ECC7D7E}"/>
                </a:ext>
              </a:extLst>
            </p:cNvPr>
            <p:cNvGrpSpPr/>
            <p:nvPr/>
          </p:nvGrpSpPr>
          <p:grpSpPr>
            <a:xfrm>
              <a:off x="141318" y="160081"/>
              <a:ext cx="11985745" cy="6591587"/>
              <a:chOff x="141318" y="160081"/>
              <a:chExt cx="11985745" cy="6591587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43B5028E-069C-4A14-9F0F-15F2E5341761}"/>
                  </a:ext>
                </a:extLst>
              </p:cNvPr>
              <p:cNvSpPr/>
              <p:nvPr/>
            </p:nvSpPr>
            <p:spPr>
              <a:xfrm>
                <a:off x="11227760" y="5615409"/>
                <a:ext cx="899303" cy="899303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B073EA48-B0E9-4CF1-AC92-7431573B481E}"/>
                  </a:ext>
                </a:extLst>
              </p:cNvPr>
              <p:cNvSpPr/>
              <p:nvPr/>
            </p:nvSpPr>
            <p:spPr>
              <a:xfrm>
                <a:off x="2956102" y="800569"/>
                <a:ext cx="275776" cy="275776"/>
              </a:xfrm>
              <a:prstGeom prst="ellipse">
                <a:avLst/>
              </a:prstGeom>
              <a:solidFill>
                <a:srgbClr val="F5DF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8AE96D04-8D74-4FC3-A4D2-F3236858ADDC}"/>
                  </a:ext>
                </a:extLst>
              </p:cNvPr>
              <p:cNvSpPr/>
              <p:nvPr/>
            </p:nvSpPr>
            <p:spPr>
              <a:xfrm>
                <a:off x="9153444" y="543138"/>
                <a:ext cx="275776" cy="27577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8029C980-60DA-4AC0-90A2-F87C13BBB49D}"/>
                  </a:ext>
                </a:extLst>
              </p:cNvPr>
              <p:cNvSpPr/>
              <p:nvPr/>
            </p:nvSpPr>
            <p:spPr>
              <a:xfrm>
                <a:off x="10144175" y="5914873"/>
                <a:ext cx="723012" cy="723012"/>
              </a:xfrm>
              <a:prstGeom prst="ellipse">
                <a:avLst/>
              </a:prstGeom>
              <a:solidFill>
                <a:srgbClr val="F50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0332A05B-E3C8-4101-B678-C6DE72CC36F7}"/>
                  </a:ext>
                </a:extLst>
              </p:cNvPr>
              <p:cNvSpPr/>
              <p:nvPr/>
            </p:nvSpPr>
            <p:spPr>
              <a:xfrm>
                <a:off x="141318" y="6419370"/>
                <a:ext cx="275776" cy="275776"/>
              </a:xfrm>
              <a:prstGeom prst="ellipse">
                <a:avLst/>
              </a:prstGeom>
              <a:solidFill>
                <a:srgbClr val="99001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DBBA84A1-04BF-4B36-8CF0-CBE2463AB706}"/>
                  </a:ext>
                </a:extLst>
              </p:cNvPr>
              <p:cNvSpPr/>
              <p:nvPr/>
            </p:nvSpPr>
            <p:spPr>
              <a:xfrm>
                <a:off x="9508188" y="3574728"/>
                <a:ext cx="473912" cy="473912"/>
              </a:xfrm>
              <a:prstGeom prst="ellipse">
                <a:avLst/>
              </a:prstGeom>
              <a:solidFill>
                <a:srgbClr val="9395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38C68020-597D-4DCD-B703-335A3633C657}"/>
                  </a:ext>
                </a:extLst>
              </p:cNvPr>
              <p:cNvSpPr/>
              <p:nvPr/>
            </p:nvSpPr>
            <p:spPr>
              <a:xfrm>
                <a:off x="11389185" y="6277756"/>
                <a:ext cx="473912" cy="473912"/>
              </a:xfrm>
              <a:prstGeom prst="ellipse">
                <a:avLst/>
              </a:prstGeom>
              <a:solidFill>
                <a:srgbClr val="F5DF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2B3A01F1-E71C-4CD3-9E61-135480FB4735}"/>
                  </a:ext>
                </a:extLst>
              </p:cNvPr>
              <p:cNvSpPr/>
              <p:nvPr/>
            </p:nvSpPr>
            <p:spPr>
              <a:xfrm>
                <a:off x="8838790" y="160081"/>
                <a:ext cx="473912" cy="473912"/>
              </a:xfrm>
              <a:prstGeom prst="ellipse">
                <a:avLst/>
              </a:prstGeom>
              <a:solidFill>
                <a:srgbClr val="F5DF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179783D1-7DDE-4711-9DE1-E05E2882F11F}"/>
                  </a:ext>
                </a:extLst>
              </p:cNvPr>
              <p:cNvSpPr/>
              <p:nvPr/>
            </p:nvSpPr>
            <p:spPr>
              <a:xfrm>
                <a:off x="4079537" y="4352760"/>
                <a:ext cx="473912" cy="473912"/>
              </a:xfrm>
              <a:prstGeom prst="ellipse">
                <a:avLst/>
              </a:prstGeom>
              <a:solidFill>
                <a:srgbClr val="F5DF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5B7ECFF8-412E-48A9-A2FF-6779A492EBFC}"/>
                  </a:ext>
                </a:extLst>
              </p:cNvPr>
              <p:cNvSpPr/>
              <p:nvPr/>
            </p:nvSpPr>
            <p:spPr>
              <a:xfrm>
                <a:off x="11166890" y="6112018"/>
                <a:ext cx="148604" cy="148604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43781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EF381D87-5699-4CEE-92B1-F5982714E07F}"/>
              </a:ext>
            </a:extLst>
          </p:cNvPr>
          <p:cNvGrpSpPr/>
          <p:nvPr/>
        </p:nvGrpSpPr>
        <p:grpSpPr>
          <a:xfrm>
            <a:off x="-115387" y="0"/>
            <a:ext cx="12307388" cy="6810375"/>
            <a:chOff x="-115387" y="0"/>
            <a:chExt cx="12307388" cy="681037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F6F45B1-BAEC-483B-8D83-68AA3317FB32}"/>
                </a:ext>
              </a:extLst>
            </p:cNvPr>
            <p:cNvSpPr/>
            <p:nvPr/>
          </p:nvSpPr>
          <p:spPr>
            <a:xfrm rot="16200000">
              <a:off x="-2037468" y="3421306"/>
              <a:ext cx="4578497" cy="6001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300" b="1" dirty="0">
                  <a:latin typeface="Candara" panose="020E0502030303020204" pitchFamily="34" charset="0"/>
                </a:rPr>
                <a:t>Supporting the Region’s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AF0CBBE-9D57-402A-8DBD-64FA0F2ED6B3}"/>
                </a:ext>
              </a:extLst>
            </p:cNvPr>
            <p:cNvSpPr/>
            <p:nvPr/>
          </p:nvSpPr>
          <p:spPr>
            <a:xfrm>
              <a:off x="-1" y="2433517"/>
              <a:ext cx="12192001" cy="2331720"/>
            </a:xfrm>
            <a:prstGeom prst="rect">
              <a:avLst/>
            </a:prstGeom>
            <a:solidFill>
              <a:srgbClr val="A219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D291C2B-1BCE-4A66-9815-E92D6A044DB4}"/>
                </a:ext>
              </a:extLst>
            </p:cNvPr>
            <p:cNvGrpSpPr/>
            <p:nvPr/>
          </p:nvGrpSpPr>
          <p:grpSpPr>
            <a:xfrm>
              <a:off x="0" y="6019690"/>
              <a:ext cx="12097063" cy="790685"/>
              <a:chOff x="0" y="6067315"/>
              <a:chExt cx="12097063" cy="790685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69BB6C4D-6083-461C-820E-963445F771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6067315"/>
                <a:ext cx="4496427" cy="790685"/>
              </a:xfrm>
              <a:prstGeom prst="rect">
                <a:avLst/>
              </a:prstGeom>
            </p:spPr>
          </p:pic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82966325-6B40-4495-85D3-E547C89E2A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7600636" y="6067315"/>
                <a:ext cx="4496427" cy="790685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CC18FDA5-6324-49F5-B364-357A453880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V="1">
                <a:off x="3800318" y="6067315"/>
                <a:ext cx="4496427" cy="790685"/>
              </a:xfrm>
              <a:prstGeom prst="rect">
                <a:avLst/>
              </a:prstGeom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CA347BC-809F-4DC4-BED1-03742B09545C}"/>
                </a:ext>
              </a:extLst>
            </p:cNvPr>
            <p:cNvGrpSpPr/>
            <p:nvPr/>
          </p:nvGrpSpPr>
          <p:grpSpPr>
            <a:xfrm>
              <a:off x="-1" y="0"/>
              <a:ext cx="12192001" cy="790685"/>
              <a:chOff x="-1" y="0"/>
              <a:chExt cx="12192001" cy="790685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1E53C4AD-1E23-4F3F-84A1-FCCE514945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1" y="0"/>
                <a:ext cx="4496427" cy="790685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4EB02864-57D5-49D9-850D-3D4D805807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7695573" y="0"/>
                <a:ext cx="4496427" cy="790685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FFD43033-1B0B-4ECE-AEEE-E62CFAC16A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V="1">
                <a:off x="3285811" y="0"/>
                <a:ext cx="4496427" cy="790685"/>
              </a:xfrm>
              <a:prstGeom prst="rect">
                <a:avLst/>
              </a:prstGeom>
            </p:spPr>
          </p:pic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5F0E2B3-F4C3-4A12-97D5-5863FC602C32}"/>
                </a:ext>
              </a:extLst>
            </p:cNvPr>
            <p:cNvSpPr/>
            <p:nvPr/>
          </p:nvSpPr>
          <p:spPr>
            <a:xfrm>
              <a:off x="81323" y="854334"/>
              <a:ext cx="284725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prstClr val="black"/>
                  </a:solidFill>
                  <a:latin typeface="Candara" panose="020E0502030303020204" pitchFamily="34" charset="0"/>
                </a:rPr>
                <a:t>Childcare Crisis</a:t>
              </a:r>
              <a:endParaRPr lang="en-US" dirty="0">
                <a:latin typeface="Candara" panose="020E0502030303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3C9CF4D-38D4-43DC-965C-CD0932D0051D}"/>
                </a:ext>
              </a:extLst>
            </p:cNvPr>
            <p:cNvSpPr/>
            <p:nvPr/>
          </p:nvSpPr>
          <p:spPr>
            <a:xfrm>
              <a:off x="3058202" y="998459"/>
              <a:ext cx="8926267" cy="10926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600"/>
                </a:lnSpc>
              </a:pPr>
              <a:r>
                <a:rPr lang="en-US" sz="2400" dirty="0">
                  <a:latin typeface="Candara" panose="020E0502030303020204" pitchFamily="34" charset="0"/>
                </a:rPr>
                <a:t>PPWFC partnered with </a:t>
              </a:r>
            </a:p>
            <a:p>
              <a:pPr>
                <a:lnSpc>
                  <a:spcPts val="2600"/>
                </a:lnSpc>
              </a:pPr>
              <a:r>
                <a:rPr lang="en-US" sz="2400" b="1" i="1" dirty="0">
                  <a:solidFill>
                    <a:srgbClr val="E1027F"/>
                  </a:solidFill>
                  <a:latin typeface="Candara" panose="020E0502030303020204" pitchFamily="34" charset="0"/>
                </a:rPr>
                <a:t>Alliance for Kids </a:t>
              </a:r>
              <a:r>
                <a:rPr lang="en-US" sz="2400" dirty="0">
                  <a:latin typeface="Candara" panose="020E0502030303020204" pitchFamily="34" charset="0"/>
                </a:rPr>
                <a:t>&amp; </a:t>
              </a:r>
              <a:r>
                <a:rPr lang="en-US" sz="2400" b="1" i="1" dirty="0">
                  <a:solidFill>
                    <a:srgbClr val="4E3F92"/>
                  </a:solidFill>
                  <a:latin typeface="Candara" panose="020E0502030303020204" pitchFamily="34" charset="0"/>
                </a:rPr>
                <a:t>Pikes Peak United Way </a:t>
              </a:r>
              <a:r>
                <a:rPr lang="en-US" sz="2400" dirty="0">
                  <a:latin typeface="Candara" panose="020E0502030303020204" pitchFamily="34" charset="0"/>
                </a:rPr>
                <a:t>to assist </a:t>
              </a:r>
            </a:p>
            <a:p>
              <a:pPr>
                <a:lnSpc>
                  <a:spcPts val="2600"/>
                </a:lnSpc>
              </a:pPr>
              <a:r>
                <a:rPr lang="en-US" sz="2400" dirty="0">
                  <a:latin typeface="Candara" panose="020E0502030303020204" pitchFamily="34" charset="0"/>
                </a:rPr>
                <a:t>over </a:t>
              </a:r>
              <a:r>
                <a:rPr lang="en-US" sz="2400" b="1" dirty="0">
                  <a:latin typeface="Candara" panose="020E0502030303020204" pitchFamily="34" charset="0"/>
                </a:rPr>
                <a:t>65</a:t>
              </a:r>
              <a:r>
                <a:rPr lang="en-US" sz="2400" dirty="0">
                  <a:latin typeface="Candara" panose="020E0502030303020204" pitchFamily="34" charset="0"/>
                </a:rPr>
                <a:t> of the region’s key </a:t>
              </a:r>
              <a:r>
                <a:rPr lang="en-US" sz="2400" b="1" dirty="0">
                  <a:latin typeface="Candara" panose="020E0502030303020204" pitchFamily="34" charset="0"/>
                </a:rPr>
                <a:t>childcare agencies &amp; programs</a:t>
              </a:r>
              <a:r>
                <a:rPr lang="en-US" sz="2400" dirty="0">
                  <a:latin typeface="Candara" panose="020E0502030303020204" pitchFamily="34" charset="0"/>
                </a:rPr>
                <a:t>. 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49AB72E-1F07-4992-90F2-090435513F56}"/>
                </a:ext>
              </a:extLst>
            </p:cNvPr>
            <p:cNvSpPr/>
            <p:nvPr/>
          </p:nvSpPr>
          <p:spPr>
            <a:xfrm>
              <a:off x="888472" y="5091654"/>
              <a:ext cx="10399079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i="1" dirty="0">
                  <a:latin typeface="Candara" panose="020E0502030303020204" pitchFamily="34" charset="0"/>
                </a:rPr>
                <a:t>Access to services, technology, digital literacy continues to increase equity gaps during pandemic. </a:t>
              </a:r>
            </a:p>
            <a:p>
              <a:r>
                <a:rPr lang="en-US" sz="2000" i="1" dirty="0">
                  <a:latin typeface="Candara" panose="020E0502030303020204" pitchFamily="34" charset="0"/>
                </a:rPr>
                <a:t>Long-term, pandemic-related mental and behavioral health impacts to children remain concerning. 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FED8457-4CDB-4B68-A5C6-5CABA46FBE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3528" b="28544"/>
            <a:stretch/>
          </p:blipFill>
          <p:spPr>
            <a:xfrm>
              <a:off x="-115387" y="2433517"/>
              <a:ext cx="890093" cy="233172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6334D15-8771-47A9-813E-D5B0A68B0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9866" y="1490690"/>
              <a:ext cx="676369" cy="743054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8E1133E-88E5-411B-877B-7C9FDE7042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 flipV="1">
              <a:off x="9548445" y="2818308"/>
              <a:ext cx="4496427" cy="790685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0A3081D-C627-4C83-BB88-1DFA839EE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0975" y="3310019"/>
              <a:ext cx="631837" cy="803336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73579477-3611-4066-9338-A1FA0E2550CB}"/>
              </a:ext>
            </a:extLst>
          </p:cNvPr>
          <p:cNvSpPr/>
          <p:nvPr/>
        </p:nvSpPr>
        <p:spPr>
          <a:xfrm>
            <a:off x="1678220" y="2755474"/>
            <a:ext cx="9512285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Helvetica Neue" panose="02000503000000020004" pitchFamily="2" charset="0"/>
              </a:rPr>
              <a:t>For nearly 70% of the children, program-provided </a:t>
            </a:r>
            <a:br>
              <a:rPr lang="en-US" sz="2100" dirty="0">
                <a:solidFill>
                  <a:schemeClr val="bg1"/>
                </a:solidFill>
                <a:latin typeface="Helvetica Neue" panose="02000503000000020004" pitchFamily="2" charset="0"/>
              </a:rPr>
            </a:br>
            <a:r>
              <a:rPr lang="en-US" sz="2100" dirty="0">
                <a:solidFill>
                  <a:schemeClr val="bg1"/>
                </a:solidFill>
                <a:latin typeface="Helvetica Neue" panose="02000503000000020004" pitchFamily="2" charset="0"/>
              </a:rPr>
              <a:t>lunches/snacks only meals they received during the day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Helvetica Neue" panose="02000503000000020004" pitchFamily="2" charset="0"/>
              </a:rPr>
              <a:t>Over 60% of families served have an essential worker in the household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Helvetica Neue" panose="02000503000000020004" pitchFamily="2" charset="0"/>
              </a:rPr>
              <a:t>Supporting 376 workers who provided childcare for 1,862 kids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Helvetica Neue" panose="02000503000000020004" pitchFamily="2" charset="0"/>
              </a:rPr>
              <a:t>Allowing 1,333 families/parents to work and support their families</a:t>
            </a:r>
          </a:p>
        </p:txBody>
      </p:sp>
    </p:spTree>
    <p:extLst>
      <p:ext uri="{BB962C8B-B14F-4D97-AF65-F5344CB8AC3E}">
        <p14:creationId xmlns:p14="http://schemas.microsoft.com/office/powerpoint/2010/main" val="3365127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D2E284E1-AE53-49D3-815A-9A561383F174}"/>
              </a:ext>
            </a:extLst>
          </p:cNvPr>
          <p:cNvGrpSpPr/>
          <p:nvPr/>
        </p:nvGrpSpPr>
        <p:grpSpPr>
          <a:xfrm>
            <a:off x="-10403" y="-1"/>
            <a:ext cx="12048075" cy="6908685"/>
            <a:chOff x="-10403" y="-1"/>
            <a:chExt cx="12048075" cy="6908685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DA5F376-F68F-4548-979C-8AF73F7F04D3}"/>
                </a:ext>
              </a:extLst>
            </p:cNvPr>
            <p:cNvSpPr/>
            <p:nvPr/>
          </p:nvSpPr>
          <p:spPr>
            <a:xfrm>
              <a:off x="141998" y="2200065"/>
              <a:ext cx="8706727" cy="718512"/>
            </a:xfrm>
            <a:prstGeom prst="rect">
              <a:avLst/>
            </a:prstGeom>
            <a:solidFill>
              <a:srgbClr val="0097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8ED1941-FD94-4102-8EFE-88E0AD5EAC12}"/>
                </a:ext>
              </a:extLst>
            </p:cNvPr>
            <p:cNvSpPr/>
            <p:nvPr/>
          </p:nvSpPr>
          <p:spPr>
            <a:xfrm>
              <a:off x="-10403" y="-1"/>
              <a:ext cx="708443" cy="6858000"/>
            </a:xfrm>
            <a:prstGeom prst="rect">
              <a:avLst/>
            </a:prstGeom>
            <a:solidFill>
              <a:srgbClr val="0097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2AD6930-28A2-4BBD-855A-E01D5068A7A8}"/>
                </a:ext>
              </a:extLst>
            </p:cNvPr>
            <p:cNvSpPr/>
            <p:nvPr/>
          </p:nvSpPr>
          <p:spPr>
            <a:xfrm rot="16200000">
              <a:off x="-1945271" y="2045834"/>
              <a:ext cx="454002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Candara" panose="020E0502030303020204" pitchFamily="34" charset="0"/>
                </a:rPr>
                <a:t>Supporting the Region’s 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91C03AD-5361-4EE6-83C8-EB6C0AA3EB67}"/>
                </a:ext>
              </a:extLst>
            </p:cNvPr>
            <p:cNvSpPr/>
            <p:nvPr/>
          </p:nvSpPr>
          <p:spPr>
            <a:xfrm>
              <a:off x="798624" y="848570"/>
              <a:ext cx="7789795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Candara" panose="020E0502030303020204" pitchFamily="34" charset="0"/>
                </a:rPr>
                <a:t>Pikes Peak Regional Retail and Hospitality Sector Partnership </a:t>
              </a:r>
            </a:p>
            <a:p>
              <a:r>
                <a:rPr lang="en-US" dirty="0">
                  <a:latin typeface="Candara" panose="020E0502030303020204" pitchFamily="34" charset="0"/>
                </a:rPr>
                <a:t>Co-chaired by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latin typeface="Candara" panose="020E0502030303020204" pitchFamily="34" charset="0"/>
                </a:rPr>
                <a:t>Cindy Johnson, Vice President of Human Resources, The Broadmoor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latin typeface="Candara" panose="020E0502030303020204" pitchFamily="34" charset="0"/>
                </a:rPr>
                <a:t>Jeffrey Howell, Director of Sales and Marketing, The Lodge at Flying Horse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EB28C7C-A02B-4F11-A299-90BA4985DB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977463" y="174875"/>
              <a:ext cx="1060209" cy="6505575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F3002D7-3A93-4DB6-93AB-7BC00327485E}"/>
                </a:ext>
              </a:extLst>
            </p:cNvPr>
            <p:cNvSpPr/>
            <p:nvPr/>
          </p:nvSpPr>
          <p:spPr>
            <a:xfrm>
              <a:off x="785695" y="171693"/>
              <a:ext cx="526618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3200" b="1" dirty="0">
                  <a:solidFill>
                    <a:prstClr val="black"/>
                  </a:solidFill>
                  <a:latin typeface="Candara" panose="020E0502030303020204" pitchFamily="34" charset="0"/>
                </a:rPr>
                <a:t>Retail and Hospitality Sector 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2C63D82-0408-4973-89F3-B1D02B24BB18}"/>
                </a:ext>
              </a:extLst>
            </p:cNvPr>
            <p:cNvSpPr/>
            <p:nvPr/>
          </p:nvSpPr>
          <p:spPr>
            <a:xfrm>
              <a:off x="793806" y="2242372"/>
              <a:ext cx="6096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Candara" panose="020E0502030303020204" pitchFamily="34" charset="0"/>
                </a:rPr>
                <a:t>Lives Empowered, $4.1 million initiative, funded by Walmart, made possible by Colorado Workforce Development Council</a:t>
              </a:r>
            </a:p>
          </p:txBody>
        </p:sp>
        <p:pic>
          <p:nvPicPr>
            <p:cNvPr id="2051" name="Picture 3" descr="Image result for The Lodge at Flying Horse logo">
              <a:extLst>
                <a:ext uri="{FF2B5EF4-FFF2-40B4-BE49-F238E27FC236}">
                  <a16:creationId xmlns:a16="http://schemas.microsoft.com/office/drawing/2014/main" id="{8A25497B-C500-47E0-9765-7F8D1E3E86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0319" y="953524"/>
              <a:ext cx="1781634" cy="1095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3" name="Picture 5" descr="Image result for the broadmoor logo">
              <a:extLst>
                <a:ext uri="{FF2B5EF4-FFF2-40B4-BE49-F238E27FC236}">
                  <a16:creationId xmlns:a16="http://schemas.microsoft.com/office/drawing/2014/main" id="{1ED4A4F9-7944-461D-8320-E54A3547A01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3" t="29168" r="6846" b="29544"/>
            <a:stretch/>
          </p:blipFill>
          <p:spPr bwMode="auto">
            <a:xfrm>
              <a:off x="8857886" y="237030"/>
              <a:ext cx="1828801" cy="5200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C0CA1160-7A7C-4C20-B2B0-83BB48872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43452" y="2333601"/>
              <a:ext cx="1800164" cy="463604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A6F98E6-D2F6-4B25-93B9-8E2457EFE2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0834" y="2956677"/>
              <a:ext cx="6200913" cy="2993544"/>
            </a:xfrm>
            <a:prstGeom prst="rect">
              <a:avLst/>
            </a:prstGeom>
          </p:spPr>
        </p:pic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A57F04B-F88D-418C-9A33-F3DCE4177EB8}"/>
                </a:ext>
              </a:extLst>
            </p:cNvPr>
            <p:cNvGrpSpPr/>
            <p:nvPr/>
          </p:nvGrpSpPr>
          <p:grpSpPr>
            <a:xfrm>
              <a:off x="6524625" y="3375045"/>
              <a:ext cx="4223508" cy="2303276"/>
              <a:chOff x="6305550" y="3375045"/>
              <a:chExt cx="4223508" cy="2303276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E375D3A-45B2-4210-8743-19E8B900EAD4}"/>
                  </a:ext>
                </a:extLst>
              </p:cNvPr>
              <p:cNvSpPr/>
              <p:nvPr/>
            </p:nvSpPr>
            <p:spPr>
              <a:xfrm>
                <a:off x="6409918" y="3462857"/>
                <a:ext cx="4023360" cy="21441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ts val="2000"/>
                  </a:lnSpc>
                </a:pPr>
                <a:r>
                  <a:rPr lang="en-US" dirty="0">
                    <a:latin typeface="Calibri" panose="020F0502020204030204" pitchFamily="34" charset="0"/>
                    <a:ea typeface="Calibri" panose="020F0502020204030204" pitchFamily="34" charset="0"/>
                  </a:rPr>
                  <a:t>$50,000 grant from Lives Empowered </a:t>
                </a:r>
                <a:r>
                  <a:rPr lang="en-US" dirty="0">
                    <a:latin typeface="Candara" panose="020E0502030303020204" pitchFamily="34" charset="0"/>
                  </a:rPr>
                  <a:t>used to bring businesses together to address economic mobility for frontline workers to strengthen the region’s retail and hospitality sector.</a:t>
                </a:r>
              </a:p>
              <a:p>
                <a:pPr algn="just">
                  <a:lnSpc>
                    <a:spcPts val="2000"/>
                  </a:lnSpc>
                </a:pPr>
                <a:r>
                  <a:rPr lang="en-US" dirty="0">
                    <a:latin typeface="Candara" panose="020E0502030303020204" pitchFamily="34" charset="0"/>
                  </a:rPr>
                  <a:t>With onset of COVID-19, the critical necessity of these “essential” workers has been brought to the forefront.</a:t>
                </a: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944BC77E-4174-4359-A342-E279CC6784DB}"/>
                  </a:ext>
                </a:extLst>
              </p:cNvPr>
              <p:cNvSpPr/>
              <p:nvPr/>
            </p:nvSpPr>
            <p:spPr>
              <a:xfrm>
                <a:off x="6305550" y="3375045"/>
                <a:ext cx="4223508" cy="2303276"/>
              </a:xfrm>
              <a:prstGeom prst="rect">
                <a:avLst/>
              </a:prstGeom>
              <a:noFill/>
              <a:ln w="76200">
                <a:solidFill>
                  <a:srgbClr val="00977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3FE04C8-73CF-4876-AAE3-D80F049D8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8454" y="6134425"/>
              <a:ext cx="10169009" cy="774259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39488FE-F6E9-4018-BD4A-C7DA3B42A979}"/>
              </a:ext>
            </a:extLst>
          </p:cNvPr>
          <p:cNvGrpSpPr/>
          <p:nvPr/>
        </p:nvGrpSpPr>
        <p:grpSpPr>
          <a:xfrm>
            <a:off x="311783" y="367510"/>
            <a:ext cx="10555404" cy="6270375"/>
            <a:chOff x="311783" y="367510"/>
            <a:chExt cx="10555404" cy="6270375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2C54ABC4-186D-4141-8AD4-F21DC82C0DB9}"/>
                </a:ext>
              </a:extLst>
            </p:cNvPr>
            <p:cNvSpPr/>
            <p:nvPr/>
          </p:nvSpPr>
          <p:spPr>
            <a:xfrm>
              <a:off x="6940363" y="367510"/>
              <a:ext cx="899303" cy="89930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6423F2-3255-455E-A89D-8AAAAFD6D0F2}"/>
                </a:ext>
              </a:extLst>
            </p:cNvPr>
            <p:cNvSpPr/>
            <p:nvPr/>
          </p:nvSpPr>
          <p:spPr>
            <a:xfrm>
              <a:off x="581315" y="3016752"/>
              <a:ext cx="275776" cy="275776"/>
            </a:xfrm>
            <a:prstGeom prst="ellipse">
              <a:avLst/>
            </a:prstGeom>
            <a:solidFill>
              <a:srgbClr val="F5DF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68A38A17-4ACF-4A5C-B416-436DBFF99341}"/>
                </a:ext>
              </a:extLst>
            </p:cNvPr>
            <p:cNvSpPr/>
            <p:nvPr/>
          </p:nvSpPr>
          <p:spPr>
            <a:xfrm>
              <a:off x="6909490" y="1152606"/>
              <a:ext cx="275776" cy="27577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33CC46F6-418B-4449-8B02-71B10C4C0539}"/>
                </a:ext>
              </a:extLst>
            </p:cNvPr>
            <p:cNvSpPr/>
            <p:nvPr/>
          </p:nvSpPr>
          <p:spPr>
            <a:xfrm>
              <a:off x="10144175" y="5914873"/>
              <a:ext cx="723012" cy="723012"/>
            </a:xfrm>
            <a:prstGeom prst="ellipse">
              <a:avLst/>
            </a:prstGeom>
            <a:solidFill>
              <a:srgbClr val="0097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DF6B35D4-E39E-4BF3-B0CB-81075069E829}"/>
                </a:ext>
              </a:extLst>
            </p:cNvPr>
            <p:cNvSpPr/>
            <p:nvPr/>
          </p:nvSpPr>
          <p:spPr>
            <a:xfrm>
              <a:off x="598185" y="6179705"/>
              <a:ext cx="275776" cy="275776"/>
            </a:xfrm>
            <a:prstGeom prst="ellipse">
              <a:avLst/>
            </a:prstGeom>
            <a:solidFill>
              <a:srgbClr val="9900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017D2DFE-864C-426E-96BC-847EDFE0B4E3}"/>
                </a:ext>
              </a:extLst>
            </p:cNvPr>
            <p:cNvSpPr/>
            <p:nvPr/>
          </p:nvSpPr>
          <p:spPr>
            <a:xfrm>
              <a:off x="8684592" y="2741661"/>
              <a:ext cx="473912" cy="473912"/>
            </a:xfrm>
            <a:prstGeom prst="ellipse">
              <a:avLst/>
            </a:prstGeom>
            <a:solidFill>
              <a:srgbClr val="DA27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66833028-F4CA-44D0-A03A-3A480CC11379}"/>
                </a:ext>
              </a:extLst>
            </p:cNvPr>
            <p:cNvSpPr/>
            <p:nvPr/>
          </p:nvSpPr>
          <p:spPr>
            <a:xfrm>
              <a:off x="5667376" y="3492496"/>
              <a:ext cx="473912" cy="473912"/>
            </a:xfrm>
            <a:prstGeom prst="ellipse">
              <a:avLst/>
            </a:prstGeom>
            <a:solidFill>
              <a:srgbClr val="F5DF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BC637B59-45B3-40C1-9ED3-7F3076D8D0A2}"/>
                </a:ext>
              </a:extLst>
            </p:cNvPr>
            <p:cNvSpPr/>
            <p:nvPr/>
          </p:nvSpPr>
          <p:spPr>
            <a:xfrm>
              <a:off x="6689654" y="560017"/>
              <a:ext cx="473912" cy="473912"/>
            </a:xfrm>
            <a:prstGeom prst="ellipse">
              <a:avLst/>
            </a:prstGeom>
            <a:solidFill>
              <a:srgbClr val="F5DF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258F0921-6471-4DE0-B5B0-69DC472E510F}"/>
                </a:ext>
              </a:extLst>
            </p:cNvPr>
            <p:cNvSpPr/>
            <p:nvPr/>
          </p:nvSpPr>
          <p:spPr>
            <a:xfrm>
              <a:off x="311783" y="5204409"/>
              <a:ext cx="473912" cy="473912"/>
            </a:xfrm>
            <a:prstGeom prst="ellipse">
              <a:avLst/>
            </a:prstGeom>
            <a:solidFill>
              <a:srgbClr val="F5DF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71FAD73B-5F41-46C0-879F-99907002A192}"/>
                </a:ext>
              </a:extLst>
            </p:cNvPr>
            <p:cNvSpPr/>
            <p:nvPr/>
          </p:nvSpPr>
          <p:spPr>
            <a:xfrm>
              <a:off x="9041073" y="2467267"/>
              <a:ext cx="148604" cy="1486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25111517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4707FDB-FA16-4EFC-B563-1D1A533AB1FE}"/>
              </a:ext>
            </a:extLst>
          </p:cNvPr>
          <p:cNvGrpSpPr/>
          <p:nvPr/>
        </p:nvGrpSpPr>
        <p:grpSpPr>
          <a:xfrm>
            <a:off x="22" y="67472"/>
            <a:ext cx="12201102" cy="6723055"/>
            <a:chOff x="22" y="67472"/>
            <a:chExt cx="12201102" cy="6723055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4988297-6E46-44E9-ABF6-947F0FBF976A}"/>
                </a:ext>
              </a:extLst>
            </p:cNvPr>
            <p:cNvGrpSpPr/>
            <p:nvPr/>
          </p:nvGrpSpPr>
          <p:grpSpPr>
            <a:xfrm>
              <a:off x="22" y="67472"/>
              <a:ext cx="12201102" cy="6723055"/>
              <a:chOff x="-9102" y="134945"/>
              <a:chExt cx="12201102" cy="6723055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DD7EECD9-3013-43AA-A0DA-686C9540A537}"/>
                  </a:ext>
                </a:extLst>
              </p:cNvPr>
              <p:cNvSpPr/>
              <p:nvPr/>
            </p:nvSpPr>
            <p:spPr>
              <a:xfrm>
                <a:off x="-9102" y="857022"/>
                <a:ext cx="12196551" cy="64067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2AB35729-C434-497D-940A-FA69997625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176367" y="1560595"/>
                <a:ext cx="1917646" cy="1718583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3B88412-CA3E-4F03-ACE4-9E0D858C9991}"/>
                  </a:ext>
                </a:extLst>
              </p:cNvPr>
              <p:cNvSpPr/>
              <p:nvPr/>
            </p:nvSpPr>
            <p:spPr>
              <a:xfrm>
                <a:off x="-4551" y="3254246"/>
                <a:ext cx="12192000" cy="533981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ndara" panose="020E0502030303020204" pitchFamily="34" charset="0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7484CD9-8E6B-4CF9-8658-2572B1DD048E}"/>
                  </a:ext>
                </a:extLst>
              </p:cNvPr>
              <p:cNvSpPr/>
              <p:nvPr/>
            </p:nvSpPr>
            <p:spPr>
              <a:xfrm>
                <a:off x="168464" y="3901995"/>
                <a:ext cx="12018985" cy="25853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ndara" panose="020E0502030303020204" pitchFamily="34" charset="0"/>
                  </a:rPr>
                  <a:t>Participation by </a:t>
                </a:r>
                <a:r>
                  <a:rPr lang="en-US" b="1" dirty="0">
                    <a:latin typeface="Candara" panose="020E0502030303020204" pitchFamily="34" charset="0"/>
                  </a:rPr>
                  <a:t>10 school districts at 12 academic locations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>
                    <a:latin typeface="Candara" panose="020E0502030303020204" pitchFamily="34" charset="0"/>
                  </a:rPr>
                  <a:t>634</a:t>
                </a:r>
                <a:r>
                  <a:rPr lang="en-US" dirty="0">
                    <a:latin typeface="Candara" panose="020E0502030303020204" pitchFamily="34" charset="0"/>
                  </a:rPr>
                  <a:t> students enrolled in CICC programs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>
                    <a:latin typeface="Candara" panose="020E0502030303020204" pitchFamily="34" charset="0"/>
                  </a:rPr>
                  <a:t>254</a:t>
                </a:r>
                <a:r>
                  <a:rPr lang="en-US" dirty="0">
                    <a:latin typeface="Candara" panose="020E0502030303020204" pitchFamily="34" charset="0"/>
                  </a:rPr>
                  <a:t> students completed industry-supported </a:t>
                </a:r>
                <a:r>
                  <a:rPr lang="en-US" i="1" dirty="0">
                    <a:solidFill>
                      <a:srgbClr val="075098"/>
                    </a:solidFill>
                    <a:latin typeface="Candara" panose="020E0502030303020204" pitchFamily="34" charset="0"/>
                  </a:rPr>
                  <a:t>construction certifications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>
                    <a:latin typeface="Candara" panose="020E0502030303020204" pitchFamily="34" charset="0"/>
                  </a:rPr>
                  <a:t>5 </a:t>
                </a:r>
                <a:r>
                  <a:rPr lang="en-US" dirty="0">
                    <a:latin typeface="Candara" panose="020E0502030303020204" pitchFamily="34" charset="0"/>
                  </a:rPr>
                  <a:t>students completed industry-supported </a:t>
                </a:r>
                <a:r>
                  <a:rPr lang="en-US" i="1" dirty="0">
                    <a:solidFill>
                      <a:srgbClr val="075098"/>
                    </a:solidFill>
                    <a:latin typeface="Candara" panose="020E0502030303020204" pitchFamily="34" charset="0"/>
                  </a:rPr>
                  <a:t>cybersecurity certifications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>
                    <a:latin typeface="Candara" panose="020E0502030303020204" pitchFamily="34" charset="0"/>
                  </a:rPr>
                  <a:t>114</a:t>
                </a:r>
                <a:r>
                  <a:rPr lang="en-US" dirty="0">
                    <a:latin typeface="Candara" panose="020E0502030303020204" pitchFamily="34" charset="0"/>
                  </a:rPr>
                  <a:t> high school seniors graduated from CTE programs to enter workforce, military or further education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>
                    <a:latin typeface="Candara" panose="020E0502030303020204" pitchFamily="34" charset="0"/>
                  </a:rPr>
                  <a:t>61</a:t>
                </a:r>
                <a:r>
                  <a:rPr lang="en-US" dirty="0">
                    <a:latin typeface="Candara" panose="020E0502030303020204" pitchFamily="34" charset="0"/>
                  </a:rPr>
                  <a:t> students participated in Bootcamp Training sessions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>
                    <a:latin typeface="Candara" panose="020E0502030303020204" pitchFamily="34" charset="0"/>
                  </a:rPr>
                  <a:t>4</a:t>
                </a:r>
                <a:r>
                  <a:rPr lang="en-US" dirty="0">
                    <a:latin typeface="Candara" panose="020E0502030303020204" pitchFamily="34" charset="0"/>
                  </a:rPr>
                  <a:t> school districts &amp; Pikes Peak Community College received training software for their automotive technician programs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>
                    <a:latin typeface="Candara" panose="020E0502030303020204" pitchFamily="34" charset="0"/>
                  </a:rPr>
                  <a:t>98</a:t>
                </a:r>
                <a:r>
                  <a:rPr lang="en-US" dirty="0">
                    <a:latin typeface="Candara" panose="020E0502030303020204" pitchFamily="34" charset="0"/>
                  </a:rPr>
                  <a:t> students received post-CTE programming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>
                    <a:latin typeface="Candara" panose="020E0502030303020204" pitchFamily="34" charset="0"/>
                  </a:rPr>
                  <a:t>32</a:t>
                </a:r>
                <a:r>
                  <a:rPr lang="en-US" dirty="0">
                    <a:latin typeface="Candara" panose="020E0502030303020204" pitchFamily="34" charset="0"/>
                  </a:rPr>
                  <a:t> students completed internships  </a:t>
                </a:r>
              </a:p>
            </p:txBody>
          </p:sp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1C7BF029-D496-4F7D-BC06-21F883E162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8654" y="1717123"/>
                <a:ext cx="2012883" cy="1474224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C71BE5F3-ADD7-4C4D-BB9B-73DAF3C3E9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17388" y="1609037"/>
                <a:ext cx="1798555" cy="1474225"/>
              </a:xfrm>
              <a:prstGeom prst="rect">
                <a:avLst/>
              </a:prstGeom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6FE64CC-4F44-4C71-9465-E1277727A6D9}"/>
                  </a:ext>
                </a:extLst>
              </p:cNvPr>
              <p:cNvSpPr/>
              <p:nvPr/>
            </p:nvSpPr>
            <p:spPr>
              <a:xfrm>
                <a:off x="240024" y="134945"/>
                <a:ext cx="7774308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b="1" dirty="0">
                    <a:latin typeface="Candara" panose="020E0502030303020204" pitchFamily="34" charset="0"/>
                  </a:rPr>
                  <a:t>Supporting the Region’s Future Workforce </a:t>
                </a:r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191CF801-6B4E-4035-8127-BCAEF55F676D}"/>
                  </a:ext>
                </a:extLst>
              </p:cNvPr>
              <p:cNvGrpSpPr/>
              <p:nvPr/>
            </p:nvGrpSpPr>
            <p:grpSpPr>
              <a:xfrm>
                <a:off x="401073" y="3242919"/>
                <a:ext cx="11332844" cy="559631"/>
                <a:chOff x="401073" y="3242919"/>
                <a:chExt cx="11332844" cy="559631"/>
              </a:xfrm>
            </p:grpSpPr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5546C3D2-BD33-4FA8-8313-8E996017D3BC}"/>
                    </a:ext>
                  </a:extLst>
                </p:cNvPr>
                <p:cNvSpPr/>
                <p:nvPr/>
              </p:nvSpPr>
              <p:spPr>
                <a:xfrm>
                  <a:off x="401073" y="3279330"/>
                  <a:ext cx="2170787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800" b="1" dirty="0">
                      <a:solidFill>
                        <a:schemeClr val="bg1"/>
                      </a:solidFill>
                      <a:latin typeface="Candara" panose="020E0502030303020204" pitchFamily="34" charset="0"/>
                    </a:rPr>
                    <a:t>Construction</a:t>
                  </a:r>
                </a:p>
              </p:txBody>
            </p: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6D26F3E6-830D-41DB-AD8E-BEFCD7D78FEF}"/>
                    </a:ext>
                  </a:extLst>
                </p:cNvPr>
                <p:cNvSpPr/>
                <p:nvPr/>
              </p:nvSpPr>
              <p:spPr>
                <a:xfrm>
                  <a:off x="9430081" y="3242919"/>
                  <a:ext cx="2303836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800" b="1" dirty="0">
                      <a:solidFill>
                        <a:schemeClr val="bg1"/>
                      </a:solidFill>
                      <a:latin typeface="Candara" panose="020E0502030303020204" pitchFamily="34" charset="0"/>
                    </a:rPr>
                    <a:t>Cybersecurity</a:t>
                  </a:r>
                </a:p>
              </p:txBody>
            </p:sp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62A8CB91-5362-4880-BDB6-C2F1B1DB46EB}"/>
                    </a:ext>
                  </a:extLst>
                </p:cNvPr>
                <p:cNvSpPr/>
                <p:nvPr/>
              </p:nvSpPr>
              <p:spPr>
                <a:xfrm>
                  <a:off x="5089070" y="3255862"/>
                  <a:ext cx="2092239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800" b="1" dirty="0">
                      <a:solidFill>
                        <a:schemeClr val="bg1"/>
                      </a:solidFill>
                      <a:latin typeface="Candara" panose="020E0502030303020204" pitchFamily="34" charset="0"/>
                    </a:rPr>
                    <a:t>Automotive </a:t>
                  </a:r>
                </a:p>
              </p:txBody>
            </p:sp>
          </p:grp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83D3C66-5BD1-4EBF-BED8-614417E4B595}"/>
                  </a:ext>
                </a:extLst>
              </p:cNvPr>
              <p:cNvSpPr/>
              <p:nvPr/>
            </p:nvSpPr>
            <p:spPr>
              <a:xfrm>
                <a:off x="2976008" y="915886"/>
                <a:ext cx="622119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Candara" panose="020E0502030303020204" pitchFamily="34" charset="0"/>
                  </a:rPr>
                  <a:t>Career &amp; Technical Education Programs</a:t>
                </a:r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661DE36-F9A9-4C0B-9F44-0F258E3B7FD6}"/>
                  </a:ext>
                </a:extLst>
              </p:cNvPr>
              <p:cNvSpPr/>
              <p:nvPr/>
            </p:nvSpPr>
            <p:spPr>
              <a:xfrm>
                <a:off x="-4551" y="6537663"/>
                <a:ext cx="12196551" cy="32033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493CC6A9-7870-44B7-9046-A9D001D61564}"/>
                  </a:ext>
                </a:extLst>
              </p:cNvPr>
              <p:cNvGrpSpPr/>
              <p:nvPr/>
            </p:nvGrpSpPr>
            <p:grpSpPr>
              <a:xfrm flipV="1">
                <a:off x="4964914" y="621711"/>
                <a:ext cx="7086399" cy="6101344"/>
                <a:chOff x="4957761" y="159278"/>
                <a:chExt cx="7086399" cy="6101344"/>
              </a:xfrm>
            </p:grpSpPr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680674B3-6EEF-45BB-BADE-857CB7E786F5}"/>
                    </a:ext>
                  </a:extLst>
                </p:cNvPr>
                <p:cNvSpPr/>
                <p:nvPr/>
              </p:nvSpPr>
              <p:spPr>
                <a:xfrm>
                  <a:off x="10986159" y="1618686"/>
                  <a:ext cx="899303" cy="899303"/>
                </a:xfrm>
                <a:prstGeom prst="ellipse">
                  <a:avLst/>
                </a:prstGeom>
                <a:solidFill>
                  <a:schemeClr val="accent6">
                    <a:alpha val="68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C15C7039-0914-4F89-920A-B1F7A9EBAF45}"/>
                    </a:ext>
                  </a:extLst>
                </p:cNvPr>
                <p:cNvSpPr/>
                <p:nvPr/>
              </p:nvSpPr>
              <p:spPr>
                <a:xfrm>
                  <a:off x="10011169" y="5515363"/>
                  <a:ext cx="275776" cy="275776"/>
                </a:xfrm>
                <a:prstGeom prst="ellipse">
                  <a:avLst/>
                </a:prstGeom>
                <a:solidFill>
                  <a:srgbClr val="F5DF4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E0572512-62AD-4042-B613-5C2AE6835427}"/>
                    </a:ext>
                  </a:extLst>
                </p:cNvPr>
                <p:cNvSpPr/>
                <p:nvPr/>
              </p:nvSpPr>
              <p:spPr>
                <a:xfrm>
                  <a:off x="8210834" y="1851106"/>
                  <a:ext cx="914400" cy="914400"/>
                </a:xfrm>
                <a:prstGeom prst="ellipse">
                  <a:avLst/>
                </a:prstGeom>
                <a:solidFill>
                  <a:srgbClr val="E3312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CBDA08EE-B663-475A-BA84-C3F423A9FB2E}"/>
                    </a:ext>
                  </a:extLst>
                </p:cNvPr>
                <p:cNvSpPr/>
                <p:nvPr/>
              </p:nvSpPr>
              <p:spPr>
                <a:xfrm>
                  <a:off x="9873281" y="458891"/>
                  <a:ext cx="275776" cy="275776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886EB0B2-A5BD-4A32-BE45-A5BF1A8C4251}"/>
                    </a:ext>
                  </a:extLst>
                </p:cNvPr>
                <p:cNvSpPr/>
                <p:nvPr/>
              </p:nvSpPr>
              <p:spPr>
                <a:xfrm>
                  <a:off x="10715105" y="1315059"/>
                  <a:ext cx="723012" cy="723012"/>
                </a:xfrm>
                <a:prstGeom prst="ellipse">
                  <a:avLst/>
                </a:prstGeom>
                <a:solidFill>
                  <a:schemeClr val="accent5">
                    <a:alpha val="7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EFBD4111-280D-46A4-AF3E-9821E99BA70F}"/>
                    </a:ext>
                  </a:extLst>
                </p:cNvPr>
                <p:cNvSpPr/>
                <p:nvPr/>
              </p:nvSpPr>
              <p:spPr>
                <a:xfrm>
                  <a:off x="7735890" y="4821943"/>
                  <a:ext cx="275776" cy="275776"/>
                </a:xfrm>
                <a:prstGeom prst="ellipse">
                  <a:avLst/>
                </a:prstGeom>
                <a:solidFill>
                  <a:srgbClr val="E2070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00FD7386-355C-4AF4-8477-6BB3985E66DF}"/>
                    </a:ext>
                  </a:extLst>
                </p:cNvPr>
                <p:cNvSpPr/>
                <p:nvPr/>
              </p:nvSpPr>
              <p:spPr>
                <a:xfrm>
                  <a:off x="11726764" y="2596646"/>
                  <a:ext cx="317396" cy="317396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EFA28E86-6A59-4B90-A56F-03DF0417E4E0}"/>
                    </a:ext>
                  </a:extLst>
                </p:cNvPr>
                <p:cNvSpPr/>
                <p:nvPr/>
              </p:nvSpPr>
              <p:spPr>
                <a:xfrm>
                  <a:off x="8210834" y="3910199"/>
                  <a:ext cx="473912" cy="473912"/>
                </a:xfrm>
                <a:prstGeom prst="ellipse">
                  <a:avLst/>
                </a:prstGeom>
                <a:solidFill>
                  <a:srgbClr val="F5DF4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533FDEAF-63BD-4700-86F0-C92BAE03C349}"/>
                    </a:ext>
                  </a:extLst>
                </p:cNvPr>
                <p:cNvSpPr/>
                <p:nvPr/>
              </p:nvSpPr>
              <p:spPr>
                <a:xfrm>
                  <a:off x="4957761" y="159278"/>
                  <a:ext cx="548640" cy="548640"/>
                </a:xfrm>
                <a:prstGeom prst="ellipse">
                  <a:avLst/>
                </a:prstGeom>
                <a:solidFill>
                  <a:srgbClr val="F5DF4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8FF0543B-E4D3-4EDA-BF59-4EAC67A0B59A}"/>
                    </a:ext>
                  </a:extLst>
                </p:cNvPr>
                <p:cNvSpPr/>
                <p:nvPr/>
              </p:nvSpPr>
              <p:spPr>
                <a:xfrm>
                  <a:off x="11166890" y="6112018"/>
                  <a:ext cx="148604" cy="148604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</p:grp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4DC233F4-D5E8-4984-B909-7218FD39F1C8}"/>
                </a:ext>
              </a:extLst>
            </p:cNvPr>
            <p:cNvSpPr/>
            <p:nvPr/>
          </p:nvSpPr>
          <p:spPr>
            <a:xfrm flipV="1">
              <a:off x="7951335" y="1855029"/>
              <a:ext cx="275776" cy="27577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F873A4D-3088-4ED7-99C6-3901CE00E3ED}"/>
                </a:ext>
              </a:extLst>
            </p:cNvPr>
            <p:cNvSpPr/>
            <p:nvPr/>
          </p:nvSpPr>
          <p:spPr>
            <a:xfrm flipV="1">
              <a:off x="284850" y="919206"/>
              <a:ext cx="275776" cy="275776"/>
            </a:xfrm>
            <a:prstGeom prst="ellipse">
              <a:avLst/>
            </a:prstGeom>
            <a:solidFill>
              <a:srgbClr val="E207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F06EC9D-B093-4183-9029-69882DEE3318}"/>
                </a:ext>
              </a:extLst>
            </p:cNvPr>
            <p:cNvSpPr/>
            <p:nvPr/>
          </p:nvSpPr>
          <p:spPr>
            <a:xfrm flipV="1">
              <a:off x="2349196" y="1142288"/>
              <a:ext cx="548640" cy="548640"/>
            </a:xfrm>
            <a:prstGeom prst="ellipse">
              <a:avLst/>
            </a:prstGeom>
            <a:solidFill>
              <a:srgbClr val="F5DF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AAC6DC0-8595-4D9E-B7ED-63D3DBE9E3F8}"/>
                </a:ext>
              </a:extLst>
            </p:cNvPr>
            <p:cNvSpPr/>
            <p:nvPr/>
          </p:nvSpPr>
          <p:spPr>
            <a:xfrm flipV="1">
              <a:off x="2699483" y="2537753"/>
              <a:ext cx="899303" cy="899303"/>
            </a:xfrm>
            <a:prstGeom prst="ellipse">
              <a:avLst/>
            </a:prstGeom>
            <a:solidFill>
              <a:srgbClr val="00B050">
                <a:alpha val="6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2194748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8B90CC84C13534CABA8E62057ACEC45" ma:contentTypeVersion="4" ma:contentTypeDescription="Create a new document." ma:contentTypeScope="" ma:versionID="3bef97373d1ee85e124ee327c9dfda5a">
  <xsd:schema xmlns:xsd="http://www.w3.org/2001/XMLSchema" xmlns:xs="http://www.w3.org/2001/XMLSchema" xmlns:p="http://schemas.microsoft.com/office/2006/metadata/properties" xmlns:ns2="80156bfa-366b-4c3c-b565-b9add8006275" xmlns:ns3="5665252f-2c69-48e5-b0d6-d600eead1583" targetNamespace="http://schemas.microsoft.com/office/2006/metadata/properties" ma:root="true" ma:fieldsID="b9614db397b7f2ee866226bf8125faba" ns2:_="" ns3:_="">
    <xsd:import namespace="80156bfa-366b-4c3c-b565-b9add8006275"/>
    <xsd:import namespace="5665252f-2c69-48e5-b0d6-d600eead158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156bfa-366b-4c3c-b565-b9add80062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65252f-2c69-48e5-b0d6-d600eead158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BE6E917-E328-4F05-8364-AFD66BAC130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224B5FA-80C1-4878-A74C-95702083847A}">
  <ds:schemaRefs>
    <ds:schemaRef ds:uri="http://schemas.microsoft.com/office/2006/metadata/properties"/>
    <ds:schemaRef ds:uri="http://schemas.microsoft.com/office/2006/documentManagement/types"/>
    <ds:schemaRef ds:uri="addb9fe8-f472-4100-b3c4-50116f363fe7"/>
    <ds:schemaRef ds:uri="http://purl.org/dc/elements/1.1/"/>
    <ds:schemaRef ds:uri="http://purl.org/dc/dcmitype/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F52FBEF-6CD1-4CB4-8CE3-52F629D51B5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0156bfa-366b-4c3c-b565-b9add8006275"/>
    <ds:schemaRef ds:uri="5665252f-2c69-48e5-b0d6-d600eead158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3409</TotalTime>
  <Words>760</Words>
  <Application>Microsoft Office PowerPoint</Application>
  <PresentationFormat>Widescreen</PresentationFormat>
  <Paragraphs>92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Candara</vt:lpstr>
      <vt:lpstr>Courier New</vt:lpstr>
      <vt:lpstr>Helvetica Neue</vt:lpstr>
      <vt:lpstr>HelveticaNeueLT Std Extended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Tammy Patterson</dc:creator>
  <cp:lastModifiedBy>Bridget Casey</cp:lastModifiedBy>
  <cp:revision>31</cp:revision>
  <dcterms:created xsi:type="dcterms:W3CDTF">2020-10-01T21:55:53Z</dcterms:created>
  <dcterms:modified xsi:type="dcterms:W3CDTF">2021-03-02T21:38:03Z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0x010100B8B90CC84C13534CABA8E62057ACEC45</vt:lpwstr>
  </property>
</Properties>
</file>