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22" r:id="rId6"/>
    <p:sldId id="259" r:id="rId7"/>
    <p:sldId id="293" r:id="rId8"/>
    <p:sldId id="326" r:id="rId9"/>
    <p:sldId id="327" r:id="rId10"/>
    <p:sldId id="329" r:id="rId11"/>
    <p:sldId id="328" r:id="rId12"/>
    <p:sldId id="258" r:id="rId13"/>
    <p:sldId id="257" r:id="rId14"/>
    <p:sldId id="325" r:id="rId15"/>
    <p:sldId id="266" r:id="rId16"/>
    <p:sldId id="307" r:id="rId1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4DA037-1BC1-44AA-BB22-F31C772ED773}" v="35" dt="2021-03-23T13:47:17.2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60"/>
  </p:normalViewPr>
  <p:slideViewPr>
    <p:cSldViewPr>
      <p:cViewPr varScale="1">
        <p:scale>
          <a:sx n="108" d="100"/>
          <a:sy n="108" d="100"/>
        </p:scale>
        <p:origin x="17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9CE3B941-6E6F-464B-8236-B675038F0FC9}" type="datetimeFigureOut">
              <a:rPr lang="en-US" smtClean="0"/>
              <a:t>3/24/2021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1242C93-DDB4-4F8F-9076-A54EB45DAD73}"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CE3B941-6E6F-464B-8236-B675038F0FC9}"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42C93-DDB4-4F8F-9076-A54EB45DAD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CE3B941-6E6F-464B-8236-B675038F0FC9}"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42C93-DDB4-4F8F-9076-A54EB45DAD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CE3B941-6E6F-464B-8236-B675038F0FC9}"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42C93-DDB4-4F8F-9076-A54EB45DAD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9CE3B941-6E6F-464B-8236-B675038F0FC9}" type="datetimeFigureOut">
              <a:rPr lang="en-US" smtClean="0"/>
              <a:t>3/24/2021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1242C93-DDB4-4F8F-9076-A54EB45DAD73}"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CE3B941-6E6F-464B-8236-B675038F0FC9}"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51242C93-DDB4-4F8F-9076-A54EB45DAD73}"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CE3B941-6E6F-464B-8236-B675038F0FC9}" type="datetimeFigureOut">
              <a:rPr lang="en-US" smtClean="0"/>
              <a:t>3/24/2021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51242C93-DDB4-4F8F-9076-A54EB45DAD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CE3B941-6E6F-464B-8236-B675038F0FC9}" type="datetimeFigureOut">
              <a:rPr lang="en-US" smtClean="0"/>
              <a:t>3/24/2021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242C93-DDB4-4F8F-9076-A54EB45DAD73}"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3B941-6E6F-464B-8236-B675038F0FC9}" type="datetimeFigureOut">
              <a:rPr lang="en-US" smtClean="0"/>
              <a:t>3/24/2021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242C93-DDB4-4F8F-9076-A54EB45DAD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9CE3B941-6E6F-464B-8236-B675038F0FC9}" type="datetimeFigureOut">
              <a:rPr lang="en-US" smtClean="0"/>
              <a:t>3/24/2021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1242C93-DDB4-4F8F-9076-A54EB45DAD73}"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9CE3B941-6E6F-464B-8236-B675038F0FC9}" type="datetimeFigureOut">
              <a:rPr lang="en-US" smtClean="0"/>
              <a:t>3/24/2021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1242C93-DDB4-4F8F-9076-A54EB45DAD73}"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9CE3B941-6E6F-464B-8236-B675038F0FC9}" type="datetimeFigureOut">
              <a:rPr lang="en-US" smtClean="0"/>
              <a:t>3/24/2021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51242C93-DDB4-4F8F-9076-A54EB45DAD73}"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pcdevplanreview.com/Projects/InspectionCView/153201?InspectionID=1000483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APP-CE-20-002</a:t>
            </a:r>
          </a:p>
        </p:txBody>
      </p:sp>
      <p:sp>
        <p:nvSpPr>
          <p:cNvPr id="3" name="Subtitle 2"/>
          <p:cNvSpPr>
            <a:spLocks noGrp="1"/>
          </p:cNvSpPr>
          <p:nvPr>
            <p:ph type="subTitle" idx="1"/>
          </p:nvPr>
        </p:nvSpPr>
        <p:spPr/>
        <p:txBody>
          <a:bodyPr/>
          <a:lstStyle/>
          <a:p>
            <a:r>
              <a:rPr lang="en-US" dirty="0"/>
              <a:t>Mindy Madden</a:t>
            </a:r>
          </a:p>
          <a:p>
            <a:r>
              <a:rPr lang="en-US" dirty="0"/>
              <a:t>Mike Desmond</a:t>
            </a:r>
          </a:p>
        </p:txBody>
      </p:sp>
    </p:spTree>
    <p:extLst>
      <p:ext uri="{BB962C8B-B14F-4D97-AF65-F5344CB8AC3E}">
        <p14:creationId xmlns:p14="http://schemas.microsoft.com/office/powerpoint/2010/main" val="1532075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Enforcement Action</a:t>
            </a:r>
          </a:p>
        </p:txBody>
      </p:sp>
      <p:sp>
        <p:nvSpPr>
          <p:cNvPr id="3" name="Content Placeholder 2"/>
          <p:cNvSpPr>
            <a:spLocks noGrp="1"/>
          </p:cNvSpPr>
          <p:nvPr>
            <p:ph idx="1"/>
          </p:nvPr>
        </p:nvSpPr>
        <p:spPr/>
        <p:txBody>
          <a:bodyPr>
            <a:normAutofit fontScale="92500" lnSpcReduction="10000"/>
          </a:bodyPr>
          <a:lstStyle/>
          <a:p>
            <a:r>
              <a:rPr lang="en-US" sz="1800" u="sng" dirty="0"/>
              <a:t>July 3, 2019</a:t>
            </a:r>
            <a:r>
              <a:rPr lang="en-US" sz="1800" dirty="0"/>
              <a:t>: Notice of violation issued</a:t>
            </a:r>
          </a:p>
          <a:p>
            <a:pPr marL="0" indent="0">
              <a:buNone/>
            </a:pPr>
            <a:endParaRPr lang="en-US" sz="1800" dirty="0"/>
          </a:p>
          <a:p>
            <a:r>
              <a:rPr lang="en-US" sz="1800" u="sng" dirty="0"/>
              <a:t>March 19, 2019</a:t>
            </a:r>
            <a:r>
              <a:rPr lang="en-US" sz="1800" dirty="0"/>
              <a:t>: Executive determination issued</a:t>
            </a:r>
          </a:p>
          <a:p>
            <a:pPr marL="0" indent="0">
              <a:buNone/>
            </a:pPr>
            <a:endParaRPr lang="en-US" sz="1800" dirty="0"/>
          </a:p>
          <a:p>
            <a:r>
              <a:rPr lang="en-US" sz="1800" u="sng" dirty="0"/>
              <a:t>March 25, 2020</a:t>
            </a:r>
            <a:r>
              <a:rPr lang="en-US" sz="1800" dirty="0"/>
              <a:t>: Request for appeal received</a:t>
            </a:r>
          </a:p>
          <a:p>
            <a:pPr marL="0" indent="0">
              <a:buNone/>
            </a:pPr>
            <a:endParaRPr lang="en-US" sz="1800" dirty="0"/>
          </a:p>
          <a:p>
            <a:r>
              <a:rPr lang="en-US" sz="1800" u="sng" dirty="0"/>
              <a:t>May 21, 2020</a:t>
            </a:r>
            <a:r>
              <a:rPr lang="en-US" sz="1800" dirty="0"/>
              <a:t>: Revised notice of violation issued </a:t>
            </a:r>
          </a:p>
          <a:p>
            <a:pPr marL="0" indent="0">
              <a:buNone/>
            </a:pPr>
            <a:endParaRPr lang="en-US" sz="1800" dirty="0"/>
          </a:p>
          <a:p>
            <a:r>
              <a:rPr lang="en-US" sz="1800" u="sng" dirty="0"/>
              <a:t>December 9, 2020</a:t>
            </a:r>
            <a:r>
              <a:rPr lang="en-US" sz="1800" dirty="0"/>
              <a:t>: Revised executive determination issued</a:t>
            </a:r>
          </a:p>
          <a:p>
            <a:pPr marL="0" indent="0">
              <a:buNone/>
            </a:pPr>
            <a:endParaRPr lang="en-US" sz="1800" u="sng" dirty="0"/>
          </a:p>
          <a:p>
            <a:r>
              <a:rPr lang="en-US" sz="1800" u="sng" dirty="0"/>
              <a:t>December 17, 2020</a:t>
            </a:r>
            <a:r>
              <a:rPr lang="en-US" sz="1800" dirty="0"/>
              <a:t>: Request for an appeal received</a:t>
            </a:r>
          </a:p>
          <a:p>
            <a:endParaRPr lang="en-US" sz="1800" dirty="0"/>
          </a:p>
          <a:p>
            <a:endParaRPr lang="en-US" sz="1800" dirty="0"/>
          </a:p>
          <a:p>
            <a:pPr marL="0" indent="0">
              <a:buNone/>
            </a:pPr>
            <a:r>
              <a:rPr lang="en-US" sz="1800" dirty="0"/>
              <a:t>Staff has spoken with the owner, in person and over the phone, on over a dozen occasions regarding this case. The owner was directed to apply for an Early Assistance (EA) meeting to discuss options to bring the property into compliance.  The property owner applied for an EA meeting on August 13, 2019 but did not pay the applicable fees and so an EA meeting was never held. </a:t>
            </a:r>
          </a:p>
          <a:p>
            <a:pPr marL="0" indent="0">
              <a:buNone/>
            </a:pPr>
            <a:endParaRPr lang="en-US" sz="1800" dirty="0"/>
          </a:p>
          <a:p>
            <a:pPr marL="0" indent="0">
              <a:buNone/>
            </a:pPr>
            <a:endParaRPr lang="en-US" sz="2800" dirty="0"/>
          </a:p>
        </p:txBody>
      </p:sp>
    </p:spTree>
    <p:extLst>
      <p:ext uri="{BB962C8B-B14F-4D97-AF65-F5344CB8AC3E}">
        <p14:creationId xmlns:p14="http://schemas.microsoft.com/office/powerpoint/2010/main" val="1628495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67BDC-2DCE-4246-A3F1-63099035A34A}"/>
              </a:ext>
            </a:extLst>
          </p:cNvPr>
          <p:cNvSpPr>
            <a:spLocks noGrp="1"/>
          </p:cNvSpPr>
          <p:nvPr>
            <p:ph type="title"/>
          </p:nvPr>
        </p:nvSpPr>
        <p:spPr/>
        <p:txBody>
          <a:bodyPr>
            <a:normAutofit/>
          </a:bodyPr>
          <a:lstStyle/>
          <a:p>
            <a:r>
              <a:rPr lang="en-US" sz="3600" dirty="0"/>
              <a:t>Additional Information</a:t>
            </a:r>
          </a:p>
        </p:txBody>
      </p:sp>
      <p:sp>
        <p:nvSpPr>
          <p:cNvPr id="3" name="Content Placeholder 2">
            <a:extLst>
              <a:ext uri="{FF2B5EF4-FFF2-40B4-BE49-F238E27FC236}">
                <a16:creationId xmlns:a16="http://schemas.microsoft.com/office/drawing/2014/main" id="{E3B18FD9-3D78-42FA-99C8-53462A05BE40}"/>
              </a:ext>
            </a:extLst>
          </p:cNvPr>
          <p:cNvSpPr>
            <a:spLocks noGrp="1"/>
          </p:cNvSpPr>
          <p:nvPr>
            <p:ph idx="1"/>
          </p:nvPr>
        </p:nvSpPr>
        <p:spPr>
          <a:xfrm>
            <a:off x="457200" y="1600200"/>
            <a:ext cx="8229600" cy="4526280"/>
          </a:xfrm>
        </p:spPr>
        <p:txBody>
          <a:bodyPr>
            <a:normAutofit/>
          </a:bodyPr>
          <a:lstStyle/>
          <a:p>
            <a:r>
              <a:rPr lang="en-US" sz="1800" dirty="0"/>
              <a:t>In July 2019, the owner made claims to Staff that the property was zoned RR-3 (Rural Residential) which allowed for multiple dwelling units when he purchased the property in 1997. </a:t>
            </a:r>
          </a:p>
          <a:p>
            <a:pPr lvl="1"/>
            <a:r>
              <a:rPr lang="en-US" sz="1800" dirty="0"/>
              <a:t>The </a:t>
            </a:r>
            <a:r>
              <a:rPr lang="en-US" sz="1800" u="sng" dirty="0"/>
              <a:t>Code</a:t>
            </a:r>
            <a:r>
              <a:rPr lang="en-US" sz="1800" dirty="0"/>
              <a:t> did not allow for multiple dwelling units in the RR-3 zoning district in 1997. The property was not rezoned, but rather the RR-3 zoning district was merely renamed RR-5 (Residential Rural) in 2007. </a:t>
            </a:r>
          </a:p>
          <a:p>
            <a:pPr marL="0" indent="0">
              <a:buNone/>
            </a:pPr>
            <a:endParaRPr lang="en-US" sz="1800" dirty="0"/>
          </a:p>
          <a:p>
            <a:r>
              <a:rPr lang="en-US" sz="1800" dirty="0"/>
              <a:t>In May 2020, the owner made claims to Staff that the multifamily dwelling unit was legal nonconforming. </a:t>
            </a:r>
          </a:p>
          <a:p>
            <a:pPr lvl="1"/>
            <a:r>
              <a:rPr lang="en-US" sz="1800" dirty="0"/>
              <a:t>Zoning was established for this area in 1965</a:t>
            </a:r>
          </a:p>
          <a:p>
            <a:pPr lvl="1"/>
            <a:r>
              <a:rPr lang="en-US" sz="1800" dirty="0"/>
              <a:t>Past zoning regulations did not have allowed for a multifamily dwelling.</a:t>
            </a:r>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1385422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a:t>
            </a:r>
          </a:p>
        </p:txBody>
      </p:sp>
      <p:sp>
        <p:nvSpPr>
          <p:cNvPr id="3" name="Content Placeholder 2"/>
          <p:cNvSpPr>
            <a:spLocks noGrp="1"/>
          </p:cNvSpPr>
          <p:nvPr>
            <p:ph idx="1"/>
          </p:nvPr>
        </p:nvSpPr>
        <p:spPr/>
        <p:txBody>
          <a:bodyPr>
            <a:normAutofit/>
          </a:bodyPr>
          <a:lstStyle/>
          <a:p>
            <a:pPr marL="0" indent="0">
              <a:buNone/>
            </a:pPr>
            <a:r>
              <a:rPr lang="en-US" sz="1800" dirty="0"/>
              <a:t>Staff recommends that the Board deny the appeal and affirm the decision of the PCD Executive Director to issue an executive determination to authorize the OCA to proceed with litigation.</a:t>
            </a:r>
          </a:p>
          <a:p>
            <a:pPr marL="0" indent="0">
              <a:buNone/>
            </a:pPr>
            <a:endParaRPr lang="en-US" sz="1800" dirty="0"/>
          </a:p>
          <a:p>
            <a:pPr lvl="1"/>
            <a:r>
              <a:rPr lang="en-US" sz="1800" dirty="0"/>
              <a:t>Staff recommends that legal action be stayed if the owner applies for and attends an EA meeting within a timeframe acceptable to the Board and actively progresses through the development application process immediately following the EA meeting. </a:t>
            </a:r>
          </a:p>
          <a:p>
            <a:pPr marL="0" indent="0">
              <a:buNone/>
            </a:pPr>
            <a:endParaRPr lang="en-US" sz="2000" dirty="0"/>
          </a:p>
        </p:txBody>
      </p:sp>
    </p:spTree>
    <p:extLst>
      <p:ext uri="{BB962C8B-B14F-4D97-AF65-F5344CB8AC3E}">
        <p14:creationId xmlns:p14="http://schemas.microsoft.com/office/powerpoint/2010/main" val="182723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F5DAA-5AEB-4A53-AD46-2BA56D72E755}"/>
              </a:ext>
            </a:extLst>
          </p:cNvPr>
          <p:cNvSpPr>
            <a:spLocks noGrp="1"/>
          </p:cNvSpPr>
          <p:nvPr>
            <p:ph type="title"/>
          </p:nvPr>
        </p:nvSpPr>
        <p:spPr/>
        <p:txBody>
          <a:bodyPr/>
          <a:lstStyle/>
          <a:p>
            <a:r>
              <a:rPr lang="en-US" dirty="0"/>
              <a:t>Questions for Staff?</a:t>
            </a:r>
          </a:p>
        </p:txBody>
      </p:sp>
    </p:spTree>
    <p:extLst>
      <p:ext uri="{BB962C8B-B14F-4D97-AF65-F5344CB8AC3E}">
        <p14:creationId xmlns:p14="http://schemas.microsoft.com/office/powerpoint/2010/main" val="2204394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B769C-5C30-475A-B46A-4ACFBFCEB753}"/>
              </a:ext>
            </a:extLst>
          </p:cNvPr>
          <p:cNvSpPr>
            <a:spLocks noGrp="1"/>
          </p:cNvSpPr>
          <p:nvPr>
            <p:ph type="title"/>
          </p:nvPr>
        </p:nvSpPr>
        <p:spPr/>
        <p:txBody>
          <a:bodyPr/>
          <a:lstStyle/>
          <a:p>
            <a:r>
              <a:rPr lang="en-US" dirty="0"/>
              <a:t>Procedure</a:t>
            </a:r>
          </a:p>
        </p:txBody>
      </p:sp>
      <p:sp>
        <p:nvSpPr>
          <p:cNvPr id="3" name="Content Placeholder 2">
            <a:extLst>
              <a:ext uri="{FF2B5EF4-FFF2-40B4-BE49-F238E27FC236}">
                <a16:creationId xmlns:a16="http://schemas.microsoft.com/office/drawing/2014/main" id="{749098A3-5915-409F-8C74-9B295603CCD1}"/>
              </a:ext>
            </a:extLst>
          </p:cNvPr>
          <p:cNvSpPr>
            <a:spLocks noGrp="1"/>
          </p:cNvSpPr>
          <p:nvPr>
            <p:ph idx="1"/>
          </p:nvPr>
        </p:nvSpPr>
        <p:spPr/>
        <p:txBody>
          <a:bodyPr>
            <a:normAutofit fontScale="92500" lnSpcReduction="20000"/>
          </a:bodyPr>
          <a:lstStyle/>
          <a:p>
            <a:pPr marL="0" indent="0">
              <a:buNone/>
            </a:pPr>
            <a:endParaRPr lang="en-US" sz="2000" dirty="0"/>
          </a:p>
          <a:p>
            <a:pPr marL="0" indent="0">
              <a:buNone/>
            </a:pPr>
            <a:endParaRPr lang="en-US" sz="2000" dirty="0"/>
          </a:p>
          <a:p>
            <a:pPr marL="0" indent="0">
              <a:buNone/>
            </a:pPr>
            <a:r>
              <a:rPr lang="en-US" sz="2000" dirty="0"/>
              <a:t>Staff shall first present the item and provide testimony and evidence to support the PCD Director’s decision to issue an executive determination in this matter. </a:t>
            </a:r>
          </a:p>
          <a:p>
            <a:pPr marL="0" indent="0">
              <a:buNone/>
            </a:pPr>
            <a:endParaRPr lang="en-US" sz="2000" dirty="0"/>
          </a:p>
          <a:p>
            <a:pPr marL="0" indent="0">
              <a:buNone/>
            </a:pPr>
            <a:r>
              <a:rPr lang="en-US" sz="2000" dirty="0"/>
              <a:t>The appellant(s) shall then be given an opportunity to address the Board and present any testimony and/or evidence.  The Board may then ask any final questions of staff or the appellant(s) prior to rendering a decision.</a:t>
            </a:r>
          </a:p>
          <a:p>
            <a:endParaRPr lang="en-US" sz="2000" dirty="0"/>
          </a:p>
          <a:p>
            <a:pPr marL="0" indent="0">
              <a:buNone/>
            </a:pPr>
            <a:r>
              <a:rPr lang="en-US" sz="2000" dirty="0"/>
              <a:t>The Board, in considering the testimony and evidence presented by both staff and the appellants shall either:</a:t>
            </a:r>
          </a:p>
          <a:p>
            <a:pPr lvl="1"/>
            <a:r>
              <a:rPr lang="en-US" sz="2000" u="sng" dirty="0"/>
              <a:t>Move to deny the appeal,</a:t>
            </a:r>
            <a:r>
              <a:rPr lang="en-US" sz="2000" dirty="0"/>
              <a:t> thus affirming the decision of the PCD Executive Director; or</a:t>
            </a:r>
          </a:p>
          <a:p>
            <a:pPr lvl="1"/>
            <a:r>
              <a:rPr lang="en-US" sz="2000" u="sng" dirty="0"/>
              <a:t>Move to approve the appeal</a:t>
            </a:r>
            <a:r>
              <a:rPr lang="en-US" sz="2000" dirty="0"/>
              <a:t>, thus overturning the decision of the PCD Executive Director.</a:t>
            </a:r>
          </a:p>
          <a:p>
            <a:endParaRPr lang="en-US" dirty="0"/>
          </a:p>
        </p:txBody>
      </p:sp>
    </p:spTree>
    <p:extLst>
      <p:ext uri="{BB962C8B-B14F-4D97-AF65-F5344CB8AC3E}">
        <p14:creationId xmlns:p14="http://schemas.microsoft.com/office/powerpoint/2010/main" val="2347022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Information  </a:t>
            </a:r>
          </a:p>
        </p:txBody>
      </p:sp>
      <p:sp>
        <p:nvSpPr>
          <p:cNvPr id="3" name="Content Placeholder 2"/>
          <p:cNvSpPr>
            <a:spLocks noGrp="1"/>
          </p:cNvSpPr>
          <p:nvPr>
            <p:ph idx="1"/>
          </p:nvPr>
        </p:nvSpPr>
        <p:spPr/>
        <p:txBody>
          <a:bodyPr/>
          <a:lstStyle/>
          <a:p>
            <a:r>
              <a:rPr lang="en-US" sz="2400" dirty="0"/>
              <a:t>13875 Judge Orr Road (Parcel No. 43040-01-001)</a:t>
            </a:r>
          </a:p>
          <a:p>
            <a:pPr lvl="1"/>
            <a:r>
              <a:rPr lang="en-US" sz="2400" dirty="0"/>
              <a:t>Located east of the Meadow Lake Airport on the southeast corner of Judge Orr Road and Cessna Drive. </a:t>
            </a:r>
          </a:p>
          <a:p>
            <a:pPr marL="411480" lvl="1" indent="0">
              <a:buNone/>
            </a:pPr>
            <a:endParaRPr lang="en-US" sz="2400" dirty="0"/>
          </a:p>
          <a:p>
            <a:r>
              <a:rPr lang="en-US" sz="2400" dirty="0"/>
              <a:t>RR-5 (Residential Rural) zoning district</a:t>
            </a:r>
          </a:p>
          <a:p>
            <a:pPr marL="0" indent="0">
              <a:buNone/>
            </a:pPr>
            <a:endParaRPr lang="en-US" sz="2400" dirty="0"/>
          </a:p>
          <a:p>
            <a:r>
              <a:rPr lang="en-US" sz="2400" dirty="0"/>
              <a:t>5 acres</a:t>
            </a:r>
          </a:p>
          <a:p>
            <a:endParaRPr lang="en-US" sz="2400" dirty="0"/>
          </a:p>
          <a:p>
            <a:r>
              <a:rPr lang="en-US" sz="2400" dirty="0"/>
              <a:t>Commissioner District 2</a:t>
            </a:r>
          </a:p>
          <a:p>
            <a:pPr marL="411480" lvl="1" indent="0">
              <a:buNone/>
            </a:pPr>
            <a:endParaRPr lang="en-US" dirty="0"/>
          </a:p>
          <a:p>
            <a:pPr marL="411480" lvl="1" indent="0">
              <a:buNone/>
            </a:pPr>
            <a:endParaRPr lang="en-US" dirty="0"/>
          </a:p>
          <a:p>
            <a:pPr marL="411480" lvl="1" indent="0">
              <a:buNone/>
            </a:pPr>
            <a:endParaRPr lang="en-US" dirty="0"/>
          </a:p>
          <a:p>
            <a:pPr marL="411480" lvl="1" indent="0">
              <a:buNone/>
            </a:pPr>
            <a:endParaRPr lang="en-US" dirty="0"/>
          </a:p>
        </p:txBody>
      </p:sp>
    </p:spTree>
    <p:extLst>
      <p:ext uri="{BB962C8B-B14F-4D97-AF65-F5344CB8AC3E}">
        <p14:creationId xmlns:p14="http://schemas.microsoft.com/office/powerpoint/2010/main" val="2731548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Map</a:t>
            </a:r>
          </a:p>
        </p:txBody>
      </p:sp>
      <p:pic>
        <p:nvPicPr>
          <p:cNvPr id="7" name="Picture 6" descr="A picture containing text&#10;&#10;Description automatically generated">
            <a:extLst>
              <a:ext uri="{FF2B5EF4-FFF2-40B4-BE49-F238E27FC236}">
                <a16:creationId xmlns:a16="http://schemas.microsoft.com/office/drawing/2014/main" id="{F05935D7-C045-4FA1-B233-5B946DBCEE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600200"/>
            <a:ext cx="6381750" cy="4762500"/>
          </a:xfrm>
          <a:prstGeom prst="rect">
            <a:avLst/>
          </a:prstGeom>
        </p:spPr>
      </p:pic>
      <p:sp>
        <p:nvSpPr>
          <p:cNvPr id="8" name="Star: 5 Points 7">
            <a:extLst>
              <a:ext uri="{FF2B5EF4-FFF2-40B4-BE49-F238E27FC236}">
                <a16:creationId xmlns:a16="http://schemas.microsoft.com/office/drawing/2014/main" id="{58D98C1C-B2AC-49E0-B46E-5D29576B9726}"/>
              </a:ext>
            </a:extLst>
          </p:cNvPr>
          <p:cNvSpPr/>
          <p:nvPr/>
        </p:nvSpPr>
        <p:spPr>
          <a:xfrm>
            <a:off x="5486400" y="28956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852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D5D8-85A0-41A7-A5A6-480B139F3F2A}"/>
              </a:ext>
            </a:extLst>
          </p:cNvPr>
          <p:cNvSpPr>
            <a:spLocks noGrp="1"/>
          </p:cNvSpPr>
          <p:nvPr>
            <p:ph type="title"/>
          </p:nvPr>
        </p:nvSpPr>
        <p:spPr/>
        <p:txBody>
          <a:bodyPr/>
          <a:lstStyle/>
          <a:p>
            <a:r>
              <a:rPr lang="en-US" dirty="0"/>
              <a:t>Complaint Received</a:t>
            </a:r>
          </a:p>
        </p:txBody>
      </p:sp>
      <p:sp>
        <p:nvSpPr>
          <p:cNvPr id="3" name="Content Placeholder 2">
            <a:extLst>
              <a:ext uri="{FF2B5EF4-FFF2-40B4-BE49-F238E27FC236}">
                <a16:creationId xmlns:a16="http://schemas.microsoft.com/office/drawing/2014/main" id="{13494A2A-2FFE-41BB-AE74-496510E2F1B6}"/>
              </a:ext>
            </a:extLst>
          </p:cNvPr>
          <p:cNvSpPr>
            <a:spLocks noGrp="1"/>
          </p:cNvSpPr>
          <p:nvPr>
            <p:ph idx="1"/>
          </p:nvPr>
        </p:nvSpPr>
        <p:spPr>
          <a:xfrm>
            <a:off x="304800" y="1752600"/>
            <a:ext cx="8229600" cy="4526280"/>
          </a:xfrm>
        </p:spPr>
        <p:txBody>
          <a:bodyPr>
            <a:normAutofit/>
          </a:bodyPr>
          <a:lstStyle/>
          <a:p>
            <a:pPr marL="0" indent="0">
              <a:buNone/>
            </a:pPr>
            <a:r>
              <a:rPr lang="en-US" sz="1800" dirty="0">
                <a:hlinkClick r:id="rId2">
                  <a:extLst>
                    <a:ext uri="{A12FA001-AC4F-418D-AE19-62706E023703}">
                      <ahyp:hlinkClr xmlns:ahyp="http://schemas.microsoft.com/office/drawing/2018/hyperlinkcolor" val="tx"/>
                    </a:ext>
                  </a:extLst>
                </a:hlinkClick>
              </a:rPr>
              <a:t>May 13, 2019</a:t>
            </a:r>
            <a:br>
              <a:rPr lang="en-US" sz="1800" dirty="0"/>
            </a:br>
            <a:endParaRPr lang="en-US" sz="1800" dirty="0"/>
          </a:p>
          <a:p>
            <a:pPr marL="0" indent="0">
              <a:buNone/>
            </a:pPr>
            <a:r>
              <a:rPr lang="en-US" sz="1800" dirty="0"/>
              <a:t>Hello, </a:t>
            </a:r>
            <a:r>
              <a:rPr lang="en-US" sz="1800" dirty="0">
                <a:solidFill>
                  <a:schemeClr val="bg1"/>
                </a:solidFill>
                <a:highlight>
                  <a:srgbClr val="FFFF00"/>
                </a:highlight>
              </a:rPr>
              <a:t>I have been renting this unit for 7 months at $800 per month.</a:t>
            </a:r>
            <a:br>
              <a:rPr lang="en-US" sz="1800" dirty="0">
                <a:solidFill>
                  <a:schemeClr val="bg1"/>
                </a:solidFill>
                <a:highlight>
                  <a:srgbClr val="FFFF00"/>
                </a:highlight>
              </a:rPr>
            </a:br>
            <a:r>
              <a:rPr lang="en-US" sz="1800" dirty="0"/>
              <a:t>April 26, 2019 a guest of mine stepped on the step and broke it. I advised the landlord and they fixed it . The landlord did not fix the step correctly and I fell and broke my leg and toe. Since then, the landlord has been very hateful and has told me via text I need to fix the step or move out in 30 days. I spoke with the lady that advised me this property is not zoned for the 3 rentals she has here. Additionally, I have asked her to give me fire alarms and to please put lighting so I can see. We have </a:t>
            </a:r>
            <a:r>
              <a:rPr lang="en-US" sz="1800" dirty="0">
                <a:solidFill>
                  <a:schemeClr val="bg1"/>
                </a:solidFill>
                <a:highlight>
                  <a:srgbClr val="FFFF00"/>
                </a:highlight>
              </a:rPr>
              <a:t>one address/mailbox for all renters </a:t>
            </a:r>
            <a:r>
              <a:rPr lang="en-US" sz="1800" dirty="0"/>
              <a:t>here and she pays utilities. She has also advised me that I must keep propane at all times. She said the propane is used for my unit only, but Apollo Propane advised me there was $200 added in December. I did not add any propane on December. </a:t>
            </a:r>
            <a:r>
              <a:rPr lang="en-US" sz="1800" dirty="0">
                <a:solidFill>
                  <a:schemeClr val="bg1"/>
                </a:solidFill>
                <a:highlight>
                  <a:srgbClr val="FFFF00"/>
                </a:highlight>
              </a:rPr>
              <a:t>Could you please let me know if I am in an illegal rental? </a:t>
            </a:r>
            <a:r>
              <a:rPr lang="en-US" sz="1800" dirty="0"/>
              <a:t>If she is responsible for proper lighting? Fire extinguisher? And if the steps that they did fix are safe. I don't believe they are. </a:t>
            </a:r>
          </a:p>
        </p:txBody>
      </p:sp>
    </p:spTree>
    <p:extLst>
      <p:ext uri="{BB962C8B-B14F-4D97-AF65-F5344CB8AC3E}">
        <p14:creationId xmlns:p14="http://schemas.microsoft.com/office/powerpoint/2010/main" val="170354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45913-5309-426D-A6A2-77DFE79A80CD}"/>
              </a:ext>
            </a:extLst>
          </p:cNvPr>
          <p:cNvSpPr>
            <a:spLocks noGrp="1"/>
          </p:cNvSpPr>
          <p:nvPr>
            <p:ph type="title"/>
          </p:nvPr>
        </p:nvSpPr>
        <p:spPr/>
        <p:txBody>
          <a:bodyPr/>
          <a:lstStyle/>
          <a:p>
            <a:r>
              <a:rPr lang="en-US" dirty="0"/>
              <a:t>Complaint Received</a:t>
            </a:r>
          </a:p>
        </p:txBody>
      </p:sp>
      <p:sp>
        <p:nvSpPr>
          <p:cNvPr id="3" name="Content Placeholder 2">
            <a:extLst>
              <a:ext uri="{FF2B5EF4-FFF2-40B4-BE49-F238E27FC236}">
                <a16:creationId xmlns:a16="http://schemas.microsoft.com/office/drawing/2014/main" id="{75038AC3-C81A-4587-9895-48CE1847BE7F}"/>
              </a:ext>
            </a:extLst>
          </p:cNvPr>
          <p:cNvSpPr>
            <a:spLocks noGrp="1"/>
          </p:cNvSpPr>
          <p:nvPr>
            <p:ph idx="1"/>
          </p:nvPr>
        </p:nvSpPr>
        <p:spPr/>
        <p:txBody>
          <a:bodyPr>
            <a:normAutofit/>
          </a:bodyPr>
          <a:lstStyle/>
          <a:p>
            <a:pPr marL="0" indent="0">
              <a:buNone/>
            </a:pPr>
            <a:r>
              <a:rPr lang="en-US" sz="1800" u="sng" dirty="0"/>
              <a:t>June 23, 2019</a:t>
            </a:r>
          </a:p>
          <a:p>
            <a:pPr marL="0" indent="0">
              <a:buNone/>
            </a:pPr>
            <a:endParaRPr lang="en-US" sz="1800" u="sng" dirty="0"/>
          </a:p>
          <a:p>
            <a:pPr marL="0" indent="0">
              <a:buNone/>
            </a:pPr>
            <a:r>
              <a:rPr lang="en-US" sz="1800" dirty="0"/>
              <a:t>Stairs are dangerous, still not fixed properly.. </a:t>
            </a:r>
            <a:r>
              <a:rPr lang="en-US" sz="1800" dirty="0">
                <a:solidFill>
                  <a:schemeClr val="bg1"/>
                </a:solidFill>
                <a:highlight>
                  <a:srgbClr val="FFFF00"/>
                </a:highlight>
              </a:rPr>
              <a:t>not standard code</a:t>
            </a:r>
            <a:r>
              <a:rPr lang="en-US" sz="1800" dirty="0"/>
              <a:t>. I still have no porch light. It is extremely dark when walking to and from my driveway. Walkway to and from driveway has nails sticking up. They have tripped guests. I tried to fix them, but it needs more work than I can do. </a:t>
            </a:r>
            <a:r>
              <a:rPr lang="en-US" sz="1800" dirty="0">
                <a:solidFill>
                  <a:schemeClr val="bg1"/>
                </a:solidFill>
                <a:highlight>
                  <a:srgbClr val="FFFF00"/>
                </a:highlight>
              </a:rPr>
              <a:t>Extreme hazard</a:t>
            </a:r>
            <a:r>
              <a:rPr lang="en-US" sz="1800" dirty="0"/>
              <a:t>. I have not received window screens for windows. Large pile of wood in front of house along with other items vehicles camper etc. </a:t>
            </a:r>
            <a:r>
              <a:rPr lang="en-US" sz="1800" dirty="0">
                <a:solidFill>
                  <a:schemeClr val="bg1"/>
                </a:solidFill>
                <a:highlight>
                  <a:srgbClr val="FFFF00"/>
                </a:highlight>
              </a:rPr>
              <a:t>No trash receptacles</a:t>
            </a:r>
            <a:r>
              <a:rPr lang="en-US" sz="1800" dirty="0"/>
              <a:t>. There are 6 dogs that bark at 6am when they are let out to potty. This wakes up people that have to work and don't have to get up yet. Everyday she allows this. The barking is very loud and irritating. Not quite sure why the lot is being mowed like it is? Ridiculous. </a:t>
            </a:r>
          </a:p>
        </p:txBody>
      </p:sp>
    </p:spTree>
    <p:extLst>
      <p:ext uri="{BB962C8B-B14F-4D97-AF65-F5344CB8AC3E}">
        <p14:creationId xmlns:p14="http://schemas.microsoft.com/office/powerpoint/2010/main" val="299663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0040C-37EB-4A91-AF1C-C1A2629CA4D8}"/>
              </a:ext>
            </a:extLst>
          </p:cNvPr>
          <p:cNvSpPr>
            <a:spLocks noGrp="1"/>
          </p:cNvSpPr>
          <p:nvPr>
            <p:ph type="title"/>
          </p:nvPr>
        </p:nvSpPr>
        <p:spPr/>
        <p:txBody>
          <a:bodyPr/>
          <a:lstStyle/>
          <a:p>
            <a:r>
              <a:rPr lang="en-US" dirty="0"/>
              <a:t>Complaint Received</a:t>
            </a:r>
          </a:p>
        </p:txBody>
      </p:sp>
      <p:sp>
        <p:nvSpPr>
          <p:cNvPr id="3" name="Content Placeholder 2">
            <a:extLst>
              <a:ext uri="{FF2B5EF4-FFF2-40B4-BE49-F238E27FC236}">
                <a16:creationId xmlns:a16="http://schemas.microsoft.com/office/drawing/2014/main" id="{21B34396-FC0E-42ED-847B-DE566BE30769}"/>
              </a:ext>
            </a:extLst>
          </p:cNvPr>
          <p:cNvSpPr>
            <a:spLocks noGrp="1"/>
          </p:cNvSpPr>
          <p:nvPr>
            <p:ph idx="1"/>
          </p:nvPr>
        </p:nvSpPr>
        <p:spPr/>
        <p:txBody>
          <a:bodyPr>
            <a:normAutofit/>
          </a:bodyPr>
          <a:lstStyle/>
          <a:p>
            <a:pPr marL="0" indent="0">
              <a:buNone/>
            </a:pPr>
            <a:r>
              <a:rPr lang="en-US" sz="1800" u="sng" dirty="0"/>
              <a:t>November 10, 2020</a:t>
            </a:r>
          </a:p>
          <a:p>
            <a:pPr marL="0" indent="0">
              <a:buNone/>
            </a:pPr>
            <a:endParaRPr lang="en-US" sz="1800" dirty="0"/>
          </a:p>
          <a:p>
            <a:pPr marL="0" indent="0">
              <a:buNone/>
            </a:pPr>
            <a:r>
              <a:rPr lang="en-US" sz="1800" dirty="0"/>
              <a:t>Attached is a letter from the MLAA ref the ongoing Buschman harassment, and I do mean uncivilized harassment. Laura was out again Friday morning screaming at my wife for walking in the easement, although Connie was NOT on her property. This has got to stop! </a:t>
            </a:r>
            <a:br>
              <a:rPr lang="en-US" sz="1800" dirty="0"/>
            </a:br>
            <a:br>
              <a:rPr lang="en-US" sz="1800" dirty="0"/>
            </a:br>
            <a:r>
              <a:rPr lang="en-US" sz="1800" dirty="0"/>
              <a:t>Several good faith remediation offers have made to them, </a:t>
            </a:r>
            <a:r>
              <a:rPr lang="en-US" sz="1800" dirty="0" err="1"/>
              <a:t>ie</a:t>
            </a:r>
            <a:r>
              <a:rPr lang="en-US" sz="1800" dirty="0"/>
              <a:t>; to help clean up their property and decrepit storage building/hangar, create a new driveway off Cessna Drive (before the gate), landscape the taxiway easement, etc. We have received no response from them, other than continued screaming and threats. Never-the-less, </a:t>
            </a:r>
            <a:r>
              <a:rPr lang="en-US" sz="1800" dirty="0">
                <a:solidFill>
                  <a:schemeClr val="bg1"/>
                </a:solidFill>
                <a:highlight>
                  <a:srgbClr val="FFFF00"/>
                </a:highlight>
              </a:rPr>
              <a:t>they are in violation of single-family zoning, and it appears may not even have a residential well. We respectfully request that the County take immediate action on this. It has gone on way too long.</a:t>
            </a:r>
          </a:p>
        </p:txBody>
      </p:sp>
    </p:spTree>
    <p:extLst>
      <p:ext uri="{BB962C8B-B14F-4D97-AF65-F5344CB8AC3E}">
        <p14:creationId xmlns:p14="http://schemas.microsoft.com/office/powerpoint/2010/main" val="208304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FE739-F7FF-4FFC-8EFD-7E4D5CC9E7C7}"/>
              </a:ext>
            </a:extLst>
          </p:cNvPr>
          <p:cNvSpPr>
            <a:spLocks noGrp="1"/>
          </p:cNvSpPr>
          <p:nvPr>
            <p:ph type="title"/>
          </p:nvPr>
        </p:nvSpPr>
        <p:spPr/>
        <p:txBody>
          <a:bodyPr/>
          <a:lstStyle/>
          <a:p>
            <a:r>
              <a:rPr lang="en-US" dirty="0"/>
              <a:t>Complaint Received</a:t>
            </a:r>
          </a:p>
        </p:txBody>
      </p:sp>
      <p:sp>
        <p:nvSpPr>
          <p:cNvPr id="3" name="Content Placeholder 2">
            <a:extLst>
              <a:ext uri="{FF2B5EF4-FFF2-40B4-BE49-F238E27FC236}">
                <a16:creationId xmlns:a16="http://schemas.microsoft.com/office/drawing/2014/main" id="{6F9B7034-2F07-4690-AD78-4219E5463526}"/>
              </a:ext>
            </a:extLst>
          </p:cNvPr>
          <p:cNvSpPr>
            <a:spLocks noGrp="1"/>
          </p:cNvSpPr>
          <p:nvPr>
            <p:ph idx="1"/>
          </p:nvPr>
        </p:nvSpPr>
        <p:spPr/>
        <p:txBody>
          <a:bodyPr>
            <a:normAutofit/>
          </a:bodyPr>
          <a:lstStyle/>
          <a:p>
            <a:pPr marL="0" indent="0">
              <a:buNone/>
            </a:pPr>
            <a:r>
              <a:rPr lang="en-US" sz="1800" u="sng" dirty="0"/>
              <a:t>November 12, 2020</a:t>
            </a:r>
          </a:p>
          <a:p>
            <a:pPr marL="0" indent="0">
              <a:buNone/>
            </a:pPr>
            <a:endParaRPr lang="en-US" sz="1800" dirty="0"/>
          </a:p>
          <a:p>
            <a:pPr marL="0" indent="0">
              <a:buNone/>
            </a:pPr>
            <a:r>
              <a:rPr lang="en-US" sz="1800" dirty="0"/>
              <a:t>Good Morning,</a:t>
            </a:r>
            <a:br>
              <a:rPr lang="en-US" sz="1800" dirty="0"/>
            </a:br>
            <a:br>
              <a:rPr lang="en-US" sz="1800" dirty="0"/>
            </a:br>
            <a:r>
              <a:rPr lang="en-US" sz="1800" dirty="0"/>
              <a:t>Thank you for the prompt response. We discussed it, and the Buschman’s latest complaint letter, at this week’s Board of Directors meeting. We would appreciate being kept informed of any developments with respect to the Buschman’s and any inputs that we or the neighbors can make to any further County action or appeal. </a:t>
            </a:r>
            <a:br>
              <a:rPr lang="en-US" sz="1800" dirty="0"/>
            </a:br>
            <a:br>
              <a:rPr lang="en-US" sz="1800" dirty="0"/>
            </a:br>
            <a:r>
              <a:rPr lang="en-US" sz="1800" dirty="0"/>
              <a:t>For what its worth, during the complaint call two weeks ago, </a:t>
            </a:r>
            <a:r>
              <a:rPr lang="en-US" sz="1800" dirty="0">
                <a:solidFill>
                  <a:schemeClr val="bg1"/>
                </a:solidFill>
                <a:highlight>
                  <a:srgbClr val="FFFF00"/>
                </a:highlight>
              </a:rPr>
              <a:t>Dennis told me he had eight tenants. And there are multiple vehicles on the property every day/night that do not belong to the </a:t>
            </a:r>
            <a:r>
              <a:rPr lang="en-US" sz="1800" dirty="0" err="1">
                <a:solidFill>
                  <a:schemeClr val="bg1"/>
                </a:solidFill>
                <a:highlight>
                  <a:srgbClr val="FFFF00"/>
                </a:highlight>
              </a:rPr>
              <a:t>Buschmans</a:t>
            </a:r>
            <a:r>
              <a:rPr lang="en-US" sz="1800" dirty="0">
                <a:solidFill>
                  <a:schemeClr val="bg1"/>
                </a:solidFill>
                <a:highlight>
                  <a:srgbClr val="FFFF00"/>
                </a:highlight>
              </a:rPr>
              <a:t>.</a:t>
            </a:r>
            <a:br>
              <a:rPr lang="en-US" sz="1800" dirty="0"/>
            </a:br>
            <a:endParaRPr lang="en-US" sz="1800" dirty="0"/>
          </a:p>
        </p:txBody>
      </p:sp>
    </p:spTree>
    <p:extLst>
      <p:ext uri="{BB962C8B-B14F-4D97-AF65-F5344CB8AC3E}">
        <p14:creationId xmlns:p14="http://schemas.microsoft.com/office/powerpoint/2010/main" val="1242695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Violations</a:t>
            </a:r>
          </a:p>
        </p:txBody>
      </p:sp>
      <p:sp>
        <p:nvSpPr>
          <p:cNvPr id="3" name="Content Placeholder 2"/>
          <p:cNvSpPr>
            <a:spLocks noGrp="1"/>
          </p:cNvSpPr>
          <p:nvPr>
            <p:ph idx="1"/>
          </p:nvPr>
        </p:nvSpPr>
        <p:spPr/>
        <p:txBody>
          <a:bodyPr>
            <a:normAutofit/>
          </a:bodyPr>
          <a:lstStyle/>
          <a:p>
            <a:pPr marL="0" indent="0">
              <a:buNone/>
            </a:pPr>
            <a:r>
              <a:rPr lang="en-US" sz="1800" u="sng" dirty="0"/>
              <a:t>Land Development Code </a:t>
            </a:r>
          </a:p>
          <a:p>
            <a:pPr marL="0" indent="0">
              <a:buNone/>
            </a:pPr>
            <a:endParaRPr lang="en-US" sz="1800" dirty="0"/>
          </a:p>
          <a:p>
            <a:r>
              <a:rPr lang="en-US" sz="1800" dirty="0"/>
              <a:t>Table 5-1 Principal Uses</a:t>
            </a:r>
          </a:p>
          <a:p>
            <a:pPr lvl="1"/>
            <a:r>
              <a:rPr lang="en-US" sz="1800" dirty="0"/>
              <a:t>A two-family dwelling is not an allowed use in the RR-5 zoning district</a:t>
            </a:r>
            <a:r>
              <a:rPr lang="en-US" sz="1600" dirty="0"/>
              <a:t> </a:t>
            </a:r>
            <a:endParaRPr lang="en-US" sz="1500" dirty="0"/>
          </a:p>
          <a:p>
            <a:pPr marL="411480" lvl="1" indent="0">
              <a:buNone/>
            </a:pPr>
            <a:endParaRPr lang="en-US" sz="1800" dirty="0"/>
          </a:p>
          <a:p>
            <a:r>
              <a:rPr lang="en-US" sz="1800" dirty="0"/>
              <a:t>Table 5-2 Accessory Uses</a:t>
            </a:r>
          </a:p>
          <a:p>
            <a:pPr lvl="1"/>
            <a:r>
              <a:rPr lang="en-US" sz="1800" dirty="0"/>
              <a:t>An additional dwelling unit is not an allowed use in the RR-5 zoning district</a:t>
            </a:r>
          </a:p>
          <a:p>
            <a:pPr marL="411480" lvl="1" indent="0">
              <a:buNone/>
            </a:pPr>
            <a:endParaRPr lang="en-US" sz="2000" dirty="0"/>
          </a:p>
        </p:txBody>
      </p:sp>
    </p:spTree>
    <p:extLst>
      <p:ext uri="{BB962C8B-B14F-4D97-AF65-F5344CB8AC3E}">
        <p14:creationId xmlns:p14="http://schemas.microsoft.com/office/powerpoint/2010/main" val="8122228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B90CC84C13534CABA8E62057ACEC45" ma:contentTypeVersion="12" ma:contentTypeDescription="Create a new document." ma:contentTypeScope="" ma:versionID="54e5da180262cf3559b6bb23bf054fa0">
  <xsd:schema xmlns:xsd="http://www.w3.org/2001/XMLSchema" xmlns:xs="http://www.w3.org/2001/XMLSchema" xmlns:p="http://schemas.microsoft.com/office/2006/metadata/properties" xmlns:ns1="http://schemas.microsoft.com/sharepoint/v3" xmlns:ns2="80156bfa-366b-4c3c-b565-b9add8006275" xmlns:ns3="5665252f-2c69-48e5-b0d6-d600eead1583" targetNamespace="http://schemas.microsoft.com/office/2006/metadata/properties" ma:root="true" ma:fieldsID="bc5930a4d74fdf2ba93a9ba9cd013fe8" ns1:_="" ns2:_="" ns3:_="">
    <xsd:import namespace="http://schemas.microsoft.com/sharepoint/v3"/>
    <xsd:import namespace="80156bfa-366b-4c3c-b565-b9add8006275"/>
    <xsd:import namespace="5665252f-2c69-48e5-b0d6-d600eead15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156bfa-366b-4c3c-b565-b9add8006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65252f-2c69-48e5-b0d6-d600eead15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F4DA3D-EAAA-4BAC-8BB8-A35AB7A01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0156bfa-366b-4c3c-b565-b9add8006275"/>
    <ds:schemaRef ds:uri="5665252f-2c69-48e5-b0d6-d600eead15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E7F112-6B16-480A-91C0-D7CB7B5E1B23}">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D186C33F-8C4E-4412-BC61-B106D4D6D5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Foundry</Template>
  <TotalTime>3018</TotalTime>
  <Words>1209</Words>
  <Application>Microsoft Office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Foundry</vt:lpstr>
      <vt:lpstr>APP-CE-20-002</vt:lpstr>
      <vt:lpstr>Procedure</vt:lpstr>
      <vt:lpstr>Property Information  </vt:lpstr>
      <vt:lpstr>Map</vt:lpstr>
      <vt:lpstr>Complaint Received</vt:lpstr>
      <vt:lpstr>Complaint Received</vt:lpstr>
      <vt:lpstr>Complaint Received</vt:lpstr>
      <vt:lpstr>Complaint Received</vt:lpstr>
      <vt:lpstr>Violations</vt:lpstr>
      <vt:lpstr>Enforcement Action</vt:lpstr>
      <vt:lpstr>Additional Information</vt:lpstr>
      <vt:lpstr>Recommendation</vt:lpstr>
      <vt:lpstr>Questions for Staff?</vt:lpstr>
    </vt:vector>
  </TitlesOfParts>
  <Company>El Paso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APP-18-003</dc:title>
  <dc:creator>Mindy Madden</dc:creator>
  <cp:lastModifiedBy>Mindy Madden</cp:lastModifiedBy>
  <cp:revision>65</cp:revision>
  <cp:lastPrinted>2021-03-22T22:56:11Z</cp:lastPrinted>
  <dcterms:created xsi:type="dcterms:W3CDTF">2018-09-25T19:02:17Z</dcterms:created>
  <dcterms:modified xsi:type="dcterms:W3CDTF">2021-03-24T15:02:29Z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0x010100B8B90CC84C13534CABA8E62057ACEC45</vt:lpwstr>
  </property>
</Properties>
</file>