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0"/>
  </p:handoutMasterIdLst>
  <p:sldIdLst>
    <p:sldId id="256" r:id="rId2"/>
    <p:sldId id="286" r:id="rId3"/>
    <p:sldId id="309" r:id="rId4"/>
    <p:sldId id="280" r:id="rId5"/>
    <p:sldId id="329" r:id="rId6"/>
    <p:sldId id="308" r:id="rId7"/>
    <p:sldId id="282" r:id="rId8"/>
    <p:sldId id="319" r:id="rId9"/>
    <p:sldId id="311" r:id="rId10"/>
    <p:sldId id="303" r:id="rId11"/>
    <p:sldId id="304" r:id="rId12"/>
    <p:sldId id="283" r:id="rId13"/>
    <p:sldId id="318" r:id="rId14"/>
    <p:sldId id="312" r:id="rId15"/>
    <p:sldId id="315" r:id="rId16"/>
    <p:sldId id="330" r:id="rId17"/>
    <p:sldId id="302" r:id="rId18"/>
    <p:sldId id="320" r:id="rId19"/>
    <p:sldId id="331" r:id="rId20"/>
    <p:sldId id="332" r:id="rId21"/>
    <p:sldId id="333" r:id="rId22"/>
    <p:sldId id="322" r:id="rId23"/>
    <p:sldId id="323" r:id="rId24"/>
    <p:sldId id="324" r:id="rId25"/>
    <p:sldId id="325" r:id="rId26"/>
    <p:sldId id="326" r:id="rId27"/>
    <p:sldId id="327" r:id="rId28"/>
    <p:sldId id="328" r:id="rId2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943" autoAdjust="0"/>
    <p:restoredTop sz="93846" autoAdjust="0"/>
  </p:normalViewPr>
  <p:slideViewPr>
    <p:cSldViewPr>
      <p:cViewPr varScale="1">
        <p:scale>
          <a:sx n="243" d="100"/>
          <a:sy n="243" d="100"/>
        </p:scale>
        <p:origin x="3162"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4" y="0"/>
            <a:ext cx="2971800" cy="464820"/>
          </a:xfrm>
          <a:prstGeom prst="rect">
            <a:avLst/>
          </a:prstGeom>
        </p:spPr>
        <p:txBody>
          <a:bodyPr vert="horz" lIns="91440" tIns="45720" rIns="91440" bIns="45720" rtlCol="0"/>
          <a:lstStyle>
            <a:lvl1pPr algn="r">
              <a:defRPr sz="1200"/>
            </a:lvl1pPr>
          </a:lstStyle>
          <a:p>
            <a:fld id="{1615A66C-6B6A-4E30-A7D4-31CB2060D1C7}" type="datetimeFigureOut">
              <a:rPr lang="en-US" smtClean="0"/>
              <a:t>2/22/2021</a:t>
            </a:fld>
            <a:endParaRPr lang="en-US" dirty="0"/>
          </a:p>
        </p:txBody>
      </p:sp>
      <p:sp>
        <p:nvSpPr>
          <p:cNvPr id="4" name="Footer Placeholder 3"/>
          <p:cNvSpPr>
            <a:spLocks noGrp="1"/>
          </p:cNvSpPr>
          <p:nvPr>
            <p:ph type="ftr" sz="quarter" idx="2"/>
          </p:nvPr>
        </p:nvSpPr>
        <p:spPr>
          <a:xfrm>
            <a:off x="1"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4" y="8829967"/>
            <a:ext cx="2971800" cy="464820"/>
          </a:xfrm>
          <a:prstGeom prst="rect">
            <a:avLst/>
          </a:prstGeom>
        </p:spPr>
        <p:txBody>
          <a:bodyPr vert="horz" lIns="91440" tIns="45720" rIns="91440" bIns="45720" rtlCol="0" anchor="b"/>
          <a:lstStyle>
            <a:lvl1pPr algn="r">
              <a:defRPr sz="1200"/>
            </a:lvl1pPr>
          </a:lstStyle>
          <a:p>
            <a:fld id="{8A796C06-015B-4F8A-A557-2024110796D8}" type="slidenum">
              <a:rPr lang="en-US" smtClean="0"/>
              <a:t>‹#›</a:t>
            </a:fld>
            <a:endParaRPr lang="en-US" dirty="0"/>
          </a:p>
        </p:txBody>
      </p:sp>
    </p:spTree>
    <p:extLst>
      <p:ext uri="{BB962C8B-B14F-4D97-AF65-F5344CB8AC3E}">
        <p14:creationId xmlns:p14="http://schemas.microsoft.com/office/powerpoint/2010/main" val="63881196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8C4EE631-AEC1-409E-BC76-EFD14A262A15}" type="datetimeFigureOut">
              <a:rPr lang="en-US" smtClean="0"/>
              <a:t>2/22/2021</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5AA571AD-B207-4E78-A193-F80BF612C1FE}" type="slidenum">
              <a:rPr lang="en-US" smtClean="0"/>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4EE631-AEC1-409E-BC76-EFD14A262A15}"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A571AD-B207-4E78-A193-F80BF612C1F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EE631-AEC1-409E-BC76-EFD14A262A15}"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5AA571AD-B207-4E78-A193-F80BF612C1FE}"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EE631-AEC1-409E-BC76-EFD14A262A15}" type="datetimeFigureOut">
              <a:rPr lang="en-US" smtClean="0"/>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A571AD-B207-4E78-A193-F80BF612C1FE}" type="slidenum">
              <a:rPr lang="en-US" smtClean="0"/>
              <a:t>‹#›</a:t>
            </a:fld>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8C4EE631-AEC1-409E-BC76-EFD14A262A15}" type="datetimeFigureOut">
              <a:rPr lang="en-US" smtClean="0"/>
              <a:t>2/22/2021</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5AA571AD-B207-4E78-A193-F80BF612C1FE}" type="slidenum">
              <a:rPr lang="en-US" smtClean="0"/>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4EE631-AEC1-409E-BC76-EFD14A262A15}" type="datetimeFigureOut">
              <a:rPr lang="en-US" smtClean="0"/>
              <a:t>2/22/2021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A571AD-B207-4E78-A193-F80BF612C1FE}"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4EE631-AEC1-409E-BC76-EFD14A262A15}" type="datetimeFigureOut">
              <a:rPr lang="en-US" smtClean="0"/>
              <a:t>2/22/2021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A571AD-B207-4E78-A193-F80BF612C1FE}"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C4EE631-AEC1-409E-BC76-EFD14A262A15}" type="datetimeFigureOut">
              <a:rPr lang="en-US" smtClean="0"/>
              <a:t>2/22/2021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A571AD-B207-4E78-A193-F80BF612C1FE}"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8C4EE631-AEC1-409E-BC76-EFD14A262A15}" type="datetimeFigureOut">
              <a:rPr lang="en-US" smtClean="0"/>
              <a:t>2/22/2021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A571AD-B207-4E78-A193-F80BF612C1F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4EE631-AEC1-409E-BC76-EFD14A262A15}" type="datetimeFigureOut">
              <a:rPr lang="en-US" smtClean="0"/>
              <a:t>2/22/2021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5AA571AD-B207-4E78-A193-F80BF612C1FE}" type="slidenum">
              <a:rPr lang="en-US" smtClean="0"/>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4EE631-AEC1-409E-BC76-EFD14A262A15}" type="datetimeFigureOut">
              <a:rPr lang="en-US" smtClean="0"/>
              <a:t>2/22/2021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A571AD-B207-4E78-A193-F80BF612C1FE}" type="slidenum">
              <a:rPr lang="en-US" smtClean="0"/>
              <a:t>‹#›</a:t>
            </a:fld>
            <a:endParaRPr lang="en-US" dirty="0"/>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8C4EE631-AEC1-409E-BC76-EFD14A262A15}" type="datetimeFigureOut">
              <a:rPr lang="en-US" smtClean="0"/>
              <a:t>2/22/2021</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5AA571AD-B207-4E78-A193-F80BF612C1F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VA-18-005</a:t>
            </a:r>
          </a:p>
        </p:txBody>
      </p:sp>
      <p:sp>
        <p:nvSpPr>
          <p:cNvPr id="2" name="Title 1"/>
          <p:cNvSpPr>
            <a:spLocks noGrp="1"/>
          </p:cNvSpPr>
          <p:nvPr>
            <p:ph type="title"/>
          </p:nvPr>
        </p:nvSpPr>
        <p:spPr>
          <a:xfrm>
            <a:off x="152400" y="2514600"/>
            <a:ext cx="6629400" cy="1828800"/>
          </a:xfrm>
        </p:spPr>
        <p:txBody>
          <a:bodyPr/>
          <a:lstStyle/>
          <a:p>
            <a:r>
              <a:rPr lang="en-US" dirty="0"/>
              <a:t>Variance of Use</a:t>
            </a:r>
            <a:br>
              <a:rPr lang="en-US" dirty="0"/>
            </a:br>
            <a:r>
              <a:rPr lang="en-US" sz="3200" dirty="0"/>
              <a:t>Rocky Top</a:t>
            </a:r>
            <a:br>
              <a:rPr lang="en-US" sz="3200" dirty="0"/>
            </a:br>
            <a:r>
              <a:rPr lang="en-US" sz="1800" dirty="0"/>
              <a:t>Nina Ruiz</a:t>
            </a:r>
            <a:br>
              <a:rPr lang="en-US" sz="1800" dirty="0"/>
            </a:br>
            <a:r>
              <a:rPr lang="en-US" sz="1800" dirty="0"/>
              <a:t>Elizabeth Nijkamp </a:t>
            </a:r>
            <a:br>
              <a:rPr lang="en-US" dirty="0"/>
            </a:br>
            <a:endParaRPr lang="en-US" dirty="0"/>
          </a:p>
        </p:txBody>
      </p:sp>
    </p:spTree>
    <p:extLst>
      <p:ext uri="{BB962C8B-B14F-4D97-AF65-F5344CB8AC3E}">
        <p14:creationId xmlns:p14="http://schemas.microsoft.com/office/powerpoint/2010/main" val="81221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Hotel/Motel Constructed 1947</a:t>
            </a:r>
          </a:p>
          <a:p>
            <a:r>
              <a:rPr lang="en-US" dirty="0"/>
              <a:t>RVP &amp; Recreation Camp established 1947</a:t>
            </a:r>
          </a:p>
          <a:p>
            <a:r>
              <a:rPr lang="en-US" dirty="0"/>
              <a:t>Parcel created 1965</a:t>
            </a:r>
          </a:p>
          <a:p>
            <a:r>
              <a:rPr lang="en-US" dirty="0"/>
              <a:t>Zoned R-T 1967</a:t>
            </a:r>
          </a:p>
          <a:p>
            <a:r>
              <a:rPr lang="en-US" dirty="0"/>
              <a:t>Zoned C-2 1972</a:t>
            </a:r>
          </a:p>
          <a:p>
            <a:r>
              <a:rPr lang="en-US" dirty="0"/>
              <a:t>NOV 6/19/18 for expansion of legal nonconforming use &amp; Automobile and Boat Storage Yard</a:t>
            </a:r>
          </a:p>
        </p:txBody>
      </p:sp>
      <p:sp>
        <p:nvSpPr>
          <p:cNvPr id="3" name="Title 2"/>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55048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F2438D-3A3B-429E-98A8-7958594DF1C6}"/>
              </a:ext>
            </a:extLst>
          </p:cNvPr>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sz="4000" dirty="0"/>
              <a:t>Surrounding Development </a:t>
            </a:r>
          </a:p>
        </p:txBody>
      </p:sp>
      <p:pic>
        <p:nvPicPr>
          <p:cNvPr id="3" name="Picture 2">
            <a:extLst>
              <a:ext uri="{FF2B5EF4-FFF2-40B4-BE49-F238E27FC236}">
                <a16:creationId xmlns:a16="http://schemas.microsoft.com/office/drawing/2014/main" id="{A3C64576-D91A-4700-BCE9-3484F1E029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030" y="1600200"/>
            <a:ext cx="7315200" cy="5104401"/>
          </a:xfrm>
          <a:prstGeom prst="rect">
            <a:avLst/>
          </a:prstGeom>
        </p:spPr>
      </p:pic>
      <p:sp>
        <p:nvSpPr>
          <p:cNvPr id="6" name="Star: 5 Points 5">
            <a:extLst>
              <a:ext uri="{FF2B5EF4-FFF2-40B4-BE49-F238E27FC236}">
                <a16:creationId xmlns:a16="http://schemas.microsoft.com/office/drawing/2014/main" id="{FA809CFC-5102-439E-A3E8-F695057C766D}"/>
              </a:ext>
            </a:extLst>
          </p:cNvPr>
          <p:cNvSpPr/>
          <p:nvPr/>
        </p:nvSpPr>
        <p:spPr>
          <a:xfrm>
            <a:off x="5410200" y="41910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5F2ACA-9474-4CE6-9812-86EAB8DFF67F}"/>
              </a:ext>
            </a:extLst>
          </p:cNvPr>
          <p:cNvSpPr txBox="1"/>
          <p:nvPr/>
        </p:nvSpPr>
        <p:spPr>
          <a:xfrm>
            <a:off x="6629400" y="4876800"/>
            <a:ext cx="838200" cy="646331"/>
          </a:xfrm>
          <a:prstGeom prst="rect">
            <a:avLst/>
          </a:prstGeom>
          <a:noFill/>
        </p:spPr>
        <p:txBody>
          <a:bodyPr wrap="square" rtlCol="0">
            <a:spAutoFit/>
          </a:bodyPr>
          <a:lstStyle/>
          <a:p>
            <a:r>
              <a:rPr lang="en-US" sz="1200" dirty="0"/>
              <a:t>Colorado Horse Hay</a:t>
            </a:r>
          </a:p>
        </p:txBody>
      </p:sp>
      <p:sp>
        <p:nvSpPr>
          <p:cNvPr id="17" name="TextBox 16">
            <a:extLst>
              <a:ext uri="{FF2B5EF4-FFF2-40B4-BE49-F238E27FC236}">
                <a16:creationId xmlns:a16="http://schemas.microsoft.com/office/drawing/2014/main" id="{16EB143F-7863-43A4-84D5-5F5EEFBDCCFB}"/>
              </a:ext>
            </a:extLst>
          </p:cNvPr>
          <p:cNvSpPr txBox="1"/>
          <p:nvPr/>
        </p:nvSpPr>
        <p:spPr>
          <a:xfrm>
            <a:off x="4038600" y="1600200"/>
            <a:ext cx="838200" cy="646331"/>
          </a:xfrm>
          <a:prstGeom prst="rect">
            <a:avLst/>
          </a:prstGeom>
          <a:noFill/>
        </p:spPr>
        <p:txBody>
          <a:bodyPr wrap="square" rtlCol="0">
            <a:spAutoFit/>
          </a:bodyPr>
          <a:lstStyle/>
          <a:p>
            <a:r>
              <a:rPr lang="en-US" sz="1200" dirty="0">
                <a:solidFill>
                  <a:schemeClr val="bg1"/>
                </a:solidFill>
              </a:rPr>
              <a:t>Pearson Ministry Church</a:t>
            </a:r>
          </a:p>
        </p:txBody>
      </p:sp>
    </p:spTree>
    <p:extLst>
      <p:ext uri="{BB962C8B-B14F-4D97-AF65-F5344CB8AC3E}">
        <p14:creationId xmlns:p14="http://schemas.microsoft.com/office/powerpoint/2010/main" val="4124590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CE2A09-92A6-4922-A59A-A01AABF00DC5}"/>
              </a:ext>
            </a:extLst>
          </p:cNvPr>
          <p:cNvSpPr>
            <a:spLocks noGrp="1"/>
          </p:cNvSpPr>
          <p:nvPr>
            <p:ph type="body" sz="half" idx="2"/>
          </p:nvPr>
        </p:nvSpPr>
        <p:spPr/>
        <p:txBody>
          <a:bodyPr/>
          <a:lstStyle/>
          <a:p>
            <a:endParaRPr lang="en-US" dirty="0"/>
          </a:p>
        </p:txBody>
      </p:sp>
      <p:sp>
        <p:nvSpPr>
          <p:cNvPr id="4" name="Title 3"/>
          <p:cNvSpPr>
            <a:spLocks noGrp="1"/>
          </p:cNvSpPr>
          <p:nvPr>
            <p:ph type="title"/>
          </p:nvPr>
        </p:nvSpPr>
        <p:spPr/>
        <p:txBody>
          <a:bodyPr/>
          <a:lstStyle/>
          <a:p>
            <a:r>
              <a:rPr lang="en-US" dirty="0"/>
              <a:t>Zoning</a:t>
            </a:r>
          </a:p>
        </p:txBody>
      </p:sp>
      <p:pic>
        <p:nvPicPr>
          <p:cNvPr id="14" name="Picture 13">
            <a:extLst>
              <a:ext uri="{FF2B5EF4-FFF2-40B4-BE49-F238E27FC236}">
                <a16:creationId xmlns:a16="http://schemas.microsoft.com/office/drawing/2014/main" id="{AD0D5D84-9196-44EE-BBD8-90983D7DA97D}"/>
              </a:ext>
            </a:extLst>
          </p:cNvPr>
          <p:cNvPicPr>
            <a:picLocks noChangeAspect="1"/>
          </p:cNvPicPr>
          <p:nvPr/>
        </p:nvPicPr>
        <p:blipFill rotWithShape="1">
          <a:blip r:embed="rId2">
            <a:extLst>
              <a:ext uri="{28A0092B-C50C-407E-A947-70E740481C1C}">
                <a14:useLocalDpi xmlns:a14="http://schemas.microsoft.com/office/drawing/2010/main" val="0"/>
              </a:ext>
            </a:extLst>
          </a:blip>
          <a:srcRect l="6666" r="16667"/>
          <a:stretch/>
        </p:blipFill>
        <p:spPr>
          <a:xfrm>
            <a:off x="0" y="423621"/>
            <a:ext cx="7010400" cy="6259711"/>
          </a:xfrm>
          <a:prstGeom prst="rect">
            <a:avLst/>
          </a:prstGeom>
        </p:spPr>
      </p:pic>
      <p:sp>
        <p:nvSpPr>
          <p:cNvPr id="6" name="Star: 5 Points 5">
            <a:extLst>
              <a:ext uri="{FF2B5EF4-FFF2-40B4-BE49-F238E27FC236}">
                <a16:creationId xmlns:a16="http://schemas.microsoft.com/office/drawing/2014/main" id="{9A429856-C740-45CC-905C-3E9A2248DEC4}"/>
              </a:ext>
            </a:extLst>
          </p:cNvPr>
          <p:cNvSpPr/>
          <p:nvPr/>
        </p:nvSpPr>
        <p:spPr>
          <a:xfrm>
            <a:off x="4876800" y="3465086"/>
            <a:ext cx="2286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C43B714-80E0-4071-B534-D92E63FB8911}"/>
              </a:ext>
            </a:extLst>
          </p:cNvPr>
          <p:cNvSpPr txBox="1"/>
          <p:nvPr/>
        </p:nvSpPr>
        <p:spPr>
          <a:xfrm>
            <a:off x="4876309" y="3646114"/>
            <a:ext cx="437940" cy="307777"/>
          </a:xfrm>
          <a:prstGeom prst="rect">
            <a:avLst/>
          </a:prstGeom>
          <a:noFill/>
        </p:spPr>
        <p:txBody>
          <a:bodyPr wrap="none" rtlCol="0">
            <a:spAutoFit/>
          </a:bodyPr>
          <a:lstStyle/>
          <a:p>
            <a:r>
              <a:rPr lang="en-US" sz="1400" dirty="0">
                <a:solidFill>
                  <a:schemeClr val="bg1"/>
                </a:solidFill>
              </a:rPr>
              <a:t>C-2</a:t>
            </a:r>
          </a:p>
        </p:txBody>
      </p:sp>
      <p:sp>
        <p:nvSpPr>
          <p:cNvPr id="10" name="TextBox 9">
            <a:extLst>
              <a:ext uri="{FF2B5EF4-FFF2-40B4-BE49-F238E27FC236}">
                <a16:creationId xmlns:a16="http://schemas.microsoft.com/office/drawing/2014/main" id="{E4160EE9-7E41-49C0-B1E4-A8F3F57F3E99}"/>
              </a:ext>
            </a:extLst>
          </p:cNvPr>
          <p:cNvSpPr txBox="1"/>
          <p:nvPr/>
        </p:nvSpPr>
        <p:spPr>
          <a:xfrm>
            <a:off x="4191000" y="2147914"/>
            <a:ext cx="500843" cy="369332"/>
          </a:xfrm>
          <a:prstGeom prst="rect">
            <a:avLst/>
          </a:prstGeom>
          <a:noFill/>
        </p:spPr>
        <p:txBody>
          <a:bodyPr wrap="none" rtlCol="0">
            <a:spAutoFit/>
          </a:bodyPr>
          <a:lstStyle/>
          <a:p>
            <a:r>
              <a:rPr lang="en-US" dirty="0">
                <a:solidFill>
                  <a:schemeClr val="bg1"/>
                </a:solidFill>
              </a:rPr>
              <a:t>R-T</a:t>
            </a:r>
          </a:p>
        </p:txBody>
      </p:sp>
    </p:spTree>
    <p:extLst>
      <p:ext uri="{BB962C8B-B14F-4D97-AF65-F5344CB8AC3E}">
        <p14:creationId xmlns:p14="http://schemas.microsoft.com/office/powerpoint/2010/main" val="118224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45FE2-D3CA-4357-BB83-993288CF31BF}"/>
              </a:ext>
            </a:extLst>
          </p:cNvPr>
          <p:cNvSpPr>
            <a:spLocks noGrp="1"/>
          </p:cNvSpPr>
          <p:nvPr>
            <p:ph idx="1"/>
          </p:nvPr>
        </p:nvSpPr>
        <p:spPr>
          <a:xfrm>
            <a:off x="152400" y="1719071"/>
            <a:ext cx="8762999" cy="4830514"/>
          </a:xfrm>
        </p:spPr>
        <p:txBody>
          <a:bodyPr>
            <a:normAutofit/>
          </a:bodyPr>
          <a:lstStyle/>
          <a:p>
            <a:r>
              <a:rPr lang="en-US" dirty="0"/>
              <a:t>Access from Hwy 24 (</a:t>
            </a:r>
            <a:r>
              <a:rPr lang="en-US" dirty="0" err="1"/>
              <a:t>CDOT</a:t>
            </a:r>
            <a:r>
              <a:rPr lang="en-US" dirty="0"/>
              <a:t> access)</a:t>
            </a:r>
          </a:p>
          <a:p>
            <a:r>
              <a:rPr lang="en-US" dirty="0"/>
              <a:t>Access permit required prior to site development plan </a:t>
            </a:r>
          </a:p>
          <a:p>
            <a:r>
              <a:rPr lang="en-US" dirty="0"/>
              <a:t>A traffic study was not required as the proposed variance of use is not expected to generate 100 daily vehicle trips more than the property would be expected to generate currently. </a:t>
            </a:r>
          </a:p>
          <a:p>
            <a:r>
              <a:rPr lang="en-US" dirty="0"/>
              <a:t>Applicability of the El Paso County Road Impact fee will be determined at the site development plan stage. </a:t>
            </a:r>
          </a:p>
        </p:txBody>
      </p:sp>
      <p:sp>
        <p:nvSpPr>
          <p:cNvPr id="3" name="Title 2">
            <a:extLst>
              <a:ext uri="{FF2B5EF4-FFF2-40B4-BE49-F238E27FC236}">
                <a16:creationId xmlns:a16="http://schemas.microsoft.com/office/drawing/2014/main" id="{3BC32449-E110-4DA1-AF28-AB13B192673E}"/>
              </a:ext>
            </a:extLst>
          </p:cNvPr>
          <p:cNvSpPr>
            <a:spLocks noGrp="1"/>
          </p:cNvSpPr>
          <p:nvPr>
            <p:ph type="title"/>
          </p:nvPr>
        </p:nvSpPr>
        <p:spPr/>
        <p:txBody>
          <a:bodyPr/>
          <a:lstStyle/>
          <a:p>
            <a:r>
              <a:rPr lang="en-US" dirty="0"/>
              <a:t>Transportation</a:t>
            </a:r>
          </a:p>
        </p:txBody>
      </p:sp>
      <p:sp>
        <p:nvSpPr>
          <p:cNvPr id="6" name="TextBox 5">
            <a:extLst>
              <a:ext uri="{FF2B5EF4-FFF2-40B4-BE49-F238E27FC236}">
                <a16:creationId xmlns:a16="http://schemas.microsoft.com/office/drawing/2014/main" id="{F1BDB3AE-B52B-4FBF-B62E-028437796900}"/>
              </a:ext>
            </a:extLst>
          </p:cNvPr>
          <p:cNvSpPr txBox="1"/>
          <p:nvPr/>
        </p:nvSpPr>
        <p:spPr>
          <a:xfrm>
            <a:off x="6248400" y="6400800"/>
            <a:ext cx="6096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4957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39E97505-6EE9-4797-9F1F-4600A398F3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914855"/>
            <a:ext cx="4876800" cy="4568248"/>
          </a:xfrm>
        </p:spPr>
      </p:pic>
      <p:sp>
        <p:nvSpPr>
          <p:cNvPr id="5" name="Title 4">
            <a:extLst>
              <a:ext uri="{FF2B5EF4-FFF2-40B4-BE49-F238E27FC236}">
                <a16:creationId xmlns:a16="http://schemas.microsoft.com/office/drawing/2014/main" id="{C99F79B5-8778-4E95-9891-50202D14B077}"/>
              </a:ext>
            </a:extLst>
          </p:cNvPr>
          <p:cNvSpPr>
            <a:spLocks noGrp="1"/>
          </p:cNvSpPr>
          <p:nvPr>
            <p:ph type="title"/>
          </p:nvPr>
        </p:nvSpPr>
        <p:spPr/>
        <p:txBody>
          <a:bodyPr/>
          <a:lstStyle/>
          <a:p>
            <a:r>
              <a:rPr lang="en-US" dirty="0"/>
              <a:t>Notification </a:t>
            </a:r>
          </a:p>
        </p:txBody>
      </p:sp>
      <p:sp>
        <p:nvSpPr>
          <p:cNvPr id="4" name="TextBox 3">
            <a:extLst>
              <a:ext uri="{FF2B5EF4-FFF2-40B4-BE49-F238E27FC236}">
                <a16:creationId xmlns:a16="http://schemas.microsoft.com/office/drawing/2014/main" id="{B5650488-C215-4464-830E-94B3364DF2D4}"/>
              </a:ext>
            </a:extLst>
          </p:cNvPr>
          <p:cNvSpPr txBox="1"/>
          <p:nvPr/>
        </p:nvSpPr>
        <p:spPr>
          <a:xfrm>
            <a:off x="6781800" y="2438400"/>
            <a:ext cx="2190023" cy="646331"/>
          </a:xfrm>
          <a:prstGeom prst="rect">
            <a:avLst/>
          </a:prstGeom>
          <a:noFill/>
        </p:spPr>
        <p:txBody>
          <a:bodyPr wrap="none" rtlCol="0">
            <a:spAutoFit/>
          </a:bodyPr>
          <a:lstStyle/>
          <a:p>
            <a:r>
              <a:rPr lang="en-US" dirty="0"/>
              <a:t>December 22, 2020</a:t>
            </a:r>
          </a:p>
          <a:p>
            <a:r>
              <a:rPr lang="en-US" dirty="0"/>
              <a:t>9 noticed</a:t>
            </a:r>
          </a:p>
        </p:txBody>
      </p:sp>
    </p:spTree>
    <p:extLst>
      <p:ext uri="{BB962C8B-B14F-4D97-AF65-F5344CB8AC3E}">
        <p14:creationId xmlns:p14="http://schemas.microsoft.com/office/powerpoint/2010/main" val="1375860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5BE8FB-4971-4535-A97D-4FE2500D4E37}"/>
              </a:ext>
            </a:extLst>
          </p:cNvPr>
          <p:cNvSpPr>
            <a:spLocks noGrp="1"/>
          </p:cNvSpPr>
          <p:nvPr>
            <p:ph idx="1"/>
          </p:nvPr>
        </p:nvSpPr>
        <p:spPr/>
        <p:txBody>
          <a:bodyPr>
            <a:normAutofit lnSpcReduction="10000"/>
          </a:bodyPr>
          <a:lstStyle/>
          <a:p>
            <a:pPr lvl="0"/>
            <a:r>
              <a:rPr lang="en-US" dirty="0"/>
              <a:t>Within 180 days of variance of use approval, the applicant shall apply for and receive approval of a site development plan.  The deadline for receipt of approval of the site development plan may be extended by the </a:t>
            </a:r>
            <a:r>
              <a:rPr lang="en-US" dirty="0" err="1"/>
              <a:t>PCD</a:t>
            </a:r>
            <a:r>
              <a:rPr lang="en-US" dirty="0"/>
              <a:t> Director, at his or her discretion, if the Director finds that the applicant has made a good faith effort to secure such approval.</a:t>
            </a:r>
          </a:p>
          <a:p>
            <a:pPr lvl="0"/>
            <a:r>
              <a:rPr lang="en-US" dirty="0"/>
              <a:t>Prior to site development plan approval, the applicant shall provide the Planning and Community Development Department with evidence that an access permit from the Colorado Department of Transportation (</a:t>
            </a:r>
            <a:r>
              <a:rPr lang="en-US" dirty="0" err="1"/>
              <a:t>CDOT</a:t>
            </a:r>
            <a:r>
              <a:rPr lang="en-US" dirty="0"/>
              <a:t>) has been obtained for the existing access. </a:t>
            </a:r>
          </a:p>
          <a:p>
            <a:r>
              <a:rPr lang="en-US" dirty="0"/>
              <a:t>No vehicular traffic and/or parking or storage of construction equipment, materials, or supplies shall occur over the existing onsite wastewater treatment system components. </a:t>
            </a:r>
          </a:p>
          <a:p>
            <a:pPr lvl="0"/>
            <a:endParaRPr lang="en-US" dirty="0"/>
          </a:p>
          <a:p>
            <a:pPr marL="502920" indent="-457200">
              <a:buAutoNum type="arabicPeriod"/>
            </a:pPr>
            <a:endParaRPr lang="en-US" dirty="0"/>
          </a:p>
        </p:txBody>
      </p:sp>
      <p:sp>
        <p:nvSpPr>
          <p:cNvPr id="3" name="Title 2">
            <a:extLst>
              <a:ext uri="{FF2B5EF4-FFF2-40B4-BE49-F238E27FC236}">
                <a16:creationId xmlns:a16="http://schemas.microsoft.com/office/drawing/2014/main" id="{A1F9FF24-0935-43C1-8353-28F7BB740DCA}"/>
              </a:ext>
            </a:extLst>
          </p:cNvPr>
          <p:cNvSpPr>
            <a:spLocks noGrp="1"/>
          </p:cNvSpPr>
          <p:nvPr>
            <p:ph type="title"/>
          </p:nvPr>
        </p:nvSpPr>
        <p:spPr/>
        <p:txBody>
          <a:bodyPr/>
          <a:lstStyle/>
          <a:p>
            <a:r>
              <a:rPr lang="en-US" dirty="0"/>
              <a:t>Notable Conditions </a:t>
            </a:r>
          </a:p>
        </p:txBody>
      </p:sp>
    </p:spTree>
    <p:extLst>
      <p:ext uri="{BB962C8B-B14F-4D97-AF65-F5344CB8AC3E}">
        <p14:creationId xmlns:p14="http://schemas.microsoft.com/office/powerpoint/2010/main" val="2940034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F2438D-3A3B-429E-98A8-7958594DF1C6}"/>
              </a:ext>
            </a:extLst>
          </p:cNvPr>
          <p:cNvSpPr>
            <a:spLocks noGrp="1"/>
          </p:cNvSpPr>
          <p:nvPr>
            <p:ph idx="1"/>
          </p:nvPr>
        </p:nvSpPr>
        <p:spPr/>
        <p:txBody>
          <a:bodyPr/>
          <a:lstStyle/>
          <a:p>
            <a:endParaRPr lang="en-US"/>
          </a:p>
        </p:txBody>
      </p:sp>
      <p:sp>
        <p:nvSpPr>
          <p:cNvPr id="4" name="Title 3"/>
          <p:cNvSpPr>
            <a:spLocks noGrp="1"/>
          </p:cNvSpPr>
          <p:nvPr>
            <p:ph type="title"/>
          </p:nvPr>
        </p:nvSpPr>
        <p:spPr/>
        <p:txBody>
          <a:bodyPr/>
          <a:lstStyle/>
          <a:p>
            <a:r>
              <a:rPr lang="en-US" sz="4000" dirty="0"/>
              <a:t>Questions?</a:t>
            </a:r>
          </a:p>
        </p:txBody>
      </p:sp>
      <p:pic>
        <p:nvPicPr>
          <p:cNvPr id="3" name="Picture 2">
            <a:extLst>
              <a:ext uri="{FF2B5EF4-FFF2-40B4-BE49-F238E27FC236}">
                <a16:creationId xmlns:a16="http://schemas.microsoft.com/office/drawing/2014/main" id="{A3C64576-D91A-4700-BCE9-3484F1E029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030" y="1600200"/>
            <a:ext cx="7315200" cy="5104401"/>
          </a:xfrm>
          <a:prstGeom prst="rect">
            <a:avLst/>
          </a:prstGeom>
        </p:spPr>
      </p:pic>
      <p:sp>
        <p:nvSpPr>
          <p:cNvPr id="6" name="Star: 5 Points 5">
            <a:extLst>
              <a:ext uri="{FF2B5EF4-FFF2-40B4-BE49-F238E27FC236}">
                <a16:creationId xmlns:a16="http://schemas.microsoft.com/office/drawing/2014/main" id="{FA809CFC-5102-439E-A3E8-F695057C766D}"/>
              </a:ext>
            </a:extLst>
          </p:cNvPr>
          <p:cNvSpPr/>
          <p:nvPr/>
        </p:nvSpPr>
        <p:spPr>
          <a:xfrm>
            <a:off x="5410200" y="4191000"/>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5F2ACA-9474-4CE6-9812-86EAB8DFF67F}"/>
              </a:ext>
            </a:extLst>
          </p:cNvPr>
          <p:cNvSpPr txBox="1"/>
          <p:nvPr/>
        </p:nvSpPr>
        <p:spPr>
          <a:xfrm>
            <a:off x="6629400" y="4876800"/>
            <a:ext cx="838200" cy="646331"/>
          </a:xfrm>
          <a:prstGeom prst="rect">
            <a:avLst/>
          </a:prstGeom>
          <a:noFill/>
        </p:spPr>
        <p:txBody>
          <a:bodyPr wrap="square" rtlCol="0">
            <a:spAutoFit/>
          </a:bodyPr>
          <a:lstStyle/>
          <a:p>
            <a:r>
              <a:rPr lang="en-US" sz="1200" dirty="0"/>
              <a:t>Colorado Horse Hay</a:t>
            </a:r>
          </a:p>
        </p:txBody>
      </p:sp>
      <p:sp>
        <p:nvSpPr>
          <p:cNvPr id="17" name="TextBox 16">
            <a:extLst>
              <a:ext uri="{FF2B5EF4-FFF2-40B4-BE49-F238E27FC236}">
                <a16:creationId xmlns:a16="http://schemas.microsoft.com/office/drawing/2014/main" id="{16EB143F-7863-43A4-84D5-5F5EEFBDCCFB}"/>
              </a:ext>
            </a:extLst>
          </p:cNvPr>
          <p:cNvSpPr txBox="1"/>
          <p:nvPr/>
        </p:nvSpPr>
        <p:spPr>
          <a:xfrm>
            <a:off x="4038600" y="1600200"/>
            <a:ext cx="838200" cy="646331"/>
          </a:xfrm>
          <a:prstGeom prst="rect">
            <a:avLst/>
          </a:prstGeom>
          <a:noFill/>
        </p:spPr>
        <p:txBody>
          <a:bodyPr wrap="square" rtlCol="0">
            <a:spAutoFit/>
          </a:bodyPr>
          <a:lstStyle/>
          <a:p>
            <a:r>
              <a:rPr lang="en-US" sz="1200" dirty="0">
                <a:solidFill>
                  <a:schemeClr val="bg1"/>
                </a:solidFill>
              </a:rPr>
              <a:t>Pearson Ministry Church</a:t>
            </a:r>
          </a:p>
        </p:txBody>
      </p:sp>
    </p:spTree>
    <p:extLst>
      <p:ext uri="{BB962C8B-B14F-4D97-AF65-F5344CB8AC3E}">
        <p14:creationId xmlns:p14="http://schemas.microsoft.com/office/powerpoint/2010/main" val="1425339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326C4F0-F814-442F-A881-45F3507FB9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057400"/>
            <a:ext cx="8327570" cy="1371600"/>
          </a:xfrm>
        </p:spPr>
      </p:pic>
      <p:sp>
        <p:nvSpPr>
          <p:cNvPr id="3" name="Title 2"/>
          <p:cNvSpPr>
            <a:spLocks noGrp="1"/>
          </p:cNvSpPr>
          <p:nvPr>
            <p:ph type="title"/>
          </p:nvPr>
        </p:nvSpPr>
        <p:spPr/>
        <p:txBody>
          <a:bodyPr/>
          <a:lstStyle/>
          <a:p>
            <a:r>
              <a:rPr lang="en-US" dirty="0"/>
              <a:t>Recreational Vehicle Park</a:t>
            </a:r>
          </a:p>
        </p:txBody>
      </p:sp>
    </p:spTree>
    <p:extLst>
      <p:ext uri="{BB962C8B-B14F-4D97-AF65-F5344CB8AC3E}">
        <p14:creationId xmlns:p14="http://schemas.microsoft.com/office/powerpoint/2010/main" val="3162417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D5C8F7-D894-42BD-BFB6-6F1D63F26D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2057400"/>
            <a:ext cx="8112292" cy="2743200"/>
          </a:xfrm>
        </p:spPr>
      </p:pic>
      <p:sp>
        <p:nvSpPr>
          <p:cNvPr id="3" name="Title 2">
            <a:extLst>
              <a:ext uri="{FF2B5EF4-FFF2-40B4-BE49-F238E27FC236}">
                <a16:creationId xmlns:a16="http://schemas.microsoft.com/office/drawing/2014/main" id="{509EF8D0-F8E8-4655-93C9-CFED4AFC61A7}"/>
              </a:ext>
            </a:extLst>
          </p:cNvPr>
          <p:cNvSpPr>
            <a:spLocks noGrp="1"/>
          </p:cNvSpPr>
          <p:nvPr>
            <p:ph type="title"/>
          </p:nvPr>
        </p:nvSpPr>
        <p:spPr/>
        <p:txBody>
          <a:bodyPr/>
          <a:lstStyle/>
          <a:p>
            <a:r>
              <a:rPr lang="en-US" dirty="0"/>
              <a:t>Recreation Camp</a:t>
            </a:r>
          </a:p>
        </p:txBody>
      </p:sp>
    </p:spTree>
    <p:extLst>
      <p:ext uri="{BB962C8B-B14F-4D97-AF65-F5344CB8AC3E}">
        <p14:creationId xmlns:p14="http://schemas.microsoft.com/office/powerpoint/2010/main" val="109790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D4309EDC-30CD-450C-804E-F9953D124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6810" y="1719263"/>
            <a:ext cx="4755780" cy="4406900"/>
          </a:xfrm>
        </p:spPr>
      </p:pic>
      <p:sp>
        <p:nvSpPr>
          <p:cNvPr id="3" name="Title 2">
            <a:extLst>
              <a:ext uri="{FF2B5EF4-FFF2-40B4-BE49-F238E27FC236}">
                <a16:creationId xmlns:a16="http://schemas.microsoft.com/office/drawing/2014/main" id="{2FC2A32D-B01B-4E8F-A73A-C60F70AC1845}"/>
              </a:ext>
            </a:extLst>
          </p:cNvPr>
          <p:cNvSpPr>
            <a:spLocks noGrp="1"/>
          </p:cNvSpPr>
          <p:nvPr>
            <p:ph type="title"/>
          </p:nvPr>
        </p:nvSpPr>
        <p:spPr/>
        <p:txBody>
          <a:bodyPr/>
          <a:lstStyle/>
          <a:p>
            <a:r>
              <a:rPr lang="en-US" dirty="0"/>
              <a:t>1960</a:t>
            </a:r>
          </a:p>
        </p:txBody>
      </p:sp>
    </p:spTree>
    <p:extLst>
      <p:ext uri="{BB962C8B-B14F-4D97-AF65-F5344CB8AC3E}">
        <p14:creationId xmlns:p14="http://schemas.microsoft.com/office/powerpoint/2010/main" val="110114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D95B0-F01D-4815-9835-D6FB47A343A8}"/>
              </a:ext>
            </a:extLst>
          </p:cNvPr>
          <p:cNvSpPr>
            <a:spLocks noGrp="1"/>
          </p:cNvSpPr>
          <p:nvPr>
            <p:ph idx="1"/>
          </p:nvPr>
        </p:nvSpPr>
        <p:spPr/>
        <p:txBody>
          <a:bodyPr/>
          <a:lstStyle/>
          <a:p>
            <a:r>
              <a:rPr lang="en-US" dirty="0"/>
              <a:t>If you are watching remotely and have not provided a name and a reliable phone number already, please email that information to: </a:t>
            </a:r>
          </a:p>
          <a:p>
            <a:endParaRPr lang="en-US" dirty="0"/>
          </a:p>
          <a:p>
            <a:pPr marL="45720" indent="0">
              <a:buNone/>
            </a:pPr>
            <a:r>
              <a:rPr lang="en-US" sz="3600" dirty="0"/>
              <a:t>Tracey Garcia at </a:t>
            </a:r>
            <a:r>
              <a:rPr lang="en-US" sz="3600" u="sng" dirty="0"/>
              <a:t>traceygarcia@elpasoco.com</a:t>
            </a:r>
            <a:endParaRPr lang="en-US" sz="3600" dirty="0"/>
          </a:p>
        </p:txBody>
      </p:sp>
      <p:sp>
        <p:nvSpPr>
          <p:cNvPr id="3" name="Title 2">
            <a:extLst>
              <a:ext uri="{FF2B5EF4-FFF2-40B4-BE49-F238E27FC236}">
                <a16:creationId xmlns:a16="http://schemas.microsoft.com/office/drawing/2014/main" id="{61103BE7-76E3-493D-BB1E-8B2B98F77C52}"/>
              </a:ext>
            </a:extLst>
          </p:cNvPr>
          <p:cNvSpPr>
            <a:spLocks noGrp="1"/>
          </p:cNvSpPr>
          <p:nvPr>
            <p:ph type="title"/>
          </p:nvPr>
        </p:nvSpPr>
        <p:spPr/>
        <p:txBody>
          <a:bodyPr/>
          <a:lstStyle/>
          <a:p>
            <a:r>
              <a:rPr lang="en-US" dirty="0"/>
              <a:t>Public input	</a:t>
            </a:r>
          </a:p>
        </p:txBody>
      </p:sp>
    </p:spTree>
    <p:extLst>
      <p:ext uri="{BB962C8B-B14F-4D97-AF65-F5344CB8AC3E}">
        <p14:creationId xmlns:p14="http://schemas.microsoft.com/office/powerpoint/2010/main" val="1682306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46EFC854-D0FC-4DED-8ABD-F6FAB13F0E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4565" y="1865026"/>
            <a:ext cx="4620270" cy="4115374"/>
          </a:xfrm>
        </p:spPr>
      </p:pic>
      <p:sp>
        <p:nvSpPr>
          <p:cNvPr id="3" name="Title 2">
            <a:extLst>
              <a:ext uri="{FF2B5EF4-FFF2-40B4-BE49-F238E27FC236}">
                <a16:creationId xmlns:a16="http://schemas.microsoft.com/office/drawing/2014/main" id="{B2CB063C-8475-4E82-A68C-92AC977A4F84}"/>
              </a:ext>
            </a:extLst>
          </p:cNvPr>
          <p:cNvSpPr>
            <a:spLocks noGrp="1"/>
          </p:cNvSpPr>
          <p:nvPr>
            <p:ph type="title"/>
          </p:nvPr>
        </p:nvSpPr>
        <p:spPr/>
        <p:txBody>
          <a:bodyPr/>
          <a:lstStyle/>
          <a:p>
            <a:r>
              <a:rPr lang="en-US" dirty="0"/>
              <a:t>1969</a:t>
            </a:r>
          </a:p>
        </p:txBody>
      </p:sp>
    </p:spTree>
    <p:extLst>
      <p:ext uri="{BB962C8B-B14F-4D97-AF65-F5344CB8AC3E}">
        <p14:creationId xmlns:p14="http://schemas.microsoft.com/office/powerpoint/2010/main" val="1275491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C108B78C-7838-43AB-9428-FAB39456E7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2723" y="1907894"/>
            <a:ext cx="4143953" cy="4029637"/>
          </a:xfrm>
        </p:spPr>
      </p:pic>
      <p:sp>
        <p:nvSpPr>
          <p:cNvPr id="3" name="Title 2">
            <a:extLst>
              <a:ext uri="{FF2B5EF4-FFF2-40B4-BE49-F238E27FC236}">
                <a16:creationId xmlns:a16="http://schemas.microsoft.com/office/drawing/2014/main" id="{7C4BBCBA-12B0-4559-9D80-AFA3E4CC5E46}"/>
              </a:ext>
            </a:extLst>
          </p:cNvPr>
          <p:cNvSpPr>
            <a:spLocks noGrp="1"/>
          </p:cNvSpPr>
          <p:nvPr>
            <p:ph type="title"/>
          </p:nvPr>
        </p:nvSpPr>
        <p:spPr/>
        <p:txBody>
          <a:bodyPr/>
          <a:lstStyle/>
          <a:p>
            <a:r>
              <a:rPr lang="en-US" dirty="0"/>
              <a:t>1983</a:t>
            </a:r>
          </a:p>
        </p:txBody>
      </p:sp>
    </p:spTree>
    <p:extLst>
      <p:ext uri="{BB962C8B-B14F-4D97-AF65-F5344CB8AC3E}">
        <p14:creationId xmlns:p14="http://schemas.microsoft.com/office/powerpoint/2010/main" val="2899368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CDE11F-C11B-45CC-9D30-375349593D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2338" y="1890608"/>
            <a:ext cx="3384724" cy="4064209"/>
          </a:xfrm>
        </p:spPr>
      </p:pic>
      <p:sp>
        <p:nvSpPr>
          <p:cNvPr id="3" name="Title 2">
            <a:extLst>
              <a:ext uri="{FF2B5EF4-FFF2-40B4-BE49-F238E27FC236}">
                <a16:creationId xmlns:a16="http://schemas.microsoft.com/office/drawing/2014/main" id="{F147DC61-84E7-48F1-BCE5-E72DCACBD356}"/>
              </a:ext>
            </a:extLst>
          </p:cNvPr>
          <p:cNvSpPr>
            <a:spLocks noGrp="1"/>
          </p:cNvSpPr>
          <p:nvPr>
            <p:ph type="title"/>
          </p:nvPr>
        </p:nvSpPr>
        <p:spPr/>
        <p:txBody>
          <a:bodyPr/>
          <a:lstStyle/>
          <a:p>
            <a:r>
              <a:rPr lang="en-US" dirty="0"/>
              <a:t>1999</a:t>
            </a:r>
          </a:p>
        </p:txBody>
      </p:sp>
    </p:spTree>
    <p:extLst>
      <p:ext uri="{BB962C8B-B14F-4D97-AF65-F5344CB8AC3E}">
        <p14:creationId xmlns:p14="http://schemas.microsoft.com/office/powerpoint/2010/main" val="4165821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C5C45E-27F4-4627-837E-C74911A447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1065" y="1715911"/>
            <a:ext cx="4041870" cy="4786242"/>
          </a:xfrm>
        </p:spPr>
      </p:pic>
      <p:sp>
        <p:nvSpPr>
          <p:cNvPr id="3" name="Title 2">
            <a:extLst>
              <a:ext uri="{FF2B5EF4-FFF2-40B4-BE49-F238E27FC236}">
                <a16:creationId xmlns:a16="http://schemas.microsoft.com/office/drawing/2014/main" id="{8BF50610-80B4-4DE7-902A-B44AC2C74D78}"/>
              </a:ext>
            </a:extLst>
          </p:cNvPr>
          <p:cNvSpPr>
            <a:spLocks noGrp="1"/>
          </p:cNvSpPr>
          <p:nvPr>
            <p:ph type="title"/>
          </p:nvPr>
        </p:nvSpPr>
        <p:spPr/>
        <p:txBody>
          <a:bodyPr/>
          <a:lstStyle/>
          <a:p>
            <a:r>
              <a:rPr lang="en-US" dirty="0"/>
              <a:t>2007</a:t>
            </a:r>
          </a:p>
        </p:txBody>
      </p:sp>
    </p:spTree>
    <p:extLst>
      <p:ext uri="{BB962C8B-B14F-4D97-AF65-F5344CB8AC3E}">
        <p14:creationId xmlns:p14="http://schemas.microsoft.com/office/powerpoint/2010/main" val="3351765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D80A4B-1EC4-4505-9C83-AA9B63C0DE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7067" y="1785828"/>
            <a:ext cx="4309866" cy="4716325"/>
          </a:xfrm>
        </p:spPr>
      </p:pic>
      <p:sp>
        <p:nvSpPr>
          <p:cNvPr id="3" name="Title 2">
            <a:extLst>
              <a:ext uri="{FF2B5EF4-FFF2-40B4-BE49-F238E27FC236}">
                <a16:creationId xmlns:a16="http://schemas.microsoft.com/office/drawing/2014/main" id="{D5261A02-FA7C-4DEE-96DE-A510B582BEEF}"/>
              </a:ext>
            </a:extLst>
          </p:cNvPr>
          <p:cNvSpPr>
            <a:spLocks noGrp="1"/>
          </p:cNvSpPr>
          <p:nvPr>
            <p:ph type="title"/>
          </p:nvPr>
        </p:nvSpPr>
        <p:spPr/>
        <p:txBody>
          <a:bodyPr/>
          <a:lstStyle/>
          <a:p>
            <a:r>
              <a:rPr lang="en-US" dirty="0"/>
              <a:t>2009</a:t>
            </a:r>
          </a:p>
        </p:txBody>
      </p:sp>
    </p:spTree>
    <p:extLst>
      <p:ext uri="{BB962C8B-B14F-4D97-AF65-F5344CB8AC3E}">
        <p14:creationId xmlns:p14="http://schemas.microsoft.com/office/powerpoint/2010/main" val="3369258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130BA0-985C-4AE2-8387-D843318241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8572" y="1828800"/>
            <a:ext cx="3406855" cy="4491796"/>
          </a:xfrm>
        </p:spPr>
      </p:pic>
      <p:sp>
        <p:nvSpPr>
          <p:cNvPr id="3" name="Title 2">
            <a:extLst>
              <a:ext uri="{FF2B5EF4-FFF2-40B4-BE49-F238E27FC236}">
                <a16:creationId xmlns:a16="http://schemas.microsoft.com/office/drawing/2014/main" id="{131028B7-9AE5-41C6-BCB0-7C957E6B0B40}"/>
              </a:ext>
            </a:extLst>
          </p:cNvPr>
          <p:cNvSpPr>
            <a:spLocks noGrp="1"/>
          </p:cNvSpPr>
          <p:nvPr>
            <p:ph type="title"/>
          </p:nvPr>
        </p:nvSpPr>
        <p:spPr/>
        <p:txBody>
          <a:bodyPr/>
          <a:lstStyle/>
          <a:p>
            <a:r>
              <a:rPr lang="en-US" dirty="0"/>
              <a:t>2011</a:t>
            </a:r>
          </a:p>
        </p:txBody>
      </p:sp>
    </p:spTree>
    <p:extLst>
      <p:ext uri="{BB962C8B-B14F-4D97-AF65-F5344CB8AC3E}">
        <p14:creationId xmlns:p14="http://schemas.microsoft.com/office/powerpoint/2010/main" val="4038514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C67E5D-B5A0-40B5-86CC-75F670B2DB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9435" y="1719263"/>
            <a:ext cx="3025130" cy="4782890"/>
          </a:xfrm>
        </p:spPr>
      </p:pic>
      <p:sp>
        <p:nvSpPr>
          <p:cNvPr id="3" name="Title 2">
            <a:extLst>
              <a:ext uri="{FF2B5EF4-FFF2-40B4-BE49-F238E27FC236}">
                <a16:creationId xmlns:a16="http://schemas.microsoft.com/office/drawing/2014/main" id="{EC93D240-40D6-40F0-B5FF-0E46C6304635}"/>
              </a:ext>
            </a:extLst>
          </p:cNvPr>
          <p:cNvSpPr>
            <a:spLocks noGrp="1"/>
          </p:cNvSpPr>
          <p:nvPr>
            <p:ph type="title"/>
          </p:nvPr>
        </p:nvSpPr>
        <p:spPr/>
        <p:txBody>
          <a:bodyPr/>
          <a:lstStyle/>
          <a:p>
            <a:r>
              <a:rPr lang="en-US" dirty="0"/>
              <a:t>2014</a:t>
            </a:r>
          </a:p>
        </p:txBody>
      </p:sp>
    </p:spTree>
    <p:extLst>
      <p:ext uri="{BB962C8B-B14F-4D97-AF65-F5344CB8AC3E}">
        <p14:creationId xmlns:p14="http://schemas.microsoft.com/office/powerpoint/2010/main" val="242256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331A96-57C0-4C27-9543-1CCA59E8EC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5619" y="1699875"/>
            <a:ext cx="3372762" cy="4853325"/>
          </a:xfrm>
        </p:spPr>
      </p:pic>
      <p:sp>
        <p:nvSpPr>
          <p:cNvPr id="3" name="Title 2">
            <a:extLst>
              <a:ext uri="{FF2B5EF4-FFF2-40B4-BE49-F238E27FC236}">
                <a16:creationId xmlns:a16="http://schemas.microsoft.com/office/drawing/2014/main" id="{8933F46C-C27F-4296-B686-C689F2DC4B43}"/>
              </a:ext>
            </a:extLst>
          </p:cNvPr>
          <p:cNvSpPr>
            <a:spLocks noGrp="1"/>
          </p:cNvSpPr>
          <p:nvPr>
            <p:ph type="title"/>
          </p:nvPr>
        </p:nvSpPr>
        <p:spPr/>
        <p:txBody>
          <a:bodyPr/>
          <a:lstStyle/>
          <a:p>
            <a:r>
              <a:rPr lang="en-US" dirty="0"/>
              <a:t>2016</a:t>
            </a:r>
          </a:p>
        </p:txBody>
      </p:sp>
    </p:spTree>
    <p:extLst>
      <p:ext uri="{BB962C8B-B14F-4D97-AF65-F5344CB8AC3E}">
        <p14:creationId xmlns:p14="http://schemas.microsoft.com/office/powerpoint/2010/main" val="3118593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F90EE0-6EED-428D-A07F-71DFE1B391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8231" y="1656355"/>
            <a:ext cx="3727537" cy="4845798"/>
          </a:xfrm>
        </p:spPr>
      </p:pic>
      <p:sp>
        <p:nvSpPr>
          <p:cNvPr id="3" name="Title 2">
            <a:extLst>
              <a:ext uri="{FF2B5EF4-FFF2-40B4-BE49-F238E27FC236}">
                <a16:creationId xmlns:a16="http://schemas.microsoft.com/office/drawing/2014/main" id="{6C6CF995-CD3C-45EB-B7B2-EBDF9796B0E8}"/>
              </a:ext>
            </a:extLst>
          </p:cNvPr>
          <p:cNvSpPr>
            <a:spLocks noGrp="1"/>
          </p:cNvSpPr>
          <p:nvPr>
            <p:ph type="title"/>
          </p:nvPr>
        </p:nvSpPr>
        <p:spPr/>
        <p:txBody>
          <a:bodyPr/>
          <a:lstStyle/>
          <a:p>
            <a:r>
              <a:rPr lang="en-US" dirty="0"/>
              <a:t>2018</a:t>
            </a:r>
          </a:p>
        </p:txBody>
      </p:sp>
    </p:spTree>
    <p:extLst>
      <p:ext uri="{BB962C8B-B14F-4D97-AF65-F5344CB8AC3E}">
        <p14:creationId xmlns:p14="http://schemas.microsoft.com/office/powerpoint/2010/main" val="831588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C8B1CD-0484-43C3-A3CB-EFB013CA596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0" y="1746136"/>
            <a:ext cx="5105400" cy="4888854"/>
          </a:xfrm>
        </p:spPr>
      </p:pic>
      <p:sp>
        <p:nvSpPr>
          <p:cNvPr id="3" name="Title 2"/>
          <p:cNvSpPr>
            <a:spLocks noGrp="1"/>
          </p:cNvSpPr>
          <p:nvPr>
            <p:ph type="title"/>
          </p:nvPr>
        </p:nvSpPr>
        <p:spPr/>
        <p:txBody>
          <a:bodyPr/>
          <a:lstStyle/>
          <a:p>
            <a:r>
              <a:rPr lang="en-US" dirty="0"/>
              <a:t>Request</a:t>
            </a:r>
          </a:p>
        </p:txBody>
      </p:sp>
      <p:sp>
        <p:nvSpPr>
          <p:cNvPr id="6" name="TextBox 5">
            <a:extLst>
              <a:ext uri="{FF2B5EF4-FFF2-40B4-BE49-F238E27FC236}">
                <a16:creationId xmlns:a16="http://schemas.microsoft.com/office/drawing/2014/main" id="{A4E3465F-DEC8-410C-A398-DEA6E0982723}"/>
              </a:ext>
            </a:extLst>
          </p:cNvPr>
          <p:cNvSpPr txBox="1"/>
          <p:nvPr/>
        </p:nvSpPr>
        <p:spPr>
          <a:xfrm>
            <a:off x="155109" y="3433210"/>
            <a:ext cx="3578692" cy="1815882"/>
          </a:xfrm>
          <a:prstGeom prst="rect">
            <a:avLst/>
          </a:prstGeom>
          <a:noFill/>
        </p:spPr>
        <p:txBody>
          <a:bodyPr wrap="square" rtlCol="0">
            <a:spAutoFit/>
          </a:bodyPr>
          <a:lstStyle/>
          <a:p>
            <a:r>
              <a:rPr lang="en-US" sz="1600" dirty="0"/>
              <a:t>Variance of Use to Legalize an existing:</a:t>
            </a:r>
          </a:p>
          <a:p>
            <a:r>
              <a:rPr lang="en-US" sz="1600" dirty="0"/>
              <a:t>-Recreation Vehicle Park</a:t>
            </a:r>
          </a:p>
          <a:p>
            <a:r>
              <a:rPr lang="en-US" sz="1600" dirty="0"/>
              <a:t>-Recreation Camp</a:t>
            </a:r>
          </a:p>
          <a:p>
            <a:endParaRPr lang="en-US" sz="1600" dirty="0"/>
          </a:p>
          <a:p>
            <a:endParaRPr lang="en-US" sz="1600" dirty="0"/>
          </a:p>
          <a:p>
            <a:r>
              <a:rPr lang="en-US" sz="1600" dirty="0"/>
              <a:t>NOTE: Automobile and Boat Storage Yard to be removed</a:t>
            </a:r>
          </a:p>
        </p:txBody>
      </p:sp>
    </p:spTree>
    <p:extLst>
      <p:ext uri="{BB962C8B-B14F-4D97-AF65-F5344CB8AC3E}">
        <p14:creationId xmlns:p14="http://schemas.microsoft.com/office/powerpoint/2010/main" val="3591187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19070"/>
            <a:ext cx="8686799" cy="4986529"/>
          </a:xfrm>
        </p:spPr>
        <p:txBody>
          <a:bodyPr>
            <a:normAutofit fontScale="92500" lnSpcReduction="20000"/>
          </a:bodyPr>
          <a:lstStyle/>
          <a:p>
            <a:r>
              <a:rPr lang="en-US" sz="1700" dirty="0">
                <a:latin typeface="Arial" panose="020B0604020202020204" pitchFamily="34" charset="0"/>
                <a:cs typeface="Arial" panose="020B0604020202020204" pitchFamily="34" charset="0"/>
              </a:rPr>
              <a:t>5.3.4 Variance of Use</a:t>
            </a:r>
          </a:p>
          <a:p>
            <a:pPr lvl="1"/>
            <a:r>
              <a:rPr lang="en-US" sz="1700" dirty="0">
                <a:latin typeface="Arial" panose="020B0604020202020204" pitchFamily="34" charset="0"/>
                <a:cs typeface="Arial" panose="020B0604020202020204" pitchFamily="34" charset="0"/>
              </a:rPr>
              <a:t>The strict application of any of the provisions of this Code would result in peculiar and exceptional practical difficulties or undue hardship;</a:t>
            </a:r>
          </a:p>
          <a:p>
            <a:pPr lvl="1"/>
            <a:r>
              <a:rPr lang="en-US" sz="1700" dirty="0">
                <a:latin typeface="Arial" panose="020B0604020202020204" pitchFamily="34" charset="0"/>
                <a:cs typeface="Arial" panose="020B0604020202020204" pitchFamily="34" charset="0"/>
              </a:rPr>
              <a:t>The proposed use is compatible with the surrounding area, harmonious with the character of the neighborhood, not detrimental to the surrounding area, not detrimental to the future development of the area, and not detrimental to the health, safety, or welfare of the inhabitants of the area and County;</a:t>
            </a:r>
          </a:p>
          <a:p>
            <a:pPr lvl="1"/>
            <a:r>
              <a:rPr lang="en-US" sz="1700" dirty="0">
                <a:latin typeface="Arial" panose="020B0604020202020204" pitchFamily="34" charset="0"/>
                <a:cs typeface="Arial" panose="020B0604020202020204" pitchFamily="34" charset="0"/>
              </a:rPr>
              <a:t>The proposed use will be able to meet air, water, odor or noise standards established by the County, State or Federal regulations during construction and upon completion of the project;</a:t>
            </a:r>
          </a:p>
          <a:p>
            <a:pPr lvl="1"/>
            <a:r>
              <a:rPr lang="en-US" sz="1700" dirty="0">
                <a:latin typeface="Arial" panose="020B0604020202020204" pitchFamily="34" charset="0"/>
                <a:cs typeface="Arial" panose="020B0604020202020204" pitchFamily="34" charset="0"/>
              </a:rPr>
              <a:t>The proposed use will comply with all applicable requirements of this Code and all applicable County, State, and federal regulations except those portions varied by this action;</a:t>
            </a:r>
          </a:p>
          <a:p>
            <a:pPr lvl="1"/>
            <a:r>
              <a:rPr lang="en-US" sz="1700" dirty="0">
                <a:latin typeface="Arial" panose="020B0604020202020204" pitchFamily="34" charset="0"/>
                <a:cs typeface="Arial" panose="020B0604020202020204" pitchFamily="34" charset="0"/>
              </a:rPr>
              <a:t>The proposed use will not adversely affect wildlife or wetlands;</a:t>
            </a:r>
          </a:p>
          <a:p>
            <a:pPr lvl="1"/>
            <a:r>
              <a:rPr lang="en-US" sz="1700" dirty="0">
                <a:latin typeface="Arial" panose="020B0604020202020204" pitchFamily="34" charset="0"/>
                <a:cs typeface="Arial" panose="020B0604020202020204" pitchFamily="34" charset="0"/>
              </a:rPr>
              <a:t>The applicant has addressed all off-site impacts;</a:t>
            </a:r>
          </a:p>
          <a:p>
            <a:pPr lvl="1"/>
            <a:r>
              <a:rPr lang="en-US" sz="1700" dirty="0">
                <a:latin typeface="Arial" panose="020B0604020202020204" pitchFamily="34" charset="0"/>
                <a:cs typeface="Arial" panose="020B0604020202020204" pitchFamily="34" charset="0"/>
              </a:rPr>
              <a:t>The site plan for the proposed variance of use will provide for adequate parking, traffic circulation, open space, fencing screening, and landscaping; and/or</a:t>
            </a:r>
          </a:p>
          <a:p>
            <a:pPr lvl="1"/>
            <a:r>
              <a:rPr lang="en-US" sz="1700" dirty="0">
                <a:latin typeface="Arial" panose="020B0604020202020204" pitchFamily="34" charset="0"/>
                <a:cs typeface="Arial" panose="020B0604020202020204" pitchFamily="34" charset="0"/>
              </a:rPr>
              <a:t>Sewer, water, storm water drainage, fire protection, police protection, and roads will be available and adequate to serve the needs of the proposed variance of use as designed and proposed.</a:t>
            </a:r>
          </a:p>
          <a:p>
            <a:endParaRPr lang="en-US" dirty="0"/>
          </a:p>
        </p:txBody>
      </p:sp>
      <p:sp>
        <p:nvSpPr>
          <p:cNvPr id="3" name="Title 2"/>
          <p:cNvSpPr>
            <a:spLocks noGrp="1"/>
          </p:cNvSpPr>
          <p:nvPr>
            <p:ph type="title"/>
          </p:nvPr>
        </p:nvSpPr>
        <p:spPr/>
        <p:txBody>
          <a:bodyPr/>
          <a:lstStyle/>
          <a:p>
            <a:r>
              <a:rPr lang="en-US" dirty="0"/>
              <a:t>Review Criteria</a:t>
            </a:r>
          </a:p>
        </p:txBody>
      </p:sp>
    </p:spTree>
    <p:extLst>
      <p:ext uri="{BB962C8B-B14F-4D97-AF65-F5344CB8AC3E}">
        <p14:creationId xmlns:p14="http://schemas.microsoft.com/office/powerpoint/2010/main" val="2882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45E6C-636A-471D-8FEA-3860C7D5A3DC}"/>
              </a:ext>
            </a:extLst>
          </p:cNvPr>
          <p:cNvSpPr>
            <a:spLocks noGrp="1"/>
          </p:cNvSpPr>
          <p:nvPr>
            <p:ph idx="1"/>
          </p:nvPr>
        </p:nvSpPr>
        <p:spPr/>
        <p:txBody>
          <a:bodyPr/>
          <a:lstStyle/>
          <a:p>
            <a:r>
              <a:rPr lang="en-US" dirty="0"/>
              <a:t>January 7, 2021 (Continued) </a:t>
            </a:r>
          </a:p>
          <a:p>
            <a:pPr lvl="1"/>
            <a:r>
              <a:rPr lang="en-US" dirty="0"/>
              <a:t>Concern regarding screening</a:t>
            </a:r>
          </a:p>
          <a:p>
            <a:pPr lvl="1"/>
            <a:r>
              <a:rPr lang="en-US" dirty="0"/>
              <a:t>Discussion regarding illegal use</a:t>
            </a:r>
          </a:p>
          <a:p>
            <a:pPr lvl="1"/>
            <a:r>
              <a:rPr lang="en-US" dirty="0"/>
              <a:t>Discussion Regarding Legal Nonconforming </a:t>
            </a:r>
          </a:p>
          <a:p>
            <a:r>
              <a:rPr lang="en-US" dirty="0"/>
              <a:t>February 4, 2021 (Recommended Approval)</a:t>
            </a:r>
          </a:p>
          <a:p>
            <a:pPr lvl="1"/>
            <a:r>
              <a:rPr lang="en-US" dirty="0"/>
              <a:t>Revised request to remove outdoor storage </a:t>
            </a:r>
          </a:p>
        </p:txBody>
      </p:sp>
      <p:sp>
        <p:nvSpPr>
          <p:cNvPr id="3" name="Title 2">
            <a:extLst>
              <a:ext uri="{FF2B5EF4-FFF2-40B4-BE49-F238E27FC236}">
                <a16:creationId xmlns:a16="http://schemas.microsoft.com/office/drawing/2014/main" id="{063025DE-F72F-4E76-897D-B544F1AACB4C}"/>
              </a:ext>
            </a:extLst>
          </p:cNvPr>
          <p:cNvSpPr>
            <a:spLocks noGrp="1"/>
          </p:cNvSpPr>
          <p:nvPr>
            <p:ph type="title"/>
          </p:nvPr>
        </p:nvSpPr>
        <p:spPr/>
        <p:txBody>
          <a:bodyPr/>
          <a:lstStyle/>
          <a:p>
            <a:r>
              <a:rPr lang="en-US" dirty="0"/>
              <a:t>Planning Commission </a:t>
            </a:r>
          </a:p>
        </p:txBody>
      </p:sp>
    </p:spTree>
    <p:extLst>
      <p:ext uri="{BB962C8B-B14F-4D97-AF65-F5344CB8AC3E}">
        <p14:creationId xmlns:p14="http://schemas.microsoft.com/office/powerpoint/2010/main" val="360716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9D95B0-F01D-4815-9835-D6FB47A343A8}"/>
              </a:ext>
            </a:extLst>
          </p:cNvPr>
          <p:cNvSpPr>
            <a:spLocks noGrp="1"/>
          </p:cNvSpPr>
          <p:nvPr>
            <p:ph idx="1"/>
          </p:nvPr>
        </p:nvSpPr>
        <p:spPr/>
        <p:txBody>
          <a:bodyPr/>
          <a:lstStyle/>
          <a:p>
            <a:r>
              <a:rPr lang="en-US" dirty="0"/>
              <a:t>If you are watching remotely and have not provided a name and a reliable phone number already, please email that information to: </a:t>
            </a:r>
          </a:p>
          <a:p>
            <a:endParaRPr lang="en-US" dirty="0"/>
          </a:p>
          <a:p>
            <a:pPr marL="45720" indent="0">
              <a:buNone/>
            </a:pPr>
            <a:r>
              <a:rPr lang="en-US" sz="3600" dirty="0"/>
              <a:t>Tracey Garcia at </a:t>
            </a:r>
            <a:r>
              <a:rPr lang="en-US" sz="3600" u="sng" dirty="0"/>
              <a:t>traceygarcia@elpasoco.com</a:t>
            </a:r>
            <a:endParaRPr lang="en-US" sz="3600" dirty="0"/>
          </a:p>
        </p:txBody>
      </p:sp>
      <p:sp>
        <p:nvSpPr>
          <p:cNvPr id="3" name="Title 2">
            <a:extLst>
              <a:ext uri="{FF2B5EF4-FFF2-40B4-BE49-F238E27FC236}">
                <a16:creationId xmlns:a16="http://schemas.microsoft.com/office/drawing/2014/main" id="{61103BE7-76E3-493D-BB1E-8B2B98F77C52}"/>
              </a:ext>
            </a:extLst>
          </p:cNvPr>
          <p:cNvSpPr>
            <a:spLocks noGrp="1"/>
          </p:cNvSpPr>
          <p:nvPr>
            <p:ph type="title"/>
          </p:nvPr>
        </p:nvSpPr>
        <p:spPr/>
        <p:txBody>
          <a:bodyPr/>
          <a:lstStyle/>
          <a:p>
            <a:r>
              <a:rPr lang="en-US" dirty="0"/>
              <a:t>Public input	</a:t>
            </a:r>
          </a:p>
        </p:txBody>
      </p:sp>
    </p:spTree>
    <p:extLst>
      <p:ext uri="{BB962C8B-B14F-4D97-AF65-F5344CB8AC3E}">
        <p14:creationId xmlns:p14="http://schemas.microsoft.com/office/powerpoint/2010/main" val="2882010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Applicant Presentation  </a:t>
            </a:r>
          </a:p>
        </p:txBody>
      </p:sp>
      <p:sp>
        <p:nvSpPr>
          <p:cNvPr id="6" name="TextBox 5">
            <a:extLst>
              <a:ext uri="{FF2B5EF4-FFF2-40B4-BE49-F238E27FC236}">
                <a16:creationId xmlns:a16="http://schemas.microsoft.com/office/drawing/2014/main" id="{E835D4B8-F2C0-48C1-AA62-F1341576A799}"/>
              </a:ext>
            </a:extLst>
          </p:cNvPr>
          <p:cNvSpPr txBox="1"/>
          <p:nvPr/>
        </p:nvSpPr>
        <p:spPr>
          <a:xfrm>
            <a:off x="457200" y="1981200"/>
            <a:ext cx="4884799" cy="646331"/>
          </a:xfrm>
          <a:prstGeom prst="rect">
            <a:avLst/>
          </a:prstGeom>
          <a:noFill/>
        </p:spPr>
        <p:txBody>
          <a:bodyPr wrap="none" rtlCol="0">
            <a:spAutoFit/>
          </a:bodyPr>
          <a:lstStyle/>
          <a:p>
            <a:r>
              <a:rPr lang="en-US" dirty="0"/>
              <a:t>Owner: G &amp; D Enterprises, Corporation</a:t>
            </a:r>
          </a:p>
          <a:p>
            <a:r>
              <a:rPr lang="en-US" dirty="0"/>
              <a:t>Representative: Law Office of Debra Eiland, P.C.</a:t>
            </a:r>
          </a:p>
        </p:txBody>
      </p:sp>
      <p:sp>
        <p:nvSpPr>
          <p:cNvPr id="8" name="Content Placeholder 7">
            <a:extLst>
              <a:ext uri="{FF2B5EF4-FFF2-40B4-BE49-F238E27FC236}">
                <a16:creationId xmlns:a16="http://schemas.microsoft.com/office/drawing/2014/main" id="{73D37117-BF3A-4C72-8C6B-04C5519DA33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9976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C8B1CD-0484-43C3-A3CB-EFB013CA596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0" y="1746136"/>
            <a:ext cx="5105400" cy="4888854"/>
          </a:xfrm>
        </p:spPr>
      </p:pic>
      <p:sp>
        <p:nvSpPr>
          <p:cNvPr id="3" name="Title 2"/>
          <p:cNvSpPr>
            <a:spLocks noGrp="1"/>
          </p:cNvSpPr>
          <p:nvPr>
            <p:ph type="title"/>
          </p:nvPr>
        </p:nvSpPr>
        <p:spPr/>
        <p:txBody>
          <a:bodyPr/>
          <a:lstStyle/>
          <a:p>
            <a:r>
              <a:rPr lang="en-US" dirty="0"/>
              <a:t>Request</a:t>
            </a:r>
          </a:p>
        </p:txBody>
      </p:sp>
      <p:sp>
        <p:nvSpPr>
          <p:cNvPr id="6" name="TextBox 5">
            <a:extLst>
              <a:ext uri="{FF2B5EF4-FFF2-40B4-BE49-F238E27FC236}">
                <a16:creationId xmlns:a16="http://schemas.microsoft.com/office/drawing/2014/main" id="{A4E3465F-DEC8-410C-A398-DEA6E0982723}"/>
              </a:ext>
            </a:extLst>
          </p:cNvPr>
          <p:cNvSpPr txBox="1"/>
          <p:nvPr/>
        </p:nvSpPr>
        <p:spPr>
          <a:xfrm>
            <a:off x="155108" y="3433210"/>
            <a:ext cx="3576235" cy="830997"/>
          </a:xfrm>
          <a:prstGeom prst="rect">
            <a:avLst/>
          </a:prstGeom>
          <a:noFill/>
        </p:spPr>
        <p:txBody>
          <a:bodyPr wrap="none" rtlCol="0">
            <a:spAutoFit/>
          </a:bodyPr>
          <a:lstStyle/>
          <a:p>
            <a:r>
              <a:rPr lang="en-US" sz="1600" dirty="0"/>
              <a:t>Variance of Use to Legalize an existing:</a:t>
            </a:r>
          </a:p>
          <a:p>
            <a:r>
              <a:rPr lang="en-US" sz="1600" dirty="0"/>
              <a:t>-Recreation Vehicle Park</a:t>
            </a:r>
          </a:p>
          <a:p>
            <a:r>
              <a:rPr lang="en-US" sz="1600" dirty="0"/>
              <a:t>-Recreation Camp</a:t>
            </a:r>
          </a:p>
        </p:txBody>
      </p:sp>
    </p:spTree>
    <p:extLst>
      <p:ext uri="{BB962C8B-B14F-4D97-AF65-F5344CB8AC3E}">
        <p14:creationId xmlns:p14="http://schemas.microsoft.com/office/powerpoint/2010/main" val="1563521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3C834-4700-4E0C-B732-4267B2EB9273}"/>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E645B779-863C-48ED-BA83-A28E8C94A375}"/>
              </a:ext>
            </a:extLst>
          </p:cNvPr>
          <p:cNvSpPr>
            <a:spLocks noGrp="1"/>
          </p:cNvSpPr>
          <p:nvPr>
            <p:ph type="title"/>
          </p:nvPr>
        </p:nvSpPr>
        <p:spPr/>
        <p:txBody>
          <a:bodyPr/>
          <a:lstStyle/>
          <a:p>
            <a:r>
              <a:rPr lang="en-US" dirty="0"/>
              <a:t>Vicinity </a:t>
            </a:r>
          </a:p>
        </p:txBody>
      </p:sp>
      <p:pic>
        <p:nvPicPr>
          <p:cNvPr id="6" name="Content Placeholder 5">
            <a:extLst>
              <a:ext uri="{FF2B5EF4-FFF2-40B4-BE49-F238E27FC236}">
                <a16:creationId xmlns:a16="http://schemas.microsoft.com/office/drawing/2014/main" id="{A5DEF059-828B-48E5-B231-196BBA03F36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57030" y="1719072"/>
            <a:ext cx="5029200" cy="4874851"/>
          </a:xfrm>
        </p:spPr>
      </p:pic>
    </p:spTree>
    <p:extLst>
      <p:ext uri="{BB962C8B-B14F-4D97-AF65-F5344CB8AC3E}">
        <p14:creationId xmlns:p14="http://schemas.microsoft.com/office/powerpoint/2010/main" val="16276551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B90CC84C13534CABA8E62057ACEC45" ma:contentTypeVersion="4" ma:contentTypeDescription="Create a new document." ma:contentTypeScope="" ma:versionID="3bef97373d1ee85e124ee327c9dfda5a">
  <xsd:schema xmlns:xsd="http://www.w3.org/2001/XMLSchema" xmlns:xs="http://www.w3.org/2001/XMLSchema" xmlns:p="http://schemas.microsoft.com/office/2006/metadata/properties" xmlns:ns2="80156bfa-366b-4c3c-b565-b9add8006275" xmlns:ns3="5665252f-2c69-48e5-b0d6-d600eead1583" targetNamespace="http://schemas.microsoft.com/office/2006/metadata/properties" ma:root="true" ma:fieldsID="b9614db397b7f2ee866226bf8125faba" ns2:_="" ns3:_="">
    <xsd:import namespace="80156bfa-366b-4c3c-b565-b9add8006275"/>
    <xsd:import namespace="5665252f-2c69-48e5-b0d6-d600eead15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56bfa-366b-4c3c-b565-b9add80062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5252f-2c69-48e5-b0d6-d600eead158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8F81FA-3355-4D08-9635-17F85FBE110B}"/>
</file>

<file path=customXml/itemProps2.xml><?xml version="1.0" encoding="utf-8"?>
<ds:datastoreItem xmlns:ds="http://schemas.openxmlformats.org/officeDocument/2006/customXml" ds:itemID="{2DF37062-E0BC-4CE9-9FF5-D8B92554B5C4}"/>
</file>

<file path=customXml/itemProps3.xml><?xml version="1.0" encoding="utf-8"?>
<ds:datastoreItem xmlns:ds="http://schemas.openxmlformats.org/officeDocument/2006/customXml" ds:itemID="{F5CE00E8-8D91-4970-8844-B23D13779F22}"/>
</file>

<file path=docProps/app.xml><?xml version="1.0" encoding="utf-8"?>
<Properties xmlns="http://schemas.openxmlformats.org/officeDocument/2006/extended-properties" xmlns:vt="http://schemas.openxmlformats.org/officeDocument/2006/docPropsVTypes">
  <Template>Grid</Template>
  <TotalTime>2548</TotalTime>
  <Words>696</Words>
  <Application>Microsoft Office PowerPoint</Application>
  <PresentationFormat>On-screen Show (4:3)</PresentationFormat>
  <Paragraphs>82</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Franklin Gothic Medium</vt:lpstr>
      <vt:lpstr>Wingdings</vt:lpstr>
      <vt:lpstr>Wingdings 2</vt:lpstr>
      <vt:lpstr>Grid</vt:lpstr>
      <vt:lpstr>Variance of Use Rocky Top Nina Ruiz Elizabeth Nijkamp  </vt:lpstr>
      <vt:lpstr>Public input </vt:lpstr>
      <vt:lpstr>Request</vt:lpstr>
      <vt:lpstr>Review Criteria</vt:lpstr>
      <vt:lpstr>Planning Commission </vt:lpstr>
      <vt:lpstr>Public input </vt:lpstr>
      <vt:lpstr>Applicant Presentation  </vt:lpstr>
      <vt:lpstr>Request</vt:lpstr>
      <vt:lpstr>Vicinity </vt:lpstr>
      <vt:lpstr>background</vt:lpstr>
      <vt:lpstr>Surrounding Development </vt:lpstr>
      <vt:lpstr>Zoning</vt:lpstr>
      <vt:lpstr>Transportation</vt:lpstr>
      <vt:lpstr>Notification </vt:lpstr>
      <vt:lpstr>Notable Conditions </vt:lpstr>
      <vt:lpstr>Questions?</vt:lpstr>
      <vt:lpstr>Recreational Vehicle Park</vt:lpstr>
      <vt:lpstr>Recreation Camp</vt:lpstr>
      <vt:lpstr>1960</vt:lpstr>
      <vt:lpstr>1969</vt:lpstr>
      <vt:lpstr>1983</vt:lpstr>
      <vt:lpstr>1999</vt:lpstr>
      <vt:lpstr>2007</vt:lpstr>
      <vt:lpstr>2009</vt:lpstr>
      <vt:lpstr>2011</vt:lpstr>
      <vt:lpstr>2014</vt:lpstr>
      <vt:lpstr>2016</vt:lpstr>
      <vt:lpstr>2018</vt:lpstr>
    </vt:vector>
  </TitlesOfParts>
  <Company>EPC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Amendment of  PBD-04-005</dc:title>
  <dc:creator>Nina Ruiz</dc:creator>
  <cp:lastModifiedBy>Nina Ruiz</cp:lastModifiedBy>
  <cp:revision>128</cp:revision>
  <cp:lastPrinted>2016-06-16T17:16:19Z</cp:lastPrinted>
  <dcterms:created xsi:type="dcterms:W3CDTF">2013-11-04T16:26:35Z</dcterms:created>
  <dcterms:modified xsi:type="dcterms:W3CDTF">2021-02-23T00:43:16Z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0x010100B8B90CC84C13534CABA8E62057ACEC45</vt:lpwstr>
  </property>
</Properties>
</file>