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56" r:id="rId5"/>
    <p:sldId id="259" r:id="rId6"/>
    <p:sldId id="606" r:id="rId7"/>
    <p:sldId id="264" r:id="rId8"/>
    <p:sldId id="599" r:id="rId9"/>
    <p:sldId id="265" r:id="rId10"/>
    <p:sldId id="428" r:id="rId11"/>
    <p:sldId id="354" r:id="rId12"/>
    <p:sldId id="612" r:id="rId13"/>
    <p:sldId id="593" r:id="rId14"/>
    <p:sldId id="609" r:id="rId15"/>
    <p:sldId id="610" r:id="rId16"/>
    <p:sldId id="611" r:id="rId17"/>
    <p:sldId id="594" r:id="rId18"/>
    <p:sldId id="591" r:id="rId19"/>
    <p:sldId id="429" r:id="rId20"/>
    <p:sldId id="292" r:id="rId21"/>
    <p:sldId id="287" r:id="rId22"/>
    <p:sldId id="280" r:id="rId23"/>
    <p:sldId id="283" r:id="rId24"/>
    <p:sldId id="602" r:id="rId25"/>
    <p:sldId id="275" r:id="rId26"/>
    <p:sldId id="277" r:id="rId27"/>
    <p:sldId id="284" r:id="rId28"/>
    <p:sldId id="603" r:id="rId29"/>
    <p:sldId id="281" r:id="rId30"/>
    <p:sldId id="282" r:id="rId31"/>
    <p:sldId id="279" r:id="rId32"/>
    <p:sldId id="601" r:id="rId33"/>
    <p:sldId id="285" r:id="rId34"/>
    <p:sldId id="289" r:id="rId35"/>
    <p:sldId id="290" r:id="rId36"/>
    <p:sldId id="291" r:id="rId37"/>
    <p:sldId id="600" r:id="rId38"/>
    <p:sldId id="608" r:id="rId39"/>
    <p:sldId id="607" r:id="rId40"/>
    <p:sldId id="427" r:id="rId41"/>
    <p:sldId id="598" r:id="rId42"/>
    <p:sldId id="596" r:id="rId43"/>
    <p:sldId id="613" r:id="rId44"/>
    <p:sldId id="605" r:id="rId45"/>
    <p:sldId id="614" r:id="rId4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F2FC"/>
    <a:srgbClr val="FD2D17"/>
    <a:srgbClr val="E6B500"/>
    <a:srgbClr val="81DEFF"/>
    <a:srgbClr val="187A59"/>
    <a:srgbClr val="20A075"/>
    <a:srgbClr val="E53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41D0B5-1EDD-42DB-836E-16FFEA3BC115}" v="1" dt="2021-02-09T14:54:38.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8_FC472368.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257_4DA35BF0.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_1AC_5C099F0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Totals'!$B$2:$B$22</c:f>
            </c:numRef>
          </c:val>
          <c:extLst>
            <c:ext xmlns:c16="http://schemas.microsoft.com/office/drawing/2014/chart" uri="{C3380CC4-5D6E-409C-BE32-E72D297353CC}">
              <c16:uniqueId val="{00000000-FABE-4F93-971E-8EF6ABA895C3}"/>
            </c:ext>
          </c:extLst>
        </c:ser>
        <c:ser>
          <c:idx val="1"/>
          <c:order val="1"/>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Totals'!$C$2:$C$22</c:f>
            </c:numRef>
          </c:val>
          <c:extLst>
            <c:ext xmlns:c16="http://schemas.microsoft.com/office/drawing/2014/chart" uri="{C3380CC4-5D6E-409C-BE32-E72D297353CC}">
              <c16:uniqueId val="{00000001-FABE-4F93-971E-8EF6ABA895C3}"/>
            </c:ext>
          </c:extLst>
        </c:ser>
        <c:ser>
          <c:idx val="2"/>
          <c:order val="2"/>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Totals'!$D$2:$D$22</c:f>
            </c:numRef>
          </c:val>
          <c:extLst>
            <c:ext xmlns:c16="http://schemas.microsoft.com/office/drawing/2014/chart" uri="{C3380CC4-5D6E-409C-BE32-E72D297353CC}">
              <c16:uniqueId val="{00000002-FABE-4F93-971E-8EF6ABA895C3}"/>
            </c:ext>
          </c:extLst>
        </c:ser>
        <c:ser>
          <c:idx val="3"/>
          <c:order val="3"/>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Totals'!$E$2:$E$22</c:f>
            </c:numRef>
          </c:val>
          <c:extLst>
            <c:ext xmlns:c16="http://schemas.microsoft.com/office/drawing/2014/chart" uri="{C3380CC4-5D6E-409C-BE32-E72D297353CC}">
              <c16:uniqueId val="{00000003-FABE-4F93-971E-8EF6ABA895C3}"/>
            </c:ext>
          </c:extLst>
        </c:ser>
        <c:ser>
          <c:idx val="4"/>
          <c:order val="4"/>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Totals'!$F$2:$F$22</c:f>
            </c:numRef>
          </c:val>
          <c:extLst>
            <c:ext xmlns:c16="http://schemas.microsoft.com/office/drawing/2014/chart" uri="{C3380CC4-5D6E-409C-BE32-E72D297353CC}">
              <c16:uniqueId val="{00000004-FABE-4F93-971E-8EF6ABA895C3}"/>
            </c:ext>
          </c:extLst>
        </c:ser>
        <c:ser>
          <c:idx val="5"/>
          <c:order val="5"/>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Totals'!$G$2:$G$22</c:f>
            </c:numRef>
          </c:val>
          <c:extLst>
            <c:ext xmlns:c16="http://schemas.microsoft.com/office/drawing/2014/chart" uri="{C3380CC4-5D6E-409C-BE32-E72D297353CC}">
              <c16:uniqueId val="{00000005-FABE-4F93-971E-8EF6ABA895C3}"/>
            </c:ext>
          </c:extLst>
        </c:ser>
        <c:ser>
          <c:idx val="6"/>
          <c:order val="6"/>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Totals'!$H$2:$H$22</c:f>
            </c:numRef>
          </c:val>
          <c:extLst>
            <c:ext xmlns:c16="http://schemas.microsoft.com/office/drawing/2014/chart" uri="{C3380CC4-5D6E-409C-BE32-E72D297353CC}">
              <c16:uniqueId val="{00000006-FABE-4F93-971E-8EF6ABA895C3}"/>
            </c:ext>
          </c:extLst>
        </c:ser>
        <c:ser>
          <c:idx val="7"/>
          <c:order val="7"/>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Totals'!$I$2:$I$22</c:f>
            </c:numRef>
          </c:val>
          <c:extLst>
            <c:ext xmlns:c16="http://schemas.microsoft.com/office/drawing/2014/chart" uri="{C3380CC4-5D6E-409C-BE32-E72D297353CC}">
              <c16:uniqueId val="{00000007-FABE-4F93-971E-8EF6ABA895C3}"/>
            </c:ext>
          </c:extLst>
        </c:ser>
        <c:ser>
          <c:idx val="8"/>
          <c:order val="8"/>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Totals'!$J$2:$J$22</c:f>
            </c:numRef>
          </c:val>
          <c:extLst>
            <c:ext xmlns:c16="http://schemas.microsoft.com/office/drawing/2014/chart" uri="{C3380CC4-5D6E-409C-BE32-E72D297353CC}">
              <c16:uniqueId val="{00000008-FABE-4F93-971E-8EF6ABA895C3}"/>
            </c:ext>
          </c:extLst>
        </c:ser>
        <c:ser>
          <c:idx val="9"/>
          <c:order val="9"/>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Totals'!$K$2:$K$22</c:f>
            </c:numRef>
          </c:val>
          <c:extLst>
            <c:ext xmlns:c16="http://schemas.microsoft.com/office/drawing/2014/chart" uri="{C3380CC4-5D6E-409C-BE32-E72D297353CC}">
              <c16:uniqueId val="{00000009-FABE-4F93-971E-8EF6ABA895C3}"/>
            </c:ext>
          </c:extLst>
        </c:ser>
        <c:ser>
          <c:idx val="10"/>
          <c:order val="10"/>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Totals'!$L$2:$L$22</c:f>
            </c:numRef>
          </c:val>
          <c:extLst>
            <c:ext xmlns:c16="http://schemas.microsoft.com/office/drawing/2014/chart" uri="{C3380CC4-5D6E-409C-BE32-E72D297353CC}">
              <c16:uniqueId val="{0000000A-FABE-4F93-971E-8EF6ABA895C3}"/>
            </c:ext>
          </c:extLst>
        </c:ser>
        <c:ser>
          <c:idx val="11"/>
          <c:order val="11"/>
          <c:spPr>
            <a:gradFill flip="none" rotWithShape="1">
              <a:gsLst>
                <a:gs pos="0">
                  <a:schemeClr val="accent6">
                    <a:lumMod val="60000"/>
                  </a:schemeClr>
                </a:gs>
                <a:gs pos="75000">
                  <a:schemeClr val="accent6">
                    <a:lumMod val="60000"/>
                    <a:lumMod val="60000"/>
                    <a:lumOff val="40000"/>
                  </a:schemeClr>
                </a:gs>
                <a:gs pos="51000">
                  <a:schemeClr val="accent6">
                    <a:lumMod val="60000"/>
                    <a:alpha val="75000"/>
                  </a:schemeClr>
                </a:gs>
                <a:gs pos="100000">
                  <a:schemeClr val="accent6">
                    <a:lumMod val="60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Totals'!$M$2:$M$22</c:f>
            </c:numRef>
          </c:val>
          <c:extLst>
            <c:ext xmlns:c16="http://schemas.microsoft.com/office/drawing/2014/chart" uri="{C3380CC4-5D6E-409C-BE32-E72D297353CC}">
              <c16:uniqueId val="{0000000B-FABE-4F93-971E-8EF6ABA895C3}"/>
            </c:ext>
          </c:extLst>
        </c:ser>
        <c:ser>
          <c:idx val="12"/>
          <c:order val="12"/>
          <c:spPr>
            <a:gradFill flip="none" rotWithShape="1">
              <a:gsLst>
                <a:gs pos="0">
                  <a:schemeClr val="accent1">
                    <a:lumMod val="80000"/>
                    <a:lumOff val="20000"/>
                  </a:schemeClr>
                </a:gs>
                <a:gs pos="75000">
                  <a:schemeClr val="accent1">
                    <a:lumMod val="80000"/>
                    <a:lumOff val="20000"/>
                    <a:lumMod val="60000"/>
                    <a:lumOff val="40000"/>
                  </a:schemeClr>
                </a:gs>
                <a:gs pos="51000">
                  <a:schemeClr val="accent1">
                    <a:lumMod val="80000"/>
                    <a:lumOff val="20000"/>
                    <a:alpha val="75000"/>
                  </a:schemeClr>
                </a:gs>
                <a:gs pos="100000">
                  <a:schemeClr val="accent1">
                    <a:lumMod val="80000"/>
                    <a:lumOff val="20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'Yearly Totals'!$A$2:$A$22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'Yearly Totals'!$N$2:$N$22</c:f>
              <c:numCache>
                <c:formatCode>General</c:formatCode>
                <c:ptCount val="21"/>
                <c:pt idx="0">
                  <c:v>399</c:v>
                </c:pt>
                <c:pt idx="1">
                  <c:v>420</c:v>
                </c:pt>
                <c:pt idx="2">
                  <c:v>392</c:v>
                </c:pt>
                <c:pt idx="3">
                  <c:v>353</c:v>
                </c:pt>
                <c:pt idx="4">
                  <c:v>384</c:v>
                </c:pt>
                <c:pt idx="5">
                  <c:v>420</c:v>
                </c:pt>
                <c:pt idx="6">
                  <c:v>435</c:v>
                </c:pt>
                <c:pt idx="7">
                  <c:v>397</c:v>
                </c:pt>
                <c:pt idx="8">
                  <c:v>282</c:v>
                </c:pt>
                <c:pt idx="9">
                  <c:v>179</c:v>
                </c:pt>
                <c:pt idx="10">
                  <c:v>203</c:v>
                </c:pt>
                <c:pt idx="11">
                  <c:v>163</c:v>
                </c:pt>
                <c:pt idx="12">
                  <c:v>237</c:v>
                </c:pt>
                <c:pt idx="13">
                  <c:v>273</c:v>
                </c:pt>
                <c:pt idx="14">
                  <c:v>355</c:v>
                </c:pt>
                <c:pt idx="15">
                  <c:v>360</c:v>
                </c:pt>
                <c:pt idx="16">
                  <c:v>392</c:v>
                </c:pt>
                <c:pt idx="17">
                  <c:v>366</c:v>
                </c:pt>
                <c:pt idx="18">
                  <c:v>291</c:v>
                </c:pt>
                <c:pt idx="19">
                  <c:v>416</c:v>
                </c:pt>
                <c:pt idx="20">
                  <c:v>480</c:v>
                </c:pt>
              </c:numCache>
            </c:numRef>
          </c:val>
          <c:extLst>
            <c:ext xmlns:c16="http://schemas.microsoft.com/office/drawing/2014/chart" uri="{C3380CC4-5D6E-409C-BE32-E72D297353CC}">
              <c16:uniqueId val="{0000000C-FABE-4F93-971E-8EF6ABA895C3}"/>
            </c:ext>
          </c:extLst>
        </c:ser>
        <c:dLbls>
          <c:showLegendKey val="0"/>
          <c:showVal val="1"/>
          <c:showCatName val="0"/>
          <c:showSerName val="0"/>
          <c:showPercent val="0"/>
          <c:showBubbleSize val="0"/>
        </c:dLbls>
        <c:gapWidth val="75"/>
        <c:axId val="959676504"/>
        <c:axId val="959678144"/>
      </c:barChart>
      <c:catAx>
        <c:axId val="959676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en-US"/>
          </a:p>
        </c:txPr>
        <c:crossAx val="959678144"/>
        <c:crosses val="autoZero"/>
        <c:auto val="1"/>
        <c:lblAlgn val="ctr"/>
        <c:lblOffset val="100"/>
        <c:noMultiLvlLbl val="0"/>
      </c:catAx>
      <c:valAx>
        <c:axId val="959678144"/>
        <c:scaling>
          <c:orientation val="minMax"/>
          <c:max val="500"/>
        </c:scaling>
        <c:delete val="1"/>
        <c:axPos val="l"/>
        <c:numFmt formatCode="General" sourceLinked="1"/>
        <c:majorTickMark val="none"/>
        <c:minorTickMark val="none"/>
        <c:tickLblPos val="nextTo"/>
        <c:crossAx val="959676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'2020 monthly'!$A$2</c:f>
              <c:strCache>
                <c:ptCount val="1"/>
                <c:pt idx="0">
                  <c:v>2000</c:v>
                </c:pt>
              </c:strCache>
            </c:strRef>
          </c:tx>
          <c:spPr>
            <a:solidFill>
              <a:schemeClr val="accent1"/>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monthly'!$B$2:$M$2</c:f>
            </c:numRef>
          </c:val>
          <c:extLst>
            <c:ext xmlns:c16="http://schemas.microsoft.com/office/drawing/2014/chart" uri="{C3380CC4-5D6E-409C-BE32-E72D297353CC}">
              <c16:uniqueId val="{00000000-2969-4E32-9825-972F00EB0174}"/>
            </c:ext>
          </c:extLst>
        </c:ser>
        <c:ser>
          <c:idx val="1"/>
          <c:order val="1"/>
          <c:tx>
            <c:strRef>
              <c:f>'2020 monthly'!$A$3</c:f>
              <c:strCache>
                <c:ptCount val="1"/>
                <c:pt idx="0">
                  <c:v>2001</c:v>
                </c:pt>
              </c:strCache>
            </c:strRef>
          </c:tx>
          <c:spPr>
            <a:solidFill>
              <a:schemeClr val="accent3"/>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monthly'!$B$3:$M$3</c:f>
            </c:numRef>
          </c:val>
          <c:extLst>
            <c:ext xmlns:c16="http://schemas.microsoft.com/office/drawing/2014/chart" uri="{C3380CC4-5D6E-409C-BE32-E72D297353CC}">
              <c16:uniqueId val="{00000001-2969-4E32-9825-972F00EB0174}"/>
            </c:ext>
          </c:extLst>
        </c:ser>
        <c:ser>
          <c:idx val="2"/>
          <c:order val="2"/>
          <c:tx>
            <c:strRef>
              <c:f>'2020 monthly'!$A$4</c:f>
              <c:strCache>
                <c:ptCount val="1"/>
                <c:pt idx="0">
                  <c:v>2002</c:v>
                </c:pt>
              </c:strCache>
            </c:strRef>
          </c:tx>
          <c:spPr>
            <a:solidFill>
              <a:schemeClr val="accent5"/>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monthly'!$B$4:$M$4</c:f>
            </c:numRef>
          </c:val>
          <c:extLst>
            <c:ext xmlns:c16="http://schemas.microsoft.com/office/drawing/2014/chart" uri="{C3380CC4-5D6E-409C-BE32-E72D297353CC}">
              <c16:uniqueId val="{00000002-2969-4E32-9825-972F00EB0174}"/>
            </c:ext>
          </c:extLst>
        </c:ser>
        <c:ser>
          <c:idx val="3"/>
          <c:order val="3"/>
          <c:tx>
            <c:strRef>
              <c:f>'2020 monthly'!$A$5</c:f>
              <c:strCache>
                <c:ptCount val="1"/>
                <c:pt idx="0">
                  <c:v>2003</c:v>
                </c:pt>
              </c:strCache>
            </c:strRef>
          </c:tx>
          <c:spPr>
            <a:solidFill>
              <a:schemeClr val="accent1">
                <a:lumMod val="6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monthly'!$B$5:$M$5</c:f>
            </c:numRef>
          </c:val>
          <c:extLst>
            <c:ext xmlns:c16="http://schemas.microsoft.com/office/drawing/2014/chart" uri="{C3380CC4-5D6E-409C-BE32-E72D297353CC}">
              <c16:uniqueId val="{00000003-2969-4E32-9825-972F00EB0174}"/>
            </c:ext>
          </c:extLst>
        </c:ser>
        <c:ser>
          <c:idx val="4"/>
          <c:order val="4"/>
          <c:tx>
            <c:strRef>
              <c:f>'2020 monthly'!$A$6</c:f>
              <c:strCache>
                <c:ptCount val="1"/>
                <c:pt idx="0">
                  <c:v>2004</c:v>
                </c:pt>
              </c:strCache>
            </c:strRef>
          </c:tx>
          <c:spPr>
            <a:solidFill>
              <a:schemeClr val="accent3">
                <a:lumMod val="6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monthly'!$B$6:$M$6</c:f>
            </c:numRef>
          </c:val>
          <c:extLst>
            <c:ext xmlns:c16="http://schemas.microsoft.com/office/drawing/2014/chart" uri="{C3380CC4-5D6E-409C-BE32-E72D297353CC}">
              <c16:uniqueId val="{00000004-2969-4E32-9825-972F00EB0174}"/>
            </c:ext>
          </c:extLst>
        </c:ser>
        <c:ser>
          <c:idx val="5"/>
          <c:order val="5"/>
          <c:tx>
            <c:strRef>
              <c:f>'2020 monthly'!$A$7</c:f>
              <c:strCache>
                <c:ptCount val="1"/>
                <c:pt idx="0">
                  <c:v>2005</c:v>
                </c:pt>
              </c:strCache>
            </c:strRef>
          </c:tx>
          <c:spPr>
            <a:solidFill>
              <a:schemeClr val="accent5">
                <a:lumMod val="6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monthly'!$B$7:$M$7</c:f>
            </c:numRef>
          </c:val>
          <c:extLst>
            <c:ext xmlns:c16="http://schemas.microsoft.com/office/drawing/2014/chart" uri="{C3380CC4-5D6E-409C-BE32-E72D297353CC}">
              <c16:uniqueId val="{00000005-2969-4E32-9825-972F00EB0174}"/>
            </c:ext>
          </c:extLst>
        </c:ser>
        <c:ser>
          <c:idx val="6"/>
          <c:order val="6"/>
          <c:tx>
            <c:strRef>
              <c:f>'2020 monthly'!$A$8</c:f>
              <c:strCache>
                <c:ptCount val="1"/>
                <c:pt idx="0">
                  <c:v>2006</c:v>
                </c:pt>
              </c:strCache>
            </c:strRef>
          </c:tx>
          <c:spPr>
            <a:solidFill>
              <a:schemeClr val="accent1">
                <a:lumMod val="80000"/>
                <a:lumOff val="2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monthly'!$B$8:$M$8</c:f>
            </c:numRef>
          </c:val>
          <c:extLst>
            <c:ext xmlns:c16="http://schemas.microsoft.com/office/drawing/2014/chart" uri="{C3380CC4-5D6E-409C-BE32-E72D297353CC}">
              <c16:uniqueId val="{00000006-2969-4E32-9825-972F00EB0174}"/>
            </c:ext>
          </c:extLst>
        </c:ser>
        <c:ser>
          <c:idx val="7"/>
          <c:order val="7"/>
          <c:tx>
            <c:strRef>
              <c:f>'2020 monthly'!$A$9</c:f>
              <c:strCache>
                <c:ptCount val="1"/>
                <c:pt idx="0">
                  <c:v>2007</c:v>
                </c:pt>
              </c:strCache>
            </c:strRef>
          </c:tx>
          <c:spPr>
            <a:solidFill>
              <a:schemeClr val="accent3">
                <a:lumMod val="80000"/>
                <a:lumOff val="2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monthly'!$B$9:$M$9</c:f>
            </c:numRef>
          </c:val>
          <c:extLst>
            <c:ext xmlns:c16="http://schemas.microsoft.com/office/drawing/2014/chart" uri="{C3380CC4-5D6E-409C-BE32-E72D297353CC}">
              <c16:uniqueId val="{00000007-2969-4E32-9825-972F00EB0174}"/>
            </c:ext>
          </c:extLst>
        </c:ser>
        <c:ser>
          <c:idx val="8"/>
          <c:order val="8"/>
          <c:tx>
            <c:strRef>
              <c:f>'2020 monthly'!$A$10</c:f>
              <c:strCache>
                <c:ptCount val="1"/>
                <c:pt idx="0">
                  <c:v>2008</c:v>
                </c:pt>
              </c:strCache>
            </c:strRef>
          </c:tx>
          <c:spPr>
            <a:solidFill>
              <a:schemeClr val="accent5">
                <a:lumMod val="80000"/>
                <a:lumOff val="2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monthly'!$B$10:$M$10</c:f>
            </c:numRef>
          </c:val>
          <c:extLst>
            <c:ext xmlns:c16="http://schemas.microsoft.com/office/drawing/2014/chart" uri="{C3380CC4-5D6E-409C-BE32-E72D297353CC}">
              <c16:uniqueId val="{00000008-2969-4E32-9825-972F00EB0174}"/>
            </c:ext>
          </c:extLst>
        </c:ser>
        <c:ser>
          <c:idx val="9"/>
          <c:order val="9"/>
          <c:tx>
            <c:strRef>
              <c:f>'2020 monthly'!$A$11</c:f>
              <c:strCache>
                <c:ptCount val="1"/>
                <c:pt idx="0">
                  <c:v>2009</c:v>
                </c:pt>
              </c:strCache>
            </c:strRef>
          </c:tx>
          <c:spPr>
            <a:solidFill>
              <a:schemeClr val="accent1">
                <a:lumMod val="8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monthly'!$B$11:$M$11</c:f>
            </c:numRef>
          </c:val>
          <c:extLst>
            <c:ext xmlns:c16="http://schemas.microsoft.com/office/drawing/2014/chart" uri="{C3380CC4-5D6E-409C-BE32-E72D297353CC}">
              <c16:uniqueId val="{00000009-2969-4E32-9825-972F00EB0174}"/>
            </c:ext>
          </c:extLst>
        </c:ser>
        <c:ser>
          <c:idx val="10"/>
          <c:order val="10"/>
          <c:tx>
            <c:strRef>
              <c:f>'2020 monthly'!$A$12</c:f>
              <c:strCache>
                <c:ptCount val="1"/>
                <c:pt idx="0">
                  <c:v>2010</c:v>
                </c:pt>
              </c:strCache>
            </c:strRef>
          </c:tx>
          <c:spPr>
            <a:solidFill>
              <a:schemeClr val="accent3">
                <a:lumMod val="8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monthly'!$B$12:$M$12</c:f>
            </c:numRef>
          </c:val>
          <c:extLst>
            <c:ext xmlns:c16="http://schemas.microsoft.com/office/drawing/2014/chart" uri="{C3380CC4-5D6E-409C-BE32-E72D297353CC}">
              <c16:uniqueId val="{0000000A-2969-4E32-9825-972F00EB0174}"/>
            </c:ext>
          </c:extLst>
        </c:ser>
        <c:ser>
          <c:idx val="11"/>
          <c:order val="11"/>
          <c:tx>
            <c:strRef>
              <c:f>'2020 monthly'!$A$13</c:f>
              <c:strCache>
                <c:ptCount val="1"/>
                <c:pt idx="0">
                  <c:v>2011</c:v>
                </c:pt>
              </c:strCache>
            </c:strRef>
          </c:tx>
          <c:spPr>
            <a:solidFill>
              <a:schemeClr val="accent5">
                <a:lumMod val="8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monthly'!$B$13:$M$13</c:f>
            </c:numRef>
          </c:val>
          <c:extLst>
            <c:ext xmlns:c16="http://schemas.microsoft.com/office/drawing/2014/chart" uri="{C3380CC4-5D6E-409C-BE32-E72D297353CC}">
              <c16:uniqueId val="{0000000B-2969-4E32-9825-972F00EB0174}"/>
            </c:ext>
          </c:extLst>
        </c:ser>
        <c:ser>
          <c:idx val="12"/>
          <c:order val="12"/>
          <c:tx>
            <c:strRef>
              <c:f>'2020 monthly'!$A$14</c:f>
              <c:strCache>
                <c:ptCount val="1"/>
                <c:pt idx="0">
                  <c:v>2012</c:v>
                </c:pt>
              </c:strCache>
            </c:strRef>
          </c:tx>
          <c:spPr>
            <a:solidFill>
              <a:schemeClr val="accent1">
                <a:lumMod val="60000"/>
                <a:lumOff val="4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monthly'!$B$14:$M$14</c:f>
            </c:numRef>
          </c:val>
          <c:extLst>
            <c:ext xmlns:c16="http://schemas.microsoft.com/office/drawing/2014/chart" uri="{C3380CC4-5D6E-409C-BE32-E72D297353CC}">
              <c16:uniqueId val="{0000000C-2969-4E32-9825-972F00EB0174}"/>
            </c:ext>
          </c:extLst>
        </c:ser>
        <c:ser>
          <c:idx val="13"/>
          <c:order val="13"/>
          <c:tx>
            <c:strRef>
              <c:f>'2020 monthly'!$A$15</c:f>
              <c:strCache>
                <c:ptCount val="1"/>
                <c:pt idx="0">
                  <c:v>2013</c:v>
                </c:pt>
              </c:strCache>
            </c:strRef>
          </c:tx>
          <c:spPr>
            <a:solidFill>
              <a:schemeClr val="accent3">
                <a:lumMod val="60000"/>
                <a:lumOff val="4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monthly'!$B$15:$M$15</c:f>
            </c:numRef>
          </c:val>
          <c:extLst>
            <c:ext xmlns:c16="http://schemas.microsoft.com/office/drawing/2014/chart" uri="{C3380CC4-5D6E-409C-BE32-E72D297353CC}">
              <c16:uniqueId val="{0000000D-2969-4E32-9825-972F00EB0174}"/>
            </c:ext>
          </c:extLst>
        </c:ser>
        <c:ser>
          <c:idx val="14"/>
          <c:order val="14"/>
          <c:tx>
            <c:strRef>
              <c:f>'2020 monthly'!$A$16</c:f>
              <c:strCache>
                <c:ptCount val="1"/>
                <c:pt idx="0">
                  <c:v>2014</c:v>
                </c:pt>
              </c:strCache>
            </c:strRef>
          </c:tx>
          <c:spPr>
            <a:solidFill>
              <a:schemeClr val="accent5">
                <a:lumMod val="60000"/>
                <a:lumOff val="4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monthly'!$B$16:$M$16</c:f>
            </c:numRef>
          </c:val>
          <c:extLst>
            <c:ext xmlns:c16="http://schemas.microsoft.com/office/drawing/2014/chart" uri="{C3380CC4-5D6E-409C-BE32-E72D297353CC}">
              <c16:uniqueId val="{0000000E-2969-4E32-9825-972F00EB0174}"/>
            </c:ext>
          </c:extLst>
        </c:ser>
        <c:ser>
          <c:idx val="15"/>
          <c:order val="15"/>
          <c:tx>
            <c:strRef>
              <c:f>'2020 monthly'!$A$17</c:f>
              <c:strCache>
                <c:ptCount val="1"/>
                <c:pt idx="0">
                  <c:v>2015</c:v>
                </c:pt>
              </c:strCache>
            </c:strRef>
          </c:tx>
          <c:spPr>
            <a:solidFill>
              <a:schemeClr val="accent1">
                <a:lumMod val="5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monthly'!$B$17:$M$17</c:f>
            </c:numRef>
          </c:val>
          <c:extLst>
            <c:ext xmlns:c16="http://schemas.microsoft.com/office/drawing/2014/chart" uri="{C3380CC4-5D6E-409C-BE32-E72D297353CC}">
              <c16:uniqueId val="{0000000F-2969-4E32-9825-972F00EB0174}"/>
            </c:ext>
          </c:extLst>
        </c:ser>
        <c:ser>
          <c:idx val="16"/>
          <c:order val="16"/>
          <c:tx>
            <c:strRef>
              <c:f>'2020 monthly'!$A$18</c:f>
              <c:strCache>
                <c:ptCount val="1"/>
                <c:pt idx="0">
                  <c:v>2016</c:v>
                </c:pt>
              </c:strCache>
            </c:strRef>
          </c:tx>
          <c:spPr>
            <a:solidFill>
              <a:schemeClr val="accent3">
                <a:lumMod val="5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monthly'!$B$18:$M$18</c:f>
            </c:numRef>
          </c:val>
          <c:extLst>
            <c:ext xmlns:c16="http://schemas.microsoft.com/office/drawing/2014/chart" uri="{C3380CC4-5D6E-409C-BE32-E72D297353CC}">
              <c16:uniqueId val="{00000010-2969-4E32-9825-972F00EB0174}"/>
            </c:ext>
          </c:extLst>
        </c:ser>
        <c:ser>
          <c:idx val="17"/>
          <c:order val="17"/>
          <c:tx>
            <c:strRef>
              <c:f>'2020 monthly'!$A$19</c:f>
              <c:strCache>
                <c:ptCount val="1"/>
                <c:pt idx="0">
                  <c:v>2017</c:v>
                </c:pt>
              </c:strCache>
            </c:strRef>
          </c:tx>
          <c:spPr>
            <a:solidFill>
              <a:schemeClr val="accent5">
                <a:lumMod val="5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monthly'!$B$19:$M$19</c:f>
            </c:numRef>
          </c:val>
          <c:extLst>
            <c:ext xmlns:c16="http://schemas.microsoft.com/office/drawing/2014/chart" uri="{C3380CC4-5D6E-409C-BE32-E72D297353CC}">
              <c16:uniqueId val="{00000011-2969-4E32-9825-972F00EB0174}"/>
            </c:ext>
          </c:extLst>
        </c:ser>
        <c:ser>
          <c:idx val="18"/>
          <c:order val="18"/>
          <c:tx>
            <c:strRef>
              <c:f>'2020 monthly'!$A$20</c:f>
              <c:strCache>
                <c:ptCount val="1"/>
                <c:pt idx="0">
                  <c:v>2018</c:v>
                </c:pt>
              </c:strCache>
            </c:strRef>
          </c:tx>
          <c:spPr>
            <a:solidFill>
              <a:schemeClr val="accent1">
                <a:lumMod val="70000"/>
                <a:lumOff val="3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monthly'!$B$20:$M$20</c:f>
            </c:numRef>
          </c:val>
          <c:extLst>
            <c:ext xmlns:c16="http://schemas.microsoft.com/office/drawing/2014/chart" uri="{C3380CC4-5D6E-409C-BE32-E72D297353CC}">
              <c16:uniqueId val="{00000012-2969-4E32-9825-972F00EB0174}"/>
            </c:ext>
          </c:extLst>
        </c:ser>
        <c:ser>
          <c:idx val="19"/>
          <c:order val="19"/>
          <c:tx>
            <c:strRef>
              <c:f>'2020 monthly'!$A$21</c:f>
              <c:strCache>
                <c:ptCount val="1"/>
                <c:pt idx="0">
                  <c:v>2019</c:v>
                </c:pt>
              </c:strCache>
            </c:strRef>
          </c:tx>
          <c:spPr>
            <a:solidFill>
              <a:schemeClr val="accent3">
                <a:lumMod val="70000"/>
                <a:lumOff val="3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monthly'!$B$21:$M$21</c:f>
            </c:numRef>
          </c:val>
          <c:extLst>
            <c:ext xmlns:c16="http://schemas.microsoft.com/office/drawing/2014/chart" uri="{C3380CC4-5D6E-409C-BE32-E72D297353CC}">
              <c16:uniqueId val="{00000013-2969-4E32-9825-972F00EB0174}"/>
            </c:ext>
          </c:extLst>
        </c:ser>
        <c:ser>
          <c:idx val="20"/>
          <c:order val="20"/>
          <c:tx>
            <c:strRef>
              <c:f>'2020 monthly'!$A$22</c:f>
              <c:strCache>
                <c:ptCount val="1"/>
              </c:strCache>
            </c:strRef>
          </c:tx>
          <c:spPr>
            <a:solidFill>
              <a:schemeClr val="accent5">
                <a:lumMod val="70000"/>
                <a:lumOff val="30000"/>
              </a:schemeClr>
            </a:solidFill>
            <a:ln>
              <a:noFill/>
            </a:ln>
            <a:effectLst/>
          </c:spPr>
          <c:invertIfNegative val="0"/>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monthly'!$B$22:$M$22</c:f>
            </c:numRef>
          </c:val>
          <c:extLst>
            <c:ext xmlns:c16="http://schemas.microsoft.com/office/drawing/2014/chart" uri="{C3380CC4-5D6E-409C-BE32-E72D297353CC}">
              <c16:uniqueId val="{00000014-2969-4E32-9825-972F00EB0174}"/>
            </c:ext>
          </c:extLst>
        </c:ser>
        <c:ser>
          <c:idx val="21"/>
          <c:order val="21"/>
          <c:tx>
            <c:strRef>
              <c:f>'2020 monthly'!$A$23</c:f>
              <c:strCache>
                <c:ptCount val="1"/>
                <c:pt idx="0">
                  <c:v>Average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monthly'!$B$23:$M$23</c:f>
              <c:numCache>
                <c:formatCode>0</c:formatCode>
                <c:ptCount val="12"/>
                <c:pt idx="0">
                  <c:v>21.984126984126984</c:v>
                </c:pt>
                <c:pt idx="1">
                  <c:v>26.396825396825399</c:v>
                </c:pt>
                <c:pt idx="2">
                  <c:v>30.52607709750567</c:v>
                </c:pt>
                <c:pt idx="3">
                  <c:v>32.353741496598637</c:v>
                </c:pt>
                <c:pt idx="4">
                  <c:v>29.387755102040813</c:v>
                </c:pt>
                <c:pt idx="5">
                  <c:v>28.637188208616781</c:v>
                </c:pt>
                <c:pt idx="6">
                  <c:v>25.371882086167801</c:v>
                </c:pt>
                <c:pt idx="7">
                  <c:v>32.748299319727892</c:v>
                </c:pt>
                <c:pt idx="8">
                  <c:v>26.727891156462587</c:v>
                </c:pt>
                <c:pt idx="9">
                  <c:v>30.793650793650791</c:v>
                </c:pt>
                <c:pt idx="10">
                  <c:v>26.294784580498863</c:v>
                </c:pt>
                <c:pt idx="11">
                  <c:v>28.811791383219955</c:v>
                </c:pt>
              </c:numCache>
            </c:numRef>
          </c:val>
          <c:extLst>
            <c:ext xmlns:c16="http://schemas.microsoft.com/office/drawing/2014/chart" uri="{C3380CC4-5D6E-409C-BE32-E72D297353CC}">
              <c16:uniqueId val="{00000015-2969-4E32-9825-972F00EB0174}"/>
            </c:ext>
          </c:extLst>
        </c:ser>
        <c:ser>
          <c:idx val="22"/>
          <c:order val="22"/>
          <c:tx>
            <c:strRef>
              <c:f>'2020 monthly'!$A$24</c:f>
              <c:strCache>
                <c:ptCount val="1"/>
                <c:pt idx="0">
                  <c:v>2020</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'2020 monthly'!$B$1:$M$1</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'2020 monthly'!$B$24:$M$24</c:f>
              <c:numCache>
                <c:formatCode>General</c:formatCode>
                <c:ptCount val="12"/>
                <c:pt idx="0">
                  <c:v>30</c:v>
                </c:pt>
                <c:pt idx="1">
                  <c:v>39</c:v>
                </c:pt>
                <c:pt idx="2">
                  <c:v>40</c:v>
                </c:pt>
                <c:pt idx="3">
                  <c:v>33</c:v>
                </c:pt>
                <c:pt idx="4">
                  <c:v>30</c:v>
                </c:pt>
                <c:pt idx="5">
                  <c:v>49</c:v>
                </c:pt>
                <c:pt idx="6">
                  <c:v>32</c:v>
                </c:pt>
                <c:pt idx="7">
                  <c:v>47</c:v>
                </c:pt>
                <c:pt idx="8">
                  <c:v>43</c:v>
                </c:pt>
                <c:pt idx="9">
                  <c:v>47</c:v>
                </c:pt>
                <c:pt idx="10">
                  <c:v>49</c:v>
                </c:pt>
                <c:pt idx="11">
                  <c:v>41</c:v>
                </c:pt>
              </c:numCache>
            </c:numRef>
          </c:val>
          <c:extLst>
            <c:ext xmlns:c16="http://schemas.microsoft.com/office/drawing/2014/chart" uri="{C3380CC4-5D6E-409C-BE32-E72D297353CC}">
              <c16:uniqueId val="{00000016-2969-4E32-9825-972F00EB0174}"/>
            </c:ext>
          </c:extLst>
        </c:ser>
        <c:dLbls>
          <c:showLegendKey val="0"/>
          <c:showVal val="0"/>
          <c:showCatName val="0"/>
          <c:showSerName val="0"/>
          <c:showPercent val="0"/>
          <c:showBubbleSize val="0"/>
        </c:dLbls>
        <c:gapWidth val="219"/>
        <c:overlap val="-27"/>
        <c:axId val="744196760"/>
        <c:axId val="744196432"/>
      </c:barChart>
      <c:catAx>
        <c:axId val="744196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4196432"/>
        <c:crosses val="autoZero"/>
        <c:auto val="1"/>
        <c:lblAlgn val="ctr"/>
        <c:lblOffset val="100"/>
        <c:noMultiLvlLbl val="0"/>
      </c:catAx>
      <c:valAx>
        <c:axId val="744196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4196760"/>
        <c:crosses val="autoZero"/>
        <c:crossBetween val="between"/>
      </c:valAx>
      <c:spPr>
        <a:noFill/>
        <a:ln>
          <a:noFill/>
        </a:ln>
        <a:effectLst/>
      </c:spPr>
    </c:plotArea>
    <c:legend>
      <c:legendPos val="b"/>
      <c:layout>
        <c:manualLayout>
          <c:xMode val="edge"/>
          <c:yMode val="edge"/>
          <c:x val="0.42219078083989503"/>
          <c:y val="0.91288850612423444"/>
          <c:w val="0.19936843832020998"/>
          <c:h val="6.62781605424321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7201237562151881E-2"/>
          <c:y val="5.998226949970388E-2"/>
          <c:w val="0.89057653697528971"/>
          <c:h val="0.79900586112003802"/>
        </c:manualLayout>
      </c:layout>
      <c:bar3DChart>
        <c:barDir val="col"/>
        <c:grouping val="clustered"/>
        <c:varyColors val="0"/>
        <c:ser>
          <c:idx val="0"/>
          <c:order val="0"/>
          <c:tx>
            <c:strRef>
              <c:f>Sheet1!$AC$7</c:f>
              <c:strCache>
                <c:ptCount val="1"/>
                <c:pt idx="0">
                  <c:v>Colorado Springs</c:v>
                </c:pt>
              </c:strCache>
            </c:strRef>
          </c:tx>
          <c:spPr>
            <a:solidFill>
              <a:srgbClr val="0070C0"/>
            </a:solidFill>
            <a:ln>
              <a:noFill/>
            </a:ln>
            <a:effectLst/>
            <a:sp3d/>
          </c:spPr>
          <c:invertIfNegative val="0"/>
          <c:dLbls>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Sheet1!$AB$8:$AB$14</c:f>
              <c:numCache>
                <c:formatCode>General</c:formatCode>
                <c:ptCount val="7"/>
                <c:pt idx="0">
                  <c:v>2014</c:v>
                </c:pt>
                <c:pt idx="1">
                  <c:v>2015</c:v>
                </c:pt>
                <c:pt idx="2">
                  <c:v>2016</c:v>
                </c:pt>
                <c:pt idx="3">
                  <c:v>2017</c:v>
                </c:pt>
                <c:pt idx="4">
                  <c:v>2018</c:v>
                </c:pt>
                <c:pt idx="5">
                  <c:v>2019</c:v>
                </c:pt>
                <c:pt idx="6">
                  <c:v>2020</c:v>
                </c:pt>
              </c:numCache>
            </c:numRef>
          </c:cat>
          <c:val>
            <c:numRef>
              <c:f>Sheet1!$AC$8:$AC$14</c:f>
              <c:numCache>
                <c:formatCode>_(* #,##0_);_(* \(#,##0\);_(* "-"??_);_(@_)</c:formatCode>
                <c:ptCount val="7"/>
                <c:pt idx="0">
                  <c:v>1337</c:v>
                </c:pt>
                <c:pt idx="1">
                  <c:v>1502</c:v>
                </c:pt>
                <c:pt idx="2">
                  <c:v>1938</c:v>
                </c:pt>
                <c:pt idx="3">
                  <c:v>2100</c:v>
                </c:pt>
                <c:pt idx="4">
                  <c:v>2139</c:v>
                </c:pt>
                <c:pt idx="5">
                  <c:v>2095</c:v>
                </c:pt>
                <c:pt idx="6">
                  <c:v>2959</c:v>
                </c:pt>
              </c:numCache>
            </c:numRef>
          </c:val>
          <c:extLst>
            <c:ext xmlns:c16="http://schemas.microsoft.com/office/drawing/2014/chart" uri="{C3380CC4-5D6E-409C-BE32-E72D297353CC}">
              <c16:uniqueId val="{00000000-CCED-4704-9A7D-1E9E886BC74A}"/>
            </c:ext>
          </c:extLst>
        </c:ser>
        <c:ser>
          <c:idx val="1"/>
          <c:order val="1"/>
          <c:tx>
            <c:strRef>
              <c:f>Sheet1!$AD$7</c:f>
              <c:strCache>
                <c:ptCount val="1"/>
                <c:pt idx="0">
                  <c:v>El Paso County</c:v>
                </c:pt>
              </c:strCache>
            </c:strRef>
          </c:tx>
          <c:spPr>
            <a:solidFill>
              <a:srgbClr val="FD2D17"/>
            </a:solidFill>
            <a:ln>
              <a:noFill/>
            </a:ln>
            <a:effectLst/>
            <a:sp3d/>
          </c:spPr>
          <c:invertIfNegative val="0"/>
          <c:dLbls>
            <c:dLbl>
              <c:idx val="0"/>
              <c:layout>
                <c:manualLayout>
                  <c:x val="1.2043746288093638E-2"/>
                  <c:y val="-8.110912925734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ED-4704-9A7D-1E9E886BC74A}"/>
                </c:ext>
              </c:extLst>
            </c:dLbl>
            <c:dLbl>
              <c:idx val="1"/>
              <c:layout>
                <c:manualLayout>
                  <c:x val="1.2043746288093656E-2"/>
                  <c:y val="-2.75210649915367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ED-4704-9A7D-1E9E886BC74A}"/>
                </c:ext>
              </c:extLst>
            </c:dLbl>
            <c:dLbl>
              <c:idx val="2"/>
              <c:layout>
                <c:manualLayout>
                  <c:x val="1.0421698807480142E-2"/>
                  <c:y val="-5.50421299830734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ED-4704-9A7D-1E9E886BC74A}"/>
                </c:ext>
              </c:extLst>
            </c:dLbl>
            <c:dLbl>
              <c:idx val="3"/>
              <c:layout>
                <c:manualLayout>
                  <c:x val="1.3895598409973453E-2"/>
                  <c:y val="5.50421299830734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ED-4704-9A7D-1E9E886BC74A}"/>
                </c:ext>
              </c:extLst>
            </c:dLbl>
            <c:dLbl>
              <c:idx val="4"/>
              <c:layout>
                <c:manualLayout>
                  <c:x val="1.2043746288093656E-2"/>
                  <c:y val="2.522735148039163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ED-4704-9A7D-1E9E886BC74A}"/>
                </c:ext>
              </c:extLst>
            </c:dLbl>
            <c:dLbl>
              <c:idx val="5"/>
              <c:layout>
                <c:manualLayout>
                  <c:x val="1.2273550929360007E-2"/>
                  <c:y val="-5.43140136179430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CED-4704-9A7D-1E9E886BC74A}"/>
                </c:ext>
              </c:extLst>
            </c:dLbl>
            <c:dLbl>
              <c:idx val="6"/>
              <c:layout>
                <c:manualLayout>
                  <c:x val="9.259260609399331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2D-4B86-A754-DF063F752412}"/>
                </c:ext>
              </c:extLst>
            </c:dLbl>
            <c:spPr>
              <a:noFill/>
              <a:ln>
                <a:noFill/>
              </a:ln>
              <a:effectLst/>
            </c:spPr>
            <c:txPr>
              <a:bodyPr rot="-5400000" spcFirstLastPara="1" vertOverflow="ellipsis" vert="horz" wrap="square" lIns="0" tIns="0" rIns="38100" bIns="19050" anchor="b" anchorCtr="0">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Sheet1!$AB$8:$AB$14</c:f>
              <c:numCache>
                <c:formatCode>General</c:formatCode>
                <c:ptCount val="7"/>
                <c:pt idx="0">
                  <c:v>2014</c:v>
                </c:pt>
                <c:pt idx="1">
                  <c:v>2015</c:v>
                </c:pt>
                <c:pt idx="2">
                  <c:v>2016</c:v>
                </c:pt>
                <c:pt idx="3">
                  <c:v>2017</c:v>
                </c:pt>
                <c:pt idx="4">
                  <c:v>2018</c:v>
                </c:pt>
                <c:pt idx="5">
                  <c:v>2019</c:v>
                </c:pt>
                <c:pt idx="6">
                  <c:v>2020</c:v>
                </c:pt>
              </c:numCache>
            </c:numRef>
          </c:cat>
          <c:val>
            <c:numRef>
              <c:f>Sheet1!$AD$8:$AD$14</c:f>
              <c:numCache>
                <c:formatCode>_(* #,##0_);_(* \(#,##0\);_(* "-"??_);_(@_)</c:formatCode>
                <c:ptCount val="7"/>
                <c:pt idx="0">
                  <c:v>1043</c:v>
                </c:pt>
                <c:pt idx="1">
                  <c:v>1155</c:v>
                </c:pt>
                <c:pt idx="2">
                  <c:v>1247</c:v>
                </c:pt>
                <c:pt idx="3">
                  <c:v>1219</c:v>
                </c:pt>
                <c:pt idx="4">
                  <c:v>1532</c:v>
                </c:pt>
                <c:pt idx="5">
                  <c:v>1567</c:v>
                </c:pt>
                <c:pt idx="6">
                  <c:v>1767</c:v>
                </c:pt>
              </c:numCache>
            </c:numRef>
          </c:val>
          <c:extLst>
            <c:ext xmlns:c16="http://schemas.microsoft.com/office/drawing/2014/chart" uri="{C3380CC4-5D6E-409C-BE32-E72D297353CC}">
              <c16:uniqueId val="{00000007-CCED-4704-9A7D-1E9E886BC74A}"/>
            </c:ext>
          </c:extLst>
        </c:ser>
        <c:ser>
          <c:idx val="2"/>
          <c:order val="2"/>
          <c:tx>
            <c:strRef>
              <c:f>Sheet1!$AE$7</c:f>
              <c:strCache>
                <c:ptCount val="1"/>
                <c:pt idx="0">
                  <c:v>Fountain</c:v>
                </c:pt>
              </c:strCache>
            </c:strRef>
          </c:tx>
          <c:spPr>
            <a:solidFill>
              <a:srgbClr val="FFC000"/>
            </a:solidFill>
            <a:ln>
              <a:noFill/>
            </a:ln>
            <a:effectLst/>
            <a:sp3d/>
          </c:spPr>
          <c:invertIfNegative val="0"/>
          <c:dLbls>
            <c:dLbl>
              <c:idx val="0"/>
              <c:layout>
                <c:manualLayout>
                  <c:x val="4.8661800486617859E-3"/>
                  <c:y val="-1.044622310401640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CED-4704-9A7D-1E9E886BC74A}"/>
                </c:ext>
              </c:extLst>
            </c:dLbl>
            <c:dLbl>
              <c:idx val="1"/>
              <c:layout>
                <c:manualLayout>
                  <c:x val="4.8661800486618006E-3"/>
                  <c:y val="-1.044622310401640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CED-4704-9A7D-1E9E886BC74A}"/>
                </c:ext>
              </c:extLst>
            </c:dLbl>
            <c:dLbl>
              <c:idx val="2"/>
              <c:layout>
                <c:manualLayout>
                  <c:x val="4.866180048661740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CED-4704-9A7D-1E9E886BC74A}"/>
                </c:ext>
              </c:extLst>
            </c:dLbl>
            <c:dLbl>
              <c:idx val="3"/>
              <c:layout>
                <c:manualLayout>
                  <c:x val="4.86618004866168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CED-4704-9A7D-1E9E886BC74A}"/>
                </c:ext>
              </c:extLst>
            </c:dLbl>
            <c:dLbl>
              <c:idx val="4"/>
              <c:layout>
                <c:manualLayout>
                  <c:x val="3.2440949612268927E-3"/>
                  <c:y val="-5.6497175141243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CED-4704-9A7D-1E9E886BC74A}"/>
                </c:ext>
              </c:extLst>
            </c:dLbl>
            <c:dLbl>
              <c:idx val="5"/>
              <c:layout>
                <c:manualLayout>
                  <c:x val="4.8661800486618006E-3"/>
                  <c:y val="-1.044622310401640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CED-4704-9A7D-1E9E886BC74A}"/>
                </c:ext>
              </c:extLst>
            </c:dLbl>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Sheet1!$AB$8:$AB$14</c:f>
              <c:numCache>
                <c:formatCode>General</c:formatCode>
                <c:ptCount val="7"/>
                <c:pt idx="0">
                  <c:v>2014</c:v>
                </c:pt>
                <c:pt idx="1">
                  <c:v>2015</c:v>
                </c:pt>
                <c:pt idx="2">
                  <c:v>2016</c:v>
                </c:pt>
                <c:pt idx="3">
                  <c:v>2017</c:v>
                </c:pt>
                <c:pt idx="4">
                  <c:v>2018</c:v>
                </c:pt>
                <c:pt idx="5">
                  <c:v>2019</c:v>
                </c:pt>
                <c:pt idx="6">
                  <c:v>2020</c:v>
                </c:pt>
              </c:numCache>
            </c:numRef>
          </c:cat>
          <c:val>
            <c:numRef>
              <c:f>Sheet1!$AE$8:$AE$14</c:f>
              <c:numCache>
                <c:formatCode>_(* #,##0_);_(* \(#,##0\);_(* "-"??_);_(@_)</c:formatCode>
                <c:ptCount val="7"/>
                <c:pt idx="0">
                  <c:v>121</c:v>
                </c:pt>
                <c:pt idx="1">
                  <c:v>115</c:v>
                </c:pt>
                <c:pt idx="2">
                  <c:v>109</c:v>
                </c:pt>
                <c:pt idx="3">
                  <c:v>175</c:v>
                </c:pt>
                <c:pt idx="4">
                  <c:v>159</c:v>
                </c:pt>
                <c:pt idx="5">
                  <c:v>121</c:v>
                </c:pt>
                <c:pt idx="6">
                  <c:v>75</c:v>
                </c:pt>
              </c:numCache>
            </c:numRef>
          </c:val>
          <c:extLst>
            <c:ext xmlns:c16="http://schemas.microsoft.com/office/drawing/2014/chart" uri="{C3380CC4-5D6E-409C-BE32-E72D297353CC}">
              <c16:uniqueId val="{0000000E-CCED-4704-9A7D-1E9E886BC74A}"/>
            </c:ext>
          </c:extLst>
        </c:ser>
        <c:ser>
          <c:idx val="3"/>
          <c:order val="3"/>
          <c:tx>
            <c:strRef>
              <c:f>Sheet1!$AF$7</c:f>
              <c:strCache>
                <c:ptCount val="1"/>
                <c:pt idx="0">
                  <c:v>Monument</c:v>
                </c:pt>
              </c:strCache>
            </c:strRef>
          </c:tx>
          <c:spPr>
            <a:solidFill>
              <a:schemeClr val="accent2">
                <a:lumMod val="60000"/>
                <a:lumOff val="40000"/>
              </a:schemeClr>
            </a:solidFill>
            <a:ln>
              <a:noFill/>
            </a:ln>
            <a:effectLst/>
            <a:sp3d/>
          </c:spPr>
          <c:invertIfNegative val="0"/>
          <c:dLbls>
            <c:dLbl>
              <c:idx val="0"/>
              <c:layout>
                <c:manualLayout>
                  <c:x val="9.2592606093992967E-3"/>
                  <c:y val="-5.64971751412429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CED-4704-9A7D-1E9E886BC74A}"/>
                </c:ext>
              </c:extLst>
            </c:dLbl>
            <c:dLbl>
              <c:idx val="1"/>
              <c:layout>
                <c:manualLayout>
                  <c:x val="1.11111127312791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CED-4704-9A7D-1E9E886BC74A}"/>
                </c:ext>
              </c:extLst>
            </c:dLbl>
            <c:dLbl>
              <c:idx val="2"/>
              <c:layout>
                <c:manualLayout>
                  <c:x val="1.1111112731279196E-2"/>
                  <c:y val="-1.035769578957558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CED-4704-9A7D-1E9E886BC74A}"/>
                </c:ext>
              </c:extLst>
            </c:dLbl>
            <c:dLbl>
              <c:idx val="3"/>
              <c:layout>
                <c:manualLayout>
                  <c:x val="1.1111112731279129E-2"/>
                  <c:y val="2.82485875706214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CED-4704-9A7D-1E9E886BC74A}"/>
                </c:ext>
              </c:extLst>
            </c:dLbl>
            <c:dLbl>
              <c:idx val="4"/>
              <c:layout>
                <c:manualLayout>
                  <c:x val="1.481481697503879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CED-4704-9A7D-1E9E886BC74A}"/>
                </c:ext>
              </c:extLst>
            </c:dLbl>
            <c:dLbl>
              <c:idx val="5"/>
              <c:layout>
                <c:manualLayout>
                  <c:x val="9.2592606093993314E-3"/>
                  <c:y val="-8.47457627118654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CED-4704-9A7D-1E9E886BC74A}"/>
                </c:ext>
              </c:extLst>
            </c:dLbl>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Sheet1!$AB$8:$AB$14</c:f>
              <c:numCache>
                <c:formatCode>General</c:formatCode>
                <c:ptCount val="7"/>
                <c:pt idx="0">
                  <c:v>2014</c:v>
                </c:pt>
                <c:pt idx="1">
                  <c:v>2015</c:v>
                </c:pt>
                <c:pt idx="2">
                  <c:v>2016</c:v>
                </c:pt>
                <c:pt idx="3">
                  <c:v>2017</c:v>
                </c:pt>
                <c:pt idx="4">
                  <c:v>2018</c:v>
                </c:pt>
                <c:pt idx="5">
                  <c:v>2019</c:v>
                </c:pt>
                <c:pt idx="6">
                  <c:v>2020</c:v>
                </c:pt>
              </c:numCache>
            </c:numRef>
          </c:cat>
          <c:val>
            <c:numRef>
              <c:f>Sheet1!$AF$8:$AF$14</c:f>
              <c:numCache>
                <c:formatCode>_(* #,##0_);_(* \(#,##0\);_(* "-"??_);_(@_)</c:formatCode>
                <c:ptCount val="7"/>
                <c:pt idx="0">
                  <c:v>65</c:v>
                </c:pt>
                <c:pt idx="1">
                  <c:v>140</c:v>
                </c:pt>
                <c:pt idx="2">
                  <c:v>182</c:v>
                </c:pt>
                <c:pt idx="3">
                  <c:v>192</c:v>
                </c:pt>
                <c:pt idx="4">
                  <c:v>181</c:v>
                </c:pt>
                <c:pt idx="5">
                  <c:v>156</c:v>
                </c:pt>
                <c:pt idx="6">
                  <c:v>206</c:v>
                </c:pt>
              </c:numCache>
            </c:numRef>
          </c:val>
          <c:extLst>
            <c:ext xmlns:c16="http://schemas.microsoft.com/office/drawing/2014/chart" uri="{C3380CC4-5D6E-409C-BE32-E72D297353CC}">
              <c16:uniqueId val="{0000000F-CCED-4704-9A7D-1E9E886BC74A}"/>
            </c:ext>
          </c:extLst>
        </c:ser>
        <c:ser>
          <c:idx val="4"/>
          <c:order val="4"/>
          <c:tx>
            <c:strRef>
              <c:f>Sheet1!$AG$7</c:f>
              <c:strCache>
                <c:ptCount val="1"/>
                <c:pt idx="0">
                  <c:v>Palmer Lake</c:v>
                </c:pt>
              </c:strCache>
            </c:strRef>
          </c:tx>
          <c:spPr>
            <a:solidFill>
              <a:srgbClr val="FFFF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Sheet1!$AB$8:$AB$14</c:f>
              <c:numCache>
                <c:formatCode>General</c:formatCode>
                <c:ptCount val="7"/>
                <c:pt idx="0">
                  <c:v>2014</c:v>
                </c:pt>
                <c:pt idx="1">
                  <c:v>2015</c:v>
                </c:pt>
                <c:pt idx="2">
                  <c:v>2016</c:v>
                </c:pt>
                <c:pt idx="3">
                  <c:v>2017</c:v>
                </c:pt>
                <c:pt idx="4">
                  <c:v>2018</c:v>
                </c:pt>
                <c:pt idx="5">
                  <c:v>2019</c:v>
                </c:pt>
                <c:pt idx="6">
                  <c:v>2020</c:v>
                </c:pt>
              </c:numCache>
            </c:numRef>
          </c:cat>
          <c:val>
            <c:numRef>
              <c:f>Sheet1!$AG$8:$AG$14</c:f>
              <c:numCache>
                <c:formatCode>_(* #,##0_);_(* \(#,##0\);_(* "-"??_);_(@_)</c:formatCode>
                <c:ptCount val="7"/>
                <c:pt idx="0">
                  <c:v>6</c:v>
                </c:pt>
                <c:pt idx="1">
                  <c:v>5</c:v>
                </c:pt>
                <c:pt idx="2">
                  <c:v>8</c:v>
                </c:pt>
                <c:pt idx="3">
                  <c:v>13</c:v>
                </c:pt>
                <c:pt idx="4">
                  <c:v>16</c:v>
                </c:pt>
                <c:pt idx="5">
                  <c:v>9</c:v>
                </c:pt>
                <c:pt idx="6">
                  <c:v>17</c:v>
                </c:pt>
              </c:numCache>
            </c:numRef>
          </c:val>
          <c:extLst>
            <c:ext xmlns:c16="http://schemas.microsoft.com/office/drawing/2014/chart" uri="{C3380CC4-5D6E-409C-BE32-E72D297353CC}">
              <c16:uniqueId val="{00000010-CCED-4704-9A7D-1E9E886BC74A}"/>
            </c:ext>
          </c:extLst>
        </c:ser>
        <c:ser>
          <c:idx val="5"/>
          <c:order val="5"/>
          <c:tx>
            <c:strRef>
              <c:f>Sheet1!$AH$7</c:f>
              <c:strCache>
                <c:ptCount val="1"/>
                <c:pt idx="0">
                  <c:v>Green Mountain Falls</c:v>
                </c:pt>
              </c:strCache>
            </c:strRef>
          </c:tx>
          <c:spPr>
            <a:solidFill>
              <a:srgbClr val="00B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Sheet1!$AB$8:$AB$14</c:f>
              <c:numCache>
                <c:formatCode>General</c:formatCode>
                <c:ptCount val="7"/>
                <c:pt idx="0">
                  <c:v>2014</c:v>
                </c:pt>
                <c:pt idx="1">
                  <c:v>2015</c:v>
                </c:pt>
                <c:pt idx="2">
                  <c:v>2016</c:v>
                </c:pt>
                <c:pt idx="3">
                  <c:v>2017</c:v>
                </c:pt>
                <c:pt idx="4">
                  <c:v>2018</c:v>
                </c:pt>
                <c:pt idx="5">
                  <c:v>2019</c:v>
                </c:pt>
                <c:pt idx="6">
                  <c:v>2020</c:v>
                </c:pt>
              </c:numCache>
            </c:numRef>
          </c:cat>
          <c:val>
            <c:numRef>
              <c:f>Sheet1!$AH$8:$AH$14</c:f>
              <c:numCache>
                <c:formatCode>General</c:formatCode>
                <c:ptCount val="7"/>
                <c:pt idx="0">
                  <c:v>0</c:v>
                </c:pt>
                <c:pt idx="1">
                  <c:v>0</c:v>
                </c:pt>
                <c:pt idx="2">
                  <c:v>0</c:v>
                </c:pt>
                <c:pt idx="3">
                  <c:v>0</c:v>
                </c:pt>
                <c:pt idx="4">
                  <c:v>0</c:v>
                </c:pt>
                <c:pt idx="5">
                  <c:v>1</c:v>
                </c:pt>
                <c:pt idx="6" formatCode="_(* #,##0_);_(* \(#,##0\);_(* &quot;-&quot;??_);_(@_)">
                  <c:v>0</c:v>
                </c:pt>
              </c:numCache>
            </c:numRef>
          </c:val>
          <c:extLst>
            <c:ext xmlns:c16="http://schemas.microsoft.com/office/drawing/2014/chart" uri="{C3380CC4-5D6E-409C-BE32-E72D297353CC}">
              <c16:uniqueId val="{00000011-CCED-4704-9A7D-1E9E886BC74A}"/>
            </c:ext>
          </c:extLst>
        </c:ser>
        <c:ser>
          <c:idx val="6"/>
          <c:order val="6"/>
          <c:tx>
            <c:strRef>
              <c:f>Sheet1!$AI$7</c:f>
              <c:strCache>
                <c:ptCount val="1"/>
                <c:pt idx="0">
                  <c:v>Manitou Springs</c:v>
                </c:pt>
              </c:strCache>
            </c:strRef>
          </c:tx>
          <c:spPr>
            <a:solidFill>
              <a:srgbClr val="00B0F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Sheet1!$AB$8:$AB$14</c:f>
              <c:numCache>
                <c:formatCode>General</c:formatCode>
                <c:ptCount val="7"/>
                <c:pt idx="0">
                  <c:v>2014</c:v>
                </c:pt>
                <c:pt idx="1">
                  <c:v>2015</c:v>
                </c:pt>
                <c:pt idx="2">
                  <c:v>2016</c:v>
                </c:pt>
                <c:pt idx="3">
                  <c:v>2017</c:v>
                </c:pt>
                <c:pt idx="4">
                  <c:v>2018</c:v>
                </c:pt>
                <c:pt idx="5">
                  <c:v>2019</c:v>
                </c:pt>
                <c:pt idx="6">
                  <c:v>2020</c:v>
                </c:pt>
              </c:numCache>
            </c:numRef>
          </c:cat>
          <c:val>
            <c:numRef>
              <c:f>Sheet1!$AI$8:$AI$14</c:f>
              <c:numCache>
                <c:formatCode>_(* #,##0_);_(* \(#,##0\);_(* "-"??_);_(@_)</c:formatCode>
                <c:ptCount val="7"/>
                <c:pt idx="0">
                  <c:v>6</c:v>
                </c:pt>
                <c:pt idx="1">
                  <c:v>3</c:v>
                </c:pt>
                <c:pt idx="2">
                  <c:v>7</c:v>
                </c:pt>
                <c:pt idx="3">
                  <c:v>4</c:v>
                </c:pt>
                <c:pt idx="4">
                  <c:v>3</c:v>
                </c:pt>
                <c:pt idx="5">
                  <c:v>4</c:v>
                </c:pt>
                <c:pt idx="6">
                  <c:v>12</c:v>
                </c:pt>
              </c:numCache>
            </c:numRef>
          </c:val>
          <c:extLst>
            <c:ext xmlns:c16="http://schemas.microsoft.com/office/drawing/2014/chart" uri="{C3380CC4-5D6E-409C-BE32-E72D297353CC}">
              <c16:uniqueId val="{00000012-CCED-4704-9A7D-1E9E886BC74A}"/>
            </c:ext>
          </c:extLst>
        </c:ser>
        <c:dLbls>
          <c:showLegendKey val="0"/>
          <c:showVal val="0"/>
          <c:showCatName val="0"/>
          <c:showSerName val="0"/>
          <c:showPercent val="0"/>
          <c:showBubbleSize val="0"/>
        </c:dLbls>
        <c:gapWidth val="150"/>
        <c:shape val="box"/>
        <c:axId val="101858320"/>
        <c:axId val="101856024"/>
        <c:axId val="0"/>
      </c:bar3DChart>
      <c:catAx>
        <c:axId val="1018583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101856024"/>
        <c:crosses val="autoZero"/>
        <c:auto val="1"/>
        <c:lblAlgn val="ctr"/>
        <c:lblOffset val="100"/>
        <c:noMultiLvlLbl val="0"/>
      </c:catAx>
      <c:valAx>
        <c:axId val="101856024"/>
        <c:scaling>
          <c:orientation val="minMax"/>
          <c:max val="3000"/>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101858320"/>
        <c:crosses val="autoZero"/>
        <c:crossBetween val="between"/>
      </c:valAx>
      <c:spPr>
        <a:noFill/>
        <a:ln>
          <a:noFill/>
        </a:ln>
        <a:effectLst/>
      </c:spPr>
    </c:plotArea>
    <c:legend>
      <c:legendPos val="b"/>
      <c:layout>
        <c:manualLayout>
          <c:xMode val="edge"/>
          <c:yMode val="edge"/>
          <c:x val="0"/>
          <c:y val="0.93457961139822832"/>
          <c:w val="0.99814814787812001"/>
          <c:h val="4.890774960684966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effectLst/>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65000"/>
      </a:schemeClr>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0.94694</cdr:x>
      <cdr:y>0.15452</cdr:y>
    </cdr:from>
    <cdr:to>
      <cdr:x>0.97402</cdr:x>
      <cdr:y>0.15452</cdr:y>
    </cdr:to>
    <cdr:cxnSp macro="">
      <cdr:nvCxnSpPr>
        <cdr:cNvPr id="3" name="Straight Connector 2">
          <a:extLst xmlns:a="http://schemas.openxmlformats.org/drawingml/2006/main">
            <a:ext uri="{FF2B5EF4-FFF2-40B4-BE49-F238E27FC236}">
              <a16:creationId xmlns:a16="http://schemas.microsoft.com/office/drawing/2014/main" id="{D849AF9C-873B-4CB2-A0E7-4A89CBBA941D}"/>
            </a:ext>
          </a:extLst>
        </cdr:cNvPr>
        <cdr:cNvCxnSpPr/>
      </cdr:nvCxnSpPr>
      <cdr:spPr>
        <a:xfrm xmlns:a="http://schemas.openxmlformats.org/drawingml/2006/main">
          <a:off x="7991636" y="551712"/>
          <a:ext cx="228600" cy="0"/>
        </a:xfrm>
        <a:prstGeom xmlns:a="http://schemas.openxmlformats.org/drawingml/2006/main" prst="line">
          <a:avLst/>
        </a:prstGeom>
        <a:ln xmlns:a="http://schemas.openxmlformats.org/drawingml/2006/main" w="254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2421"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028" y="2"/>
            <a:ext cx="2972421" cy="466725"/>
          </a:xfrm>
          <a:prstGeom prst="rect">
            <a:avLst/>
          </a:prstGeom>
        </p:spPr>
        <p:txBody>
          <a:bodyPr vert="horz" lIns="91440" tIns="45720" rIns="91440" bIns="45720" rtlCol="0"/>
          <a:lstStyle>
            <a:lvl1pPr algn="r">
              <a:defRPr sz="1200"/>
            </a:lvl1pPr>
          </a:lstStyle>
          <a:p>
            <a:fld id="{7D6A1DB1-6C2E-43EF-B4A9-2525AFCC9B18}" type="datetimeFigureOut">
              <a:rPr lang="en-US" smtClean="0"/>
              <a:t>2/9/2021</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421" y="4473576"/>
            <a:ext cx="5485158"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6"/>
            <a:ext cx="2972421"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028" y="8829676"/>
            <a:ext cx="2972421" cy="466725"/>
          </a:xfrm>
          <a:prstGeom prst="rect">
            <a:avLst/>
          </a:prstGeom>
        </p:spPr>
        <p:txBody>
          <a:bodyPr vert="horz" lIns="91440" tIns="45720" rIns="91440" bIns="45720" rtlCol="0" anchor="b"/>
          <a:lstStyle>
            <a:lvl1pPr algn="r">
              <a:defRPr sz="1200"/>
            </a:lvl1pPr>
          </a:lstStyle>
          <a:p>
            <a:fld id="{EF9BF7E1-8B35-48A8-87A6-05853A5B2DD3}" type="slidenum">
              <a:rPr lang="en-US" smtClean="0"/>
              <a:t>‹#›</a:t>
            </a:fld>
            <a:endParaRPr lang="en-US"/>
          </a:p>
        </p:txBody>
      </p:sp>
    </p:spTree>
    <p:extLst>
      <p:ext uri="{BB962C8B-B14F-4D97-AF65-F5344CB8AC3E}">
        <p14:creationId xmlns:p14="http://schemas.microsoft.com/office/powerpoint/2010/main" val="158230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A829E4-7B8F-48ED-BCF8-1C0A3C644052}" type="slidenum">
              <a:rPr lang="en-JM" smtClean="0"/>
              <a:t>14</a:t>
            </a:fld>
            <a:endParaRPr lang="en-JM"/>
          </a:p>
        </p:txBody>
      </p:sp>
    </p:spTree>
    <p:extLst>
      <p:ext uri="{BB962C8B-B14F-4D97-AF65-F5344CB8AC3E}">
        <p14:creationId xmlns:p14="http://schemas.microsoft.com/office/powerpoint/2010/main" val="18867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A829E4-7B8F-48ED-BCF8-1C0A3C644052}" type="slidenum">
              <a:rPr lang="en-JM" smtClean="0"/>
              <a:t>15</a:t>
            </a:fld>
            <a:endParaRPr lang="en-JM"/>
          </a:p>
        </p:txBody>
      </p:sp>
    </p:spTree>
    <p:extLst>
      <p:ext uri="{BB962C8B-B14F-4D97-AF65-F5344CB8AC3E}">
        <p14:creationId xmlns:p14="http://schemas.microsoft.com/office/powerpoint/2010/main" val="272795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9BF7E1-8B35-48A8-87A6-05853A5B2DD3}" type="slidenum">
              <a:rPr lang="en-US" smtClean="0"/>
              <a:t>20</a:t>
            </a:fld>
            <a:endParaRPr lang="en-US"/>
          </a:p>
        </p:txBody>
      </p:sp>
    </p:spTree>
    <p:extLst>
      <p:ext uri="{BB962C8B-B14F-4D97-AF65-F5344CB8AC3E}">
        <p14:creationId xmlns:p14="http://schemas.microsoft.com/office/powerpoint/2010/main" val="3763316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560D70D1-B5CE-43BC-922E-DB3C00BB8927}"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950F8-1899-43EE-AE4D-E930FA1DB095}"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0D70D1-B5CE-43BC-922E-DB3C00BB8927}"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950F8-1899-43EE-AE4D-E930FA1DB0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0D70D1-B5CE-43BC-922E-DB3C00BB8927}"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950F8-1899-43EE-AE4D-E930FA1DB09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Date Placeholder 2"/>
          <p:cNvSpPr>
            <a:spLocks noGrp="1"/>
          </p:cNvSpPr>
          <p:nvPr>
            <p:ph type="dt" sz="half" idx="10"/>
          </p:nvPr>
        </p:nvSpPr>
        <p:spPr>
          <a:xfrm>
            <a:off x="6705600" y="177800"/>
            <a:ext cx="2133600" cy="365125"/>
          </a:xfrm>
          <a:prstGeom prst="rect">
            <a:avLst/>
          </a:prstGeom>
        </p:spPr>
        <p:txBody>
          <a:bodyPr/>
          <a:lstStyle/>
          <a:p>
            <a:fld id="{7D54AC1E-8904-48A8-9506-BFE22B99E9D1}" type="datetime1">
              <a:rPr lang="en-JM" smtClean="0"/>
              <a:t>9/2/2021</a:t>
            </a:fld>
            <a:endParaRPr lang="en-JM"/>
          </a:p>
        </p:txBody>
      </p:sp>
      <p:sp>
        <p:nvSpPr>
          <p:cNvPr id="9" name="Text Placeholder 17"/>
          <p:cNvSpPr>
            <a:spLocks noGrp="1"/>
          </p:cNvSpPr>
          <p:nvPr>
            <p:ph type="body" sz="quarter" idx="23"/>
          </p:nvPr>
        </p:nvSpPr>
        <p:spPr>
          <a:xfrm>
            <a:off x="457200" y="1168400"/>
            <a:ext cx="5029200" cy="431800"/>
          </a:xfrm>
        </p:spPr>
        <p:txBody>
          <a:bodyPr>
            <a:noAutofit/>
          </a:bodyPr>
          <a:lstStyle>
            <a:lvl1pPr marL="0" indent="0" algn="l">
              <a:buFontTx/>
              <a:buNone/>
              <a:defRPr sz="14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963487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560D70D1-B5CE-43BC-922E-DB3C00BB8927}"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950F8-1899-43EE-AE4D-E930FA1DB095}"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0D70D1-B5CE-43BC-922E-DB3C00BB8927}"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950F8-1899-43EE-AE4D-E930FA1DB0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09600" y="274638"/>
            <a:ext cx="7924800" cy="1143000"/>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560D70D1-B5CE-43BC-922E-DB3C00BB8927}"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950F8-1899-43EE-AE4D-E930FA1DB0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60D70D1-B5CE-43BC-922E-DB3C00BB8927}" type="datetimeFigureOut">
              <a:rPr lang="en-US" smtClean="0"/>
              <a:t>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0950F8-1899-43EE-AE4D-E930FA1DB0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60D70D1-B5CE-43BC-922E-DB3C00BB8927}" type="datetimeFigureOut">
              <a:rPr lang="en-US" smtClean="0"/>
              <a:t>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0950F8-1899-43EE-AE4D-E930FA1DB0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D70D1-B5CE-43BC-922E-DB3C00BB8927}" type="datetimeFigureOut">
              <a:rPr lang="en-US" smtClean="0"/>
              <a:t>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0950F8-1899-43EE-AE4D-E930FA1DB0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0D70D1-B5CE-43BC-922E-DB3C00BB8927}"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950F8-1899-43EE-AE4D-E930FA1DB0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0D70D1-B5CE-43BC-922E-DB3C00BB8927}"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950F8-1899-43EE-AE4D-E930FA1DB0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560D70D1-B5CE-43BC-922E-DB3C00BB8927}" type="datetimeFigureOut">
              <a:rPr lang="en-US" smtClean="0"/>
              <a:t>2/9/2021</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F0950F8-1899-43EE-AE4D-E930FA1DB09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gif"/><Relationship Id="rId5"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2" Type="http://schemas.openxmlformats.org/officeDocument/2006/relationships/hyperlink" Target="https://library.municode.com/co/el_paso_county/codes/land_development_code" TargetMode="Externa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hyperlink" Target="https://planningdevelopment.elpasoco.com/#1608243533403-e7959998-0021" TargetMode="External"/><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google.com/url?sa=i&amp;rct=j&amp;q=&amp;esrc=s&amp;source=images&amp;cd=&amp;cad=rja&amp;uact=8&amp;ved=0ahUKEwjoibqH44vSAhUQ92MKHcOfDE4QjRwIBw&amp;url=https://rcdvcpc.org/demonstration-sites/el-paso-county-colorado.html&amp;bvm=bv.146786187,d.cGc&amp;psig=AFQjCNE_f-2_E10mbRnV3gjM0BUSfVQc9w&amp;ust=1487030658491272"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schemeClr>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724400"/>
            <a:ext cx="9144000" cy="1447800"/>
          </a:xfrm>
        </p:spPr>
        <p:txBody>
          <a:bodyPr>
            <a:normAutofit/>
          </a:bodyPr>
          <a:lstStyle/>
          <a:p>
            <a:r>
              <a:rPr lang="en-US" sz="2000">
                <a:solidFill>
                  <a:schemeClr val="tx1"/>
                </a:solidFill>
                <a:effectLst>
                  <a:outerShdw blurRad="38100" dist="38100" dir="2700000" algn="tl">
                    <a:srgbClr val="000000">
                      <a:alpha val="43137"/>
                    </a:srgbClr>
                  </a:outerShdw>
                </a:effectLst>
                <a:latin typeface="Cambria" panose="02040503050406030204" pitchFamily="18" charset="0"/>
              </a:rPr>
              <a:t>February 9, 2021</a:t>
            </a:r>
          </a:p>
          <a:p>
            <a:endParaRPr lang="en-US" sz="2000">
              <a:solidFill>
                <a:schemeClr val="tx1"/>
              </a:solidFill>
              <a:effectLst>
                <a:outerShdw blurRad="38100" dist="38100" dir="2700000" algn="tl">
                  <a:srgbClr val="000000">
                    <a:alpha val="43137"/>
                  </a:srgbClr>
                </a:outerShdw>
              </a:effectLst>
              <a:latin typeface="Cambria" panose="02040503050406030204" pitchFamily="18" charset="0"/>
            </a:endParaRPr>
          </a:p>
          <a:p>
            <a:r>
              <a:rPr lang="en-US" sz="2000">
                <a:solidFill>
                  <a:schemeClr val="tx1"/>
                </a:solidFill>
                <a:effectLst>
                  <a:outerShdw blurRad="38100" dist="38100" dir="2700000" algn="tl">
                    <a:srgbClr val="000000">
                      <a:alpha val="43137"/>
                    </a:srgbClr>
                  </a:outerShdw>
                </a:effectLst>
                <a:latin typeface="Cambria" panose="02040503050406030204" pitchFamily="18" charset="0"/>
              </a:rPr>
              <a:t>Craig Dossey – Executive Director</a:t>
            </a:r>
          </a:p>
        </p:txBody>
      </p:sp>
      <p:sp>
        <p:nvSpPr>
          <p:cNvPr id="2" name="Title 1"/>
          <p:cNvSpPr>
            <a:spLocks noGrp="1"/>
          </p:cNvSpPr>
          <p:nvPr>
            <p:ph type="ctrTitle"/>
          </p:nvPr>
        </p:nvSpPr>
        <p:spPr>
          <a:xfrm>
            <a:off x="0" y="457200"/>
            <a:ext cx="9144000" cy="4038600"/>
          </a:xfrm>
        </p:spPr>
        <p:txBody>
          <a:bodyPr/>
          <a:lstStyle/>
          <a:p>
            <a:r>
              <a:rPr lang="en-US" sz="3600" cap="none">
                <a:effectLst>
                  <a:outerShdw blurRad="38100" dist="38100" dir="2700000" algn="tl">
                    <a:srgbClr val="000000">
                      <a:alpha val="43137"/>
                    </a:srgbClr>
                  </a:outerShdw>
                </a:effectLst>
                <a:latin typeface="Cambria" panose="02040503050406030204" pitchFamily="18" charset="0"/>
              </a:rPr>
              <a:t>Planning and Community Development Department</a:t>
            </a:r>
            <a:br>
              <a:rPr lang="en-US" sz="3600" cap="none">
                <a:effectLst>
                  <a:outerShdw blurRad="38100" dist="38100" dir="2700000" algn="tl">
                    <a:srgbClr val="000000">
                      <a:alpha val="43137"/>
                    </a:srgbClr>
                  </a:outerShdw>
                </a:effectLst>
                <a:latin typeface="Cambria" panose="02040503050406030204" pitchFamily="18" charset="0"/>
              </a:rPr>
            </a:br>
            <a:br>
              <a:rPr lang="en-US" cap="none">
                <a:latin typeface="Cambria" panose="02040503050406030204" pitchFamily="18" charset="0"/>
              </a:rPr>
            </a:br>
            <a:br>
              <a:rPr lang="en-US" cap="none">
                <a:latin typeface="Cambria" panose="02040503050406030204" pitchFamily="18" charset="0"/>
              </a:rPr>
            </a:br>
            <a:br>
              <a:rPr lang="en-US" cap="none">
                <a:latin typeface="Cambria" panose="02040503050406030204" pitchFamily="18" charset="0"/>
              </a:rPr>
            </a:br>
            <a:br>
              <a:rPr lang="en-US" cap="none">
                <a:latin typeface="Cambria" panose="02040503050406030204" pitchFamily="18" charset="0"/>
              </a:rPr>
            </a:br>
            <a:br>
              <a:rPr lang="en-US" sz="1200">
                <a:latin typeface="Cambria" panose="02040503050406030204" pitchFamily="18" charset="0"/>
              </a:rPr>
            </a:br>
            <a:br>
              <a:rPr lang="en-US" sz="1400">
                <a:latin typeface="Cambria" panose="02040503050406030204" pitchFamily="18" charset="0"/>
              </a:rPr>
            </a:br>
            <a:r>
              <a:rPr lang="en-US" cap="none">
                <a:solidFill>
                  <a:srgbClr val="FFC000"/>
                </a:solidFill>
                <a:effectLst>
                  <a:outerShdw blurRad="38100" dist="38100" dir="2700000" algn="tl">
                    <a:srgbClr val="000000">
                      <a:alpha val="43137"/>
                    </a:srgbClr>
                  </a:outerShdw>
                </a:effectLst>
                <a:latin typeface="Cambria" panose="02040503050406030204" pitchFamily="18" charset="0"/>
              </a:rPr>
              <a:t>2020 Summary of Activity</a:t>
            </a:r>
          </a:p>
        </p:txBody>
      </p:sp>
      <p:pic>
        <p:nvPicPr>
          <p:cNvPr id="1026"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8368" y="1981200"/>
            <a:ext cx="1143000" cy="112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235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295400"/>
            <a:ext cx="8153400" cy="4572000"/>
          </a:xfrm>
        </p:spPr>
        <p:txBody>
          <a:bodyPr>
            <a:normAutofit/>
          </a:bodyPr>
          <a:lstStyle/>
          <a:p>
            <a:pPr marL="0" indent="0" algn="ctr">
              <a:lnSpc>
                <a:spcPct val="90000"/>
              </a:lnSpc>
              <a:spcBef>
                <a:spcPts val="0"/>
              </a:spcBef>
              <a:buNone/>
            </a:pPr>
            <a:r>
              <a:rPr lang="en-US" sz="2800">
                <a:solidFill>
                  <a:srgbClr val="FFC000"/>
                </a:solidFill>
                <a:effectLst>
                  <a:outerShdw blurRad="38100" dist="38100" dir="2700000" algn="tl">
                    <a:srgbClr val="000000">
                      <a:alpha val="43137"/>
                    </a:srgbClr>
                  </a:outerShdw>
                </a:effectLst>
                <a:latin typeface="Cambria" panose="02040503050406030204" pitchFamily="18" charset="0"/>
              </a:rPr>
              <a:t>Highlights of the Draft Plan</a:t>
            </a:r>
          </a:p>
          <a:p>
            <a:pPr marL="457200" lvl="1" indent="0">
              <a:lnSpc>
                <a:spcPct val="120000"/>
              </a:lnSpc>
              <a:spcBef>
                <a:spcPts val="288"/>
              </a:spcBef>
              <a:buNone/>
            </a:pPr>
            <a:r>
              <a:rPr lang="en-US" sz="24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Chapter 3 - Land Use </a:t>
            </a:r>
          </a:p>
          <a:p>
            <a:pPr lvl="1">
              <a:lnSpc>
                <a:spcPct val="120000"/>
              </a:lnSpc>
              <a:spcBef>
                <a:spcPts val="288"/>
              </a:spcBef>
              <a:spcAft>
                <a:spcPts val="0"/>
              </a:spcAft>
            </a:pPr>
            <a:r>
              <a:rPr lang="en-US" sz="180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Key Areas</a:t>
            </a:r>
          </a:p>
          <a:p>
            <a:pPr marL="914400" lvl="2" indent="0">
              <a:lnSpc>
                <a:spcPct val="120000"/>
              </a:lnSpc>
              <a:spcBef>
                <a:spcPts val="288"/>
              </a:spcBef>
              <a:spcAft>
                <a:spcPts val="1200"/>
              </a:spcAft>
              <a:buNone/>
            </a:pPr>
            <a:r>
              <a:rPr lang="en-US" sz="1400">
                <a:latin typeface="Times New Roman" panose="02020603050405020304" pitchFamily="18" charset="0"/>
                <a:cs typeface="Times New Roman" panose="02020603050405020304" pitchFamily="18" charset="0"/>
              </a:rPr>
              <a:t>“Identifies those areas of the County that are defined by unique localized characteristics having influence on land use and development.”</a:t>
            </a:r>
          </a:p>
          <a:p>
            <a:pPr lvl="1">
              <a:lnSpc>
                <a:spcPct val="120000"/>
              </a:lnSpc>
              <a:spcBef>
                <a:spcPts val="288"/>
              </a:spcBef>
              <a:spcAft>
                <a:spcPts val="0"/>
              </a:spcAft>
            </a:pPr>
            <a:r>
              <a:rPr lang="en-US" sz="1800">
                <a:solidFill>
                  <a:srgbClr val="FFC000"/>
                </a:solidFill>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Areas of Change</a:t>
            </a:r>
          </a:p>
          <a:p>
            <a:pPr marL="914400" lvl="2" indent="0">
              <a:lnSpc>
                <a:spcPct val="120000"/>
              </a:lnSpc>
              <a:spcBef>
                <a:spcPts val="288"/>
              </a:spcBef>
              <a:spcAft>
                <a:spcPts val="1200"/>
              </a:spcAft>
              <a:buNone/>
            </a:pPr>
            <a:r>
              <a:rPr lang="en-US" sz="1400">
                <a:latin typeface="Times New Roman" panose="02020603050405020304" pitchFamily="18" charset="0"/>
                <a:cs typeface="Times New Roman" panose="02020603050405020304" pitchFamily="18" charset="0"/>
              </a:rPr>
              <a:t>“Identifies areas of the County that are anticipated to remain the same, undergo minor changes, or develop in a manner different than they exist today.”</a:t>
            </a:r>
          </a:p>
          <a:p>
            <a:pPr lvl="1">
              <a:lnSpc>
                <a:spcPct val="120000"/>
              </a:lnSpc>
              <a:spcBef>
                <a:spcPts val="288"/>
              </a:spcBef>
              <a:spcAft>
                <a:spcPts val="0"/>
              </a:spcAft>
            </a:pPr>
            <a:r>
              <a:rPr lang="en-US" sz="1800">
                <a:solidFill>
                  <a:srgbClr val="FFC000"/>
                </a:solidFill>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Place Types</a:t>
            </a:r>
          </a:p>
          <a:p>
            <a:pPr marL="914400" lvl="2" indent="0">
              <a:lnSpc>
                <a:spcPct val="120000"/>
              </a:lnSpc>
              <a:spcBef>
                <a:spcPts val="288"/>
              </a:spcBef>
              <a:spcAft>
                <a:spcPts val="0"/>
              </a:spcAft>
              <a:buNone/>
            </a:pPr>
            <a:r>
              <a:rPr lang="en-US" sz="1400">
                <a:latin typeface="Times New Roman" panose="02020603050405020304" pitchFamily="18" charset="0"/>
                <a:cs typeface="Times New Roman" panose="02020603050405020304" pitchFamily="18" charset="0"/>
              </a:rPr>
              <a:t>“Identifies the different development and land use characteristics for areas of the County that make up the various place types, which serve as the base for long-range planning”</a:t>
            </a:r>
          </a:p>
          <a:p>
            <a:pPr lvl="1">
              <a:lnSpc>
                <a:spcPct val="120000"/>
              </a:lnSpc>
              <a:spcBef>
                <a:spcPts val="288"/>
              </a:spcBef>
            </a:pPr>
            <a:endParaRPr lang="en-US" sz="1800">
              <a:latin typeface="Times New Roman" panose="02020603050405020304" pitchFamily="18" charset="0"/>
              <a:ea typeface="Calibri Light" charset="0"/>
              <a:cs typeface="Times New Roman" panose="02020603050405020304" pitchFamily="18" charset="0"/>
            </a:endParaRPr>
          </a:p>
          <a:p>
            <a:pPr lvl="1"/>
            <a:endParaRPr lang="en-US">
              <a:solidFill>
                <a:srgbClr val="FF0000"/>
              </a:solidFill>
              <a:latin typeface="Cambria" panose="02040503050406030204" pitchFamily="18" charset="0"/>
            </a:endParaRPr>
          </a:p>
        </p:txBody>
      </p:sp>
      <p:sp>
        <p:nvSpPr>
          <p:cNvPr id="4" name="TextBox 3"/>
          <p:cNvSpPr txBox="1"/>
          <p:nvPr/>
        </p:nvSpPr>
        <p:spPr>
          <a:xfrm>
            <a:off x="685800" y="6156864"/>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6"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3E09BB9-9C1D-4254-BE13-A0F846AADB71}"/>
              </a:ext>
            </a:extLst>
          </p:cNvPr>
          <p:cNvSpPr txBox="1">
            <a:spLocks/>
          </p:cNvSpPr>
          <p:nvPr/>
        </p:nvSpPr>
        <p:spPr>
          <a:xfrm>
            <a:off x="457200" y="154052"/>
            <a:ext cx="7924800" cy="79216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cap="none">
                <a:effectLst>
                  <a:outerShdw blurRad="38100" dist="38100" dir="2700000" algn="tl">
                    <a:srgbClr val="000000">
                      <a:alpha val="43137"/>
                    </a:srgbClr>
                  </a:outerShdw>
                </a:effectLst>
                <a:latin typeface="Cambria" panose="02040503050406030204" pitchFamily="18" charset="0"/>
              </a:rPr>
              <a:t>El Paso County Master Plan</a:t>
            </a:r>
            <a:endParaRPr lang="en-US" sz="32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2948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156864"/>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6"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3E09BB9-9C1D-4254-BE13-A0F846AADB71}"/>
              </a:ext>
            </a:extLst>
          </p:cNvPr>
          <p:cNvSpPr txBox="1">
            <a:spLocks/>
          </p:cNvSpPr>
          <p:nvPr/>
        </p:nvSpPr>
        <p:spPr>
          <a:xfrm>
            <a:off x="457200" y="154052"/>
            <a:ext cx="7924800" cy="79216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cap="none">
                <a:effectLst>
                  <a:outerShdw blurRad="38100" dist="38100" dir="2700000" algn="tl">
                    <a:srgbClr val="000000">
                      <a:alpha val="43137"/>
                    </a:srgbClr>
                  </a:outerShdw>
                </a:effectLst>
                <a:latin typeface="Cambria" panose="02040503050406030204" pitchFamily="18" charset="0"/>
              </a:rPr>
              <a:t>El Paso County Master Plan</a:t>
            </a:r>
            <a:endParaRPr lang="en-US" sz="320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40E80778-6914-414C-B979-BF9C7C1DE843}"/>
              </a:ext>
            </a:extLst>
          </p:cNvPr>
          <p:cNvPicPr>
            <a:picLocks noChangeAspect="1"/>
          </p:cNvPicPr>
          <p:nvPr/>
        </p:nvPicPr>
        <p:blipFill>
          <a:blip r:embed="rId4"/>
          <a:stretch>
            <a:fillRect/>
          </a:stretch>
        </p:blipFill>
        <p:spPr>
          <a:xfrm>
            <a:off x="3620356" y="1295400"/>
            <a:ext cx="5337514" cy="4355087"/>
          </a:xfrm>
          <a:prstGeom prst="rect">
            <a:avLst/>
          </a:prstGeom>
          <a:ln w="12700">
            <a:solidFill>
              <a:schemeClr val="bg1"/>
            </a:solidFill>
          </a:ln>
        </p:spPr>
      </p:pic>
      <p:pic>
        <p:nvPicPr>
          <p:cNvPr id="5" name="Picture 4">
            <a:extLst>
              <a:ext uri="{FF2B5EF4-FFF2-40B4-BE49-F238E27FC236}">
                <a16:creationId xmlns:a16="http://schemas.microsoft.com/office/drawing/2014/main" id="{EC72462A-AB1B-4A3B-B5DE-88C1DB33922C}"/>
              </a:ext>
            </a:extLst>
          </p:cNvPr>
          <p:cNvPicPr>
            <a:picLocks noChangeAspect="1"/>
          </p:cNvPicPr>
          <p:nvPr/>
        </p:nvPicPr>
        <p:blipFill>
          <a:blip r:embed="rId5"/>
          <a:stretch>
            <a:fillRect/>
          </a:stretch>
        </p:blipFill>
        <p:spPr>
          <a:xfrm>
            <a:off x="3620356" y="4103113"/>
            <a:ext cx="685800" cy="1547374"/>
          </a:xfrm>
          <a:prstGeom prst="rect">
            <a:avLst/>
          </a:prstGeom>
        </p:spPr>
      </p:pic>
      <p:sp>
        <p:nvSpPr>
          <p:cNvPr id="11" name="Content Placeholder 2">
            <a:extLst>
              <a:ext uri="{FF2B5EF4-FFF2-40B4-BE49-F238E27FC236}">
                <a16:creationId xmlns:a16="http://schemas.microsoft.com/office/drawing/2014/main" id="{D940E5AA-0516-495D-BDB0-BF94CF347798}"/>
              </a:ext>
            </a:extLst>
          </p:cNvPr>
          <p:cNvSpPr>
            <a:spLocks noGrp="1"/>
          </p:cNvSpPr>
          <p:nvPr>
            <p:ph sz="quarter" idx="13"/>
          </p:nvPr>
        </p:nvSpPr>
        <p:spPr>
          <a:xfrm>
            <a:off x="304800" y="1295400"/>
            <a:ext cx="3200400" cy="5040887"/>
          </a:xfrm>
        </p:spPr>
        <p:txBody>
          <a:bodyPr>
            <a:normAutofit/>
          </a:bodyPr>
          <a:lstStyle/>
          <a:p>
            <a:pPr marL="0" indent="0" algn="ctr">
              <a:lnSpc>
                <a:spcPct val="90000"/>
              </a:lnSpc>
              <a:spcBef>
                <a:spcPts val="0"/>
              </a:spcBef>
              <a:buNone/>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Key Areas</a:t>
            </a:r>
            <a:endParaRPr lang="en-US" sz="800">
              <a:latin typeface="Times New Roman" panose="02020603050405020304" pitchFamily="18" charset="0"/>
              <a:ea typeface="Calibri Light" charset="0"/>
              <a:cs typeface="Times New Roman" panose="02020603050405020304" pitchFamily="18" charset="0"/>
            </a:endParaRP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Military Installations &amp; 2-Mile Notification Zones</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Potential Areas for Annexation</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Enclaves or Near Enclaves</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Small Towns &amp; Rural Communities</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Fountain Creek Watershed Flood Control &amp; Greenway District</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Forest Areas</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Pikes Peak Influence Area</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Tri-Lakes Area</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Colorado Springs Airport/Peterson Field</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Uncommon Natural Resources</a:t>
            </a:r>
          </a:p>
          <a:p>
            <a:pPr lvl="1"/>
            <a:endParaRPr lang="en-US">
              <a:solidFill>
                <a:srgbClr val="FF0000"/>
              </a:solidFill>
              <a:latin typeface="Cambria" panose="02040503050406030204" pitchFamily="18" charset="0"/>
            </a:endParaRPr>
          </a:p>
        </p:txBody>
      </p:sp>
    </p:spTree>
    <p:extLst>
      <p:ext uri="{BB962C8B-B14F-4D97-AF65-F5344CB8AC3E}">
        <p14:creationId xmlns:p14="http://schemas.microsoft.com/office/powerpoint/2010/main" val="3144038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25055" y="1981200"/>
            <a:ext cx="3200400" cy="4572000"/>
          </a:xfrm>
        </p:spPr>
        <p:txBody>
          <a:bodyPr>
            <a:normAutofit/>
          </a:bodyPr>
          <a:lstStyle/>
          <a:p>
            <a:pPr marL="0" indent="0" algn="ctr">
              <a:lnSpc>
                <a:spcPct val="90000"/>
              </a:lnSpc>
              <a:spcBef>
                <a:spcPts val="0"/>
              </a:spcBef>
              <a:buNone/>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Areas of Change</a:t>
            </a:r>
            <a:endParaRPr lang="en-US" sz="800">
              <a:latin typeface="Times New Roman" panose="02020603050405020304" pitchFamily="18" charset="0"/>
              <a:ea typeface="Calibri Light" charset="0"/>
              <a:cs typeface="Times New Roman" panose="02020603050405020304" pitchFamily="18" charset="0"/>
            </a:endParaRPr>
          </a:p>
          <a:p>
            <a:pPr>
              <a:lnSpc>
                <a:spcPct val="120000"/>
              </a:lnSpc>
              <a:spcBef>
                <a:spcPts val="288"/>
              </a:spcBef>
            </a:pPr>
            <a:r>
              <a:rPr lang="en-US" sz="1400">
                <a:latin typeface="Times New Roman" panose="02020603050405020304" pitchFamily="18" charset="0"/>
                <a:ea typeface="Calibri Light" charset="0"/>
                <a:cs typeface="Times New Roman" panose="02020603050405020304" pitchFamily="18" charset="0"/>
              </a:rPr>
              <a:t>Protected/Conversation Areas</a:t>
            </a:r>
          </a:p>
          <a:p>
            <a:pPr>
              <a:lnSpc>
                <a:spcPct val="120000"/>
              </a:lnSpc>
              <a:spcBef>
                <a:spcPts val="288"/>
              </a:spcBef>
            </a:pPr>
            <a:r>
              <a:rPr lang="en-US" sz="1400">
                <a:latin typeface="Times New Roman" panose="02020603050405020304" pitchFamily="18" charset="0"/>
                <a:ea typeface="Calibri Light" charset="0"/>
                <a:cs typeface="Times New Roman" panose="02020603050405020304" pitchFamily="18" charset="0"/>
              </a:rPr>
              <a:t>Minimal Change: Undeveloped</a:t>
            </a:r>
          </a:p>
          <a:p>
            <a:pPr>
              <a:lnSpc>
                <a:spcPct val="120000"/>
              </a:lnSpc>
              <a:spcBef>
                <a:spcPts val="288"/>
              </a:spcBef>
            </a:pPr>
            <a:r>
              <a:rPr lang="en-US" sz="1400">
                <a:latin typeface="Times New Roman" panose="02020603050405020304" pitchFamily="18" charset="0"/>
                <a:ea typeface="Calibri Light" charset="0"/>
                <a:cs typeface="Times New Roman" panose="02020603050405020304" pitchFamily="18" charset="0"/>
              </a:rPr>
              <a:t>Minimal Change: Developed</a:t>
            </a:r>
          </a:p>
          <a:p>
            <a:pPr>
              <a:lnSpc>
                <a:spcPct val="120000"/>
              </a:lnSpc>
              <a:spcBef>
                <a:spcPts val="288"/>
              </a:spcBef>
            </a:pPr>
            <a:r>
              <a:rPr lang="en-US" sz="1400">
                <a:latin typeface="Times New Roman" panose="02020603050405020304" pitchFamily="18" charset="0"/>
                <a:ea typeface="Calibri Light" charset="0"/>
                <a:cs typeface="Times New Roman" panose="02020603050405020304" pitchFamily="18" charset="0"/>
              </a:rPr>
              <a:t>New Development</a:t>
            </a:r>
          </a:p>
          <a:p>
            <a:pPr>
              <a:lnSpc>
                <a:spcPct val="120000"/>
              </a:lnSpc>
              <a:spcBef>
                <a:spcPts val="288"/>
              </a:spcBef>
            </a:pPr>
            <a:r>
              <a:rPr lang="en-US" sz="1400">
                <a:latin typeface="Times New Roman" panose="02020603050405020304" pitchFamily="18" charset="0"/>
                <a:ea typeface="Calibri Light" charset="0"/>
                <a:cs typeface="Times New Roman" panose="02020603050405020304" pitchFamily="18" charset="0"/>
              </a:rPr>
              <a:t>Transition</a:t>
            </a:r>
          </a:p>
          <a:p>
            <a:pPr lvl="1"/>
            <a:endParaRPr lang="en-US">
              <a:solidFill>
                <a:srgbClr val="FF0000"/>
              </a:solidFill>
              <a:latin typeface="Cambria" panose="02040503050406030204" pitchFamily="18" charset="0"/>
            </a:endParaRPr>
          </a:p>
        </p:txBody>
      </p:sp>
      <p:sp>
        <p:nvSpPr>
          <p:cNvPr id="4" name="TextBox 3"/>
          <p:cNvSpPr txBox="1"/>
          <p:nvPr/>
        </p:nvSpPr>
        <p:spPr>
          <a:xfrm>
            <a:off x="685800" y="6156864"/>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6"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3E09BB9-9C1D-4254-BE13-A0F846AADB71}"/>
              </a:ext>
            </a:extLst>
          </p:cNvPr>
          <p:cNvSpPr txBox="1">
            <a:spLocks/>
          </p:cNvSpPr>
          <p:nvPr/>
        </p:nvSpPr>
        <p:spPr>
          <a:xfrm>
            <a:off x="457200" y="154052"/>
            <a:ext cx="7924800" cy="79216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cap="none">
                <a:effectLst>
                  <a:outerShdw blurRad="38100" dist="38100" dir="2700000" algn="tl">
                    <a:srgbClr val="000000">
                      <a:alpha val="43137"/>
                    </a:srgbClr>
                  </a:outerShdw>
                </a:effectLst>
                <a:latin typeface="Cambria" panose="02040503050406030204" pitchFamily="18" charset="0"/>
              </a:rPr>
              <a:t>El Paso County Master Plan</a:t>
            </a:r>
            <a:endParaRPr lang="en-US" sz="320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919F6E4E-871B-42D5-B006-5FD2E307752C}"/>
              </a:ext>
            </a:extLst>
          </p:cNvPr>
          <p:cNvPicPr>
            <a:picLocks noChangeAspect="1"/>
          </p:cNvPicPr>
          <p:nvPr/>
        </p:nvPicPr>
        <p:blipFill rotWithShape="1">
          <a:blip r:embed="rId4"/>
          <a:srcRect l="4104" t="5735" r="2338" b="4445"/>
          <a:stretch/>
        </p:blipFill>
        <p:spPr>
          <a:xfrm>
            <a:off x="3505200" y="1524000"/>
            <a:ext cx="5394695" cy="4114108"/>
          </a:xfrm>
          <a:prstGeom prst="rect">
            <a:avLst/>
          </a:prstGeom>
          <a:ln w="12700">
            <a:solidFill>
              <a:schemeClr val="bg1"/>
            </a:solidFill>
          </a:ln>
        </p:spPr>
      </p:pic>
    </p:spTree>
    <p:extLst>
      <p:ext uri="{BB962C8B-B14F-4D97-AF65-F5344CB8AC3E}">
        <p14:creationId xmlns:p14="http://schemas.microsoft.com/office/powerpoint/2010/main" val="3019660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447800"/>
            <a:ext cx="2895600" cy="4419600"/>
          </a:xfrm>
        </p:spPr>
        <p:txBody>
          <a:bodyPr>
            <a:normAutofit/>
          </a:bodyPr>
          <a:lstStyle/>
          <a:p>
            <a:pPr marL="0" indent="0" algn="ctr">
              <a:lnSpc>
                <a:spcPct val="90000"/>
              </a:lnSpc>
              <a:spcBef>
                <a:spcPts val="0"/>
              </a:spcBef>
              <a:buNone/>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Place Types</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Rural</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Large-Lot Residential</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Suburban Residential</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Urban Residential</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Rural Center</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Regional Center</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Employment Center</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Regional Open Space</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Mountain Interface</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Military</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Utility</a:t>
            </a:r>
          </a:p>
          <a:p>
            <a:pPr>
              <a:lnSpc>
                <a:spcPct val="120000"/>
              </a:lnSpc>
              <a:spcBef>
                <a:spcPts val="288"/>
              </a:spcBef>
              <a:spcAft>
                <a:spcPts val="0"/>
              </a:spcAft>
            </a:pPr>
            <a:r>
              <a:rPr lang="en-US" sz="1400">
                <a:latin typeface="Times New Roman" panose="02020603050405020304" pitchFamily="18" charset="0"/>
                <a:ea typeface="Calibri Light" charset="0"/>
                <a:cs typeface="Times New Roman" panose="02020603050405020304" pitchFamily="18" charset="0"/>
              </a:rPr>
              <a:t>Incorporated Area</a:t>
            </a:r>
          </a:p>
          <a:p>
            <a:pPr>
              <a:lnSpc>
                <a:spcPct val="120000"/>
              </a:lnSpc>
              <a:spcBef>
                <a:spcPts val="288"/>
              </a:spcBef>
              <a:spcAft>
                <a:spcPts val="0"/>
              </a:spcAft>
            </a:pPr>
            <a:endParaRPr lang="en-US" sz="1400">
              <a:latin typeface="Times New Roman" panose="02020603050405020304" pitchFamily="18" charset="0"/>
              <a:ea typeface="Calibri Light" charset="0"/>
              <a:cs typeface="Times New Roman" panose="02020603050405020304" pitchFamily="18" charset="0"/>
            </a:endParaRPr>
          </a:p>
          <a:p>
            <a:pPr lvl="1"/>
            <a:endParaRPr lang="en-US">
              <a:solidFill>
                <a:srgbClr val="FF0000"/>
              </a:solidFill>
              <a:latin typeface="Cambria" panose="02040503050406030204" pitchFamily="18" charset="0"/>
            </a:endParaRPr>
          </a:p>
        </p:txBody>
      </p:sp>
      <p:sp>
        <p:nvSpPr>
          <p:cNvPr id="4" name="TextBox 3"/>
          <p:cNvSpPr txBox="1"/>
          <p:nvPr/>
        </p:nvSpPr>
        <p:spPr>
          <a:xfrm>
            <a:off x="685800" y="6156864"/>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6"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3E09BB9-9C1D-4254-BE13-A0F846AADB71}"/>
              </a:ext>
            </a:extLst>
          </p:cNvPr>
          <p:cNvSpPr txBox="1">
            <a:spLocks/>
          </p:cNvSpPr>
          <p:nvPr/>
        </p:nvSpPr>
        <p:spPr>
          <a:xfrm>
            <a:off x="457200" y="154052"/>
            <a:ext cx="7924800" cy="79216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cap="none">
                <a:effectLst>
                  <a:outerShdw blurRad="38100" dist="38100" dir="2700000" algn="tl">
                    <a:srgbClr val="000000">
                      <a:alpha val="43137"/>
                    </a:srgbClr>
                  </a:outerShdw>
                </a:effectLst>
                <a:latin typeface="Cambria" panose="02040503050406030204" pitchFamily="18" charset="0"/>
              </a:rPr>
              <a:t>El Paso County Master Plan</a:t>
            </a:r>
            <a:endParaRPr lang="en-US" sz="320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BF8DD92F-D09D-42A6-935A-9FB8158E16C6}"/>
              </a:ext>
            </a:extLst>
          </p:cNvPr>
          <p:cNvPicPr>
            <a:picLocks noChangeAspect="1"/>
          </p:cNvPicPr>
          <p:nvPr/>
        </p:nvPicPr>
        <p:blipFill>
          <a:blip r:embed="rId4"/>
          <a:stretch>
            <a:fillRect/>
          </a:stretch>
        </p:blipFill>
        <p:spPr>
          <a:xfrm>
            <a:off x="3743325" y="1456039"/>
            <a:ext cx="5143054" cy="4191000"/>
          </a:xfrm>
          <a:prstGeom prst="rect">
            <a:avLst/>
          </a:prstGeom>
          <a:ln w="12700">
            <a:solidFill>
              <a:schemeClr val="bg1"/>
            </a:solidFill>
          </a:ln>
        </p:spPr>
      </p:pic>
      <p:pic>
        <p:nvPicPr>
          <p:cNvPr id="5" name="Picture 4">
            <a:extLst>
              <a:ext uri="{FF2B5EF4-FFF2-40B4-BE49-F238E27FC236}">
                <a16:creationId xmlns:a16="http://schemas.microsoft.com/office/drawing/2014/main" id="{411991A0-AD68-40F3-B922-6C5CCC5B13C4}"/>
              </a:ext>
            </a:extLst>
          </p:cNvPr>
          <p:cNvPicPr>
            <a:picLocks noChangeAspect="1"/>
          </p:cNvPicPr>
          <p:nvPr/>
        </p:nvPicPr>
        <p:blipFill>
          <a:blip r:embed="rId5"/>
          <a:stretch>
            <a:fillRect/>
          </a:stretch>
        </p:blipFill>
        <p:spPr>
          <a:xfrm>
            <a:off x="3743325" y="1456039"/>
            <a:ext cx="228600" cy="464344"/>
          </a:xfrm>
          <a:prstGeom prst="rect">
            <a:avLst/>
          </a:prstGeom>
        </p:spPr>
      </p:pic>
    </p:spTree>
    <p:extLst>
      <p:ext uri="{BB962C8B-B14F-4D97-AF65-F5344CB8AC3E}">
        <p14:creationId xmlns:p14="http://schemas.microsoft.com/office/powerpoint/2010/main" val="105703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Placeholder 5"/>
          <p:cNvSpPr txBox="1">
            <a:spLocks/>
          </p:cNvSpPr>
          <p:nvPr/>
        </p:nvSpPr>
        <p:spPr>
          <a:xfrm>
            <a:off x="457200" y="1295400"/>
            <a:ext cx="5638800" cy="507523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tx2"/>
              </a:buClr>
              <a:buNone/>
            </a:pPr>
            <a:r>
              <a:rPr lang="en-US" sz="2400" spc="30">
                <a:solidFill>
                  <a:srgbClr val="FFC000"/>
                </a:solidFill>
                <a:effectLst>
                  <a:outerShdw blurRad="38100" dist="38100" dir="2700000" algn="tl">
                    <a:srgbClr val="000000">
                      <a:alpha val="43137"/>
                    </a:srgbClr>
                  </a:outerShdw>
                </a:effectLst>
                <a:latin typeface="Cambria" panose="02040503050406030204" pitchFamily="18" charset="0"/>
              </a:rPr>
              <a:t>2021 Anticipated Schedule</a:t>
            </a:r>
          </a:p>
          <a:p>
            <a:pPr lvl="1">
              <a:lnSpc>
                <a:spcPct val="120000"/>
              </a:lnSpc>
              <a:spcBef>
                <a:spcPts val="288"/>
              </a:spcBef>
            </a:pPr>
            <a:endParaRPr lang="en-US" sz="1400">
              <a:latin typeface="Times New Roman" panose="02020603050405020304" pitchFamily="18" charset="0"/>
              <a:ea typeface="Calibri Light" charset="0"/>
              <a:cs typeface="Times New Roman" panose="02020603050405020304" pitchFamily="18" charset="0"/>
            </a:endParaRPr>
          </a:p>
          <a:p>
            <a:pPr lvl="1">
              <a:lnSpc>
                <a:spcPct val="120000"/>
              </a:lnSpc>
              <a:spcBef>
                <a:spcPts val="288"/>
              </a:spcBef>
            </a:pPr>
            <a:r>
              <a:rPr lang="en-US" sz="1600">
                <a:latin typeface="Times New Roman" panose="02020603050405020304" pitchFamily="18" charset="0"/>
                <a:ea typeface="Calibri Light" charset="0"/>
                <a:cs typeface="Times New Roman" panose="02020603050405020304" pitchFamily="18" charset="0"/>
              </a:rPr>
              <a:t>Draft of Master Plan (minus the Implementation chapter) to go to the Advisory Committee this week; to review through February and revised thereafter</a:t>
            </a:r>
          </a:p>
          <a:p>
            <a:pPr lvl="1">
              <a:lnSpc>
                <a:spcPct val="120000"/>
              </a:lnSpc>
              <a:spcBef>
                <a:spcPts val="288"/>
              </a:spcBef>
            </a:pPr>
            <a:r>
              <a:rPr lang="en-US" sz="1600">
                <a:latin typeface="Times New Roman" panose="02020603050405020304" pitchFamily="18" charset="0"/>
                <a:ea typeface="Calibri Light" charset="0"/>
                <a:cs typeface="Times New Roman" panose="02020603050405020304" pitchFamily="18" charset="0"/>
              </a:rPr>
              <a:t>EPC Community Engage video “Understanding the County Master Plan” to be released near the end of February (more on EPC Engage coming up!)</a:t>
            </a:r>
          </a:p>
          <a:p>
            <a:pPr lvl="1">
              <a:lnSpc>
                <a:spcPct val="120000"/>
              </a:lnSpc>
              <a:spcBef>
                <a:spcPts val="288"/>
              </a:spcBef>
            </a:pPr>
            <a:r>
              <a:rPr lang="en-US" sz="1600">
                <a:latin typeface="Times New Roman" panose="02020603050405020304" pitchFamily="18" charset="0"/>
                <a:ea typeface="Calibri Light" charset="0"/>
                <a:cs typeface="Times New Roman" panose="02020603050405020304" pitchFamily="18" charset="0"/>
              </a:rPr>
              <a:t>Public release of the draft plan scheduled for March</a:t>
            </a:r>
          </a:p>
          <a:p>
            <a:pPr lvl="1">
              <a:lnSpc>
                <a:spcPct val="120000"/>
              </a:lnSpc>
              <a:spcBef>
                <a:spcPts val="288"/>
              </a:spcBef>
            </a:pPr>
            <a:r>
              <a:rPr lang="en-US" sz="1600">
                <a:latin typeface="Times New Roman" panose="02020603050405020304" pitchFamily="18" charset="0"/>
                <a:ea typeface="Calibri Light" charset="0"/>
                <a:cs typeface="Times New Roman" panose="02020603050405020304" pitchFamily="18" charset="0"/>
              </a:rPr>
              <a:t>Revisions following public comment period during April</a:t>
            </a:r>
          </a:p>
          <a:p>
            <a:pPr lvl="1">
              <a:lnSpc>
                <a:spcPct val="120000"/>
              </a:lnSpc>
              <a:spcBef>
                <a:spcPts val="288"/>
              </a:spcBef>
            </a:pPr>
            <a:r>
              <a:rPr lang="en-US" sz="1600">
                <a:latin typeface="Times New Roman" panose="02020603050405020304" pitchFamily="18" charset="0"/>
                <a:ea typeface="Calibri Light" charset="0"/>
                <a:cs typeface="Times New Roman" panose="02020603050405020304" pitchFamily="18" charset="0"/>
              </a:rPr>
              <a:t>Potential hearings (2) for adoption by Planning Commission May and/or June </a:t>
            </a:r>
          </a:p>
          <a:p>
            <a:pPr>
              <a:spcBef>
                <a:spcPts val="288"/>
              </a:spcBef>
            </a:pPr>
            <a:endParaRPr lang="en-US" sz="1100" b="1">
              <a:solidFill>
                <a:schemeClr val="tx1">
                  <a:lumMod val="50000"/>
                  <a:lumOff val="50000"/>
                </a:schemeClr>
              </a:solidFill>
              <a:latin typeface="Times New Roman" panose="02020603050405020304" pitchFamily="18" charset="0"/>
              <a:cs typeface="Times New Roman" panose="02020603050405020304" pitchFamily="18" charset="0"/>
            </a:endParaRPr>
          </a:p>
          <a:p>
            <a:pPr marL="457200" lvl="1" indent="0">
              <a:spcBef>
                <a:spcPts val="288"/>
              </a:spcBef>
              <a:buNone/>
            </a:pPr>
            <a:endParaRPr lang="en-US" sz="1100">
              <a:solidFill>
                <a:schemeClr val="tx1">
                  <a:lumMod val="50000"/>
                  <a:lumOff val="50000"/>
                </a:schemeClr>
              </a:solidFill>
              <a:latin typeface="Times New Roman" panose="02020603050405020304" pitchFamily="18" charset="0"/>
              <a:ea typeface="Calibri Light" charset="0"/>
              <a:cs typeface="Times New Roman" panose="02020603050405020304" pitchFamily="18" charset="0"/>
            </a:endParaRPr>
          </a:p>
        </p:txBody>
      </p:sp>
      <p:sp>
        <p:nvSpPr>
          <p:cNvPr id="10" name="Title 1">
            <a:extLst>
              <a:ext uri="{FF2B5EF4-FFF2-40B4-BE49-F238E27FC236}">
                <a16:creationId xmlns:a16="http://schemas.microsoft.com/office/drawing/2014/main" id="{7F123480-A071-4F0D-A5B1-F615517744FA}"/>
              </a:ext>
            </a:extLst>
          </p:cNvPr>
          <p:cNvSpPr>
            <a:spLocks noGrp="1"/>
          </p:cNvSpPr>
          <p:nvPr>
            <p:ph type="title"/>
          </p:nvPr>
        </p:nvSpPr>
        <p:spPr>
          <a:xfrm>
            <a:off x="609600" y="122238"/>
            <a:ext cx="7924800" cy="792162"/>
          </a:xfrm>
        </p:spPr>
        <p:txBody>
          <a:bodyPr/>
          <a:lstStyle/>
          <a:p>
            <a:pPr algn="ctr"/>
            <a:r>
              <a:rPr lang="en-US" sz="3200" cap="none">
                <a:effectLst>
                  <a:outerShdw blurRad="38100" dist="38100" dir="2700000" algn="tl">
                    <a:srgbClr val="000000">
                      <a:alpha val="43137"/>
                    </a:srgbClr>
                  </a:outerShdw>
                </a:effectLst>
                <a:latin typeface="Cambria" panose="02040503050406030204" pitchFamily="18" charset="0"/>
              </a:rPr>
              <a:t>El Paso County Master Plan</a:t>
            </a:r>
            <a:endParaRPr lang="en-US" sz="3200">
              <a:effectLst>
                <a:outerShdw blurRad="38100" dist="38100" dir="2700000" algn="tl">
                  <a:srgbClr val="000000">
                    <a:alpha val="43137"/>
                  </a:srgbClr>
                </a:outerShdw>
              </a:effectLst>
            </a:endParaRPr>
          </a:p>
        </p:txBody>
      </p:sp>
      <p:grpSp>
        <p:nvGrpSpPr>
          <p:cNvPr id="7" name="Group 6">
            <a:extLst>
              <a:ext uri="{FF2B5EF4-FFF2-40B4-BE49-F238E27FC236}">
                <a16:creationId xmlns:a16="http://schemas.microsoft.com/office/drawing/2014/main" id="{A21B4A1B-FDF0-4ACC-A275-E760200DD157}"/>
              </a:ext>
            </a:extLst>
          </p:cNvPr>
          <p:cNvGrpSpPr/>
          <p:nvPr/>
        </p:nvGrpSpPr>
        <p:grpSpPr>
          <a:xfrm>
            <a:off x="685800" y="6018311"/>
            <a:ext cx="7848600" cy="694892"/>
            <a:chOff x="685800" y="6018311"/>
            <a:chExt cx="7848600" cy="694892"/>
          </a:xfrm>
        </p:grpSpPr>
        <p:sp>
          <p:nvSpPr>
            <p:cNvPr id="8" name="TextBox 7">
              <a:extLst>
                <a:ext uri="{FF2B5EF4-FFF2-40B4-BE49-F238E27FC236}">
                  <a16:creationId xmlns:a16="http://schemas.microsoft.com/office/drawing/2014/main" id="{A67D951B-3FB7-4874-9EA8-ACD4A30BDC5C}"/>
                </a:ext>
              </a:extLst>
            </p:cNvPr>
            <p:cNvSpPr txBox="1"/>
            <p:nvPr/>
          </p:nvSpPr>
          <p:spPr>
            <a:xfrm>
              <a:off x="685800" y="6172199"/>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13" name="Picture 2" descr="Image result for el paso county development services">
              <a:hlinkClick r:id="rId3"/>
              <a:extLst>
                <a:ext uri="{FF2B5EF4-FFF2-40B4-BE49-F238E27FC236}">
                  <a16:creationId xmlns:a16="http://schemas.microsoft.com/office/drawing/2014/main" id="{5C65F299-DD19-4279-83CD-895783B8A7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Calendar&#10;&#10;Description automatically generated">
            <a:extLst>
              <a:ext uri="{FF2B5EF4-FFF2-40B4-BE49-F238E27FC236}">
                <a16:creationId xmlns:a16="http://schemas.microsoft.com/office/drawing/2014/main" id="{95638831-F2DD-4690-8B5C-B2465FC1D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2336006"/>
            <a:ext cx="2914650" cy="2185988"/>
          </a:xfrm>
          <a:prstGeom prst="rect">
            <a:avLst/>
          </a:prstGeom>
        </p:spPr>
      </p:pic>
    </p:spTree>
    <p:extLst>
      <p:ext uri="{BB962C8B-B14F-4D97-AF65-F5344CB8AC3E}">
        <p14:creationId xmlns:p14="http://schemas.microsoft.com/office/powerpoint/2010/main" val="3074204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sp>
        <p:nvSpPr>
          <p:cNvPr id="56" name="Text Placeholder 5"/>
          <p:cNvSpPr txBox="1">
            <a:spLocks/>
          </p:cNvSpPr>
          <p:nvPr/>
        </p:nvSpPr>
        <p:spPr>
          <a:xfrm>
            <a:off x="381001" y="1280063"/>
            <a:ext cx="4273388" cy="487680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88"/>
              </a:spcBef>
              <a:buNone/>
            </a:pPr>
            <a:r>
              <a:rPr lang="en-US">
                <a:solidFill>
                  <a:srgbClr val="FFC000"/>
                </a:solidFill>
                <a:latin typeface="Times New Roman" panose="02020603050405020304" pitchFamily="18" charset="0"/>
                <a:cs typeface="Times New Roman" panose="02020603050405020304" pitchFamily="18" charset="0"/>
              </a:rPr>
              <a:t>In 2020, El Paso County received a National Association of Counties Achievement (</a:t>
            </a:r>
            <a:r>
              <a:rPr lang="en-US" err="1">
                <a:solidFill>
                  <a:srgbClr val="FFC000"/>
                </a:solidFill>
                <a:latin typeface="Times New Roman" panose="02020603050405020304" pitchFamily="18" charset="0"/>
                <a:cs typeface="Times New Roman" panose="02020603050405020304" pitchFamily="18" charset="0"/>
              </a:rPr>
              <a:t>NACo</a:t>
            </a:r>
            <a:r>
              <a:rPr lang="en-US">
                <a:solidFill>
                  <a:srgbClr val="FFC000"/>
                </a:solidFill>
                <a:latin typeface="Times New Roman" panose="02020603050405020304" pitchFamily="18" charset="0"/>
                <a:cs typeface="Times New Roman" panose="02020603050405020304" pitchFamily="18" charset="0"/>
              </a:rPr>
              <a:t>) Award for the El Paso County Water Master Plan </a:t>
            </a:r>
          </a:p>
          <a:p>
            <a:pPr marL="0" indent="0">
              <a:spcBef>
                <a:spcPts val="288"/>
              </a:spcBef>
              <a:buNone/>
            </a:pPr>
            <a:endParaRPr lang="en-US">
              <a:solidFill>
                <a:srgbClr val="FFC000"/>
              </a:solidFill>
              <a:latin typeface="Times New Roman" panose="02020603050405020304" pitchFamily="18" charset="0"/>
              <a:cs typeface="Times New Roman" panose="02020603050405020304" pitchFamily="18" charset="0"/>
            </a:endParaRPr>
          </a:p>
          <a:p>
            <a:pPr marL="0" indent="0">
              <a:spcBef>
                <a:spcPts val="288"/>
              </a:spcBef>
              <a:buNone/>
            </a:pPr>
            <a:r>
              <a:rPr lang="en-US">
                <a:solidFill>
                  <a:srgbClr val="FFC000"/>
                </a:solidFill>
                <a:latin typeface="Times New Roman" panose="02020603050405020304" pitchFamily="18" charset="0"/>
                <a:cs typeface="Times New Roman" panose="02020603050405020304" pitchFamily="18" charset="0"/>
              </a:rPr>
              <a:t>Previously won a 2019 Merit Award from the Colorado Chapter of the American Planning Association for the El Paso County Water Master Plan. </a:t>
            </a:r>
          </a:p>
          <a:p>
            <a:pPr marL="0" indent="0">
              <a:spcBef>
                <a:spcPts val="288"/>
              </a:spcBef>
              <a:buNone/>
            </a:pPr>
            <a:endParaRPr lang="en-US">
              <a:solidFill>
                <a:srgbClr val="FFC000"/>
              </a:solidFill>
              <a:latin typeface="Times New Roman" panose="02020603050405020304" pitchFamily="18" charset="0"/>
              <a:cs typeface="Times New Roman" panose="02020603050405020304" pitchFamily="18" charset="0"/>
            </a:endParaRPr>
          </a:p>
          <a:p>
            <a:pPr marL="0" indent="0">
              <a:spcBef>
                <a:spcPts val="288"/>
              </a:spcBef>
              <a:buNone/>
            </a:pPr>
            <a:r>
              <a:rPr lang="en-US">
                <a:solidFill>
                  <a:srgbClr val="FFC000"/>
                </a:solidFill>
                <a:latin typeface="Times New Roman" panose="02020603050405020304" pitchFamily="18" charset="0"/>
                <a:cs typeface="Times New Roman" panose="02020603050405020304" pitchFamily="18" charset="0"/>
              </a:rPr>
              <a:t>The awards represented the first awards received by the Department for a County planning project in over 30 years.</a:t>
            </a:r>
          </a:p>
          <a:p>
            <a:pPr>
              <a:spcBef>
                <a:spcPts val="288"/>
              </a:spcBef>
            </a:pPr>
            <a:endParaRPr lang="en-US" sz="1100" b="1">
              <a:solidFill>
                <a:schemeClr val="tx1">
                  <a:lumMod val="50000"/>
                  <a:lumOff val="50000"/>
                </a:schemeClr>
              </a:solidFill>
              <a:latin typeface="Times New Roman" panose="02020603050405020304" pitchFamily="18" charset="0"/>
              <a:cs typeface="Times New Roman" panose="02020603050405020304" pitchFamily="18" charset="0"/>
            </a:endParaRPr>
          </a:p>
          <a:p>
            <a:pPr marL="457200" lvl="1" indent="0">
              <a:spcBef>
                <a:spcPts val="288"/>
              </a:spcBef>
              <a:buNone/>
            </a:pPr>
            <a:endParaRPr lang="en-US" sz="1100">
              <a:solidFill>
                <a:schemeClr val="tx1">
                  <a:lumMod val="50000"/>
                  <a:lumOff val="50000"/>
                </a:schemeClr>
              </a:solidFill>
              <a:latin typeface="Times New Roman" panose="02020603050405020304" pitchFamily="18" charset="0"/>
              <a:ea typeface="Calibri Light" charset="0"/>
              <a:cs typeface="Times New Roman" panose="02020603050405020304" pitchFamily="18" charset="0"/>
            </a:endParaRPr>
          </a:p>
        </p:txBody>
      </p:sp>
      <p:grpSp>
        <p:nvGrpSpPr>
          <p:cNvPr id="2" name="Group 1">
            <a:extLst>
              <a:ext uri="{FF2B5EF4-FFF2-40B4-BE49-F238E27FC236}">
                <a16:creationId xmlns:a16="http://schemas.microsoft.com/office/drawing/2014/main" id="{102B5F78-1028-418B-956E-2D5A85301202}"/>
              </a:ext>
            </a:extLst>
          </p:cNvPr>
          <p:cNvGrpSpPr/>
          <p:nvPr/>
        </p:nvGrpSpPr>
        <p:grpSpPr>
          <a:xfrm>
            <a:off x="5234668" y="3499368"/>
            <a:ext cx="3557178" cy="2687054"/>
            <a:chOff x="762000" y="2298147"/>
            <a:chExt cx="2900618" cy="2336866"/>
          </a:xfrm>
        </p:grpSpPr>
        <p:pic>
          <p:nvPicPr>
            <p:cNvPr id="9" name="Picture 8">
              <a:extLst>
                <a:ext uri="{FF2B5EF4-FFF2-40B4-BE49-F238E27FC236}">
                  <a16:creationId xmlns:a16="http://schemas.microsoft.com/office/drawing/2014/main" id="{C549454C-2357-4344-AF71-2A7289E3E1B0}"/>
                </a:ext>
              </a:extLst>
            </p:cNvPr>
            <p:cNvPicPr>
              <a:picLocks noChangeAspect="1"/>
            </p:cNvPicPr>
            <p:nvPr/>
          </p:nvPicPr>
          <p:blipFill>
            <a:blip r:embed="rId3"/>
            <a:stretch>
              <a:fillRect/>
            </a:stretch>
          </p:blipFill>
          <p:spPr>
            <a:xfrm>
              <a:off x="762000" y="2298147"/>
              <a:ext cx="2536122" cy="1969053"/>
            </a:xfrm>
            <a:prstGeom prst="rect">
              <a:avLst/>
            </a:prstGeom>
            <a:ln w="22225" cmpd="dbl">
              <a:solidFill>
                <a:schemeClr val="bg1">
                  <a:lumMod val="75000"/>
                </a:schemeClr>
              </a:solidFill>
              <a:bevel/>
            </a:ln>
          </p:spPr>
        </p:pic>
        <p:pic>
          <p:nvPicPr>
            <p:cNvPr id="12" name="Picture 11">
              <a:extLst>
                <a:ext uri="{FF2B5EF4-FFF2-40B4-BE49-F238E27FC236}">
                  <a16:creationId xmlns:a16="http://schemas.microsoft.com/office/drawing/2014/main" id="{151849BB-A2CB-4023-8080-EDDB64CAB8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58" t="9976" r="17972" b="8944"/>
            <a:stretch/>
          </p:blipFill>
          <p:spPr>
            <a:xfrm rot="5400000">
              <a:off x="2565812" y="3538208"/>
              <a:ext cx="1197993" cy="995618"/>
            </a:xfrm>
            <a:prstGeom prst="rect">
              <a:avLst/>
            </a:prstGeom>
            <a:ln w="22225" cmpd="dbl">
              <a:solidFill>
                <a:schemeClr val="bg1">
                  <a:lumMod val="75000"/>
                </a:schemeClr>
              </a:solidFill>
              <a:bevel/>
            </a:ln>
          </p:spPr>
        </p:pic>
      </p:grpSp>
      <p:sp>
        <p:nvSpPr>
          <p:cNvPr id="10" name="Title 1">
            <a:extLst>
              <a:ext uri="{FF2B5EF4-FFF2-40B4-BE49-F238E27FC236}">
                <a16:creationId xmlns:a16="http://schemas.microsoft.com/office/drawing/2014/main" id="{7F123480-A071-4F0D-A5B1-F615517744FA}"/>
              </a:ext>
            </a:extLst>
          </p:cNvPr>
          <p:cNvSpPr>
            <a:spLocks noGrp="1"/>
          </p:cNvSpPr>
          <p:nvPr>
            <p:ph type="title"/>
          </p:nvPr>
        </p:nvSpPr>
        <p:spPr>
          <a:xfrm>
            <a:off x="609600" y="60994"/>
            <a:ext cx="7924800" cy="792162"/>
          </a:xfrm>
        </p:spPr>
        <p:txBody>
          <a:bodyPr/>
          <a:lstStyle/>
          <a:p>
            <a:pPr algn="ctr"/>
            <a:r>
              <a:rPr lang="en-US" sz="3200" cap="none">
                <a:effectLst>
                  <a:outerShdw blurRad="38100" dist="38100" dir="2700000" algn="tl">
                    <a:srgbClr val="000000">
                      <a:alpha val="43137"/>
                    </a:srgbClr>
                  </a:outerShdw>
                </a:effectLst>
                <a:latin typeface="Cambria" panose="02040503050406030204" pitchFamily="18" charset="0"/>
              </a:rPr>
              <a:t>El Paso County Water Master Plan</a:t>
            </a:r>
            <a:endParaRPr lang="en-US" sz="3200">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524CC8C4-41E9-4524-801F-604192006938}"/>
              </a:ext>
            </a:extLst>
          </p:cNvPr>
          <p:cNvSpPr txBox="1"/>
          <p:nvPr/>
        </p:nvSpPr>
        <p:spPr>
          <a:xfrm>
            <a:off x="685800" y="6156864"/>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14" name="Picture 2" descr="Image result for el paso county development services">
            <a:hlinkClick r:id="rId5"/>
            <a:extLst>
              <a:ext uri="{FF2B5EF4-FFF2-40B4-BE49-F238E27FC236}">
                <a16:creationId xmlns:a16="http://schemas.microsoft.com/office/drawing/2014/main" id="{35F02DB9-4B46-4C38-A3AA-22C0D7FA6A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06F722B-8FD1-40FF-AA34-1C11D3ED8674}"/>
              </a:ext>
            </a:extLst>
          </p:cNvPr>
          <p:cNvPicPr>
            <a:picLocks noChangeAspect="1"/>
          </p:cNvPicPr>
          <p:nvPr/>
        </p:nvPicPr>
        <p:blipFill>
          <a:blip r:embed="rId7"/>
          <a:stretch>
            <a:fillRect/>
          </a:stretch>
        </p:blipFill>
        <p:spPr>
          <a:xfrm>
            <a:off x="5234669" y="992873"/>
            <a:ext cx="3110178" cy="2391762"/>
          </a:xfrm>
          <a:prstGeom prst="rect">
            <a:avLst/>
          </a:prstGeom>
        </p:spPr>
      </p:pic>
    </p:spTree>
    <p:extLst>
      <p:ext uri="{BB962C8B-B14F-4D97-AF65-F5344CB8AC3E}">
        <p14:creationId xmlns:p14="http://schemas.microsoft.com/office/powerpoint/2010/main" val="3596415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0168"/>
            <a:ext cx="9144000" cy="685800"/>
          </a:xfrm>
        </p:spPr>
        <p:txBody>
          <a:bodyPr/>
          <a:lstStyle/>
          <a:p>
            <a:pPr algn="ctr"/>
            <a:br>
              <a:rPr lang="en-US" sz="3200" cap="none">
                <a:effectLst>
                  <a:outerShdw blurRad="38100" dist="38100" dir="2700000" algn="tl">
                    <a:srgbClr val="000000">
                      <a:alpha val="43137"/>
                    </a:srgbClr>
                  </a:outerShdw>
                </a:effectLst>
                <a:latin typeface="Cambria" panose="02040503050406030204" pitchFamily="18" charset="0"/>
              </a:rPr>
            </a:br>
            <a:r>
              <a:rPr lang="en-US" sz="3200" cap="none">
                <a:effectLst>
                  <a:outerShdw blurRad="38100" dist="38100" dir="2700000" algn="tl">
                    <a:srgbClr val="000000">
                      <a:alpha val="43137"/>
                    </a:srgbClr>
                  </a:outerShdw>
                </a:effectLst>
                <a:latin typeface="Cambria" panose="02040503050406030204" pitchFamily="18" charset="0"/>
              </a:rPr>
              <a:t>Land Development Code (LDC)</a:t>
            </a:r>
            <a:endParaRPr lang="en-US" sz="320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533400" y="965083"/>
            <a:ext cx="8153400" cy="4927834"/>
          </a:xfrm>
        </p:spPr>
        <p:txBody>
          <a:bodyPr>
            <a:normAutofit fontScale="92500" lnSpcReduction="20000"/>
          </a:bodyPr>
          <a:lstStyle/>
          <a:p>
            <a:pPr marL="0" indent="0">
              <a:lnSpc>
                <a:spcPct val="120000"/>
              </a:lnSpc>
              <a:spcBef>
                <a:spcPts val="288"/>
              </a:spcBef>
              <a:buNone/>
            </a:pPr>
            <a:r>
              <a:rPr lang="en-US" sz="2000">
                <a:solidFill>
                  <a:srgbClr val="FFC000"/>
                </a:solidFill>
                <a:latin typeface="Times New Roman" panose="02020603050405020304" pitchFamily="18" charset="0"/>
                <a:cs typeface="Times New Roman" panose="02020603050405020304" pitchFamily="18" charset="0"/>
              </a:rPr>
              <a:t>County Strategic Plan goal: </a:t>
            </a:r>
          </a:p>
          <a:p>
            <a:pPr marL="0" indent="0">
              <a:lnSpc>
                <a:spcPct val="120000"/>
              </a:lnSpc>
              <a:spcBef>
                <a:spcPts val="288"/>
              </a:spcBef>
              <a:buNone/>
            </a:pPr>
            <a:r>
              <a:rPr lang="en-US" sz="1600">
                <a:solidFill>
                  <a:schemeClr val="tx1">
                    <a:lumMod val="50000"/>
                    <a:lumOff val="50000"/>
                  </a:schemeClr>
                </a:solidFill>
                <a:latin typeface="Times New Roman" panose="02020603050405020304" pitchFamily="18" charset="0"/>
                <a:cs typeface="Times New Roman" panose="02020603050405020304" pitchFamily="18" charset="0"/>
              </a:rPr>
              <a:t>“Continue to evaluate and modify the existing regulatory framework and procedures for development in an effort to avoid over-regulation to further promote and enhance a business-friendly environment.” </a:t>
            </a:r>
          </a:p>
          <a:p>
            <a:pPr marL="457200" lvl="1" indent="0">
              <a:lnSpc>
                <a:spcPct val="130000"/>
              </a:lnSpc>
              <a:spcBef>
                <a:spcPts val="288"/>
              </a:spcBef>
              <a:buNone/>
            </a:pPr>
            <a:r>
              <a:rPr lang="en-US" u="sng">
                <a:solidFill>
                  <a:srgbClr val="FFC000"/>
                </a:solidFill>
                <a:latin typeface="Times New Roman" panose="02020603050405020304" pitchFamily="18" charset="0"/>
                <a:cs typeface="Times New Roman" panose="02020603050405020304" pitchFamily="18" charset="0"/>
              </a:rPr>
              <a:t>Amendment to LDC to pertaining to Fire Professional reviews of applications:</a:t>
            </a:r>
            <a:endParaRPr lang="en-US" u="sng">
              <a:solidFill>
                <a:schemeClr val="tx1">
                  <a:lumMod val="50000"/>
                  <a:lumOff val="50000"/>
                </a:schemeClr>
              </a:solidFill>
              <a:latin typeface="Times New Roman" panose="02020603050405020304" pitchFamily="18" charset="0"/>
              <a:cs typeface="Times New Roman" panose="02020603050405020304" pitchFamily="18" charset="0"/>
            </a:endParaRPr>
          </a:p>
          <a:p>
            <a:pPr lvl="1">
              <a:spcAft>
                <a:spcPts val="0"/>
              </a:spcAft>
            </a:pPr>
            <a:r>
              <a:rPr lang="en-US" sz="1500">
                <a:latin typeface="Cambria" panose="02040503050406030204" pitchFamily="18" charset="0"/>
              </a:rPr>
              <a:t>Processed in 2020, adopted beginning of 2021</a:t>
            </a:r>
          </a:p>
          <a:p>
            <a:pPr lvl="1">
              <a:spcAft>
                <a:spcPts val="0"/>
              </a:spcAft>
            </a:pPr>
            <a:r>
              <a:rPr lang="en-US" sz="1500">
                <a:latin typeface="Cambria" panose="02040503050406030204" pitchFamily="18" charset="0"/>
              </a:rPr>
              <a:t>Removed “Fire Marshall” and replaced with “Fire Authority” </a:t>
            </a:r>
          </a:p>
          <a:p>
            <a:pPr lvl="1">
              <a:spcAft>
                <a:spcPts val="0"/>
              </a:spcAft>
            </a:pPr>
            <a:r>
              <a:rPr lang="en-US" sz="1500">
                <a:latin typeface="Cambria" panose="02040503050406030204" pitchFamily="18" charset="0"/>
              </a:rPr>
              <a:t>The addition of the term “Third Party Fire Reviewer”</a:t>
            </a:r>
          </a:p>
          <a:p>
            <a:pPr lvl="1">
              <a:spcAft>
                <a:spcPts val="0"/>
              </a:spcAft>
            </a:pPr>
            <a:r>
              <a:rPr lang="en-US" sz="1500">
                <a:latin typeface="Cambria" panose="02040503050406030204" pitchFamily="18" charset="0"/>
              </a:rPr>
              <a:t>Revise all occurrences where the authority currently lies with the “Fire Marshall” to instead place such authority with the Board of County Commissioners or PCD Director, where applicable </a:t>
            </a:r>
          </a:p>
          <a:p>
            <a:pPr lvl="1">
              <a:spcAft>
                <a:spcPts val="0"/>
              </a:spcAft>
            </a:pPr>
            <a:r>
              <a:rPr lang="en-US" sz="1500">
                <a:latin typeface="Cambria" panose="02040503050406030204" pitchFamily="18" charset="0"/>
              </a:rPr>
              <a:t>Specifically seek recommendations from Fire Authority regarding compliance and/or alternatives</a:t>
            </a:r>
          </a:p>
          <a:p>
            <a:pPr lvl="1">
              <a:spcAft>
                <a:spcPts val="0"/>
              </a:spcAft>
            </a:pPr>
            <a:r>
              <a:rPr lang="en-US" sz="1500">
                <a:latin typeface="Cambria" panose="02040503050406030204" pitchFamily="18" charset="0"/>
              </a:rPr>
              <a:t>Require the report to include an analysis of compliance with applicable Fire Code</a:t>
            </a:r>
            <a:endParaRPr lang="en-JM" sz="1400">
              <a:solidFill>
                <a:schemeClr val="tx1">
                  <a:lumMod val="50000"/>
                  <a:lumOff val="50000"/>
                </a:schemeClr>
              </a:solidFill>
              <a:latin typeface="Times New Roman" panose="02020603050405020304" pitchFamily="18" charset="0"/>
              <a:cs typeface="Times New Roman" panose="02020603050405020304" pitchFamily="18" charset="0"/>
            </a:endParaRPr>
          </a:p>
          <a:p>
            <a:pPr marL="0" indent="0">
              <a:lnSpc>
                <a:spcPct val="120000"/>
              </a:lnSpc>
              <a:spcBef>
                <a:spcPts val="288"/>
              </a:spcBef>
              <a:buNone/>
            </a:pPr>
            <a:endParaRPr lang="en-US" sz="1500">
              <a:solidFill>
                <a:srgbClr val="FFC000"/>
              </a:solidFill>
              <a:latin typeface="Times New Roman" panose="02020603050405020304" pitchFamily="18" charset="0"/>
              <a:cs typeface="Times New Roman" panose="02020603050405020304" pitchFamily="18" charset="0"/>
            </a:endParaRPr>
          </a:p>
          <a:p>
            <a:pPr marL="0" indent="0">
              <a:lnSpc>
                <a:spcPct val="120000"/>
              </a:lnSpc>
              <a:spcBef>
                <a:spcPts val="288"/>
              </a:spcBef>
              <a:buNone/>
            </a:pPr>
            <a:r>
              <a:rPr lang="en-US" sz="2100">
                <a:solidFill>
                  <a:srgbClr val="FFC000"/>
                </a:solidFill>
                <a:latin typeface="Times New Roman" panose="02020603050405020304" pitchFamily="18" charset="0"/>
                <a:cs typeface="Times New Roman" panose="02020603050405020304" pitchFamily="18" charset="0"/>
              </a:rPr>
              <a:t>Full Land Development Code republished by Municode after a whole suite of amendments in 2019 and available at:</a:t>
            </a:r>
          </a:p>
          <a:p>
            <a:pPr marL="0" indent="0">
              <a:lnSpc>
                <a:spcPct val="120000"/>
              </a:lnSpc>
              <a:spcBef>
                <a:spcPts val="288"/>
              </a:spcBef>
              <a:buNone/>
            </a:pPr>
            <a:r>
              <a:rPr lang="en-US" sz="1600">
                <a:solidFill>
                  <a:srgbClr val="FFC000"/>
                </a:solidFill>
                <a:latin typeface="Times New Roman" panose="02020603050405020304" pitchFamily="18" charset="0"/>
                <a:cs typeface="Times New Roman" panose="02020603050405020304" pitchFamily="18" charset="0"/>
                <a:hlinkClick r:id="rId2"/>
              </a:rPr>
              <a:t>https://library.municode.com/co/el_paso_county/codes/land_development_code</a:t>
            </a:r>
            <a:r>
              <a:rPr lang="en-US" sz="1600">
                <a:solidFill>
                  <a:srgbClr val="FFC000"/>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685800" y="6172199"/>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6" name="Picture 2" descr="Image result for el paso county development servic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590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1362-6F1A-4AA2-A6B1-63B9ACF8680E}"/>
              </a:ext>
            </a:extLst>
          </p:cNvPr>
          <p:cNvSpPr>
            <a:spLocks noGrp="1"/>
          </p:cNvSpPr>
          <p:nvPr>
            <p:ph type="title"/>
          </p:nvPr>
        </p:nvSpPr>
        <p:spPr>
          <a:xfrm>
            <a:off x="609600" y="152400"/>
            <a:ext cx="7924800" cy="792162"/>
          </a:xfrm>
        </p:spPr>
        <p:txBody>
          <a:bodyPr/>
          <a:lstStyle/>
          <a:p>
            <a:pPr algn="ctr"/>
            <a:r>
              <a:rPr lang="en-US" sz="3200" cap="none">
                <a:effectLst>
                  <a:outerShdw blurRad="38100" dist="38100" dir="2700000" algn="tl">
                    <a:srgbClr val="000000">
                      <a:alpha val="43137"/>
                    </a:srgbClr>
                  </a:outerShdw>
                </a:effectLst>
                <a:latin typeface="Cambria" panose="02040503050406030204" pitchFamily="18" charset="0"/>
              </a:rPr>
              <a:t>Code Enforcement 2020 Summary</a:t>
            </a:r>
            <a:endParaRPr lang="en-US"/>
          </a:p>
        </p:txBody>
      </p:sp>
      <p:sp>
        <p:nvSpPr>
          <p:cNvPr id="3" name="Content Placeholder 2">
            <a:extLst>
              <a:ext uri="{FF2B5EF4-FFF2-40B4-BE49-F238E27FC236}">
                <a16:creationId xmlns:a16="http://schemas.microsoft.com/office/drawing/2014/main" id="{5332F1A0-9FFB-4023-A1A1-8383B7366AEF}"/>
              </a:ext>
            </a:extLst>
          </p:cNvPr>
          <p:cNvSpPr>
            <a:spLocks noGrp="1"/>
          </p:cNvSpPr>
          <p:nvPr>
            <p:ph sz="quarter" idx="13"/>
          </p:nvPr>
        </p:nvSpPr>
        <p:spPr>
          <a:xfrm>
            <a:off x="609600" y="1251843"/>
            <a:ext cx="7924800" cy="4267200"/>
          </a:xfrm>
        </p:spPr>
        <p:txBody>
          <a:bodyPr>
            <a:normAutofit fontScale="85000" lnSpcReduction="20000"/>
          </a:bodyPr>
          <a:lstStyle/>
          <a:p>
            <a:pPr>
              <a:buFont typeface="Courier New" panose="02070309020205020404" pitchFamily="49" charset="0"/>
              <a:buChar char="o"/>
            </a:pPr>
            <a:r>
              <a:rPr lang="en-US" sz="2100">
                <a:solidFill>
                  <a:srgbClr val="FFC000"/>
                </a:solidFill>
                <a:effectLst>
                  <a:outerShdw blurRad="38100" dist="38100" dir="2700000" algn="tl">
                    <a:srgbClr val="000000">
                      <a:alpha val="43137"/>
                    </a:srgbClr>
                  </a:outerShdw>
                </a:effectLst>
                <a:latin typeface="Cambria" panose="02040503050406030204" pitchFamily="18" charset="0"/>
              </a:rPr>
              <a:t>Total number of cases: </a:t>
            </a:r>
            <a:r>
              <a:rPr lang="en-US" sz="2100">
                <a:effectLst>
                  <a:outerShdw blurRad="38100" dist="38100" dir="2700000" algn="tl">
                    <a:srgbClr val="000000">
                      <a:alpha val="43137"/>
                    </a:srgbClr>
                  </a:outerShdw>
                </a:effectLst>
                <a:latin typeface="Cambria" panose="02040503050406030204" pitchFamily="18" charset="0"/>
              </a:rPr>
              <a:t>980</a:t>
            </a:r>
          </a:p>
          <a:p>
            <a:pPr lvl="1"/>
            <a:r>
              <a:rPr lang="en-US" sz="1900">
                <a:effectLst>
                  <a:outerShdw blurRad="38100" dist="38100" dir="2700000" algn="tl">
                    <a:srgbClr val="000000">
                      <a:alpha val="43137"/>
                    </a:srgbClr>
                  </a:outerShdw>
                </a:effectLst>
                <a:latin typeface="Cambria" panose="02040503050406030204" pitchFamily="18" charset="0"/>
              </a:rPr>
              <a:t>Unfounded/not a violation: 235 (leaving 745 for enforcement)</a:t>
            </a:r>
          </a:p>
          <a:p>
            <a:pPr>
              <a:buFont typeface="Courier New" panose="02070309020205020404" pitchFamily="49" charset="0"/>
              <a:buChar char="o"/>
            </a:pPr>
            <a:r>
              <a:rPr lang="en-US" sz="2100">
                <a:solidFill>
                  <a:srgbClr val="FFC000"/>
                </a:solidFill>
                <a:effectLst>
                  <a:outerShdw blurRad="38100" dist="38100" dir="2700000" algn="tl">
                    <a:srgbClr val="000000">
                      <a:alpha val="43137"/>
                    </a:srgbClr>
                  </a:outerShdw>
                </a:effectLst>
                <a:latin typeface="Cambria" panose="02040503050406030204" pitchFamily="18" charset="0"/>
              </a:rPr>
              <a:t>Top five (3) complaints:</a:t>
            </a:r>
          </a:p>
          <a:p>
            <a:pPr lvl="1"/>
            <a:r>
              <a:rPr lang="en-US" sz="1900">
                <a:effectLst>
                  <a:outerShdw blurRad="38100" dist="38100" dir="2700000" algn="tl">
                    <a:srgbClr val="000000">
                      <a:alpha val="43137"/>
                    </a:srgbClr>
                  </a:outerShdw>
                </a:effectLst>
                <a:latin typeface="Cambria" panose="02040503050406030204" pitchFamily="18" charset="0"/>
              </a:rPr>
              <a:t>Accumulation of rubbish</a:t>
            </a:r>
          </a:p>
          <a:p>
            <a:pPr lvl="1"/>
            <a:r>
              <a:rPr lang="en-US" sz="1900">
                <a:effectLst>
                  <a:outerShdw blurRad="38100" dist="38100" dir="2700000" algn="tl">
                    <a:srgbClr val="000000">
                      <a:alpha val="43137"/>
                    </a:srgbClr>
                  </a:outerShdw>
                </a:effectLst>
                <a:latin typeface="Cambria" panose="02040503050406030204" pitchFamily="18" charset="0"/>
              </a:rPr>
              <a:t>Weeds and brush</a:t>
            </a:r>
          </a:p>
          <a:p>
            <a:pPr lvl="1"/>
            <a:r>
              <a:rPr lang="en-US" sz="1900">
                <a:effectLst>
                  <a:outerShdw blurRad="38100" dist="38100" dir="2700000" algn="tl">
                    <a:srgbClr val="000000">
                      <a:alpha val="43137"/>
                    </a:srgbClr>
                  </a:outerShdw>
                </a:effectLst>
                <a:latin typeface="Cambria" panose="02040503050406030204" pitchFamily="18" charset="0"/>
              </a:rPr>
              <a:t>Inoperable vehicles</a:t>
            </a:r>
          </a:p>
          <a:p>
            <a:pPr>
              <a:buFont typeface="Courier New" panose="02070309020205020404" pitchFamily="49" charset="0"/>
              <a:buChar char="o"/>
            </a:pPr>
            <a:r>
              <a:rPr lang="en-US" sz="2100">
                <a:solidFill>
                  <a:srgbClr val="FFC000"/>
                </a:solidFill>
                <a:effectLst>
                  <a:outerShdw blurRad="38100" dist="38100" dir="2700000" algn="tl">
                    <a:srgbClr val="000000">
                      <a:alpha val="43137"/>
                    </a:srgbClr>
                  </a:outerShdw>
                </a:effectLst>
                <a:latin typeface="Cambria" panose="02040503050406030204" pitchFamily="18" charset="0"/>
              </a:rPr>
              <a:t>Notices of Violation issued: </a:t>
            </a:r>
            <a:r>
              <a:rPr lang="en-US" sz="2100">
                <a:effectLst>
                  <a:outerShdw blurRad="38100" dist="38100" dir="2700000" algn="tl">
                    <a:srgbClr val="000000">
                      <a:alpha val="43137"/>
                    </a:srgbClr>
                  </a:outerShdw>
                </a:effectLst>
                <a:latin typeface="Cambria" panose="02040503050406030204" pitchFamily="18" charset="0"/>
              </a:rPr>
              <a:t>696</a:t>
            </a:r>
          </a:p>
          <a:p>
            <a:pPr>
              <a:buFont typeface="Courier New" panose="02070309020205020404" pitchFamily="49" charset="0"/>
              <a:buChar char="o"/>
            </a:pPr>
            <a:r>
              <a:rPr lang="en-US" sz="2100">
                <a:solidFill>
                  <a:srgbClr val="FFC000"/>
                </a:solidFill>
                <a:effectLst>
                  <a:outerShdw blurRad="38100" dist="38100" dir="2700000" algn="tl">
                    <a:srgbClr val="000000">
                      <a:alpha val="43137"/>
                    </a:srgbClr>
                  </a:outerShdw>
                </a:effectLst>
                <a:latin typeface="Cambria" panose="02040503050406030204" pitchFamily="18" charset="0"/>
              </a:rPr>
              <a:t>Executive Determinations issued: </a:t>
            </a:r>
            <a:r>
              <a:rPr lang="en-US" sz="2100">
                <a:effectLst>
                  <a:outerShdw blurRad="38100" dist="38100" dir="2700000" algn="tl">
                    <a:srgbClr val="000000">
                      <a:alpha val="43137"/>
                    </a:srgbClr>
                  </a:outerShdw>
                </a:effectLst>
                <a:latin typeface="Cambria" panose="02040503050406030204" pitchFamily="18" charset="0"/>
              </a:rPr>
              <a:t>113</a:t>
            </a:r>
          </a:p>
          <a:p>
            <a:pPr lvl="1"/>
            <a:r>
              <a:rPr lang="en-US" sz="1900">
                <a:effectLst>
                  <a:outerShdw blurRad="38100" dist="38100" dir="2700000" algn="tl">
                    <a:srgbClr val="000000">
                      <a:alpha val="43137"/>
                    </a:srgbClr>
                  </a:outerShdw>
                </a:effectLst>
                <a:latin typeface="Cambria" panose="02040503050406030204" pitchFamily="18" charset="0"/>
              </a:rPr>
              <a:t>Requests for an appeal received: 1, which is less than 1% (0.8%)</a:t>
            </a:r>
          </a:p>
          <a:p>
            <a:pPr>
              <a:buFont typeface="Courier New" panose="02070309020205020404" pitchFamily="49" charset="0"/>
              <a:buChar char="o"/>
            </a:pPr>
            <a:r>
              <a:rPr lang="en-US" sz="2100">
                <a:solidFill>
                  <a:srgbClr val="FFC000"/>
                </a:solidFill>
                <a:effectLst>
                  <a:outerShdw blurRad="38100" dist="38100" dir="2700000" algn="tl">
                    <a:srgbClr val="000000">
                      <a:alpha val="43137"/>
                    </a:srgbClr>
                  </a:outerShdw>
                </a:effectLst>
                <a:latin typeface="Cambria" panose="02040503050406030204" pitchFamily="18" charset="0"/>
              </a:rPr>
              <a:t>Cases pending litigation: </a:t>
            </a:r>
            <a:r>
              <a:rPr lang="en-US" sz="2100">
                <a:effectLst>
                  <a:outerShdw blurRad="38100" dist="38100" dir="2700000" algn="tl">
                    <a:srgbClr val="000000">
                      <a:alpha val="43137"/>
                    </a:srgbClr>
                  </a:outerShdw>
                </a:effectLst>
                <a:latin typeface="Cambria" panose="02040503050406030204" pitchFamily="18" charset="0"/>
              </a:rPr>
              <a:t>98</a:t>
            </a:r>
          </a:p>
          <a:p>
            <a:pPr>
              <a:buFont typeface="Courier New" panose="02070309020205020404" pitchFamily="49" charset="0"/>
              <a:buChar char="o"/>
            </a:pPr>
            <a:r>
              <a:rPr lang="en-US" sz="2100">
                <a:solidFill>
                  <a:srgbClr val="FFC000"/>
                </a:solidFill>
                <a:effectLst>
                  <a:outerShdw blurRad="38100" dist="38100" dir="2700000" algn="tl">
                    <a:srgbClr val="000000">
                      <a:alpha val="43137"/>
                    </a:srgbClr>
                  </a:outerShdw>
                </a:effectLst>
                <a:latin typeface="Cambria" panose="02040503050406030204" pitchFamily="18" charset="0"/>
              </a:rPr>
              <a:t>Cases in litigation: </a:t>
            </a:r>
            <a:r>
              <a:rPr lang="en-US" sz="2100">
                <a:effectLst>
                  <a:outerShdw blurRad="38100" dist="38100" dir="2700000" algn="tl">
                    <a:srgbClr val="000000">
                      <a:alpha val="43137"/>
                    </a:srgbClr>
                  </a:outerShdw>
                </a:effectLst>
                <a:latin typeface="Cambria" panose="02040503050406030204" pitchFamily="18" charset="0"/>
              </a:rPr>
              <a:t>14</a:t>
            </a:r>
          </a:p>
          <a:p>
            <a:pPr>
              <a:buFont typeface="Courier New" panose="02070309020205020404" pitchFamily="49" charset="0"/>
              <a:buChar char="o"/>
            </a:pPr>
            <a:r>
              <a:rPr lang="en-US" sz="2100">
                <a:effectLst>
                  <a:outerShdw blurRad="38100" dist="38100" dir="2700000" algn="tl">
                    <a:srgbClr val="000000">
                      <a:alpha val="43137"/>
                    </a:srgbClr>
                  </a:outerShdw>
                </a:effectLst>
                <a:latin typeface="Cambria" panose="02040503050406030204" pitchFamily="18" charset="0"/>
              </a:rPr>
              <a:t>A huge “Thanks!” to Diana May and her incredible staff </a:t>
            </a:r>
          </a:p>
          <a:p>
            <a:endParaRPr lang="en-US"/>
          </a:p>
        </p:txBody>
      </p:sp>
      <p:sp>
        <p:nvSpPr>
          <p:cNvPr id="4" name="TextBox 3">
            <a:extLst>
              <a:ext uri="{FF2B5EF4-FFF2-40B4-BE49-F238E27FC236}">
                <a16:creationId xmlns:a16="http://schemas.microsoft.com/office/drawing/2014/main" id="{33B06CB8-9B16-41CF-AB4B-32F41FF15E7A}"/>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5" name="Picture 2" descr="Image result for el paso county development services">
            <a:hlinkClick r:id="rId2"/>
            <a:extLst>
              <a:ext uri="{FF2B5EF4-FFF2-40B4-BE49-F238E27FC236}">
                <a16:creationId xmlns:a16="http://schemas.microsoft.com/office/drawing/2014/main" id="{3B517EDE-0196-4138-A5DE-A5086F4B5D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54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BC88-217A-45AA-B206-76DE8B5B3F31}"/>
              </a:ext>
            </a:extLst>
          </p:cNvPr>
          <p:cNvSpPr>
            <a:spLocks noGrp="1"/>
          </p:cNvSpPr>
          <p:nvPr>
            <p:ph type="title"/>
          </p:nvPr>
        </p:nvSpPr>
        <p:spPr>
          <a:xfrm>
            <a:off x="609600" y="274638"/>
            <a:ext cx="7924800" cy="792162"/>
          </a:xfrm>
        </p:spPr>
        <p:txBody>
          <a:bodyPr/>
          <a:lstStyle/>
          <a:p>
            <a:pPr algn="ctr"/>
            <a:r>
              <a:rPr lang="en-US" sz="3600" cap="none">
                <a:effectLst>
                  <a:outerShdw blurRad="38100" dist="38100" dir="2700000" algn="tl">
                    <a:srgbClr val="000000">
                      <a:alpha val="43137"/>
                    </a:srgbClr>
                  </a:outerShdw>
                </a:effectLst>
                <a:latin typeface="Cambria" panose="02040503050406030204" pitchFamily="18" charset="0"/>
              </a:rPr>
              <a:t>2020 Summary - Abatements </a:t>
            </a:r>
            <a:endParaRPr lang="en-US" sz="3600"/>
          </a:p>
        </p:txBody>
      </p:sp>
      <p:sp>
        <p:nvSpPr>
          <p:cNvPr id="3" name="Content Placeholder 2">
            <a:extLst>
              <a:ext uri="{FF2B5EF4-FFF2-40B4-BE49-F238E27FC236}">
                <a16:creationId xmlns:a16="http://schemas.microsoft.com/office/drawing/2014/main" id="{116007E0-D2B6-4D27-9773-BC3674487493}"/>
              </a:ext>
            </a:extLst>
          </p:cNvPr>
          <p:cNvSpPr>
            <a:spLocks noGrp="1"/>
          </p:cNvSpPr>
          <p:nvPr>
            <p:ph sz="quarter" idx="13"/>
          </p:nvPr>
        </p:nvSpPr>
        <p:spPr>
          <a:xfrm>
            <a:off x="609600" y="1676400"/>
            <a:ext cx="7924800" cy="4114800"/>
          </a:xfrm>
        </p:spPr>
        <p:txBody>
          <a:bodyPr>
            <a:norm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rPr>
              <a:t>Properties cleaned up: </a:t>
            </a:r>
            <a:r>
              <a:rPr lang="en-US" sz="2000">
                <a:effectLst>
                  <a:outerShdw blurRad="38100" dist="38100" dir="2700000" algn="tl">
                    <a:srgbClr val="000000">
                      <a:alpha val="43137"/>
                    </a:srgbClr>
                  </a:outerShdw>
                </a:effectLst>
                <a:latin typeface="Cambria" panose="02040503050406030204" pitchFamily="18" charset="0"/>
              </a:rPr>
              <a:t>8</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rPr>
              <a:t>$76,507</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rPr>
              <a:t>$33,411 (43%) recovered through payment plans and paid liens</a:t>
            </a:r>
          </a:p>
          <a:p>
            <a:pPr lvl="1"/>
            <a:r>
              <a:rPr lang="en-US" sz="2000">
                <a:effectLst>
                  <a:outerShdw blurRad="38100" dist="38100" dir="2700000" algn="tl">
                    <a:srgbClr val="000000">
                      <a:alpha val="43137"/>
                    </a:srgbClr>
                  </a:outerShdw>
                </a:effectLst>
                <a:latin typeface="Cambria" panose="02040503050406030204" pitchFamily="18" charset="0"/>
              </a:rPr>
              <a:t>Two active payment plans</a:t>
            </a:r>
          </a:p>
          <a:p>
            <a:pPr lvl="1"/>
            <a:r>
              <a:rPr lang="en-US" sz="2000">
                <a:effectLst>
                  <a:outerShdw blurRad="38100" dist="38100" dir="2700000" algn="tl">
                    <a:srgbClr val="000000">
                      <a:alpha val="43137"/>
                    </a:srgbClr>
                  </a:outerShdw>
                </a:effectLst>
                <a:latin typeface="Cambria" panose="02040503050406030204" pitchFamily="18" charset="0"/>
              </a:rPr>
              <a:t>Two cleanups paid back in full</a:t>
            </a:r>
          </a:p>
          <a:p>
            <a:pPr lvl="1"/>
            <a:r>
              <a:rPr lang="en-US" sz="2000">
                <a:effectLst>
                  <a:outerShdw blurRad="38100" dist="38100" dir="2700000" algn="tl">
                    <a:srgbClr val="000000">
                      <a:alpha val="43137"/>
                    </a:srgbClr>
                  </a:outerShdw>
                </a:effectLst>
                <a:latin typeface="Cambria" panose="02040503050406030204" pitchFamily="18" charset="0"/>
              </a:rPr>
              <a:t>Three liens pending</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rPr>
              <a:t>Approximately </a:t>
            </a:r>
            <a:r>
              <a:rPr lang="en-US" sz="2000" u="sng">
                <a:solidFill>
                  <a:srgbClr val="FFC000"/>
                </a:solidFill>
                <a:effectLst>
                  <a:outerShdw blurRad="38100" dist="38100" dir="2700000" algn="tl">
                    <a:srgbClr val="000000">
                      <a:alpha val="43137"/>
                    </a:srgbClr>
                  </a:outerShdw>
                </a:effectLst>
                <a:latin typeface="Cambria" panose="02040503050406030204" pitchFamily="18" charset="0"/>
              </a:rPr>
              <a:t>400,000</a:t>
            </a:r>
            <a:r>
              <a:rPr lang="en-US" sz="2000">
                <a:solidFill>
                  <a:srgbClr val="FFC000"/>
                </a:solidFill>
                <a:effectLst>
                  <a:outerShdw blurRad="38100" dist="38100" dir="2700000" algn="tl">
                    <a:srgbClr val="000000">
                      <a:alpha val="43137"/>
                    </a:srgbClr>
                  </a:outerShdw>
                </a:effectLst>
                <a:latin typeface="Cambria" panose="02040503050406030204" pitchFamily="18" charset="0"/>
              </a:rPr>
              <a:t> pounds of rubbish and weeds removed</a:t>
            </a:r>
          </a:p>
          <a:p>
            <a:endParaRPr lang="en-US" sz="2000">
              <a:effectLst>
                <a:outerShdw blurRad="38100" dist="38100" dir="2700000" algn="tl">
                  <a:srgbClr val="000000">
                    <a:alpha val="43137"/>
                  </a:srgbClr>
                </a:outerShdw>
              </a:effectLst>
              <a:latin typeface="Cambria" panose="02040503050406030204" pitchFamily="18" charset="0"/>
            </a:endParaRPr>
          </a:p>
          <a:p>
            <a:pPr marL="0" indent="0">
              <a:buNone/>
            </a:pPr>
            <a:endParaRPr lang="en-US" sz="2000">
              <a:effectLst>
                <a:outerShdw blurRad="38100" dist="38100" dir="2700000" algn="tl">
                  <a:srgbClr val="000000">
                    <a:alpha val="43137"/>
                  </a:srgbClr>
                </a:outerShdw>
              </a:effectLst>
              <a:latin typeface="Cambria" panose="02040503050406030204" pitchFamily="18" charset="0"/>
            </a:endParaRPr>
          </a:p>
          <a:p>
            <a:pPr marL="0" indent="0">
              <a:buNone/>
            </a:pPr>
            <a:endParaRPr lang="en-US"/>
          </a:p>
          <a:p>
            <a:pPr marL="0" indent="0">
              <a:buNone/>
            </a:pPr>
            <a:endParaRPr lang="en-US"/>
          </a:p>
        </p:txBody>
      </p:sp>
      <p:sp>
        <p:nvSpPr>
          <p:cNvPr id="4" name="TextBox 3">
            <a:extLst>
              <a:ext uri="{FF2B5EF4-FFF2-40B4-BE49-F238E27FC236}">
                <a16:creationId xmlns:a16="http://schemas.microsoft.com/office/drawing/2014/main" id="{7183DF42-37E0-46E3-8C75-AFAB652B4BD7}"/>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5" name="Picture 2" descr="Image result for el paso county development services">
            <a:hlinkClick r:id="rId2"/>
            <a:extLst>
              <a:ext uri="{FF2B5EF4-FFF2-40B4-BE49-F238E27FC236}">
                <a16:creationId xmlns:a16="http://schemas.microsoft.com/office/drawing/2014/main" id="{7EDE24E1-03F7-437E-9F56-2C3050CA78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034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200">
                <a:solidFill>
                  <a:schemeClr val="accent3"/>
                </a:solidFill>
                <a:effectLst>
                  <a:outerShdw blurRad="38100" dist="38100" dir="2700000" algn="tl">
                    <a:srgbClr val="000000">
                      <a:alpha val="43137"/>
                    </a:srgbClr>
                  </a:outerShdw>
                </a:effectLst>
                <a:latin typeface="Cambria" panose="02040503050406030204" pitchFamily="18" charset="0"/>
              </a:rPr>
              <a:t>2020</a:t>
            </a:r>
          </a:p>
        </p:txBody>
      </p:sp>
      <p:sp>
        <p:nvSpPr>
          <p:cNvPr id="2" name="Title 1"/>
          <p:cNvSpPr>
            <a:spLocks noGrp="1"/>
          </p:cNvSpPr>
          <p:nvPr>
            <p:ph type="ctrTitle"/>
          </p:nvPr>
        </p:nvSpPr>
        <p:spPr>
          <a:xfrm>
            <a:off x="723900" y="1752600"/>
            <a:ext cx="7772400" cy="1470025"/>
          </a:xfrm>
        </p:spPr>
        <p:txBody>
          <a:bodyPr/>
          <a:lstStyle/>
          <a:p>
            <a:br>
              <a:rPr lang="en-US"/>
            </a:br>
            <a:r>
              <a:rPr lang="en-US" sz="4000" cap="none">
                <a:effectLst>
                  <a:outerShdw blurRad="38100" dist="38100" dir="2700000" algn="tl">
                    <a:srgbClr val="000000">
                      <a:alpha val="43137"/>
                    </a:srgbClr>
                  </a:outerShdw>
                </a:effectLst>
                <a:latin typeface="Cambria" panose="02040503050406030204" pitchFamily="18" charset="0"/>
              </a:rPr>
              <a:t>Code Enforcement </a:t>
            </a:r>
            <a:br>
              <a:rPr lang="en-US" cap="none">
                <a:solidFill>
                  <a:schemeClr val="accent3"/>
                </a:solidFill>
                <a:effectLst>
                  <a:outerShdw blurRad="38100" dist="38100" dir="2700000" algn="tl">
                    <a:srgbClr val="000000">
                      <a:alpha val="43137"/>
                    </a:srgbClr>
                  </a:outerShdw>
                </a:effectLst>
                <a:latin typeface="Cambria" panose="02040503050406030204" pitchFamily="18" charset="0"/>
              </a:rPr>
            </a:br>
            <a:r>
              <a:rPr lang="en-US" cap="none">
                <a:solidFill>
                  <a:schemeClr val="accent3"/>
                </a:solidFill>
                <a:effectLst>
                  <a:outerShdw blurRad="38100" dist="38100" dir="2700000" algn="tl">
                    <a:srgbClr val="000000">
                      <a:alpha val="43137"/>
                    </a:srgbClr>
                  </a:outerShdw>
                </a:effectLst>
                <a:latin typeface="Cambria" panose="02040503050406030204" pitchFamily="18" charset="0"/>
              </a:rPr>
              <a:t>Abatement Projects</a:t>
            </a:r>
          </a:p>
        </p:txBody>
      </p:sp>
      <p:sp>
        <p:nvSpPr>
          <p:cNvPr id="4" name="TextBox 3"/>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5"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39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257" y="457200"/>
            <a:ext cx="7924800" cy="792162"/>
          </a:xfrm>
        </p:spPr>
        <p:txBody>
          <a:bodyPr/>
          <a:lstStyle/>
          <a:p>
            <a:pPr algn="ctr"/>
            <a:r>
              <a:rPr lang="en-US" sz="3600" cap="none">
                <a:effectLst>
                  <a:outerShdw blurRad="38100" dist="38100" dir="2700000" algn="tl">
                    <a:srgbClr val="000000">
                      <a:alpha val="43137"/>
                    </a:srgbClr>
                  </a:outerShdw>
                </a:effectLst>
                <a:latin typeface="Cambria" panose="02040503050406030204" pitchFamily="18" charset="0"/>
              </a:rPr>
              <a:t>Overview</a:t>
            </a:r>
            <a:endParaRPr lang="en-US" sz="360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609600" y="1615032"/>
            <a:ext cx="7924800" cy="3886200"/>
          </a:xfrm>
        </p:spPr>
        <p:txBody>
          <a:bodyPr/>
          <a:lstStyle/>
          <a:p>
            <a:r>
              <a:rPr lang="en-US" sz="2400">
                <a:solidFill>
                  <a:srgbClr val="FFC000"/>
                </a:solidFill>
                <a:effectLst>
                  <a:outerShdw blurRad="38100" dist="38100" dir="2700000" algn="tl">
                    <a:srgbClr val="000000">
                      <a:alpha val="43137"/>
                    </a:srgbClr>
                  </a:outerShdw>
                </a:effectLst>
                <a:latin typeface="Cambria" panose="02040503050406030204" pitchFamily="18" charset="0"/>
              </a:rPr>
              <a:t>COVID Challenges and Response</a:t>
            </a:r>
          </a:p>
          <a:p>
            <a:r>
              <a:rPr lang="en-US" sz="2400">
                <a:solidFill>
                  <a:srgbClr val="FFC000"/>
                </a:solidFill>
                <a:effectLst>
                  <a:outerShdw blurRad="38100" dist="38100" dir="2700000" algn="tl">
                    <a:srgbClr val="000000">
                      <a:alpha val="43137"/>
                    </a:srgbClr>
                  </a:outerShdw>
                </a:effectLst>
                <a:latin typeface="Cambria" panose="02040503050406030204" pitchFamily="18" charset="0"/>
              </a:rPr>
              <a:t>Annual Statistics</a:t>
            </a:r>
          </a:p>
          <a:p>
            <a:r>
              <a:rPr lang="en-US" sz="2400">
                <a:solidFill>
                  <a:srgbClr val="FFC000"/>
                </a:solidFill>
                <a:effectLst>
                  <a:outerShdw blurRad="38100" dist="38100" dir="2700000" algn="tl">
                    <a:srgbClr val="000000">
                      <a:alpha val="43137"/>
                    </a:srgbClr>
                  </a:outerShdw>
                </a:effectLst>
                <a:latin typeface="Cambria" panose="02040503050406030204" pitchFamily="18" charset="0"/>
              </a:rPr>
              <a:t>Master Plan</a:t>
            </a:r>
          </a:p>
          <a:p>
            <a:r>
              <a:rPr lang="en-US" sz="2400">
                <a:solidFill>
                  <a:srgbClr val="FFC000"/>
                </a:solidFill>
                <a:effectLst>
                  <a:outerShdw blurRad="38100" dist="38100" dir="2700000" algn="tl">
                    <a:srgbClr val="000000">
                      <a:alpha val="43137"/>
                    </a:srgbClr>
                  </a:outerShdw>
                </a:effectLst>
                <a:latin typeface="Cambria" panose="02040503050406030204" pitchFamily="18" charset="0"/>
              </a:rPr>
              <a:t>Water Master Plan Award</a:t>
            </a:r>
          </a:p>
          <a:p>
            <a:r>
              <a:rPr lang="en-US" sz="2400">
                <a:solidFill>
                  <a:srgbClr val="FFC000"/>
                </a:solidFill>
                <a:effectLst>
                  <a:outerShdw blurRad="38100" dist="38100" dir="2700000" algn="tl">
                    <a:srgbClr val="000000">
                      <a:alpha val="43137"/>
                    </a:srgbClr>
                  </a:outerShdw>
                </a:effectLst>
                <a:latin typeface="Cambria" panose="02040503050406030204" pitchFamily="18" charset="0"/>
              </a:rPr>
              <a:t>Land Development Code (LDC) Amendment</a:t>
            </a:r>
          </a:p>
          <a:p>
            <a:r>
              <a:rPr lang="en-US" sz="2400">
                <a:solidFill>
                  <a:srgbClr val="FFC000"/>
                </a:solidFill>
                <a:effectLst>
                  <a:outerShdw blurRad="38100" dist="38100" dir="2700000" algn="tl">
                    <a:srgbClr val="000000">
                      <a:alpha val="43137"/>
                    </a:srgbClr>
                  </a:outerShdw>
                </a:effectLst>
                <a:latin typeface="Cambria" panose="02040503050406030204" pitchFamily="18" charset="0"/>
              </a:rPr>
              <a:t>Code Enforcement Abatement Projects</a:t>
            </a:r>
          </a:p>
          <a:p>
            <a:r>
              <a:rPr lang="en-US" sz="2400">
                <a:solidFill>
                  <a:srgbClr val="FFC000"/>
                </a:solidFill>
                <a:effectLst>
                  <a:outerShdw blurRad="38100" dist="38100" dir="2700000" algn="tl">
                    <a:srgbClr val="000000">
                      <a:alpha val="43137"/>
                    </a:srgbClr>
                  </a:outerShdw>
                </a:effectLst>
                <a:latin typeface="Cambria" panose="02040503050406030204" pitchFamily="18" charset="0"/>
              </a:rPr>
              <a:t>Efforts Moving Forward - 2021 and Beyond</a:t>
            </a:r>
          </a:p>
          <a:p>
            <a:endParaRPr lang="en-US" sz="2400">
              <a:solidFill>
                <a:srgbClr val="FFC000"/>
              </a:solidFill>
              <a:effectLst>
                <a:outerShdw blurRad="38100" dist="38100" dir="2700000" algn="tl">
                  <a:srgbClr val="000000">
                    <a:alpha val="43137"/>
                  </a:srgbClr>
                </a:outerShdw>
              </a:effectLst>
              <a:latin typeface="Cambria" panose="02040503050406030204" pitchFamily="18" charset="0"/>
            </a:endParaRPr>
          </a:p>
          <a:p>
            <a:pPr lvl="1"/>
            <a:endParaRPr lang="en-US">
              <a:latin typeface="Cambria" panose="02040503050406030204" pitchFamily="18" charset="0"/>
            </a:endParaRPr>
          </a:p>
        </p:txBody>
      </p:sp>
      <p:sp>
        <p:nvSpPr>
          <p:cNvPr id="4" name="TextBox 3"/>
          <p:cNvSpPr txBox="1"/>
          <p:nvPr/>
        </p:nvSpPr>
        <p:spPr>
          <a:xfrm>
            <a:off x="685800" y="6169720"/>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5"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696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A9F2EB-21EE-4AEA-A89F-C5AEC93F64F8}"/>
              </a:ext>
            </a:extLst>
          </p:cNvPr>
          <p:cNvSpPr txBox="1"/>
          <p:nvPr/>
        </p:nvSpPr>
        <p:spPr>
          <a:xfrm>
            <a:off x="3058834" y="689582"/>
            <a:ext cx="2697480" cy="461665"/>
          </a:xfrm>
          <a:prstGeom prst="rect">
            <a:avLst/>
          </a:prstGeom>
          <a:noFill/>
        </p:spPr>
        <p:txBody>
          <a:bodyPr wrap="square" rtlCol="0">
            <a:spAutoFit/>
          </a:bodyPr>
          <a:lstStyle/>
          <a:p>
            <a:pPr algn="ctr"/>
            <a:r>
              <a:rPr lang="en-US" sz="2400" b="1">
                <a:effectLst>
                  <a:outerShdw blurRad="38100" dist="38100" dir="2700000" algn="tl">
                    <a:srgbClr val="000000">
                      <a:alpha val="43137"/>
                    </a:srgbClr>
                  </a:outerShdw>
                </a:effectLst>
                <a:latin typeface="Cambria" panose="02040503050406030204" pitchFamily="18" charset="0"/>
              </a:rPr>
              <a:t>Before</a:t>
            </a:r>
            <a:endParaRPr lang="en-US" sz="2400">
              <a:effectLst>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C0962796-C5B9-4425-9927-7E507739E6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345" y="1524000"/>
            <a:ext cx="2940255" cy="2205191"/>
          </a:xfrm>
          <a:prstGeom prst="rect">
            <a:avLst/>
          </a:prstGeom>
        </p:spPr>
      </p:pic>
      <p:pic>
        <p:nvPicPr>
          <p:cNvPr id="24" name="Picture 23">
            <a:extLst>
              <a:ext uri="{FF2B5EF4-FFF2-40B4-BE49-F238E27FC236}">
                <a16:creationId xmlns:a16="http://schemas.microsoft.com/office/drawing/2014/main" id="{1FD51B96-1C35-4ADC-BC6C-0E5B6414B1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399" y="4013032"/>
            <a:ext cx="3082089" cy="2311567"/>
          </a:xfrm>
          <a:prstGeom prst="rect">
            <a:avLst/>
          </a:prstGeom>
        </p:spPr>
      </p:pic>
      <p:pic>
        <p:nvPicPr>
          <p:cNvPr id="26" name="Picture 25">
            <a:extLst>
              <a:ext uri="{FF2B5EF4-FFF2-40B4-BE49-F238E27FC236}">
                <a16:creationId xmlns:a16="http://schemas.microsoft.com/office/drawing/2014/main" id="{DECF11D2-D7EF-499A-80EA-59F6E4CA8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787" y="4013032"/>
            <a:ext cx="3082089" cy="2311567"/>
          </a:xfrm>
          <a:prstGeom prst="rect">
            <a:avLst/>
          </a:prstGeom>
        </p:spPr>
      </p:pic>
      <p:pic>
        <p:nvPicPr>
          <p:cNvPr id="28" name="Picture 27" descr="A picture containing grass, outdoor, tree&#10;&#10;Description automatically generated">
            <a:extLst>
              <a:ext uri="{FF2B5EF4-FFF2-40B4-BE49-F238E27FC236}">
                <a16:creationId xmlns:a16="http://schemas.microsoft.com/office/drawing/2014/main" id="{734CEC23-BB07-4D06-A80A-4BDAACB770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2" y="1524000"/>
            <a:ext cx="2940255" cy="2205191"/>
          </a:xfrm>
          <a:prstGeom prst="rect">
            <a:avLst/>
          </a:prstGeom>
        </p:spPr>
      </p:pic>
      <p:sp>
        <p:nvSpPr>
          <p:cNvPr id="33" name="TextBox 32">
            <a:extLst>
              <a:ext uri="{FF2B5EF4-FFF2-40B4-BE49-F238E27FC236}">
                <a16:creationId xmlns:a16="http://schemas.microsoft.com/office/drawing/2014/main" id="{B033BFE5-B10F-4E30-9E7C-35C7C653802D}"/>
              </a:ext>
            </a:extLst>
          </p:cNvPr>
          <p:cNvSpPr txBox="1"/>
          <p:nvPr/>
        </p:nvSpPr>
        <p:spPr>
          <a:xfrm>
            <a:off x="3470314" y="1752600"/>
            <a:ext cx="2286000" cy="707886"/>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Security </a:t>
            </a:r>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$1,050</a:t>
            </a:r>
          </a:p>
        </p:txBody>
      </p:sp>
    </p:spTree>
    <p:extLst>
      <p:ext uri="{BB962C8B-B14F-4D97-AF65-F5344CB8AC3E}">
        <p14:creationId xmlns:p14="http://schemas.microsoft.com/office/powerpoint/2010/main" val="268685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45FBA-7E94-4A38-8459-655978DF81F4}"/>
              </a:ext>
            </a:extLst>
          </p:cNvPr>
          <p:cNvSpPr txBox="1"/>
          <p:nvPr/>
        </p:nvSpPr>
        <p:spPr>
          <a:xfrm>
            <a:off x="4089790" y="457200"/>
            <a:ext cx="19050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rPr>
              <a:t>After</a:t>
            </a:r>
          </a:p>
        </p:txBody>
      </p:sp>
      <p:pic>
        <p:nvPicPr>
          <p:cNvPr id="3" name="Picture 2" descr="A picture containing building, porch&#10;&#10;Description automatically generated">
            <a:extLst>
              <a:ext uri="{FF2B5EF4-FFF2-40B4-BE49-F238E27FC236}">
                <a16:creationId xmlns:a16="http://schemas.microsoft.com/office/drawing/2014/main" id="{1733BE8B-641F-43B2-A720-C3675A95A4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143000"/>
            <a:ext cx="3657600" cy="2743200"/>
          </a:xfrm>
          <a:prstGeom prst="rect">
            <a:avLst/>
          </a:prstGeom>
        </p:spPr>
      </p:pic>
      <p:pic>
        <p:nvPicPr>
          <p:cNvPr id="4" name="Picture 3" descr="A picture containing tree, outdoor, grass, sky&#10;&#10;Description automatically generated">
            <a:extLst>
              <a:ext uri="{FF2B5EF4-FFF2-40B4-BE49-F238E27FC236}">
                <a16:creationId xmlns:a16="http://schemas.microsoft.com/office/drawing/2014/main" id="{AA13C2C9-A73F-4BA3-B789-CBBE28B4BF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5016" y="1143000"/>
            <a:ext cx="3599384" cy="2699538"/>
          </a:xfrm>
          <a:prstGeom prst="rect">
            <a:avLst/>
          </a:prstGeom>
        </p:spPr>
      </p:pic>
      <p:pic>
        <p:nvPicPr>
          <p:cNvPr id="5" name="Picture 4" descr="A picture containing ground, grass, outdoor, building&#10;&#10;Description automatically generated">
            <a:extLst>
              <a:ext uri="{FF2B5EF4-FFF2-40B4-BE49-F238E27FC236}">
                <a16:creationId xmlns:a16="http://schemas.microsoft.com/office/drawing/2014/main" id="{6B0509C1-D4D1-4E01-A682-9F9C81035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8086" y="4110335"/>
            <a:ext cx="3352799" cy="2514599"/>
          </a:xfrm>
          <a:prstGeom prst="rect">
            <a:avLst/>
          </a:prstGeom>
        </p:spPr>
      </p:pic>
      <p:sp>
        <p:nvSpPr>
          <p:cNvPr id="6" name="TextBox 5">
            <a:extLst>
              <a:ext uri="{FF2B5EF4-FFF2-40B4-BE49-F238E27FC236}">
                <a16:creationId xmlns:a16="http://schemas.microsoft.com/office/drawing/2014/main" id="{4867F44E-8609-4491-B9EE-A2BA221A5C86}"/>
              </a:ext>
            </a:extLst>
          </p:cNvPr>
          <p:cNvSpPr txBox="1"/>
          <p:nvPr/>
        </p:nvSpPr>
        <p:spPr>
          <a:xfrm>
            <a:off x="6272463" y="4683811"/>
            <a:ext cx="2286000" cy="707886"/>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Security </a:t>
            </a:r>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$1,050</a:t>
            </a:r>
          </a:p>
        </p:txBody>
      </p:sp>
    </p:spTree>
    <p:extLst>
      <p:ext uri="{BB962C8B-B14F-4D97-AF65-F5344CB8AC3E}">
        <p14:creationId xmlns:p14="http://schemas.microsoft.com/office/powerpoint/2010/main" val="426157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04C4DC-72DA-4186-8676-E8CCCD721181}"/>
              </a:ext>
            </a:extLst>
          </p:cNvPr>
          <p:cNvSpPr txBox="1"/>
          <p:nvPr/>
        </p:nvSpPr>
        <p:spPr>
          <a:xfrm>
            <a:off x="3236779" y="188743"/>
            <a:ext cx="2697480" cy="830997"/>
          </a:xfrm>
          <a:prstGeom prst="rect">
            <a:avLst/>
          </a:prstGeom>
          <a:noFill/>
        </p:spPr>
        <p:txBody>
          <a:bodyPr wrap="square" rtlCol="0">
            <a:spAutoFit/>
          </a:bodyPr>
          <a:lstStyle/>
          <a:p>
            <a:pPr algn="ctr"/>
            <a:r>
              <a:rPr lang="en-US" sz="2400" b="1">
                <a:effectLst>
                  <a:outerShdw blurRad="38100" dist="38100" dir="2700000" algn="tl">
                    <a:srgbClr val="000000">
                      <a:alpha val="43137"/>
                    </a:srgbClr>
                  </a:outerShdw>
                </a:effectLst>
                <a:latin typeface="Cambria" panose="02040503050406030204" pitchFamily="18" charset="0"/>
              </a:rPr>
              <a:t>Before</a:t>
            </a:r>
          </a:p>
          <a:p>
            <a:endParaRPr lang="en-US" sz="240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30136F7F-026C-428B-88C7-9895CB0570FF}"/>
              </a:ext>
            </a:extLst>
          </p:cNvPr>
          <p:cNvSpPr txBox="1"/>
          <p:nvPr/>
        </p:nvSpPr>
        <p:spPr>
          <a:xfrm>
            <a:off x="4273100" y="3975668"/>
            <a:ext cx="19050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rPr>
              <a:t>After</a:t>
            </a:r>
          </a:p>
        </p:txBody>
      </p:sp>
      <p:sp>
        <p:nvSpPr>
          <p:cNvPr id="20" name="TextBox 19">
            <a:extLst>
              <a:ext uri="{FF2B5EF4-FFF2-40B4-BE49-F238E27FC236}">
                <a16:creationId xmlns:a16="http://schemas.microsoft.com/office/drawing/2014/main" id="{77C674B1-A529-4AC1-B324-11D6623E0308}"/>
              </a:ext>
            </a:extLst>
          </p:cNvPr>
          <p:cNvSpPr txBox="1"/>
          <p:nvPr/>
        </p:nvSpPr>
        <p:spPr>
          <a:xfrm>
            <a:off x="3119439" y="3136784"/>
            <a:ext cx="3071779" cy="707886"/>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Colorado Centre</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$1,430</a:t>
            </a:r>
          </a:p>
        </p:txBody>
      </p:sp>
      <p:pic>
        <p:nvPicPr>
          <p:cNvPr id="4" name="Picture 3">
            <a:extLst>
              <a:ext uri="{FF2B5EF4-FFF2-40B4-BE49-F238E27FC236}">
                <a16:creationId xmlns:a16="http://schemas.microsoft.com/office/drawing/2014/main" id="{36223AC6-EF8A-4676-8BC5-0974DBE7CB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126" y="757083"/>
            <a:ext cx="2851356" cy="2138517"/>
          </a:xfrm>
          <a:prstGeom prst="rect">
            <a:avLst/>
          </a:prstGeom>
        </p:spPr>
      </p:pic>
      <p:pic>
        <p:nvPicPr>
          <p:cNvPr id="7" name="Picture 6">
            <a:extLst>
              <a:ext uri="{FF2B5EF4-FFF2-40B4-BE49-F238E27FC236}">
                <a16:creationId xmlns:a16="http://schemas.microsoft.com/office/drawing/2014/main" id="{BC2C0D41-D9E2-4C88-84C0-EC8D2CAE9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2210" y="781664"/>
            <a:ext cx="2851356" cy="2138517"/>
          </a:xfrm>
          <a:prstGeom prst="rect">
            <a:avLst/>
          </a:prstGeom>
        </p:spPr>
      </p:pic>
      <p:pic>
        <p:nvPicPr>
          <p:cNvPr id="12" name="Picture 11" descr="A picture containing outdoor, sky, tree, grass&#10;&#10;Description automatically generated">
            <a:extLst>
              <a:ext uri="{FF2B5EF4-FFF2-40B4-BE49-F238E27FC236}">
                <a16:creationId xmlns:a16="http://schemas.microsoft.com/office/drawing/2014/main" id="{1E8337D7-8F45-410C-9C06-793B954E5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100" y="781664"/>
            <a:ext cx="2826774" cy="2120081"/>
          </a:xfrm>
          <a:prstGeom prst="rect">
            <a:avLst/>
          </a:prstGeom>
        </p:spPr>
      </p:pic>
      <p:pic>
        <p:nvPicPr>
          <p:cNvPr id="14" name="Picture 13" descr="A picture containing building, outdoor, house, old&#10;&#10;Description automatically generated">
            <a:extLst>
              <a:ext uri="{FF2B5EF4-FFF2-40B4-BE49-F238E27FC236}">
                <a16:creationId xmlns:a16="http://schemas.microsoft.com/office/drawing/2014/main" id="{620E0575-673A-4ECD-8602-39E4F62E31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26" y="4429303"/>
            <a:ext cx="2880853" cy="2160640"/>
          </a:xfrm>
          <a:prstGeom prst="rect">
            <a:avLst/>
          </a:prstGeom>
        </p:spPr>
      </p:pic>
      <p:pic>
        <p:nvPicPr>
          <p:cNvPr id="21" name="Picture 20" descr="A picture containing outdoor, tree, ground, sky&#10;&#10;Description automatically generated">
            <a:extLst>
              <a:ext uri="{FF2B5EF4-FFF2-40B4-BE49-F238E27FC236}">
                <a16:creationId xmlns:a16="http://schemas.microsoft.com/office/drawing/2014/main" id="{DAC9BF81-2359-4AD4-9D1E-E931BB0CCD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6779" y="4429303"/>
            <a:ext cx="2837100" cy="2127825"/>
          </a:xfrm>
          <a:prstGeom prst="rect">
            <a:avLst/>
          </a:prstGeom>
        </p:spPr>
      </p:pic>
      <p:pic>
        <p:nvPicPr>
          <p:cNvPr id="23" name="Picture 22" descr="A picture containing outdoor, tree, grass, building&#10;&#10;Description automatically generated">
            <a:extLst>
              <a:ext uri="{FF2B5EF4-FFF2-40B4-BE49-F238E27FC236}">
                <a16:creationId xmlns:a16="http://schemas.microsoft.com/office/drawing/2014/main" id="{A2D28554-5322-4927-B893-AFE9129A41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8101" y="4437048"/>
            <a:ext cx="2826773" cy="2120080"/>
          </a:xfrm>
          <a:prstGeom prst="rect">
            <a:avLst/>
          </a:prstGeom>
        </p:spPr>
      </p:pic>
    </p:spTree>
    <p:extLst>
      <p:ext uri="{BB962C8B-B14F-4D97-AF65-F5344CB8AC3E}">
        <p14:creationId xmlns:p14="http://schemas.microsoft.com/office/powerpoint/2010/main" val="1256389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34E03F-C27D-4AC7-B818-CFDF361022F8}"/>
              </a:ext>
            </a:extLst>
          </p:cNvPr>
          <p:cNvSpPr txBox="1"/>
          <p:nvPr/>
        </p:nvSpPr>
        <p:spPr>
          <a:xfrm>
            <a:off x="3805207" y="286227"/>
            <a:ext cx="17526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Before</a:t>
            </a:r>
          </a:p>
        </p:txBody>
      </p:sp>
      <p:sp>
        <p:nvSpPr>
          <p:cNvPr id="12" name="TextBox 11">
            <a:extLst>
              <a:ext uri="{FF2B5EF4-FFF2-40B4-BE49-F238E27FC236}">
                <a16:creationId xmlns:a16="http://schemas.microsoft.com/office/drawing/2014/main" id="{27C97806-0E54-4C2F-B43B-FE8875CCB50D}"/>
              </a:ext>
            </a:extLst>
          </p:cNvPr>
          <p:cNvSpPr txBox="1"/>
          <p:nvPr/>
        </p:nvSpPr>
        <p:spPr>
          <a:xfrm>
            <a:off x="3999034" y="3962400"/>
            <a:ext cx="17526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After</a:t>
            </a:r>
          </a:p>
        </p:txBody>
      </p:sp>
      <p:sp>
        <p:nvSpPr>
          <p:cNvPr id="20" name="TextBox 19">
            <a:extLst>
              <a:ext uri="{FF2B5EF4-FFF2-40B4-BE49-F238E27FC236}">
                <a16:creationId xmlns:a16="http://schemas.microsoft.com/office/drawing/2014/main" id="{F1014123-AA22-4B57-96D1-95A9F95A72B3}"/>
              </a:ext>
            </a:extLst>
          </p:cNvPr>
          <p:cNvSpPr txBox="1"/>
          <p:nvPr/>
        </p:nvSpPr>
        <p:spPr>
          <a:xfrm>
            <a:off x="3383437" y="3054840"/>
            <a:ext cx="2209800" cy="707886"/>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Security </a:t>
            </a:r>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$2,265</a:t>
            </a:r>
          </a:p>
        </p:txBody>
      </p:sp>
      <p:pic>
        <p:nvPicPr>
          <p:cNvPr id="14" name="Picture 13" descr="A picture containing outdoor, tree, grass, blue&#10;&#10;Description automatically generated">
            <a:extLst>
              <a:ext uri="{FF2B5EF4-FFF2-40B4-BE49-F238E27FC236}">
                <a16:creationId xmlns:a16="http://schemas.microsoft.com/office/drawing/2014/main" id="{A2B48F6D-004B-4FEE-B6E7-6E378C6E86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6120" y="4552950"/>
            <a:ext cx="2667001" cy="2000250"/>
          </a:xfrm>
          <a:prstGeom prst="rect">
            <a:avLst/>
          </a:prstGeom>
        </p:spPr>
      </p:pic>
      <p:pic>
        <p:nvPicPr>
          <p:cNvPr id="18" name="Picture 17">
            <a:extLst>
              <a:ext uri="{FF2B5EF4-FFF2-40B4-BE49-F238E27FC236}">
                <a16:creationId xmlns:a16="http://schemas.microsoft.com/office/drawing/2014/main" id="{CC818FF3-4357-4C65-A8AC-86A1D8F5F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634" y="4552950"/>
            <a:ext cx="2667000" cy="2000250"/>
          </a:xfrm>
          <a:prstGeom prst="rect">
            <a:avLst/>
          </a:prstGeom>
        </p:spPr>
      </p:pic>
      <p:pic>
        <p:nvPicPr>
          <p:cNvPr id="24" name="Picture 23" descr="A picture containing tree, outdoor, grass, house&#10;&#10;Description automatically generated">
            <a:extLst>
              <a:ext uri="{FF2B5EF4-FFF2-40B4-BE49-F238E27FC236}">
                <a16:creationId xmlns:a16="http://schemas.microsoft.com/office/drawing/2014/main" id="{43394A1B-3381-4ABD-86A3-7111DA31D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9449" y="947566"/>
            <a:ext cx="2637851" cy="1978389"/>
          </a:xfrm>
          <a:prstGeom prst="rect">
            <a:avLst/>
          </a:prstGeom>
        </p:spPr>
      </p:pic>
      <p:pic>
        <p:nvPicPr>
          <p:cNvPr id="26" name="Picture 25">
            <a:extLst>
              <a:ext uri="{FF2B5EF4-FFF2-40B4-BE49-F238E27FC236}">
                <a16:creationId xmlns:a16="http://schemas.microsoft.com/office/drawing/2014/main" id="{82D9E5D6-2132-43A9-81BF-BA4BC3113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1633" y="947566"/>
            <a:ext cx="3105379" cy="2329034"/>
          </a:xfrm>
          <a:prstGeom prst="rect">
            <a:avLst/>
          </a:prstGeom>
        </p:spPr>
      </p:pic>
      <p:pic>
        <p:nvPicPr>
          <p:cNvPr id="28" name="Picture 27" descr="A picture containing ground, area, several, dirty&#10;&#10;Description automatically generated">
            <a:extLst>
              <a:ext uri="{FF2B5EF4-FFF2-40B4-BE49-F238E27FC236}">
                <a16:creationId xmlns:a16="http://schemas.microsoft.com/office/drawing/2014/main" id="{96F6AEF1-8623-40C7-9729-6AE704EA36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494" y="4552950"/>
            <a:ext cx="2667001" cy="200025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805E8084-136E-49BB-AFCE-CAA0B4BC8F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49430" y="1282382"/>
            <a:ext cx="3071761" cy="2303821"/>
          </a:xfrm>
          <a:prstGeom prst="rect">
            <a:avLst/>
          </a:prstGeom>
        </p:spPr>
      </p:pic>
    </p:spTree>
    <p:extLst>
      <p:ext uri="{BB962C8B-B14F-4D97-AF65-F5344CB8AC3E}">
        <p14:creationId xmlns:p14="http://schemas.microsoft.com/office/powerpoint/2010/main" val="1646682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45F8696E-0879-43C7-AB6D-E5FC807AE75C}"/>
              </a:ext>
            </a:extLst>
          </p:cNvPr>
          <p:cNvSpPr txBox="1"/>
          <p:nvPr/>
        </p:nvSpPr>
        <p:spPr>
          <a:xfrm>
            <a:off x="3786771" y="713218"/>
            <a:ext cx="1265658"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Before</a:t>
            </a:r>
          </a:p>
        </p:txBody>
      </p:sp>
      <p:pic>
        <p:nvPicPr>
          <p:cNvPr id="4" name="Picture 3" descr="A picture containing outdoor, sky, rock, house&#10;&#10;Description automatically generated">
            <a:extLst>
              <a:ext uri="{FF2B5EF4-FFF2-40B4-BE49-F238E27FC236}">
                <a16:creationId xmlns:a16="http://schemas.microsoft.com/office/drawing/2014/main" id="{CED5B8CD-B378-4226-9316-C23758A932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313109"/>
            <a:ext cx="3122848" cy="2342136"/>
          </a:xfrm>
          <a:prstGeom prst="rect">
            <a:avLst/>
          </a:prstGeom>
        </p:spPr>
      </p:pic>
      <p:pic>
        <p:nvPicPr>
          <p:cNvPr id="6" name="Picture 5" descr="A picture containing outdoor, sky, ground, grass&#10;&#10;Description automatically generated">
            <a:extLst>
              <a:ext uri="{FF2B5EF4-FFF2-40B4-BE49-F238E27FC236}">
                <a16:creationId xmlns:a16="http://schemas.microsoft.com/office/drawing/2014/main" id="{F0375542-1CA6-40EB-9F67-B825FBEB5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752" y="3867050"/>
            <a:ext cx="3122848" cy="2342136"/>
          </a:xfrm>
          <a:prstGeom prst="rect">
            <a:avLst/>
          </a:prstGeom>
        </p:spPr>
      </p:pic>
      <p:pic>
        <p:nvPicPr>
          <p:cNvPr id="8" name="Picture 7" descr="A picture containing outdoor, sky, ground, grass&#10;&#10;Description automatically generated">
            <a:extLst>
              <a:ext uri="{FF2B5EF4-FFF2-40B4-BE49-F238E27FC236}">
                <a16:creationId xmlns:a16="http://schemas.microsoft.com/office/drawing/2014/main" id="{C934F821-E1EE-4DA8-83F8-BF2258119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2" y="3867050"/>
            <a:ext cx="3122846" cy="2342135"/>
          </a:xfrm>
          <a:prstGeom prst="rect">
            <a:avLst/>
          </a:prstGeom>
        </p:spPr>
      </p:pic>
      <p:pic>
        <p:nvPicPr>
          <p:cNvPr id="10" name="Picture 9" descr="A picture containing grass, sky, outdoor, plant&#10;&#10;Description automatically generated">
            <a:extLst>
              <a:ext uri="{FF2B5EF4-FFF2-40B4-BE49-F238E27FC236}">
                <a16:creationId xmlns:a16="http://schemas.microsoft.com/office/drawing/2014/main" id="{AC8D73A9-5EAD-40D5-93C1-DFBC9D26A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7356" y="1313109"/>
            <a:ext cx="3122848" cy="2342136"/>
          </a:xfrm>
          <a:prstGeom prst="rect">
            <a:avLst/>
          </a:prstGeom>
        </p:spPr>
      </p:pic>
      <p:sp>
        <p:nvSpPr>
          <p:cNvPr id="22" name="TextBox 21">
            <a:extLst>
              <a:ext uri="{FF2B5EF4-FFF2-40B4-BE49-F238E27FC236}">
                <a16:creationId xmlns:a16="http://schemas.microsoft.com/office/drawing/2014/main" id="{AAC0828E-A2F2-4DE5-91A4-EF98B7192D04}"/>
              </a:ext>
            </a:extLst>
          </p:cNvPr>
          <p:cNvSpPr txBox="1"/>
          <p:nvPr/>
        </p:nvSpPr>
        <p:spPr>
          <a:xfrm>
            <a:off x="3376592" y="1676400"/>
            <a:ext cx="3331578" cy="1015663"/>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Stratmoor</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Hills</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$7,090</a:t>
            </a:r>
          </a:p>
        </p:txBody>
      </p:sp>
    </p:spTree>
    <p:extLst>
      <p:ext uri="{BB962C8B-B14F-4D97-AF65-F5344CB8AC3E}">
        <p14:creationId xmlns:p14="http://schemas.microsoft.com/office/powerpoint/2010/main" val="3866545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D79E2-C4E3-42E7-B13A-643855E722BF}"/>
              </a:ext>
            </a:extLst>
          </p:cNvPr>
          <p:cNvSpPr txBox="1"/>
          <p:nvPr/>
        </p:nvSpPr>
        <p:spPr>
          <a:xfrm>
            <a:off x="4099560" y="609600"/>
            <a:ext cx="12192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After</a:t>
            </a:r>
          </a:p>
        </p:txBody>
      </p:sp>
      <p:pic>
        <p:nvPicPr>
          <p:cNvPr id="3" name="Picture 2" descr="A picture containing outdoor, sky, grass, tree&#10;&#10;Description automatically generated">
            <a:extLst>
              <a:ext uri="{FF2B5EF4-FFF2-40B4-BE49-F238E27FC236}">
                <a16:creationId xmlns:a16="http://schemas.microsoft.com/office/drawing/2014/main" id="{A305EF46-A9F1-4EC3-B16C-81ED2ECFC8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8831" y="1381212"/>
            <a:ext cx="3409500" cy="2557125"/>
          </a:xfrm>
          <a:prstGeom prst="rect">
            <a:avLst/>
          </a:prstGeom>
        </p:spPr>
      </p:pic>
      <p:pic>
        <p:nvPicPr>
          <p:cNvPr id="4" name="Picture 3" descr="A picture containing text, sky, outdoor, ground&#10;&#10;Description automatically generated">
            <a:extLst>
              <a:ext uri="{FF2B5EF4-FFF2-40B4-BE49-F238E27FC236}">
                <a16:creationId xmlns:a16="http://schemas.microsoft.com/office/drawing/2014/main" id="{A407F1F1-DF26-4954-BD39-25BBE30A9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4114800"/>
            <a:ext cx="3505200" cy="2628900"/>
          </a:xfrm>
          <a:prstGeom prst="rect">
            <a:avLst/>
          </a:prstGeom>
        </p:spPr>
      </p:pic>
      <p:pic>
        <p:nvPicPr>
          <p:cNvPr id="5" name="Picture 4" descr="A picture containing text, sky, outdoor, ground&#10;&#10;Description automatically generated">
            <a:extLst>
              <a:ext uri="{FF2B5EF4-FFF2-40B4-BE49-F238E27FC236}">
                <a16:creationId xmlns:a16="http://schemas.microsoft.com/office/drawing/2014/main" id="{CF7F1912-7827-4816-8823-5BCC4E80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669" y="1365170"/>
            <a:ext cx="3409499" cy="2557125"/>
          </a:xfrm>
          <a:prstGeom prst="rect">
            <a:avLst/>
          </a:prstGeom>
        </p:spPr>
      </p:pic>
      <p:sp>
        <p:nvSpPr>
          <p:cNvPr id="6" name="TextBox 5">
            <a:extLst>
              <a:ext uri="{FF2B5EF4-FFF2-40B4-BE49-F238E27FC236}">
                <a16:creationId xmlns:a16="http://schemas.microsoft.com/office/drawing/2014/main" id="{714CEFF2-1B1F-454E-8C25-B79912E73E48}"/>
              </a:ext>
            </a:extLst>
          </p:cNvPr>
          <p:cNvSpPr txBox="1"/>
          <p:nvPr/>
        </p:nvSpPr>
        <p:spPr>
          <a:xfrm>
            <a:off x="6400800" y="4648200"/>
            <a:ext cx="2514600" cy="1015663"/>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Stratmoor</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Hills</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$7,090</a:t>
            </a:r>
          </a:p>
        </p:txBody>
      </p:sp>
    </p:spTree>
    <p:extLst>
      <p:ext uri="{BB962C8B-B14F-4D97-AF65-F5344CB8AC3E}">
        <p14:creationId xmlns:p14="http://schemas.microsoft.com/office/powerpoint/2010/main" val="2605507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D1A742-D6F0-4291-816C-7E806067F5CB}"/>
              </a:ext>
            </a:extLst>
          </p:cNvPr>
          <p:cNvSpPr txBox="1"/>
          <p:nvPr/>
        </p:nvSpPr>
        <p:spPr>
          <a:xfrm>
            <a:off x="3223260" y="351698"/>
            <a:ext cx="2697480" cy="461665"/>
          </a:xfrm>
          <a:prstGeom prst="rect">
            <a:avLst/>
          </a:prstGeom>
          <a:noFill/>
        </p:spPr>
        <p:txBody>
          <a:bodyPr wrap="square" rtlCol="0">
            <a:spAutoFit/>
          </a:bodyPr>
          <a:lstStyle/>
          <a:p>
            <a:pPr algn="ctr"/>
            <a:r>
              <a:rPr lang="en-US" sz="2400" b="1">
                <a:effectLst>
                  <a:outerShdw blurRad="38100" dist="38100" dir="2700000" algn="tl">
                    <a:srgbClr val="000000">
                      <a:alpha val="43137"/>
                    </a:srgbClr>
                  </a:outerShdw>
                </a:effectLst>
                <a:latin typeface="Cambria" panose="02040503050406030204" pitchFamily="18" charset="0"/>
              </a:rPr>
              <a:t>Before</a:t>
            </a:r>
            <a:endParaRPr lang="en-US" sz="2400">
              <a:effectLst>
                <a:outerShdw blurRad="38100" dist="38100" dir="2700000" algn="tl">
                  <a:srgbClr val="000000">
                    <a:alpha val="43137"/>
                  </a:srgbClr>
                </a:outerShdw>
              </a:effectLst>
            </a:endParaRPr>
          </a:p>
        </p:txBody>
      </p:sp>
      <p:pic>
        <p:nvPicPr>
          <p:cNvPr id="3" name="Picture 2" descr="A picture containing outdoor, tree, set, trash&#10;&#10;Description automatically generated">
            <a:extLst>
              <a:ext uri="{FF2B5EF4-FFF2-40B4-BE49-F238E27FC236}">
                <a16:creationId xmlns:a16="http://schemas.microsoft.com/office/drawing/2014/main" id="{0C098DD8-EB94-4961-BAC3-4EEA723688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476" y="1702388"/>
            <a:ext cx="2727959" cy="2045969"/>
          </a:xfrm>
          <a:prstGeom prst="rect">
            <a:avLst/>
          </a:prstGeom>
        </p:spPr>
      </p:pic>
      <p:pic>
        <p:nvPicPr>
          <p:cNvPr id="12" name="Picture 11" descr="A picture containing outdoor, old, trash&#10;&#10;Description automatically generated">
            <a:extLst>
              <a:ext uri="{FF2B5EF4-FFF2-40B4-BE49-F238E27FC236}">
                <a16:creationId xmlns:a16="http://schemas.microsoft.com/office/drawing/2014/main" id="{7F20C0E4-157D-44B2-B197-8F70DE30D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224" y="1697174"/>
            <a:ext cx="2697480" cy="2023110"/>
          </a:xfrm>
          <a:prstGeom prst="rect">
            <a:avLst/>
          </a:prstGeom>
        </p:spPr>
      </p:pic>
      <p:pic>
        <p:nvPicPr>
          <p:cNvPr id="14" name="Picture 13" descr="A picture containing tree, outdoor, grass, house&#10;&#10;Description automatically generated">
            <a:extLst>
              <a:ext uri="{FF2B5EF4-FFF2-40B4-BE49-F238E27FC236}">
                <a16:creationId xmlns:a16="http://schemas.microsoft.com/office/drawing/2014/main" id="{126B2E63-486C-4B6B-990E-E9770DEB5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524" y="1687950"/>
            <a:ext cx="2667000" cy="2000250"/>
          </a:xfrm>
          <a:prstGeom prst="rect">
            <a:avLst/>
          </a:prstGeom>
        </p:spPr>
      </p:pic>
      <p:pic>
        <p:nvPicPr>
          <p:cNvPr id="16" name="Picture 15" descr="A picture containing tree, outdoor, pile, old&#10;&#10;Description automatically generated">
            <a:extLst>
              <a:ext uri="{FF2B5EF4-FFF2-40B4-BE49-F238E27FC236}">
                <a16:creationId xmlns:a16="http://schemas.microsoft.com/office/drawing/2014/main" id="{94B9828A-F10D-4682-BD00-A20740760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318" y="4072133"/>
            <a:ext cx="2727959" cy="2045969"/>
          </a:xfrm>
          <a:prstGeom prst="rect">
            <a:avLst/>
          </a:prstGeom>
        </p:spPr>
      </p:pic>
      <p:pic>
        <p:nvPicPr>
          <p:cNvPr id="18" name="Picture 17" descr="A picture containing outdoor, tree, parked&#10;&#10;Description automatically generated">
            <a:extLst>
              <a:ext uri="{FF2B5EF4-FFF2-40B4-BE49-F238E27FC236}">
                <a16:creationId xmlns:a16="http://schemas.microsoft.com/office/drawing/2014/main" id="{FB4E142F-63AD-4741-A848-38C64067DC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6277" y="4072134"/>
            <a:ext cx="2697480" cy="2023110"/>
          </a:xfrm>
          <a:prstGeom prst="rect">
            <a:avLst/>
          </a:prstGeom>
        </p:spPr>
      </p:pic>
      <p:pic>
        <p:nvPicPr>
          <p:cNvPr id="20" name="Picture 19" descr="A picture containing outdoor, pile, engine, trash&#10;&#10;Description automatically generated">
            <a:extLst>
              <a:ext uri="{FF2B5EF4-FFF2-40B4-BE49-F238E27FC236}">
                <a16:creationId xmlns:a16="http://schemas.microsoft.com/office/drawing/2014/main" id="{1B1C9D42-733D-4746-AF00-748121AEE3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4336" y="4094993"/>
            <a:ext cx="2667001" cy="2000251"/>
          </a:xfrm>
          <a:prstGeom prst="rect">
            <a:avLst/>
          </a:prstGeom>
        </p:spPr>
      </p:pic>
      <p:sp>
        <p:nvSpPr>
          <p:cNvPr id="10" name="TextBox 9">
            <a:extLst>
              <a:ext uri="{FF2B5EF4-FFF2-40B4-BE49-F238E27FC236}">
                <a16:creationId xmlns:a16="http://schemas.microsoft.com/office/drawing/2014/main" id="{D094D173-2A77-4147-A770-B9B73F018899}"/>
              </a:ext>
            </a:extLst>
          </p:cNvPr>
          <p:cNvSpPr txBox="1"/>
          <p:nvPr/>
        </p:nvSpPr>
        <p:spPr>
          <a:xfrm>
            <a:off x="3112277" y="813363"/>
            <a:ext cx="3836576" cy="707886"/>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Stratmoor</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Valley </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$8,140</a:t>
            </a:r>
          </a:p>
        </p:txBody>
      </p:sp>
    </p:spTree>
    <p:extLst>
      <p:ext uri="{BB962C8B-B14F-4D97-AF65-F5344CB8AC3E}">
        <p14:creationId xmlns:p14="http://schemas.microsoft.com/office/powerpoint/2010/main" val="405154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69A1FA-BDCA-4A90-932E-64B528D37F06}"/>
              </a:ext>
            </a:extLst>
          </p:cNvPr>
          <p:cNvSpPr txBox="1"/>
          <p:nvPr/>
        </p:nvSpPr>
        <p:spPr>
          <a:xfrm>
            <a:off x="3172542" y="557477"/>
            <a:ext cx="2697480" cy="738664"/>
          </a:xfrm>
          <a:prstGeom prst="rect">
            <a:avLst/>
          </a:prstGeom>
          <a:noFill/>
        </p:spPr>
        <p:txBody>
          <a:bodyPr wrap="square" rtlCol="0">
            <a:spAutoFit/>
          </a:bodyPr>
          <a:lstStyle/>
          <a:p>
            <a:pPr algn="ctr"/>
            <a:r>
              <a:rPr lang="en-US" sz="2400" b="1">
                <a:effectLst>
                  <a:outerShdw blurRad="38100" dist="38100" dir="2700000" algn="tl">
                    <a:srgbClr val="000000">
                      <a:alpha val="43137"/>
                    </a:srgbClr>
                  </a:outerShdw>
                </a:effectLst>
                <a:latin typeface="Cambria" panose="02040503050406030204" pitchFamily="18" charset="0"/>
              </a:rPr>
              <a:t>After</a:t>
            </a:r>
          </a:p>
          <a:p>
            <a:endParaRPr lang="en-US"/>
          </a:p>
        </p:txBody>
      </p:sp>
      <p:pic>
        <p:nvPicPr>
          <p:cNvPr id="12" name="Picture 11">
            <a:extLst>
              <a:ext uri="{FF2B5EF4-FFF2-40B4-BE49-F238E27FC236}">
                <a16:creationId xmlns:a16="http://schemas.microsoft.com/office/drawing/2014/main" id="{DA34D254-F5B7-4A08-94B0-A793313C58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884" y="3797709"/>
            <a:ext cx="3119192" cy="2339394"/>
          </a:xfrm>
          <a:prstGeom prst="rect">
            <a:avLst/>
          </a:prstGeom>
        </p:spPr>
      </p:pic>
      <p:pic>
        <p:nvPicPr>
          <p:cNvPr id="14" name="Picture 13" descr="A picture containing outdoor, tree, ground, grass&#10;&#10;Description automatically generated">
            <a:extLst>
              <a:ext uri="{FF2B5EF4-FFF2-40B4-BE49-F238E27FC236}">
                <a16:creationId xmlns:a16="http://schemas.microsoft.com/office/drawing/2014/main" id="{54A38D28-2764-4548-8438-875EBDF92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542" y="1351309"/>
            <a:ext cx="2799102" cy="2099327"/>
          </a:xfrm>
          <a:prstGeom prst="rect">
            <a:avLst/>
          </a:prstGeom>
        </p:spPr>
      </p:pic>
      <p:pic>
        <p:nvPicPr>
          <p:cNvPr id="16" name="Picture 15" descr="A picture containing tree, outdoor, ground, house&#10;&#10;Description automatically generated">
            <a:extLst>
              <a:ext uri="{FF2B5EF4-FFF2-40B4-BE49-F238E27FC236}">
                <a16:creationId xmlns:a16="http://schemas.microsoft.com/office/drawing/2014/main" id="{CD297BE6-AD6A-4295-A78D-33733F674E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19" y="1383264"/>
            <a:ext cx="2753219" cy="2064914"/>
          </a:xfrm>
          <a:prstGeom prst="rect">
            <a:avLst/>
          </a:prstGeom>
        </p:spPr>
      </p:pic>
      <p:pic>
        <p:nvPicPr>
          <p:cNvPr id="18" name="Picture 17" descr="A picture containing tree, ground, outdoor, dirt&#10;&#10;Description automatically generated">
            <a:extLst>
              <a:ext uri="{FF2B5EF4-FFF2-40B4-BE49-F238E27FC236}">
                <a16:creationId xmlns:a16="http://schemas.microsoft.com/office/drawing/2014/main" id="{E3E06C8B-A6B5-4A64-9881-83A2988F62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249" y="1339019"/>
            <a:ext cx="2799102" cy="2099327"/>
          </a:xfrm>
          <a:prstGeom prst="rect">
            <a:avLst/>
          </a:prstGeom>
        </p:spPr>
      </p:pic>
      <p:pic>
        <p:nvPicPr>
          <p:cNvPr id="20" name="Picture 19">
            <a:extLst>
              <a:ext uri="{FF2B5EF4-FFF2-40B4-BE49-F238E27FC236}">
                <a16:creationId xmlns:a16="http://schemas.microsoft.com/office/drawing/2014/main" id="{98856E94-67D5-4ACB-81DF-A2A19C5245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3810000"/>
            <a:ext cx="3119191" cy="2339393"/>
          </a:xfrm>
          <a:prstGeom prst="rect">
            <a:avLst/>
          </a:prstGeom>
        </p:spPr>
      </p:pic>
      <p:sp>
        <p:nvSpPr>
          <p:cNvPr id="10" name="TextBox 9">
            <a:extLst>
              <a:ext uri="{FF2B5EF4-FFF2-40B4-BE49-F238E27FC236}">
                <a16:creationId xmlns:a16="http://schemas.microsoft.com/office/drawing/2014/main" id="{0812ACF5-63BC-4555-B6A4-AB65BCC7E54B}"/>
              </a:ext>
            </a:extLst>
          </p:cNvPr>
          <p:cNvSpPr txBox="1"/>
          <p:nvPr/>
        </p:nvSpPr>
        <p:spPr>
          <a:xfrm>
            <a:off x="6710515" y="4267200"/>
            <a:ext cx="2541176" cy="1015663"/>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Stratmoor</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Valley </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$8,140</a:t>
            </a:r>
          </a:p>
        </p:txBody>
      </p:sp>
    </p:spTree>
    <p:extLst>
      <p:ext uri="{BB962C8B-B14F-4D97-AF65-F5344CB8AC3E}">
        <p14:creationId xmlns:p14="http://schemas.microsoft.com/office/powerpoint/2010/main" val="445196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C53BB-921E-4AB7-8E7A-6FD45AE0502C}"/>
              </a:ext>
            </a:extLst>
          </p:cNvPr>
          <p:cNvSpPr txBox="1"/>
          <p:nvPr/>
        </p:nvSpPr>
        <p:spPr>
          <a:xfrm>
            <a:off x="3962400" y="857219"/>
            <a:ext cx="12192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Before</a:t>
            </a:r>
          </a:p>
        </p:txBody>
      </p:sp>
      <p:pic>
        <p:nvPicPr>
          <p:cNvPr id="8" name="Picture 7">
            <a:extLst>
              <a:ext uri="{FF2B5EF4-FFF2-40B4-BE49-F238E27FC236}">
                <a16:creationId xmlns:a16="http://schemas.microsoft.com/office/drawing/2014/main" id="{AE4FA88B-0A07-4021-A0A7-B62592F63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805" y="695848"/>
            <a:ext cx="3205635" cy="2404227"/>
          </a:xfrm>
          <a:prstGeom prst="rect">
            <a:avLst/>
          </a:prstGeom>
        </p:spPr>
      </p:pic>
      <p:pic>
        <p:nvPicPr>
          <p:cNvPr id="10" name="Picture 9" descr="A picture containing text, outdoor, ground, tree&#10;&#10;Description automatically generated">
            <a:extLst>
              <a:ext uri="{FF2B5EF4-FFF2-40B4-BE49-F238E27FC236}">
                <a16:creationId xmlns:a16="http://schemas.microsoft.com/office/drawing/2014/main" id="{873A4588-9F76-49A1-8220-5CC39FF921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669435"/>
            <a:ext cx="3857895" cy="2893421"/>
          </a:xfrm>
          <a:prstGeom prst="rect">
            <a:avLst/>
          </a:prstGeom>
        </p:spPr>
      </p:pic>
      <p:pic>
        <p:nvPicPr>
          <p:cNvPr id="12" name="Picture 11" descr="A picture containing text, tree, plant&#10;&#10;Description automatically generated">
            <a:extLst>
              <a:ext uri="{FF2B5EF4-FFF2-40B4-BE49-F238E27FC236}">
                <a16:creationId xmlns:a16="http://schemas.microsoft.com/office/drawing/2014/main" id="{481EE1A0-6FA2-4433-86A0-9D91E8E8C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90495" y="3914033"/>
            <a:ext cx="3205635" cy="2404226"/>
          </a:xfrm>
          <a:prstGeom prst="rect">
            <a:avLst/>
          </a:prstGeom>
        </p:spPr>
      </p:pic>
      <p:sp>
        <p:nvSpPr>
          <p:cNvPr id="21" name="TextBox 20">
            <a:extLst>
              <a:ext uri="{FF2B5EF4-FFF2-40B4-BE49-F238E27FC236}">
                <a16:creationId xmlns:a16="http://schemas.microsoft.com/office/drawing/2014/main" id="{375EFE7E-93BA-414A-93E1-9064E49E527E}"/>
              </a:ext>
            </a:extLst>
          </p:cNvPr>
          <p:cNvSpPr txBox="1"/>
          <p:nvPr/>
        </p:nvSpPr>
        <p:spPr>
          <a:xfrm>
            <a:off x="3513897" y="1733069"/>
            <a:ext cx="2404228" cy="646331"/>
          </a:xfrm>
          <a:prstGeom prst="rect">
            <a:avLst/>
          </a:prstGeom>
          <a:noFill/>
        </p:spPr>
        <p:txBody>
          <a:bodyPr wrap="square" rtlCol="0">
            <a:spAutoFit/>
          </a:bodyPr>
          <a:lstStyle/>
          <a:p>
            <a:r>
              <a:rPr lang="en-US">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Black Forest</a:t>
            </a:r>
          </a:p>
          <a:p>
            <a:r>
              <a:rPr lang="en-US">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$25,307</a:t>
            </a:r>
          </a:p>
        </p:txBody>
      </p:sp>
      <p:pic>
        <p:nvPicPr>
          <p:cNvPr id="6" name="Picture 5" descr="A picture containing tree, outdoor&#10;&#10;Description automatically generated">
            <a:extLst>
              <a:ext uri="{FF2B5EF4-FFF2-40B4-BE49-F238E27FC236}">
                <a16:creationId xmlns:a16="http://schemas.microsoft.com/office/drawing/2014/main" id="{2DD58561-9C5C-48EF-9EAE-49CB8B18A9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28901" y="610996"/>
            <a:ext cx="3124200" cy="2343152"/>
          </a:xfrm>
          <a:prstGeom prst="rect">
            <a:avLst/>
          </a:prstGeom>
        </p:spPr>
      </p:pic>
    </p:spTree>
    <p:extLst>
      <p:ext uri="{BB962C8B-B14F-4D97-AF65-F5344CB8AC3E}">
        <p14:creationId xmlns:p14="http://schemas.microsoft.com/office/powerpoint/2010/main" val="3590665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D1FB6-1794-46D9-9BEA-53B9F79ACF89}"/>
              </a:ext>
            </a:extLst>
          </p:cNvPr>
          <p:cNvSpPr txBox="1"/>
          <p:nvPr/>
        </p:nvSpPr>
        <p:spPr>
          <a:xfrm>
            <a:off x="4114800" y="762000"/>
            <a:ext cx="14478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After</a:t>
            </a:r>
          </a:p>
        </p:txBody>
      </p:sp>
      <p:pic>
        <p:nvPicPr>
          <p:cNvPr id="3" name="Picture 2">
            <a:extLst>
              <a:ext uri="{FF2B5EF4-FFF2-40B4-BE49-F238E27FC236}">
                <a16:creationId xmlns:a16="http://schemas.microsoft.com/office/drawing/2014/main" id="{8B82B457-ECF1-447E-97E5-F3B0ECA02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1610" y="3048000"/>
            <a:ext cx="3124200" cy="2343150"/>
          </a:xfrm>
          <a:prstGeom prst="rect">
            <a:avLst/>
          </a:prstGeom>
        </p:spPr>
      </p:pic>
      <p:pic>
        <p:nvPicPr>
          <p:cNvPr id="4" name="Picture 3" descr="A picture containing tree, plant&#10;&#10;Description automatically generated">
            <a:extLst>
              <a:ext uri="{FF2B5EF4-FFF2-40B4-BE49-F238E27FC236}">
                <a16:creationId xmlns:a16="http://schemas.microsoft.com/office/drawing/2014/main" id="{8380DBDC-6E2E-4709-804F-D8B50F247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9928" y="1914829"/>
            <a:ext cx="3431433" cy="2573576"/>
          </a:xfrm>
          <a:prstGeom prst="rect">
            <a:avLst/>
          </a:prstGeom>
        </p:spPr>
      </p:pic>
      <p:pic>
        <p:nvPicPr>
          <p:cNvPr id="5" name="Picture 4" descr="A picture containing tree, outdoor, nature&#10;&#10;Description automatically generated">
            <a:extLst>
              <a:ext uri="{FF2B5EF4-FFF2-40B4-BE49-F238E27FC236}">
                <a16:creationId xmlns:a16="http://schemas.microsoft.com/office/drawing/2014/main" id="{828B8536-73D7-4A74-A7F4-C51027281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49873" y="1945872"/>
            <a:ext cx="3431437" cy="2573578"/>
          </a:xfrm>
          <a:prstGeom prst="rect">
            <a:avLst/>
          </a:prstGeom>
        </p:spPr>
      </p:pic>
      <p:sp>
        <p:nvSpPr>
          <p:cNvPr id="6" name="TextBox 5">
            <a:extLst>
              <a:ext uri="{FF2B5EF4-FFF2-40B4-BE49-F238E27FC236}">
                <a16:creationId xmlns:a16="http://schemas.microsoft.com/office/drawing/2014/main" id="{ECF8EED0-56DE-4472-AAA7-8AC493B4D0EA}"/>
              </a:ext>
            </a:extLst>
          </p:cNvPr>
          <p:cNvSpPr txBox="1"/>
          <p:nvPr/>
        </p:nvSpPr>
        <p:spPr>
          <a:xfrm>
            <a:off x="3200400" y="1733069"/>
            <a:ext cx="2717725" cy="707886"/>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Black Forest</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$25,307</a:t>
            </a:r>
          </a:p>
        </p:txBody>
      </p:sp>
    </p:spTree>
    <p:extLst>
      <p:ext uri="{BB962C8B-B14F-4D97-AF65-F5344CB8AC3E}">
        <p14:creationId xmlns:p14="http://schemas.microsoft.com/office/powerpoint/2010/main" val="4110635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72122"/>
            <a:ext cx="7924800" cy="792162"/>
          </a:xfrm>
        </p:spPr>
        <p:txBody>
          <a:bodyPr/>
          <a:lstStyle/>
          <a:p>
            <a:pPr algn="ctr"/>
            <a:r>
              <a:rPr lang="en-US" sz="3600" cap="none">
                <a:solidFill>
                  <a:srgbClr val="FFC000"/>
                </a:solidFill>
                <a:effectLst>
                  <a:outerShdw blurRad="38100" dist="38100" dir="2700000" algn="tl">
                    <a:srgbClr val="000000">
                      <a:alpha val="43137"/>
                    </a:srgbClr>
                  </a:outerShdw>
                </a:effectLst>
                <a:latin typeface="Cambria" panose="02040503050406030204" pitchFamily="18" charset="0"/>
              </a:rPr>
              <a:t>COVID Challenges and Response</a:t>
            </a:r>
            <a:endParaRPr lang="en-US" sz="360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663742" y="1522493"/>
            <a:ext cx="8023058" cy="4260112"/>
          </a:xfrm>
        </p:spPr>
        <p:txBody>
          <a:bodyPr>
            <a:normAutofit fontScale="85000" lnSpcReduction="20000"/>
          </a:bodyPr>
          <a:lstStyle/>
          <a:p>
            <a:pPr>
              <a:spcAft>
                <a:spcPts val="1200"/>
              </a:spcAft>
            </a:pPr>
            <a:r>
              <a:rPr lang="en-US" sz="2400">
                <a:effectLst>
                  <a:outerShdw blurRad="38100" dist="38100" dir="2700000" algn="tl">
                    <a:srgbClr val="000000">
                      <a:alpha val="43137"/>
                    </a:srgbClr>
                  </a:outerShdw>
                </a:effectLst>
                <a:latin typeface="Cambria" panose="02040503050406030204" pitchFamily="18" charset="0"/>
              </a:rPr>
              <a:t>Sent all staff home on March 16, 2020 to work remotely</a:t>
            </a:r>
          </a:p>
          <a:p>
            <a:pPr>
              <a:spcAft>
                <a:spcPts val="1200"/>
              </a:spcAft>
            </a:pPr>
            <a:r>
              <a:rPr lang="en-US" sz="2400">
                <a:effectLst>
                  <a:outerShdw blurRad="38100" dist="38100" dir="2700000" algn="tl">
                    <a:srgbClr val="000000">
                      <a:alpha val="43137"/>
                    </a:srgbClr>
                  </a:outerShdw>
                </a:effectLst>
                <a:latin typeface="Cambria" panose="02040503050406030204" pitchFamily="18" charset="0"/>
              </a:rPr>
              <a:t>Monitors, laptops/tablets, and cell phones deployed (most staff already equipped due to EDARP)</a:t>
            </a:r>
          </a:p>
          <a:p>
            <a:pPr>
              <a:spcAft>
                <a:spcPts val="1200"/>
              </a:spcAft>
            </a:pPr>
            <a:r>
              <a:rPr lang="en-US" sz="2400">
                <a:effectLst>
                  <a:outerShdw blurRad="38100" dist="38100" dir="2700000" algn="tl">
                    <a:srgbClr val="000000">
                      <a:alpha val="43137"/>
                    </a:srgbClr>
                  </a:outerShdw>
                </a:effectLst>
                <a:latin typeface="Cambria" panose="02040503050406030204" pitchFamily="18" charset="0"/>
              </a:rPr>
              <a:t>Code Enforcement and Inspections staff home-based (reporting electronically from the field via EDARP – “completed” Feb. 2020!!!)</a:t>
            </a:r>
          </a:p>
          <a:p>
            <a:pPr>
              <a:spcAft>
                <a:spcPts val="1200"/>
              </a:spcAft>
            </a:pPr>
            <a:r>
              <a:rPr lang="en-US" sz="2400">
                <a:effectLst>
                  <a:outerShdw blurRad="38100" dist="38100" dir="2700000" algn="tl">
                    <a:srgbClr val="000000">
                      <a:alpha val="43137"/>
                    </a:srgbClr>
                  </a:outerShdw>
                </a:effectLst>
                <a:latin typeface="Cambria" panose="02040503050406030204" pitchFamily="18" charset="0"/>
              </a:rPr>
              <a:t>Inspections continued as a critical function of economic development as a State authorized exemption</a:t>
            </a:r>
          </a:p>
          <a:p>
            <a:pPr>
              <a:spcAft>
                <a:spcPts val="1200"/>
              </a:spcAft>
            </a:pPr>
            <a:r>
              <a:rPr lang="en-US" sz="2400">
                <a:effectLst>
                  <a:outerShdw blurRad="38100" dist="38100" dir="2700000" algn="tl">
                    <a:srgbClr val="000000">
                      <a:alpha val="43137"/>
                    </a:srgbClr>
                  </a:outerShdw>
                </a:effectLst>
                <a:latin typeface="Cambria" panose="02040503050406030204" pitchFamily="18" charset="0"/>
              </a:rPr>
              <a:t>All public hearings continued (BOCC, PC, and BOA)</a:t>
            </a:r>
          </a:p>
          <a:p>
            <a:pPr>
              <a:spcAft>
                <a:spcPts val="1200"/>
              </a:spcAft>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PCD DID NOT STOP WORKING! </a:t>
            </a:r>
            <a:r>
              <a:rPr lang="en-US" sz="2400">
                <a:effectLst>
                  <a:outerShdw blurRad="38100" dist="38100" dir="2700000" algn="tl">
                    <a:srgbClr val="000000">
                      <a:alpha val="43137"/>
                    </a:srgbClr>
                  </a:outerShdw>
                </a:effectLst>
                <a:latin typeface="Cambria" panose="02040503050406030204" pitchFamily="18" charset="0"/>
              </a:rPr>
              <a:t>– all staff continued to work, review applications electronically, and issue permits and approvals (except a short-term shutdown of Code Enforcement field activities pursuant to State Order)</a:t>
            </a:r>
          </a:p>
          <a:p>
            <a:pPr lvl="1"/>
            <a:endParaRPr lang="en-US">
              <a:latin typeface="Cambria" panose="02040503050406030204" pitchFamily="18" charset="0"/>
            </a:endParaRPr>
          </a:p>
        </p:txBody>
      </p:sp>
      <p:sp>
        <p:nvSpPr>
          <p:cNvPr id="4" name="TextBox 3"/>
          <p:cNvSpPr txBox="1"/>
          <p:nvPr/>
        </p:nvSpPr>
        <p:spPr>
          <a:xfrm>
            <a:off x="685800" y="6169720"/>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5"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571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0104C85-0955-46FF-B4BA-0ABE57230653}"/>
              </a:ext>
            </a:extLst>
          </p:cNvPr>
          <p:cNvSpPr txBox="1"/>
          <p:nvPr/>
        </p:nvSpPr>
        <p:spPr>
          <a:xfrm>
            <a:off x="3878683" y="273116"/>
            <a:ext cx="166116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Before</a:t>
            </a:r>
          </a:p>
        </p:txBody>
      </p:sp>
      <p:pic>
        <p:nvPicPr>
          <p:cNvPr id="4" name="Picture 3" descr="A picture containing outdoor, tree, old, wood&#10;&#10;Description automatically generated">
            <a:extLst>
              <a:ext uri="{FF2B5EF4-FFF2-40B4-BE49-F238E27FC236}">
                <a16:creationId xmlns:a16="http://schemas.microsoft.com/office/drawing/2014/main" id="{B4D5F08D-6FC4-4D9F-84BA-720E2560DD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018" y="1530146"/>
            <a:ext cx="2802192" cy="2101644"/>
          </a:xfrm>
          <a:prstGeom prst="rect">
            <a:avLst/>
          </a:prstGeom>
        </p:spPr>
      </p:pic>
      <p:pic>
        <p:nvPicPr>
          <p:cNvPr id="17" name="Picture 16" descr="A picture containing tree, outdoor, bicycle&#10;&#10;Description automatically generated">
            <a:extLst>
              <a:ext uri="{FF2B5EF4-FFF2-40B4-BE49-F238E27FC236}">
                <a16:creationId xmlns:a16="http://schemas.microsoft.com/office/drawing/2014/main" id="{B5CEA439-93E1-4B42-A8DA-FAA4BDC22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017" y="3988087"/>
            <a:ext cx="2860533" cy="2145400"/>
          </a:xfrm>
          <a:prstGeom prst="rect">
            <a:avLst/>
          </a:prstGeom>
        </p:spPr>
      </p:pic>
      <p:pic>
        <p:nvPicPr>
          <p:cNvPr id="19" name="Picture 18" descr="A picture containing outdoor, tree, sky, grass&#10;&#10;Description automatically generated">
            <a:extLst>
              <a:ext uri="{FF2B5EF4-FFF2-40B4-BE49-F238E27FC236}">
                <a16:creationId xmlns:a16="http://schemas.microsoft.com/office/drawing/2014/main" id="{3C57DD22-C721-422D-BDE0-99EA520D7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527" y="1530146"/>
            <a:ext cx="2803180" cy="2102385"/>
          </a:xfrm>
          <a:prstGeom prst="rect">
            <a:avLst/>
          </a:prstGeom>
        </p:spPr>
      </p:pic>
      <p:pic>
        <p:nvPicPr>
          <p:cNvPr id="21" name="Picture 20" descr="A picture containing outdoor, tree&#10;&#10;Description automatically generated">
            <a:extLst>
              <a:ext uri="{FF2B5EF4-FFF2-40B4-BE49-F238E27FC236}">
                <a16:creationId xmlns:a16="http://schemas.microsoft.com/office/drawing/2014/main" id="{3D5BFDAB-DA6F-4458-BA24-B3D4359644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4044" y="1530146"/>
            <a:ext cx="2802192" cy="2101644"/>
          </a:xfrm>
          <a:prstGeom prst="rect">
            <a:avLst/>
          </a:prstGeom>
        </p:spPr>
      </p:pic>
      <p:pic>
        <p:nvPicPr>
          <p:cNvPr id="23" name="Picture 22" descr="A picture containing tree, outdoor, grass, dirt&#10;&#10;Description automatically generated">
            <a:extLst>
              <a:ext uri="{FF2B5EF4-FFF2-40B4-BE49-F238E27FC236}">
                <a16:creationId xmlns:a16="http://schemas.microsoft.com/office/drawing/2014/main" id="{77D4A9E5-C3E7-4435-9F2A-A038D16CCB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0265" y="3988086"/>
            <a:ext cx="2860535" cy="2145401"/>
          </a:xfrm>
          <a:prstGeom prst="rect">
            <a:avLst/>
          </a:prstGeom>
        </p:spPr>
      </p:pic>
      <p:pic>
        <p:nvPicPr>
          <p:cNvPr id="29" name="Picture 28" descr="A picture containing outdoor, old, pile, dirty&#10;&#10;Description automatically generated">
            <a:extLst>
              <a:ext uri="{FF2B5EF4-FFF2-40B4-BE49-F238E27FC236}">
                <a16:creationId xmlns:a16="http://schemas.microsoft.com/office/drawing/2014/main" id="{E16D2C2B-C626-4739-A3FF-1886C19AA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3962400"/>
            <a:ext cx="2845620" cy="2134215"/>
          </a:xfrm>
          <a:prstGeom prst="rect">
            <a:avLst/>
          </a:prstGeom>
        </p:spPr>
      </p:pic>
      <p:sp>
        <p:nvSpPr>
          <p:cNvPr id="9" name="TextBox 8">
            <a:extLst>
              <a:ext uri="{FF2B5EF4-FFF2-40B4-BE49-F238E27FC236}">
                <a16:creationId xmlns:a16="http://schemas.microsoft.com/office/drawing/2014/main" id="{F8837E9F-84D4-46F0-AFB0-E92E35E96757}"/>
              </a:ext>
            </a:extLst>
          </p:cNvPr>
          <p:cNvSpPr txBox="1"/>
          <p:nvPr/>
        </p:nvSpPr>
        <p:spPr>
          <a:xfrm>
            <a:off x="3342578" y="705989"/>
            <a:ext cx="3058221" cy="707886"/>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Cimarron Hills </a:t>
            </a:r>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$12,445</a:t>
            </a:r>
          </a:p>
        </p:txBody>
      </p:sp>
    </p:spTree>
    <p:extLst>
      <p:ext uri="{BB962C8B-B14F-4D97-AF65-F5344CB8AC3E}">
        <p14:creationId xmlns:p14="http://schemas.microsoft.com/office/powerpoint/2010/main" val="1285457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6C779-32EC-4DBA-AE91-5709CC7F5A53}"/>
              </a:ext>
            </a:extLst>
          </p:cNvPr>
          <p:cNvSpPr txBox="1"/>
          <p:nvPr/>
        </p:nvSpPr>
        <p:spPr>
          <a:xfrm>
            <a:off x="4038600" y="642621"/>
            <a:ext cx="12954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After</a:t>
            </a:r>
          </a:p>
        </p:txBody>
      </p:sp>
      <p:pic>
        <p:nvPicPr>
          <p:cNvPr id="4" name="Picture 3" descr="A picture containing tree, ground, outdoor, house&#10;&#10;Description automatically generated">
            <a:extLst>
              <a:ext uri="{FF2B5EF4-FFF2-40B4-BE49-F238E27FC236}">
                <a16:creationId xmlns:a16="http://schemas.microsoft.com/office/drawing/2014/main" id="{BC5809B5-1253-44A4-97E8-77F416C928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096" y="1378974"/>
            <a:ext cx="2733368" cy="2050026"/>
          </a:xfrm>
          <a:prstGeom prst="rect">
            <a:avLst/>
          </a:prstGeom>
        </p:spPr>
      </p:pic>
      <p:pic>
        <p:nvPicPr>
          <p:cNvPr id="6" name="Picture 5" descr="A picture containing text, outdoor, tree, sky&#10;&#10;Description automatically generated">
            <a:extLst>
              <a:ext uri="{FF2B5EF4-FFF2-40B4-BE49-F238E27FC236}">
                <a16:creationId xmlns:a16="http://schemas.microsoft.com/office/drawing/2014/main" id="{C2CD9F84-31BB-442E-92E5-E0C7F5C13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048" y="1378974"/>
            <a:ext cx="2733368" cy="2050026"/>
          </a:xfrm>
          <a:prstGeom prst="rect">
            <a:avLst/>
          </a:prstGeom>
        </p:spPr>
      </p:pic>
      <p:pic>
        <p:nvPicPr>
          <p:cNvPr id="8" name="Picture 7" descr="A picture containing outdoor, tree, grass, ground&#10;&#10;Description automatically generated">
            <a:extLst>
              <a:ext uri="{FF2B5EF4-FFF2-40B4-BE49-F238E27FC236}">
                <a16:creationId xmlns:a16="http://schemas.microsoft.com/office/drawing/2014/main" id="{0D00BDA0-A1CB-42DF-A223-68169F2B7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643" y="3691398"/>
            <a:ext cx="2755491" cy="2066618"/>
          </a:xfrm>
          <a:prstGeom prst="rect">
            <a:avLst/>
          </a:prstGeom>
        </p:spPr>
      </p:pic>
      <p:pic>
        <p:nvPicPr>
          <p:cNvPr id="10" name="Picture 9" descr="A picture containing outdoor, tree, sky, grass&#10;&#10;Description automatically generated">
            <a:extLst>
              <a:ext uri="{FF2B5EF4-FFF2-40B4-BE49-F238E27FC236}">
                <a16:creationId xmlns:a16="http://schemas.microsoft.com/office/drawing/2014/main" id="{8812659E-ACBD-4748-ABA4-9E6850DEC3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378973"/>
            <a:ext cx="2733369" cy="2050027"/>
          </a:xfrm>
          <a:prstGeom prst="rect">
            <a:avLst/>
          </a:prstGeom>
        </p:spPr>
      </p:pic>
      <p:pic>
        <p:nvPicPr>
          <p:cNvPr id="12" name="Picture 11" descr="A picture containing outdoor, tree, ground, parked&#10;&#10;Description automatically generated">
            <a:extLst>
              <a:ext uri="{FF2B5EF4-FFF2-40B4-BE49-F238E27FC236}">
                <a16:creationId xmlns:a16="http://schemas.microsoft.com/office/drawing/2014/main" id="{1944D037-20A1-4E67-BA32-D9DE88E09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3080" y="3703688"/>
            <a:ext cx="2733368" cy="2050026"/>
          </a:xfrm>
          <a:prstGeom prst="rect">
            <a:avLst/>
          </a:prstGeom>
        </p:spPr>
      </p:pic>
      <p:sp>
        <p:nvSpPr>
          <p:cNvPr id="9" name="TextBox 8">
            <a:extLst>
              <a:ext uri="{FF2B5EF4-FFF2-40B4-BE49-F238E27FC236}">
                <a16:creationId xmlns:a16="http://schemas.microsoft.com/office/drawing/2014/main" id="{87FE3EFE-EAE0-467A-AD73-7AE0F5340A55}"/>
              </a:ext>
            </a:extLst>
          </p:cNvPr>
          <p:cNvSpPr txBox="1"/>
          <p:nvPr/>
        </p:nvSpPr>
        <p:spPr>
          <a:xfrm>
            <a:off x="6422664" y="4114800"/>
            <a:ext cx="2733368" cy="1015663"/>
          </a:xfrm>
          <a:prstGeom prst="rect">
            <a:avLst/>
          </a:prstGeom>
          <a:noFill/>
        </p:spPr>
        <p:txBody>
          <a:bodyPr wrap="square" rtlCol="0">
            <a:spAutoFit/>
          </a:bodyPr>
          <a:lstStyle/>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Cimarron 	   Hills </a:t>
            </a:r>
          </a:p>
          <a:p>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$12,445</a:t>
            </a:r>
          </a:p>
        </p:txBody>
      </p:sp>
    </p:spTree>
    <p:extLst>
      <p:ext uri="{BB962C8B-B14F-4D97-AF65-F5344CB8AC3E}">
        <p14:creationId xmlns:p14="http://schemas.microsoft.com/office/powerpoint/2010/main" val="2605770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40723-E648-4527-9A1A-0B2160B9D474}"/>
              </a:ext>
            </a:extLst>
          </p:cNvPr>
          <p:cNvSpPr txBox="1"/>
          <p:nvPr/>
        </p:nvSpPr>
        <p:spPr>
          <a:xfrm>
            <a:off x="3886877" y="147035"/>
            <a:ext cx="14478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Before</a:t>
            </a:r>
          </a:p>
        </p:txBody>
      </p:sp>
      <p:pic>
        <p:nvPicPr>
          <p:cNvPr id="4" name="Picture 3">
            <a:extLst>
              <a:ext uri="{FF2B5EF4-FFF2-40B4-BE49-F238E27FC236}">
                <a16:creationId xmlns:a16="http://schemas.microsoft.com/office/drawing/2014/main" id="{8658E83E-2FD7-4E25-8D9C-67B623974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995" y="1147617"/>
            <a:ext cx="2823439" cy="2117579"/>
          </a:xfrm>
          <a:prstGeom prst="rect">
            <a:avLst/>
          </a:prstGeom>
        </p:spPr>
      </p:pic>
      <p:pic>
        <p:nvPicPr>
          <p:cNvPr id="6" name="Picture 5">
            <a:extLst>
              <a:ext uri="{FF2B5EF4-FFF2-40B4-BE49-F238E27FC236}">
                <a16:creationId xmlns:a16="http://schemas.microsoft.com/office/drawing/2014/main" id="{960329B4-A168-48EF-9CF0-9B2271EC78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1746" y="1611024"/>
            <a:ext cx="2940750" cy="1654172"/>
          </a:xfrm>
          <a:prstGeom prst="rect">
            <a:avLst/>
          </a:prstGeom>
        </p:spPr>
      </p:pic>
      <p:pic>
        <p:nvPicPr>
          <p:cNvPr id="8" name="Picture 7">
            <a:extLst>
              <a:ext uri="{FF2B5EF4-FFF2-40B4-BE49-F238E27FC236}">
                <a16:creationId xmlns:a16="http://schemas.microsoft.com/office/drawing/2014/main" id="{F33549E8-F528-476D-9792-6D98E833E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442" y="3733800"/>
            <a:ext cx="2823437" cy="2117578"/>
          </a:xfrm>
          <a:prstGeom prst="rect">
            <a:avLst/>
          </a:prstGeom>
        </p:spPr>
      </p:pic>
      <p:pic>
        <p:nvPicPr>
          <p:cNvPr id="10" name="Picture 9">
            <a:extLst>
              <a:ext uri="{FF2B5EF4-FFF2-40B4-BE49-F238E27FC236}">
                <a16:creationId xmlns:a16="http://schemas.microsoft.com/office/drawing/2014/main" id="{8BBA68B6-420D-49EE-8F97-9142C65DB5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10" y="3733800"/>
            <a:ext cx="2823439" cy="2117580"/>
          </a:xfrm>
          <a:prstGeom prst="rect">
            <a:avLst/>
          </a:prstGeom>
        </p:spPr>
      </p:pic>
      <p:pic>
        <p:nvPicPr>
          <p:cNvPr id="12" name="Picture 11">
            <a:extLst>
              <a:ext uri="{FF2B5EF4-FFF2-40B4-BE49-F238E27FC236}">
                <a16:creationId xmlns:a16="http://schemas.microsoft.com/office/drawing/2014/main" id="{6A593E4C-BAA4-4E15-ACC2-889B154357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9808" y="1247009"/>
            <a:ext cx="2823436" cy="2117578"/>
          </a:xfrm>
          <a:prstGeom prst="rect">
            <a:avLst/>
          </a:prstGeom>
        </p:spPr>
      </p:pic>
      <p:pic>
        <p:nvPicPr>
          <p:cNvPr id="14" name="Picture 13">
            <a:extLst>
              <a:ext uri="{FF2B5EF4-FFF2-40B4-BE49-F238E27FC236}">
                <a16:creationId xmlns:a16="http://schemas.microsoft.com/office/drawing/2014/main" id="{95714AA4-7B80-477E-B22D-EC5DB643E2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9058" y="3733800"/>
            <a:ext cx="2823438" cy="2117579"/>
          </a:xfrm>
          <a:prstGeom prst="rect">
            <a:avLst/>
          </a:prstGeom>
        </p:spPr>
      </p:pic>
      <p:sp>
        <p:nvSpPr>
          <p:cNvPr id="9" name="TextBox 8">
            <a:extLst>
              <a:ext uri="{FF2B5EF4-FFF2-40B4-BE49-F238E27FC236}">
                <a16:creationId xmlns:a16="http://schemas.microsoft.com/office/drawing/2014/main" id="{8CDC9199-DBC5-4354-A330-4927808B779B}"/>
              </a:ext>
            </a:extLst>
          </p:cNvPr>
          <p:cNvSpPr txBox="1"/>
          <p:nvPr/>
        </p:nvSpPr>
        <p:spPr>
          <a:xfrm>
            <a:off x="3199058" y="755919"/>
            <a:ext cx="2596759" cy="707886"/>
          </a:xfrm>
          <a:prstGeom prst="rect">
            <a:avLst/>
          </a:prstGeom>
          <a:noFill/>
        </p:spPr>
        <p:txBody>
          <a:bodyPr wrap="square" rtlCol="0">
            <a:spAutoFit/>
          </a:bodyPr>
          <a:lstStyle/>
          <a:p>
            <a:pPr algn="ctr"/>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Calhan</a:t>
            </a:r>
          </a:p>
          <a:p>
            <a:pPr algn="ctr"/>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$18,780</a:t>
            </a:r>
          </a:p>
        </p:txBody>
      </p:sp>
    </p:spTree>
    <p:extLst>
      <p:ext uri="{BB962C8B-B14F-4D97-AF65-F5344CB8AC3E}">
        <p14:creationId xmlns:p14="http://schemas.microsoft.com/office/powerpoint/2010/main" val="1233019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C1DFBB-16AC-442E-90EA-73E82D73AA0B}"/>
              </a:ext>
            </a:extLst>
          </p:cNvPr>
          <p:cNvSpPr txBox="1"/>
          <p:nvPr/>
        </p:nvSpPr>
        <p:spPr>
          <a:xfrm>
            <a:off x="4076700" y="265505"/>
            <a:ext cx="1600200" cy="461665"/>
          </a:xfrm>
          <a:prstGeom prst="rect">
            <a:avLst/>
          </a:prstGeom>
          <a:noFill/>
        </p:spPr>
        <p:txBody>
          <a:bodyPr wrap="square" rtlCol="0">
            <a:spAutoFit/>
          </a:bodyPr>
          <a:lstStyle/>
          <a:p>
            <a:r>
              <a:rPr lang="en-US"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After</a:t>
            </a:r>
          </a:p>
        </p:txBody>
      </p:sp>
      <p:pic>
        <p:nvPicPr>
          <p:cNvPr id="4" name="Picture 3">
            <a:extLst>
              <a:ext uri="{FF2B5EF4-FFF2-40B4-BE49-F238E27FC236}">
                <a16:creationId xmlns:a16="http://schemas.microsoft.com/office/drawing/2014/main" id="{BC536B4E-69B7-495E-9957-88813B30C8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075" y="1756610"/>
            <a:ext cx="3870036" cy="2176895"/>
          </a:xfrm>
          <a:prstGeom prst="rect">
            <a:avLst/>
          </a:prstGeom>
        </p:spPr>
      </p:pic>
      <p:pic>
        <p:nvPicPr>
          <p:cNvPr id="6" name="Picture 5">
            <a:extLst>
              <a:ext uri="{FF2B5EF4-FFF2-40B4-BE49-F238E27FC236}">
                <a16:creationId xmlns:a16="http://schemas.microsoft.com/office/drawing/2014/main" id="{4586449A-74D2-44DF-A90F-8435DD8B7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811" y="1756610"/>
            <a:ext cx="3870033" cy="2176894"/>
          </a:xfrm>
          <a:prstGeom prst="rect">
            <a:avLst/>
          </a:prstGeom>
        </p:spPr>
      </p:pic>
      <p:pic>
        <p:nvPicPr>
          <p:cNvPr id="8" name="Picture 7">
            <a:extLst>
              <a:ext uri="{FF2B5EF4-FFF2-40B4-BE49-F238E27FC236}">
                <a16:creationId xmlns:a16="http://schemas.microsoft.com/office/drawing/2014/main" id="{97290CDA-EF8B-4D7C-9D9A-05ED19D26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75" y="4267199"/>
            <a:ext cx="3870032" cy="2176893"/>
          </a:xfrm>
          <a:prstGeom prst="rect">
            <a:avLst/>
          </a:prstGeom>
        </p:spPr>
      </p:pic>
      <p:pic>
        <p:nvPicPr>
          <p:cNvPr id="10" name="Picture 9">
            <a:extLst>
              <a:ext uri="{FF2B5EF4-FFF2-40B4-BE49-F238E27FC236}">
                <a16:creationId xmlns:a16="http://schemas.microsoft.com/office/drawing/2014/main" id="{10CCE0B5-E1AA-4722-B593-4BB3BD85EF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4267200"/>
            <a:ext cx="3870033" cy="2176894"/>
          </a:xfrm>
          <a:prstGeom prst="rect">
            <a:avLst/>
          </a:prstGeom>
        </p:spPr>
      </p:pic>
      <p:sp>
        <p:nvSpPr>
          <p:cNvPr id="9" name="TextBox 8">
            <a:extLst>
              <a:ext uri="{FF2B5EF4-FFF2-40B4-BE49-F238E27FC236}">
                <a16:creationId xmlns:a16="http://schemas.microsoft.com/office/drawing/2014/main" id="{F32A2708-1D99-4799-9265-5083B33C22B9}"/>
              </a:ext>
            </a:extLst>
          </p:cNvPr>
          <p:cNvSpPr txBox="1"/>
          <p:nvPr/>
        </p:nvSpPr>
        <p:spPr>
          <a:xfrm>
            <a:off x="3273620" y="834355"/>
            <a:ext cx="2596759" cy="707886"/>
          </a:xfrm>
          <a:prstGeom prst="rect">
            <a:avLst/>
          </a:prstGeom>
          <a:noFill/>
        </p:spPr>
        <p:txBody>
          <a:bodyPr wrap="square" rtlCol="0">
            <a:spAutoFit/>
          </a:bodyPr>
          <a:lstStyle/>
          <a:p>
            <a:pPr algn="ctr"/>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Location: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Calhan</a:t>
            </a:r>
          </a:p>
          <a:p>
            <a:pPr algn="ctr"/>
            <a:r>
              <a:rPr lang="en-US" sz="200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Costs: </a:t>
            </a:r>
            <a:r>
              <a:rPr lang="en-US" sz="20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$18,780</a:t>
            </a:r>
          </a:p>
        </p:txBody>
      </p:sp>
    </p:spTree>
    <p:extLst>
      <p:ext uri="{BB962C8B-B14F-4D97-AF65-F5344CB8AC3E}">
        <p14:creationId xmlns:p14="http://schemas.microsoft.com/office/powerpoint/2010/main" val="921488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FF21-3803-4C58-969E-F33D54B2CB35}"/>
              </a:ext>
            </a:extLst>
          </p:cNvPr>
          <p:cNvSpPr>
            <a:spLocks noGrp="1"/>
          </p:cNvSpPr>
          <p:nvPr>
            <p:ph type="title"/>
          </p:nvPr>
        </p:nvSpPr>
        <p:spPr>
          <a:xfrm>
            <a:off x="609600" y="96053"/>
            <a:ext cx="7924800" cy="1143000"/>
          </a:xfrm>
        </p:spPr>
        <p:txBody>
          <a:bodyPr/>
          <a:lstStyle/>
          <a:p>
            <a:r>
              <a:rPr lang="en-US" sz="3200" cap="none">
                <a:solidFill>
                  <a:srgbClr val="FFC000"/>
                </a:solidFill>
                <a:effectLst>
                  <a:outerShdw blurRad="38100" dist="38100" dir="2700000" algn="tl">
                    <a:srgbClr val="000000">
                      <a:alpha val="43137"/>
                    </a:srgbClr>
                  </a:outerShdw>
                </a:effectLst>
                <a:latin typeface="Cambria" panose="02040503050406030204" pitchFamily="18" charset="0"/>
              </a:rPr>
              <a:t>Efforts Moving Forward - 2021 and Beyond</a:t>
            </a:r>
            <a:br>
              <a:rPr lang="en-US" sz="3200">
                <a:solidFill>
                  <a:srgbClr val="FFC000"/>
                </a:solidFill>
                <a:effectLst>
                  <a:outerShdw blurRad="38100" dist="38100" dir="2700000" algn="tl">
                    <a:srgbClr val="000000">
                      <a:alpha val="43137"/>
                    </a:srgbClr>
                  </a:outerShdw>
                </a:effectLst>
                <a:latin typeface="Cambria" panose="02040503050406030204" pitchFamily="18" charset="0"/>
              </a:rPr>
            </a:br>
            <a:endParaRPr lang="en-US"/>
          </a:p>
        </p:txBody>
      </p:sp>
      <p:pic>
        <p:nvPicPr>
          <p:cNvPr id="8" name="Content Placeholder 4" descr="Text&#10;&#10;Description automatically generated">
            <a:extLst>
              <a:ext uri="{FF2B5EF4-FFF2-40B4-BE49-F238E27FC236}">
                <a16:creationId xmlns:a16="http://schemas.microsoft.com/office/drawing/2014/main" id="{3E2CE7EE-C96D-4B96-A927-554694F26CB7}"/>
              </a:ext>
            </a:extLst>
          </p:cNvPr>
          <p:cNvPicPr>
            <a:picLocks noChangeAspect="1"/>
          </p:cNvPicPr>
          <p:nvPr/>
        </p:nvPicPr>
        <p:blipFill rotWithShape="1">
          <a:blip r:embed="rId2">
            <a:extLst>
              <a:ext uri="{28A0092B-C50C-407E-A947-70E740481C1C}">
                <a14:useLocalDpi xmlns:a14="http://schemas.microsoft.com/office/drawing/2010/main" val="0"/>
              </a:ext>
            </a:extLst>
          </a:blip>
          <a:srcRect l="3760" t="8850" r="2888"/>
          <a:stretch/>
        </p:blipFill>
        <p:spPr>
          <a:xfrm>
            <a:off x="1075823" y="1119508"/>
            <a:ext cx="7068553" cy="4082770"/>
          </a:xfrm>
          <a:prstGeom prst="rect">
            <a:avLst/>
          </a:prstGeom>
        </p:spPr>
      </p:pic>
      <p:sp>
        <p:nvSpPr>
          <p:cNvPr id="9" name="Rectangle 8">
            <a:extLst>
              <a:ext uri="{FF2B5EF4-FFF2-40B4-BE49-F238E27FC236}">
                <a16:creationId xmlns:a16="http://schemas.microsoft.com/office/drawing/2014/main" id="{01906B2E-33EB-4876-BBA3-6FB1DBC1E7A8}"/>
              </a:ext>
            </a:extLst>
          </p:cNvPr>
          <p:cNvSpPr/>
          <p:nvPr/>
        </p:nvSpPr>
        <p:spPr>
          <a:xfrm>
            <a:off x="593557" y="5370458"/>
            <a:ext cx="8033084" cy="369332"/>
          </a:xfrm>
          <a:prstGeom prst="rect">
            <a:avLst/>
          </a:prstGeom>
        </p:spPr>
        <p:txBody>
          <a:bodyPr wrap="square">
            <a:spAutoFit/>
          </a:bodyPr>
          <a:lstStyle/>
          <a:p>
            <a:r>
              <a:rPr lang="en-US">
                <a:solidFill>
                  <a:srgbClr val="28F2FC"/>
                </a:solidFill>
                <a:latin typeface="Cambria" panose="02040503050406030204" pitchFamily="18" charset="0"/>
                <a:hlinkClick r:id="rId3">
                  <a:extLst>
                    <a:ext uri="{A12FA001-AC4F-418D-AE19-62706E023703}">
                      <ahyp:hlinkClr xmlns:ahyp="http://schemas.microsoft.com/office/drawing/2018/hyperlinkcolor" val="tx"/>
                    </a:ext>
                  </a:extLst>
                </a:hlinkClick>
              </a:rPr>
              <a:t>https://planningdevelopment.elpasoco.com/#1608243533403-e7959998-0021</a:t>
            </a:r>
            <a:r>
              <a:rPr lang="en-US">
                <a:solidFill>
                  <a:srgbClr val="28F2FC"/>
                </a:solidFill>
                <a:latin typeface="Cambria" panose="02040503050406030204" pitchFamily="18" charset="0"/>
              </a:rPr>
              <a:t> </a:t>
            </a:r>
          </a:p>
        </p:txBody>
      </p:sp>
      <p:pic>
        <p:nvPicPr>
          <p:cNvPr id="10" name="Picture 2" descr="Image result for el paso county development services">
            <a:hlinkClick r:id="rId4"/>
            <a:extLst>
              <a:ext uri="{FF2B5EF4-FFF2-40B4-BE49-F238E27FC236}">
                <a16:creationId xmlns:a16="http://schemas.microsoft.com/office/drawing/2014/main" id="{1EB8CD08-82C4-429F-BC02-CC26799020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117997-919B-423F-8E0D-8E31BCCD0987}"/>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spTree>
    <p:extLst>
      <p:ext uri="{BB962C8B-B14F-4D97-AF65-F5344CB8AC3E}">
        <p14:creationId xmlns:p14="http://schemas.microsoft.com/office/powerpoint/2010/main" val="3276330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FF21-3803-4C58-969E-F33D54B2CB35}"/>
              </a:ext>
            </a:extLst>
          </p:cNvPr>
          <p:cNvSpPr>
            <a:spLocks noGrp="1"/>
          </p:cNvSpPr>
          <p:nvPr>
            <p:ph type="title"/>
          </p:nvPr>
        </p:nvSpPr>
        <p:spPr>
          <a:xfrm>
            <a:off x="540419" y="762000"/>
            <a:ext cx="7924800" cy="1371600"/>
          </a:xfrm>
        </p:spPr>
        <p:txBody>
          <a:bodyPr/>
          <a:lstStyle/>
          <a:p>
            <a:pPr algn="ctr"/>
            <a:r>
              <a:rPr lang="en-US" sz="3200" cap="none">
                <a:solidFill>
                  <a:srgbClr val="FFC000"/>
                </a:solidFill>
                <a:effectLst>
                  <a:outerShdw blurRad="38100" dist="38100" dir="2700000" algn="tl">
                    <a:srgbClr val="000000">
                      <a:alpha val="43137"/>
                    </a:srgbClr>
                  </a:outerShdw>
                </a:effectLst>
                <a:latin typeface="Cambria" panose="02040503050406030204" pitchFamily="18" charset="0"/>
              </a:rPr>
              <a:t>Efforts Moving Forward - 2021 and Beyond</a:t>
            </a:r>
            <a:br>
              <a:rPr lang="en-US" sz="3200" cap="none">
                <a:solidFill>
                  <a:srgbClr val="FFC000"/>
                </a:solidFill>
                <a:effectLst>
                  <a:outerShdw blurRad="38100" dist="38100" dir="2700000" algn="tl">
                    <a:srgbClr val="000000">
                      <a:alpha val="43137"/>
                    </a:srgbClr>
                  </a:outerShdw>
                </a:effectLst>
                <a:latin typeface="Cambria" panose="02040503050406030204" pitchFamily="18" charset="0"/>
              </a:rPr>
            </a:br>
            <a:br>
              <a:rPr lang="en-US" sz="3200" cap="none">
                <a:solidFill>
                  <a:srgbClr val="FFC000"/>
                </a:solidFill>
                <a:effectLst>
                  <a:outerShdw blurRad="38100" dist="38100" dir="2700000" algn="tl">
                    <a:srgbClr val="000000">
                      <a:alpha val="43137"/>
                    </a:srgbClr>
                  </a:outerShdw>
                </a:effectLst>
                <a:latin typeface="Cambria" panose="02040503050406030204" pitchFamily="18" charset="0"/>
              </a:rPr>
            </a:br>
            <a:r>
              <a:rPr lang="en-US" sz="2800" cap="none">
                <a:effectLst>
                  <a:outerShdw blurRad="38100" dist="38100" dir="2700000" algn="tl">
                    <a:srgbClr val="000000">
                      <a:alpha val="43137"/>
                    </a:srgbClr>
                  </a:outerShdw>
                </a:effectLst>
                <a:latin typeface="Cambria" panose="02040503050406030204" pitchFamily="18" charset="0"/>
              </a:rPr>
              <a:t>EPC Engage</a:t>
            </a:r>
            <a:br>
              <a:rPr lang="en-US" sz="3200">
                <a:solidFill>
                  <a:srgbClr val="FFC000"/>
                </a:solidFill>
                <a:effectLst>
                  <a:outerShdw blurRad="38100" dist="38100" dir="2700000" algn="tl">
                    <a:srgbClr val="000000">
                      <a:alpha val="43137"/>
                    </a:srgbClr>
                  </a:outerShdw>
                </a:effectLst>
                <a:latin typeface="Cambria" panose="02040503050406030204" pitchFamily="18" charset="0"/>
              </a:rPr>
            </a:br>
            <a:endParaRPr lang="en-US"/>
          </a:p>
        </p:txBody>
      </p:sp>
      <p:sp>
        <p:nvSpPr>
          <p:cNvPr id="5" name="Content Placeholder 2">
            <a:extLst>
              <a:ext uri="{FF2B5EF4-FFF2-40B4-BE49-F238E27FC236}">
                <a16:creationId xmlns:a16="http://schemas.microsoft.com/office/drawing/2014/main" id="{B38A9961-78ED-4DD5-94E2-CF5C6E134DD0}"/>
              </a:ext>
            </a:extLst>
          </p:cNvPr>
          <p:cNvSpPr>
            <a:spLocks noGrp="1"/>
          </p:cNvSpPr>
          <p:nvPr>
            <p:ph sz="quarter" idx="13"/>
          </p:nvPr>
        </p:nvSpPr>
        <p:spPr>
          <a:xfrm>
            <a:off x="564482" y="1905000"/>
            <a:ext cx="7658100" cy="3812104"/>
          </a:xfrm>
        </p:spPr>
        <p:txBody>
          <a:bodyPr>
            <a:normAutofit fontScale="92500" lnSpcReduction="20000"/>
          </a:bodyPr>
          <a:lstStyle/>
          <a:p>
            <a:pPr marL="0" indent="0">
              <a:lnSpc>
                <a:spcPct val="80000"/>
              </a:lnSpc>
              <a:spcAft>
                <a:spcPts val="1200"/>
              </a:spcAft>
              <a:buNone/>
            </a:pPr>
            <a:r>
              <a:rPr lang="en-US" sz="2400">
                <a:effectLst>
                  <a:outerShdw blurRad="38100" dist="38100" dir="2700000" algn="tl">
                    <a:srgbClr val="000000">
                      <a:alpha val="43137"/>
                    </a:srgbClr>
                  </a:outerShdw>
                </a:effectLst>
                <a:latin typeface="Cambria" panose="02040503050406030204" pitchFamily="18" charset="0"/>
              </a:rPr>
              <a:t>A two (2) track concept: </a:t>
            </a:r>
          </a:p>
          <a:p>
            <a:pPr marL="342900" lvl="2" indent="-342900">
              <a:lnSpc>
                <a:spcPct val="90000"/>
              </a:lnSpc>
              <a:buFontTx/>
              <a:buChar char="-"/>
            </a:pPr>
            <a:r>
              <a:rPr lang="en-US" sz="2100">
                <a:solidFill>
                  <a:srgbClr val="FFC000"/>
                </a:solidFill>
                <a:effectLst>
                  <a:outerShdw blurRad="38100" dist="38100" dir="2700000" algn="tl">
                    <a:srgbClr val="000000">
                      <a:alpha val="43137"/>
                    </a:srgbClr>
                  </a:outerShdw>
                </a:effectLst>
                <a:latin typeface="Cambria" panose="02040503050406030204" pitchFamily="18" charset="0"/>
              </a:rPr>
              <a:t>EPC Engage (technical) – targeted industry audience</a:t>
            </a:r>
          </a:p>
          <a:p>
            <a:pPr lvl="1"/>
            <a:r>
              <a:rPr lang="en-US" sz="1900">
                <a:effectLst>
                  <a:outerShdw blurRad="38100" dist="38100" dir="2700000" algn="tl">
                    <a:srgbClr val="000000">
                      <a:alpha val="43137"/>
                    </a:srgbClr>
                  </a:outerShdw>
                </a:effectLst>
                <a:latin typeface="Cambria" panose="02040503050406030204" pitchFamily="18" charset="0"/>
              </a:rPr>
              <a:t>Understanding the Engineering Criteria Manual (ECM)</a:t>
            </a:r>
          </a:p>
          <a:p>
            <a:pPr lvl="1"/>
            <a:r>
              <a:rPr lang="en-US" sz="1800">
                <a:effectLst>
                  <a:outerShdw blurRad="38100" dist="38100" dir="2700000" algn="tl">
                    <a:srgbClr val="000000">
                      <a:alpha val="43137"/>
                    </a:srgbClr>
                  </a:outerShdw>
                </a:effectLst>
                <a:latin typeface="Cambria" panose="02040503050406030204" pitchFamily="18" charset="0"/>
              </a:rPr>
              <a:t>The Ins and Outs of Permits and Inspections</a:t>
            </a:r>
          </a:p>
          <a:p>
            <a:pPr lvl="1"/>
            <a:r>
              <a:rPr lang="en-US" sz="1800">
                <a:effectLst>
                  <a:outerShdw blurRad="38100" dist="38100" dir="2700000" algn="tl">
                    <a:srgbClr val="000000">
                      <a:alpha val="43137"/>
                    </a:srgbClr>
                  </a:outerShdw>
                </a:effectLst>
                <a:latin typeface="Cambria" panose="02040503050406030204" pitchFamily="18" charset="0"/>
              </a:rPr>
              <a:t>Understanding the Water Supply Review Process</a:t>
            </a:r>
          </a:p>
          <a:p>
            <a:pPr marL="342900" lvl="2" indent="-342900">
              <a:lnSpc>
                <a:spcPct val="90000"/>
              </a:lnSpc>
              <a:buFontTx/>
              <a:buChar char="-"/>
            </a:pPr>
            <a:r>
              <a:rPr lang="en-US" sz="2000">
                <a:solidFill>
                  <a:srgbClr val="FFC000"/>
                </a:solidFill>
                <a:effectLst>
                  <a:outerShdw blurRad="38100" dist="38100" dir="2700000" algn="tl">
                    <a:srgbClr val="000000">
                      <a:alpha val="43137"/>
                    </a:srgbClr>
                  </a:outerShdw>
                </a:effectLst>
                <a:latin typeface="Cambria" panose="02040503050406030204" pitchFamily="18" charset="0"/>
              </a:rPr>
              <a:t>EPC </a:t>
            </a:r>
            <a:r>
              <a:rPr lang="en-US" sz="2000" i="1">
                <a:solidFill>
                  <a:srgbClr val="FFC000"/>
                </a:solidFill>
                <a:effectLst>
                  <a:outerShdw blurRad="38100" dist="38100" dir="2700000" algn="tl">
                    <a:srgbClr val="000000">
                      <a:alpha val="43137"/>
                    </a:srgbClr>
                  </a:outerShdw>
                </a:effectLst>
                <a:latin typeface="Cambria" panose="02040503050406030204" pitchFamily="18" charset="0"/>
              </a:rPr>
              <a:t>Community </a:t>
            </a:r>
            <a:r>
              <a:rPr lang="en-US" sz="2000">
                <a:solidFill>
                  <a:srgbClr val="FFC000"/>
                </a:solidFill>
                <a:effectLst>
                  <a:outerShdw blurRad="38100" dist="38100" dir="2700000" algn="tl">
                    <a:srgbClr val="000000">
                      <a:alpha val="43137"/>
                    </a:srgbClr>
                  </a:outerShdw>
                </a:effectLst>
                <a:latin typeface="Cambria" panose="02040503050406030204" pitchFamily="18" charset="0"/>
              </a:rPr>
              <a:t>Engage (general) – public audience</a:t>
            </a:r>
          </a:p>
          <a:p>
            <a:pPr lvl="1"/>
            <a:r>
              <a:rPr lang="en-US" sz="1800">
                <a:effectLst>
                  <a:outerShdw blurRad="38100" dist="38100" dir="2700000" algn="tl">
                    <a:srgbClr val="000000">
                      <a:alpha val="43137"/>
                    </a:srgbClr>
                  </a:outerShdw>
                </a:effectLst>
                <a:latin typeface="Cambria" panose="02040503050406030204" pitchFamily="18" charset="0"/>
              </a:rPr>
              <a:t>Understanding the County Master Plan</a:t>
            </a:r>
          </a:p>
          <a:p>
            <a:pPr lvl="1"/>
            <a:r>
              <a:rPr lang="en-US" sz="1800">
                <a:effectLst>
                  <a:outerShdw blurRad="38100" dist="38100" dir="2700000" algn="tl">
                    <a:srgbClr val="000000">
                      <a:alpha val="43137"/>
                    </a:srgbClr>
                  </a:outerShdw>
                </a:effectLst>
                <a:latin typeface="Cambria" panose="02040503050406030204" pitchFamily="18" charset="0"/>
              </a:rPr>
              <a:t>Understanding Code Enforcement (invite HOAs, etc.)</a:t>
            </a:r>
          </a:p>
          <a:p>
            <a:pPr lvl="2">
              <a:lnSpc>
                <a:spcPct val="80000"/>
              </a:lnSpc>
            </a:pPr>
            <a:endParaRPr lang="en-US" sz="900">
              <a:effectLst>
                <a:outerShdw blurRad="38100" dist="38100" dir="2700000" algn="tl">
                  <a:srgbClr val="000000">
                    <a:alpha val="43137"/>
                  </a:srgbClr>
                </a:outerShdw>
              </a:effectLst>
              <a:latin typeface="Cambria" panose="02040503050406030204" pitchFamily="18" charset="0"/>
            </a:endParaRPr>
          </a:p>
          <a:p>
            <a:pPr marL="0" lvl="2" indent="0">
              <a:lnSpc>
                <a:spcPct val="90000"/>
              </a:lnSpc>
              <a:buNone/>
            </a:pPr>
            <a:r>
              <a:rPr lang="en-US" sz="2400">
                <a:effectLst>
                  <a:outerShdw blurRad="38100" dist="38100" dir="2700000" algn="tl">
                    <a:srgbClr val="000000">
                      <a:alpha val="43137"/>
                    </a:srgbClr>
                  </a:outerShdw>
                </a:effectLst>
                <a:latin typeface="Cambria" panose="02040503050406030204" pitchFamily="18" charset="0"/>
              </a:rPr>
              <a:t>Collaborative effort with Public Works, County Attorney’s Office, PIO and others as appropriate</a:t>
            </a:r>
          </a:p>
          <a:p>
            <a:pPr marL="0" lvl="2" indent="0">
              <a:lnSpc>
                <a:spcPct val="90000"/>
              </a:lnSpc>
              <a:buNone/>
            </a:pPr>
            <a:endParaRPr lang="en-US" sz="2400">
              <a:effectLst>
                <a:outerShdw blurRad="38100" dist="38100" dir="2700000" algn="tl">
                  <a:srgbClr val="000000">
                    <a:alpha val="43137"/>
                  </a:srgbClr>
                </a:outerShdw>
              </a:effectLst>
              <a:latin typeface="Cambria" panose="02040503050406030204" pitchFamily="18" charset="0"/>
            </a:endParaRPr>
          </a:p>
          <a:p>
            <a:pPr marL="0" lvl="2" indent="0">
              <a:lnSpc>
                <a:spcPct val="90000"/>
              </a:lnSpc>
              <a:buNone/>
            </a:pPr>
            <a:endParaRPr lang="en-US" sz="2400">
              <a:effectLst>
                <a:outerShdw blurRad="38100" dist="38100" dir="2700000" algn="tl">
                  <a:srgbClr val="000000">
                    <a:alpha val="43137"/>
                  </a:srgbClr>
                </a:outerShdw>
              </a:effectLst>
              <a:latin typeface="Cambria" panose="02040503050406030204" pitchFamily="18" charset="0"/>
            </a:endParaRPr>
          </a:p>
          <a:p>
            <a:pPr marL="0" indent="0" algn="ctr">
              <a:lnSpc>
                <a:spcPct val="80000"/>
              </a:lnSpc>
              <a:buNone/>
            </a:pPr>
            <a:endParaRPr lang="en-US" sz="3000">
              <a:solidFill>
                <a:srgbClr val="FFC000"/>
              </a:solidFill>
              <a:effectLst>
                <a:outerShdw blurRad="38100" dist="38100" dir="2700000" algn="tl">
                  <a:srgbClr val="000000">
                    <a:alpha val="43137"/>
                  </a:srgbClr>
                </a:outerShdw>
              </a:effectLst>
              <a:latin typeface="Cambria" panose="02040503050406030204" pitchFamily="18" charset="0"/>
            </a:endParaRPr>
          </a:p>
          <a:p>
            <a:endParaRPr lang="en-US"/>
          </a:p>
        </p:txBody>
      </p:sp>
      <p:sp>
        <p:nvSpPr>
          <p:cNvPr id="6" name="TextBox 5">
            <a:extLst>
              <a:ext uri="{FF2B5EF4-FFF2-40B4-BE49-F238E27FC236}">
                <a16:creationId xmlns:a16="http://schemas.microsoft.com/office/drawing/2014/main" id="{988D6B54-EBBC-43E1-B2E4-C7C706149036}"/>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7" name="Picture 2" descr="Image result for el paso county development services">
            <a:hlinkClick r:id="rId2"/>
            <a:extLst>
              <a:ext uri="{FF2B5EF4-FFF2-40B4-BE49-F238E27FC236}">
                <a16:creationId xmlns:a16="http://schemas.microsoft.com/office/drawing/2014/main" id="{BCD0793F-54AB-4ED0-A929-E1167D905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161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FF21-3803-4C58-969E-F33D54B2CB35}"/>
              </a:ext>
            </a:extLst>
          </p:cNvPr>
          <p:cNvSpPr>
            <a:spLocks noGrp="1"/>
          </p:cNvSpPr>
          <p:nvPr>
            <p:ph type="title"/>
          </p:nvPr>
        </p:nvSpPr>
        <p:spPr/>
        <p:txBody>
          <a:bodyPr/>
          <a:lstStyle/>
          <a:p>
            <a:r>
              <a:rPr lang="en-US" sz="3200" cap="none">
                <a:solidFill>
                  <a:schemeClr val="accent3"/>
                </a:solidFill>
                <a:effectLst>
                  <a:outerShdw blurRad="38100" dist="38100" dir="2700000" algn="tl">
                    <a:srgbClr val="000000">
                      <a:alpha val="43137"/>
                    </a:srgbClr>
                  </a:outerShdw>
                </a:effectLst>
                <a:latin typeface="Cambria" panose="02040503050406030204" pitchFamily="18" charset="0"/>
              </a:rPr>
              <a:t>Efforts Moving Forward - 2021 and Beyond</a:t>
            </a:r>
            <a:br>
              <a:rPr lang="en-US" sz="3200">
                <a:solidFill>
                  <a:srgbClr val="FFC000"/>
                </a:solidFill>
                <a:effectLst>
                  <a:outerShdw blurRad="38100" dist="38100" dir="2700000" algn="tl">
                    <a:srgbClr val="000000">
                      <a:alpha val="43137"/>
                    </a:srgbClr>
                  </a:outerShdw>
                </a:effectLst>
                <a:latin typeface="Cambria" panose="02040503050406030204" pitchFamily="18" charset="0"/>
              </a:rPr>
            </a:br>
            <a:endParaRPr lang="en-US"/>
          </a:p>
        </p:txBody>
      </p:sp>
      <p:sp>
        <p:nvSpPr>
          <p:cNvPr id="3" name="Content Placeholder 2">
            <a:extLst>
              <a:ext uri="{FF2B5EF4-FFF2-40B4-BE49-F238E27FC236}">
                <a16:creationId xmlns:a16="http://schemas.microsoft.com/office/drawing/2014/main" id="{2B6655D1-D409-407A-8738-8DFCC06AD58A}"/>
              </a:ext>
            </a:extLst>
          </p:cNvPr>
          <p:cNvSpPr>
            <a:spLocks noGrp="1"/>
          </p:cNvSpPr>
          <p:nvPr>
            <p:ph sz="quarter" idx="13"/>
          </p:nvPr>
        </p:nvSpPr>
        <p:spPr>
          <a:xfrm>
            <a:off x="742950" y="1295400"/>
            <a:ext cx="7658100" cy="4800600"/>
          </a:xfrm>
        </p:spPr>
        <p:txBody>
          <a:bodyPr>
            <a:normAutofit/>
          </a:bodyPr>
          <a:lstStyle/>
          <a:p>
            <a:pPr>
              <a:lnSpc>
                <a:spcPct val="80000"/>
              </a:lnSpc>
              <a:buFontTx/>
              <a:buChar char="-"/>
            </a:pPr>
            <a:r>
              <a:rPr lang="en-US" sz="2400">
                <a:effectLst>
                  <a:outerShdw blurRad="38100" dist="38100" dir="2700000" algn="tl">
                    <a:srgbClr val="000000">
                      <a:alpha val="43137"/>
                    </a:srgbClr>
                  </a:outerShdw>
                </a:effectLst>
                <a:latin typeface="Cambria" panose="02040503050406030204" pitchFamily="18" charset="0"/>
              </a:rPr>
              <a:t>Finalizing and Adopting the new County Master Plan</a:t>
            </a:r>
          </a:p>
          <a:p>
            <a:pPr>
              <a:lnSpc>
                <a:spcPct val="80000"/>
              </a:lnSpc>
              <a:buFontTx/>
              <a:buChar char="-"/>
            </a:pPr>
            <a:r>
              <a:rPr lang="en-US" sz="2400">
                <a:effectLst>
                  <a:outerShdw blurRad="38100" dist="38100" dir="2700000" algn="tl">
                    <a:srgbClr val="000000">
                      <a:alpha val="43137"/>
                    </a:srgbClr>
                  </a:outerShdw>
                </a:effectLst>
                <a:latin typeface="Cambria" panose="02040503050406030204" pitchFamily="18" charset="0"/>
              </a:rPr>
              <a:t>Updating the Fee Schedule/Cost of Service</a:t>
            </a:r>
          </a:p>
          <a:p>
            <a:pPr lvl="1">
              <a:lnSpc>
                <a:spcPct val="80000"/>
              </a:lnSpc>
            </a:pPr>
            <a:r>
              <a:rPr lang="en-US" sz="1800">
                <a:effectLst>
                  <a:outerShdw blurRad="38100" dist="38100" dir="2700000" algn="tl">
                    <a:srgbClr val="000000">
                      <a:alpha val="43137"/>
                    </a:srgbClr>
                  </a:outerShdw>
                </a:effectLst>
                <a:latin typeface="Cambria" panose="02040503050406030204" pitchFamily="18" charset="0"/>
              </a:rPr>
              <a:t>Currently based on 2010 recession relief fees</a:t>
            </a:r>
          </a:p>
          <a:p>
            <a:pPr lvl="1">
              <a:lnSpc>
                <a:spcPct val="80000"/>
              </a:lnSpc>
            </a:pPr>
            <a:r>
              <a:rPr lang="en-US" sz="1800">
                <a:effectLst>
                  <a:outerShdw blurRad="38100" dist="38100" dir="2700000" algn="tl">
                    <a:srgbClr val="000000">
                      <a:alpha val="43137"/>
                    </a:srgbClr>
                  </a:outerShdw>
                </a:effectLst>
                <a:latin typeface="Cambria" panose="02040503050406030204" pitchFamily="18" charset="0"/>
              </a:rPr>
              <a:t>Recalibrating staff time per task per EDARP</a:t>
            </a:r>
          </a:p>
          <a:p>
            <a:pPr lvl="1">
              <a:lnSpc>
                <a:spcPct val="80000"/>
              </a:lnSpc>
            </a:pPr>
            <a:r>
              <a:rPr lang="en-US" sz="1800">
                <a:effectLst>
                  <a:outerShdw blurRad="38100" dist="38100" dir="2700000" algn="tl">
                    <a:srgbClr val="000000">
                      <a:alpha val="43137"/>
                    </a:srgbClr>
                  </a:outerShdw>
                </a:effectLst>
                <a:latin typeface="Cambria" panose="02040503050406030204" pitchFamily="18" charset="0"/>
              </a:rPr>
              <a:t>Incorporating an increased personnel budget</a:t>
            </a:r>
          </a:p>
          <a:p>
            <a:pPr lvl="1">
              <a:lnSpc>
                <a:spcPct val="80000"/>
              </a:lnSpc>
            </a:pPr>
            <a:r>
              <a:rPr lang="en-US" sz="1800">
                <a:effectLst>
                  <a:outerShdw blurRad="38100" dist="38100" dir="2700000" algn="tl">
                    <a:srgbClr val="000000">
                      <a:alpha val="43137"/>
                    </a:srgbClr>
                  </a:outerShdw>
                </a:effectLst>
                <a:latin typeface="Cambria" panose="02040503050406030204" pitchFamily="18" charset="0"/>
              </a:rPr>
              <a:t>Incorporating changes to other overhead costs (EDARP, etc.)</a:t>
            </a:r>
          </a:p>
          <a:p>
            <a:pPr marL="0" indent="0" algn="ctr">
              <a:lnSpc>
                <a:spcPct val="80000"/>
              </a:lnSpc>
              <a:buNone/>
            </a:pPr>
            <a:endParaRPr lang="en-US" sz="3000">
              <a:solidFill>
                <a:srgbClr val="FFC000"/>
              </a:solidFill>
              <a:effectLst>
                <a:outerShdw blurRad="38100" dist="38100" dir="2700000" algn="tl">
                  <a:srgbClr val="000000">
                    <a:alpha val="43137"/>
                  </a:srgbClr>
                </a:outerShdw>
              </a:effectLst>
              <a:latin typeface="Cambria" panose="02040503050406030204" pitchFamily="18" charset="0"/>
            </a:endParaRPr>
          </a:p>
          <a:p>
            <a:endParaRPr lang="en-US"/>
          </a:p>
        </p:txBody>
      </p:sp>
      <p:sp>
        <p:nvSpPr>
          <p:cNvPr id="7" name="TextBox 6">
            <a:extLst>
              <a:ext uri="{FF2B5EF4-FFF2-40B4-BE49-F238E27FC236}">
                <a16:creationId xmlns:a16="http://schemas.microsoft.com/office/drawing/2014/main" id="{C6763240-318E-45D5-A7C2-6152F58670BC}"/>
              </a:ext>
            </a:extLst>
          </p:cNvPr>
          <p:cNvSpPr txBox="1"/>
          <p:nvPr/>
        </p:nvSpPr>
        <p:spPr>
          <a:xfrm>
            <a:off x="1905000" y="3927342"/>
            <a:ext cx="5105400" cy="1471172"/>
          </a:xfrm>
          <a:prstGeom prst="rect">
            <a:avLst/>
          </a:prstGeom>
          <a:noFill/>
        </p:spPr>
        <p:txBody>
          <a:bodyPr wrap="square" rtlCol="0">
            <a:spAutoFit/>
          </a:bodyPr>
          <a:lstStyle/>
          <a:p>
            <a:pPr algn="ctr">
              <a:lnSpc>
                <a:spcPct val="80000"/>
              </a:lnSpc>
            </a:pPr>
            <a:r>
              <a:rPr lang="en-US" sz="2800">
                <a:solidFill>
                  <a:srgbClr val="FFC000"/>
                </a:solidFill>
                <a:effectLst>
                  <a:outerShdw blurRad="38100" dist="38100" dir="2700000" algn="tl">
                    <a:srgbClr val="000000">
                      <a:alpha val="43137"/>
                    </a:srgbClr>
                  </a:outerShdw>
                </a:effectLst>
                <a:latin typeface="Cambria" panose="02040503050406030204" pitchFamily="18" charset="0"/>
              </a:rPr>
              <a:t>The key to ensuring the success of our department is continuing to support and empower our staff to make the difference!</a:t>
            </a:r>
          </a:p>
        </p:txBody>
      </p:sp>
      <p:sp>
        <p:nvSpPr>
          <p:cNvPr id="11" name="TextBox 10">
            <a:extLst>
              <a:ext uri="{FF2B5EF4-FFF2-40B4-BE49-F238E27FC236}">
                <a16:creationId xmlns:a16="http://schemas.microsoft.com/office/drawing/2014/main" id="{2F89EF36-9244-45DC-A71E-0817F9209BD2}"/>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12" name="Picture 2" descr="Image result for el paso county development services">
            <a:hlinkClick r:id="rId2"/>
            <a:extLst>
              <a:ext uri="{FF2B5EF4-FFF2-40B4-BE49-F238E27FC236}">
                <a16:creationId xmlns:a16="http://schemas.microsoft.com/office/drawing/2014/main" id="{69708F14-3B43-420B-B9B2-28358E01F5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11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BC88-217A-45AA-B206-76DE8B5B3F31}"/>
              </a:ext>
            </a:extLst>
          </p:cNvPr>
          <p:cNvSpPr>
            <a:spLocks noGrp="1"/>
          </p:cNvSpPr>
          <p:nvPr>
            <p:ph type="title"/>
          </p:nvPr>
        </p:nvSpPr>
        <p:spPr>
          <a:xfrm>
            <a:off x="609600" y="1828800"/>
            <a:ext cx="7924800" cy="1143000"/>
          </a:xfrm>
        </p:spPr>
        <p:txBody>
          <a:bodyPr/>
          <a:lstStyle/>
          <a:p>
            <a:pPr algn="ctr"/>
            <a:r>
              <a:rPr lang="en-US" sz="3600" cap="none">
                <a:solidFill>
                  <a:schemeClr val="accent3"/>
                </a:solidFill>
                <a:effectLst>
                  <a:outerShdw blurRad="38100" dist="38100" dir="2700000" algn="tl">
                    <a:srgbClr val="000000">
                      <a:alpha val="43137"/>
                    </a:srgbClr>
                  </a:outerShdw>
                </a:effectLst>
                <a:latin typeface="Cambria" panose="02040503050406030204" pitchFamily="18" charset="0"/>
              </a:rPr>
              <a:t>Additional Director Comments</a:t>
            </a:r>
            <a:br>
              <a:rPr lang="en-US" sz="3600" cap="none">
                <a:solidFill>
                  <a:schemeClr val="accent3"/>
                </a:solidFill>
                <a:effectLst>
                  <a:outerShdw blurRad="38100" dist="38100" dir="2700000" algn="tl">
                    <a:srgbClr val="000000">
                      <a:alpha val="43137"/>
                    </a:srgbClr>
                  </a:outerShdw>
                </a:effectLst>
                <a:latin typeface="Cambria" panose="02040503050406030204" pitchFamily="18" charset="0"/>
              </a:rPr>
            </a:br>
            <a:br>
              <a:rPr lang="en-US" sz="2800" cap="none">
                <a:effectLst>
                  <a:outerShdw blurRad="38100" dist="38100" dir="2700000" algn="tl">
                    <a:srgbClr val="000000">
                      <a:alpha val="43137"/>
                    </a:srgbClr>
                  </a:outerShdw>
                </a:effectLst>
                <a:latin typeface="Cambria" panose="02040503050406030204" pitchFamily="18" charset="0"/>
              </a:rPr>
            </a:br>
            <a:r>
              <a:rPr lang="en-US" sz="2800" cap="none">
                <a:effectLst>
                  <a:outerShdw blurRad="38100" dist="38100" dir="2700000" algn="tl">
                    <a:srgbClr val="000000">
                      <a:alpha val="43137"/>
                    </a:srgbClr>
                  </a:outerShdw>
                </a:effectLst>
                <a:latin typeface="Cambria" panose="02040503050406030204" pitchFamily="18" charset="0"/>
              </a:rPr>
              <a:t>Special Employee Recognition </a:t>
            </a:r>
            <a:endParaRPr lang="en-US" sz="2800"/>
          </a:p>
        </p:txBody>
      </p:sp>
      <p:sp>
        <p:nvSpPr>
          <p:cNvPr id="3" name="TextBox 2">
            <a:extLst>
              <a:ext uri="{FF2B5EF4-FFF2-40B4-BE49-F238E27FC236}">
                <a16:creationId xmlns:a16="http://schemas.microsoft.com/office/drawing/2014/main" id="{A5FF1527-DE66-46E5-94A4-B86DB009775A}"/>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4" name="Picture 2" descr="Image result for el paso county development services">
            <a:hlinkClick r:id="rId2"/>
            <a:extLst>
              <a:ext uri="{FF2B5EF4-FFF2-40B4-BE49-F238E27FC236}">
                <a16:creationId xmlns:a16="http://schemas.microsoft.com/office/drawing/2014/main" id="{4F3F5287-338C-4A9F-B567-C676C8DCA5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40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BC88-217A-45AA-B206-76DE8B5B3F31}"/>
              </a:ext>
            </a:extLst>
          </p:cNvPr>
          <p:cNvSpPr>
            <a:spLocks noGrp="1"/>
          </p:cNvSpPr>
          <p:nvPr>
            <p:ph type="title"/>
          </p:nvPr>
        </p:nvSpPr>
        <p:spPr>
          <a:xfrm>
            <a:off x="609600" y="2971800"/>
            <a:ext cx="3962400" cy="1143000"/>
          </a:xfrm>
        </p:spPr>
        <p:txBody>
          <a:bodyPr/>
          <a:lstStyle/>
          <a:p>
            <a:pPr algn="ctr"/>
            <a:r>
              <a:rPr lang="en-US" sz="4400" cap="none">
                <a:effectLst>
                  <a:outerShdw blurRad="38100" dist="38100" dir="2700000" algn="tl">
                    <a:srgbClr val="000000">
                      <a:alpha val="43137"/>
                    </a:srgbClr>
                  </a:outerShdw>
                </a:effectLst>
                <a:latin typeface="Cambria" panose="02040503050406030204" pitchFamily="18" charset="0"/>
              </a:rPr>
              <a:t>Jeff Rice</a:t>
            </a:r>
            <a:br>
              <a:rPr lang="en-US" sz="3600" cap="none">
                <a:solidFill>
                  <a:schemeClr val="accent3"/>
                </a:solidFill>
                <a:effectLst>
                  <a:outerShdw blurRad="38100" dist="38100" dir="2700000" algn="tl">
                    <a:srgbClr val="000000">
                      <a:alpha val="43137"/>
                    </a:srgbClr>
                  </a:outerShdw>
                </a:effectLst>
                <a:latin typeface="Cambria" panose="02040503050406030204" pitchFamily="18" charset="0"/>
              </a:rPr>
            </a:br>
            <a:br>
              <a:rPr lang="en-US" sz="3600" cap="none">
                <a:solidFill>
                  <a:schemeClr val="accent3"/>
                </a:solidFill>
                <a:effectLst>
                  <a:outerShdw blurRad="38100" dist="38100" dir="2700000" algn="tl">
                    <a:srgbClr val="000000">
                      <a:alpha val="43137"/>
                    </a:srgbClr>
                  </a:outerShdw>
                </a:effectLst>
                <a:latin typeface="Cambria" panose="02040503050406030204" pitchFamily="18" charset="0"/>
              </a:rPr>
            </a:br>
            <a:r>
              <a:rPr lang="en-US" sz="2400" cap="none">
                <a:solidFill>
                  <a:srgbClr val="FFC000"/>
                </a:solidFill>
                <a:effectLst>
                  <a:outerShdw blurRad="38100" dist="38100" dir="2700000" algn="tl">
                    <a:srgbClr val="000000">
                      <a:alpha val="43137"/>
                    </a:srgbClr>
                  </a:outerShdw>
                </a:effectLst>
                <a:latin typeface="Cambria" panose="02040503050406030204" pitchFamily="18" charset="0"/>
              </a:rPr>
              <a:t>Planning and Community </a:t>
            </a:r>
            <a:br>
              <a:rPr lang="en-US" sz="2400" cap="none">
                <a:solidFill>
                  <a:srgbClr val="FFC000"/>
                </a:solidFill>
                <a:effectLst>
                  <a:outerShdw blurRad="38100" dist="38100" dir="2700000" algn="tl">
                    <a:srgbClr val="000000">
                      <a:alpha val="43137"/>
                    </a:srgbClr>
                  </a:outerShdw>
                </a:effectLst>
                <a:latin typeface="Cambria" panose="02040503050406030204" pitchFamily="18" charset="0"/>
              </a:rPr>
            </a:br>
            <a:r>
              <a:rPr lang="en-US" sz="2400" cap="none">
                <a:solidFill>
                  <a:srgbClr val="FFC000"/>
                </a:solidFill>
                <a:effectLst>
                  <a:outerShdw blurRad="38100" dist="38100" dir="2700000" algn="tl">
                    <a:srgbClr val="000000">
                      <a:alpha val="43137"/>
                    </a:srgbClr>
                  </a:outerShdw>
                </a:effectLst>
                <a:latin typeface="Cambria" panose="02040503050406030204" pitchFamily="18" charset="0"/>
              </a:rPr>
              <a:t>Development Department</a:t>
            </a:r>
            <a:br>
              <a:rPr lang="en-US" sz="2400" cap="none">
                <a:solidFill>
                  <a:srgbClr val="FFC000"/>
                </a:solidFill>
                <a:effectLst>
                  <a:outerShdw blurRad="38100" dist="38100" dir="2700000" algn="tl">
                    <a:srgbClr val="000000">
                      <a:alpha val="43137"/>
                    </a:srgbClr>
                  </a:outerShdw>
                </a:effectLst>
                <a:latin typeface="Cambria" panose="02040503050406030204" pitchFamily="18" charset="0"/>
              </a:rPr>
            </a:br>
            <a:br>
              <a:rPr lang="en-US" sz="2400" cap="none">
                <a:solidFill>
                  <a:srgbClr val="FFC000"/>
                </a:solidFill>
                <a:effectLst>
                  <a:outerShdw blurRad="38100" dist="38100" dir="2700000" algn="tl">
                    <a:srgbClr val="000000">
                      <a:alpha val="43137"/>
                    </a:srgbClr>
                  </a:outerShdw>
                </a:effectLst>
                <a:latin typeface="Cambria" panose="02040503050406030204" pitchFamily="18" charset="0"/>
              </a:rPr>
            </a:br>
            <a:r>
              <a:rPr lang="en-US" sz="2400" cap="none">
                <a:solidFill>
                  <a:srgbClr val="FFC000"/>
                </a:solidFill>
                <a:effectLst>
                  <a:outerShdw blurRad="38100" dist="38100" dir="2700000" algn="tl">
                    <a:srgbClr val="000000">
                      <a:alpha val="43137"/>
                    </a:srgbClr>
                  </a:outerShdw>
                </a:effectLst>
                <a:latin typeface="Cambria" panose="02040503050406030204" pitchFamily="18" charset="0"/>
              </a:rPr>
              <a:t>2020 Employee of the Year</a:t>
            </a:r>
            <a:endParaRPr lang="en-US" sz="2400">
              <a:solidFill>
                <a:srgbClr val="FFC000"/>
              </a:solidFill>
            </a:endParaRPr>
          </a:p>
        </p:txBody>
      </p:sp>
      <p:sp>
        <p:nvSpPr>
          <p:cNvPr id="3" name="TextBox 2">
            <a:extLst>
              <a:ext uri="{FF2B5EF4-FFF2-40B4-BE49-F238E27FC236}">
                <a16:creationId xmlns:a16="http://schemas.microsoft.com/office/drawing/2014/main" id="{AE1C8397-3776-4D36-B4D1-674408617326}"/>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5" name="Picture 4">
            <a:extLst>
              <a:ext uri="{FF2B5EF4-FFF2-40B4-BE49-F238E27FC236}">
                <a16:creationId xmlns:a16="http://schemas.microsoft.com/office/drawing/2014/main" id="{FA8C035D-18EA-4D92-987F-F87151AF9A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33" r="36666"/>
          <a:stretch/>
        </p:blipFill>
        <p:spPr>
          <a:xfrm>
            <a:off x="4961766" y="378024"/>
            <a:ext cx="3154679" cy="5257799"/>
          </a:xfrm>
          <a:prstGeom prst="rect">
            <a:avLst/>
          </a:prstGeom>
        </p:spPr>
      </p:pic>
      <p:pic>
        <p:nvPicPr>
          <p:cNvPr id="6" name="Picture 2" descr="Image result for el paso county development services">
            <a:hlinkClick r:id="rId3"/>
            <a:extLst>
              <a:ext uri="{FF2B5EF4-FFF2-40B4-BE49-F238E27FC236}">
                <a16:creationId xmlns:a16="http://schemas.microsoft.com/office/drawing/2014/main" id="{20AF6A5D-57F9-4F24-B992-8C9F671C2F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782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9F18FD-61BE-4FA7-A7D3-17904B1BA406}"/>
              </a:ext>
            </a:extLst>
          </p:cNvPr>
          <p:cNvSpPr txBox="1"/>
          <p:nvPr/>
        </p:nvSpPr>
        <p:spPr>
          <a:xfrm>
            <a:off x="0" y="325993"/>
            <a:ext cx="9144000" cy="646331"/>
          </a:xfrm>
          <a:prstGeom prst="rect">
            <a:avLst/>
          </a:prstGeom>
          <a:noFill/>
        </p:spPr>
        <p:txBody>
          <a:bodyPr wrap="square" rtlCol="0">
            <a:spAutoFit/>
          </a:bodyPr>
          <a:lstStyle/>
          <a:p>
            <a:pPr algn="ctr"/>
            <a:r>
              <a:rPr lang="en-US" sz="3600">
                <a:solidFill>
                  <a:srgbClr val="FFC000"/>
                </a:solidFill>
                <a:latin typeface="Cambria" panose="02040503050406030204" pitchFamily="18" charset="0"/>
              </a:rPr>
              <a:t>Jeff Rice: The “Quiet Leader”</a:t>
            </a:r>
          </a:p>
        </p:txBody>
      </p:sp>
      <p:sp>
        <p:nvSpPr>
          <p:cNvPr id="6" name="TextBox 5">
            <a:extLst>
              <a:ext uri="{FF2B5EF4-FFF2-40B4-BE49-F238E27FC236}">
                <a16:creationId xmlns:a16="http://schemas.microsoft.com/office/drawing/2014/main" id="{5720BDF9-7D3E-49A1-BE48-B4979EFDBA18}"/>
              </a:ext>
            </a:extLst>
          </p:cNvPr>
          <p:cNvSpPr txBox="1"/>
          <p:nvPr/>
        </p:nvSpPr>
        <p:spPr>
          <a:xfrm>
            <a:off x="647700" y="1207472"/>
            <a:ext cx="7848600" cy="4585871"/>
          </a:xfrm>
          <a:prstGeom prst="rect">
            <a:avLst/>
          </a:prstGeom>
          <a:noFill/>
        </p:spPr>
        <p:txBody>
          <a:bodyPr wrap="square" rtlCol="0">
            <a:spAutoFit/>
          </a:bodyPr>
          <a:lstStyle/>
          <a:p>
            <a:pPr marL="285750" indent="-285750">
              <a:buFont typeface="Courier New" panose="02070309020205020404" pitchFamily="49" charset="0"/>
              <a:buChar char="o"/>
            </a:pPr>
            <a:r>
              <a:rPr lang="en-US" sz="1600">
                <a:latin typeface="Cambria" panose="02040503050406030204" pitchFamily="18" charset="0"/>
              </a:rPr>
              <a:t>Our senior most engineer</a:t>
            </a:r>
          </a:p>
          <a:p>
            <a:pPr marL="285750" indent="-285750">
              <a:buFont typeface="Courier New" panose="02070309020205020404" pitchFamily="49" charset="0"/>
              <a:buChar char="o"/>
            </a:pPr>
            <a:r>
              <a:rPr lang="en-US" sz="1600">
                <a:latin typeface="Cambria" panose="02040503050406030204" pitchFamily="18" charset="0"/>
              </a:rPr>
              <a:t>Assigned to the most challenging development projects  (SDS, </a:t>
            </a:r>
            <a:r>
              <a:rPr lang="en-US" sz="1600" err="1">
                <a:latin typeface="Cambria" panose="02040503050406030204" pitchFamily="18" charset="0"/>
              </a:rPr>
              <a:t>Lorson</a:t>
            </a:r>
            <a:r>
              <a:rPr lang="en-US" sz="1600">
                <a:latin typeface="Cambria" panose="02040503050406030204" pitchFamily="18" charset="0"/>
              </a:rPr>
              <a:t>, Sterling)</a:t>
            </a:r>
          </a:p>
          <a:p>
            <a:pPr marL="285750" indent="-285750">
              <a:buFont typeface="Courier New" panose="02070309020205020404" pitchFamily="49" charset="0"/>
              <a:buChar char="o"/>
            </a:pPr>
            <a:endParaRPr lang="en-US" sz="1600">
              <a:latin typeface="Cambria" panose="02040503050406030204" pitchFamily="18" charset="0"/>
            </a:endParaRPr>
          </a:p>
          <a:p>
            <a:pPr marL="285750" indent="-285750">
              <a:buFont typeface="Courier New" panose="02070309020205020404" pitchFamily="49" charset="0"/>
              <a:buChar char="o"/>
            </a:pPr>
            <a:r>
              <a:rPr lang="en-US" sz="1600">
                <a:latin typeface="Cambria" panose="02040503050406030204" pitchFamily="18" charset="0"/>
              </a:rPr>
              <a:t>Certified Floodplain manager</a:t>
            </a:r>
          </a:p>
          <a:p>
            <a:pPr marL="285750" indent="-285750">
              <a:buFont typeface="Courier New" panose="02070309020205020404" pitchFamily="49" charset="0"/>
              <a:buChar char="o"/>
            </a:pPr>
            <a:r>
              <a:rPr lang="en-US" sz="1600">
                <a:latin typeface="Cambria" panose="02040503050406030204" pitchFamily="18" charset="0"/>
              </a:rPr>
              <a:t>Member of CASFM-Colorado Association of Stormwater and Floodplain Managers</a:t>
            </a:r>
          </a:p>
          <a:p>
            <a:pPr marL="285750" indent="-285750">
              <a:buFont typeface="Courier New" panose="02070309020205020404" pitchFamily="49" charset="0"/>
              <a:buChar char="o"/>
            </a:pPr>
            <a:r>
              <a:rPr lang="en-US" sz="1600">
                <a:latin typeface="Cambria" panose="02040503050406030204" pitchFamily="18" charset="0"/>
              </a:rPr>
              <a:t>Member of ASFPM-Association of State Floodplain Management</a:t>
            </a:r>
          </a:p>
          <a:p>
            <a:pPr marL="285750" indent="-285750">
              <a:buFont typeface="Courier New" panose="02070309020205020404" pitchFamily="49" charset="0"/>
              <a:buChar char="o"/>
            </a:pPr>
            <a:endParaRPr lang="en-US" sz="1600">
              <a:latin typeface="Cambria" panose="02040503050406030204" pitchFamily="18" charset="0"/>
            </a:endParaRPr>
          </a:p>
          <a:p>
            <a:pPr marL="285750" indent="-285750">
              <a:buFont typeface="Courier New" panose="02070309020205020404" pitchFamily="49" charset="0"/>
              <a:buChar char="o"/>
            </a:pPr>
            <a:r>
              <a:rPr lang="en-US" sz="1600">
                <a:latin typeface="Cambria" panose="02040503050406030204" pitchFamily="18" charset="0"/>
              </a:rPr>
              <a:t>14+ years with El Paso County – DPW and PCD</a:t>
            </a:r>
          </a:p>
          <a:p>
            <a:pPr marL="285750" indent="-285750">
              <a:buFont typeface="Courier New" panose="02070309020205020404" pitchFamily="49" charset="0"/>
              <a:buChar char="o"/>
            </a:pPr>
            <a:r>
              <a:rPr lang="en-US" sz="1600">
                <a:latin typeface="Cambria" panose="02040503050406030204" pitchFamily="18" charset="0"/>
              </a:rPr>
              <a:t>Experience working on the private side of land development “in a former life”</a:t>
            </a:r>
          </a:p>
          <a:p>
            <a:pPr marL="285750" indent="-285750">
              <a:buFont typeface="Courier New" panose="02070309020205020404" pitchFamily="49" charset="0"/>
              <a:buChar char="o"/>
            </a:pPr>
            <a:endParaRPr lang="en-US" sz="1600">
              <a:latin typeface="Cambria" panose="02040503050406030204" pitchFamily="18" charset="0"/>
            </a:endParaRPr>
          </a:p>
          <a:p>
            <a:pPr marL="285750" indent="-285750">
              <a:buFont typeface="Courier New" panose="02070309020205020404" pitchFamily="49" charset="0"/>
              <a:buChar char="o"/>
            </a:pPr>
            <a:r>
              <a:rPr lang="en-US" sz="1600">
                <a:latin typeface="Cambria" panose="02040503050406030204" pitchFamily="18" charset="0"/>
              </a:rPr>
              <a:t>Represents the County:</a:t>
            </a:r>
          </a:p>
          <a:p>
            <a:pPr marL="742950" lvl="1" indent="-285750">
              <a:buFont typeface="Courier New" panose="02070309020205020404" pitchFamily="49" charset="0"/>
              <a:buChar char="o"/>
            </a:pPr>
            <a:r>
              <a:rPr lang="en-US" sz="1600">
                <a:latin typeface="Cambria" panose="02040503050406030204" pitchFamily="18" charset="0"/>
              </a:rPr>
              <a:t>Technical Advisory Committee (TAC) of the Fountain Creek Watershed, Flood Control, and Greenway District</a:t>
            </a:r>
          </a:p>
          <a:p>
            <a:pPr marL="742950" lvl="1" indent="-285750">
              <a:buFont typeface="Courier New" panose="02070309020205020404" pitchFamily="49" charset="0"/>
              <a:buChar char="o"/>
            </a:pPr>
            <a:r>
              <a:rPr lang="en-US" sz="1600">
                <a:latin typeface="Cambria" panose="02040503050406030204" pitchFamily="18" charset="0"/>
              </a:rPr>
              <a:t>PPACG Joint Land Use Committee implementation subcommittees specific to stormwater, drainage, and transportation</a:t>
            </a:r>
          </a:p>
          <a:p>
            <a:pPr marL="742950" lvl="1" indent="-285750">
              <a:buFont typeface="Courier New" panose="02070309020205020404" pitchFamily="49" charset="0"/>
              <a:buChar char="o"/>
            </a:pPr>
            <a:r>
              <a:rPr lang="en-US" sz="1600">
                <a:latin typeface="Cambria" panose="02040503050406030204" pitchFamily="18" charset="0"/>
              </a:rPr>
              <a:t>Floodplain mapping updates with CWCB-Colorado Water Conservation Board</a:t>
            </a:r>
          </a:p>
          <a:p>
            <a:pPr marL="285750" indent="-285750">
              <a:buFont typeface="Courier New" panose="02070309020205020404" pitchFamily="49" charset="0"/>
              <a:buChar char="o"/>
            </a:pPr>
            <a:endParaRPr lang="en-US">
              <a:latin typeface="Cambria" panose="02040503050406030204" pitchFamily="18" charset="0"/>
            </a:endParaRPr>
          </a:p>
          <a:p>
            <a:pPr marL="742950" lvl="1" indent="-285750">
              <a:buFont typeface="Arial" panose="020B0604020202020204" pitchFamily="34" charset="0"/>
              <a:buChar char="•"/>
            </a:pPr>
            <a:endParaRPr lang="en-US">
              <a:latin typeface="Cambria" panose="02040503050406030204" pitchFamily="18" charset="0"/>
            </a:endParaRPr>
          </a:p>
        </p:txBody>
      </p:sp>
      <p:sp>
        <p:nvSpPr>
          <p:cNvPr id="8" name="TextBox 7">
            <a:extLst>
              <a:ext uri="{FF2B5EF4-FFF2-40B4-BE49-F238E27FC236}">
                <a16:creationId xmlns:a16="http://schemas.microsoft.com/office/drawing/2014/main" id="{663A081A-69EE-41E2-9E9C-D337D296292D}"/>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9" name="Picture 2" descr="Image result for el paso county development services">
            <a:hlinkClick r:id="rId2"/>
            <a:extLst>
              <a:ext uri="{FF2B5EF4-FFF2-40B4-BE49-F238E27FC236}">
                <a16:creationId xmlns:a16="http://schemas.microsoft.com/office/drawing/2014/main" id="{43CED376-E0A3-4E5D-8F41-8A79005E3B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67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92AA815-D75A-4F60-8496-7E514B44EE80}"/>
              </a:ext>
            </a:extLst>
          </p:cNvPr>
          <p:cNvCxnSpPr>
            <a:cxnSpLocks/>
          </p:cNvCxnSpPr>
          <p:nvPr/>
        </p:nvCxnSpPr>
        <p:spPr>
          <a:xfrm>
            <a:off x="609601" y="1773093"/>
            <a:ext cx="8001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itle 1"/>
          <p:cNvSpPr>
            <a:spLocks noGrp="1"/>
          </p:cNvSpPr>
          <p:nvPr>
            <p:ph type="title"/>
          </p:nvPr>
        </p:nvSpPr>
        <p:spPr>
          <a:xfrm>
            <a:off x="609600" y="-16823"/>
            <a:ext cx="7924800" cy="762000"/>
          </a:xfrm>
        </p:spPr>
        <p:txBody>
          <a:bodyPr/>
          <a:lstStyle/>
          <a:p>
            <a:pPr algn="ctr"/>
            <a:r>
              <a:rPr lang="en-US" sz="3600" cap="none">
                <a:effectLst>
                  <a:outerShdw blurRad="38100" dist="38100" dir="2700000" algn="tl">
                    <a:srgbClr val="000000">
                      <a:alpha val="43137"/>
                    </a:srgbClr>
                  </a:outerShdw>
                </a:effectLst>
                <a:latin typeface="Cambria" panose="02040503050406030204" pitchFamily="18" charset="0"/>
              </a:rPr>
              <a:t>Annual Statistics</a:t>
            </a:r>
            <a:endParaRPr lang="en-US" sz="360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609600" y="685800"/>
            <a:ext cx="7924800" cy="4648200"/>
          </a:xfrm>
        </p:spPr>
        <p:txBody>
          <a:bodyPr>
            <a:normAutofit/>
          </a:bodyPr>
          <a:lstStyle/>
          <a:p>
            <a:pPr marL="0" lvl="0" indent="0" algn="ctr">
              <a:spcBef>
                <a:spcPts val="0"/>
              </a:spcBef>
              <a:spcAft>
                <a:spcPts val="0"/>
              </a:spcAft>
              <a:buNone/>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Major Development Applications 2000 - 2020</a:t>
            </a:r>
          </a:p>
          <a:p>
            <a:pPr marL="0" lvl="0" indent="0" algn="ctr">
              <a:spcBef>
                <a:spcPts val="0"/>
              </a:spcBef>
              <a:spcAft>
                <a:spcPts val="0"/>
              </a:spcAft>
              <a:buNone/>
            </a:pPr>
            <a:r>
              <a:rPr lang="en-US" sz="1400">
                <a:solidFill>
                  <a:srgbClr val="FFC000"/>
                </a:solidFill>
                <a:effectLst>
                  <a:outerShdw blurRad="38100" dist="38100" dir="2700000" algn="tl">
                    <a:srgbClr val="000000">
                      <a:alpha val="43137"/>
                    </a:srgbClr>
                  </a:outerShdw>
                </a:effectLst>
                <a:latin typeface="Cambria" panose="02040503050406030204" pitchFamily="18" charset="0"/>
              </a:rPr>
              <a:t>(Zoning Actions, Subdivision Actions, Major Commercial Site Plans, etc.)</a:t>
            </a:r>
          </a:p>
        </p:txBody>
      </p:sp>
      <p:sp>
        <p:nvSpPr>
          <p:cNvPr id="4" name="TextBox 3"/>
          <p:cNvSpPr txBox="1"/>
          <p:nvPr/>
        </p:nvSpPr>
        <p:spPr>
          <a:xfrm>
            <a:off x="685800" y="6211868"/>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10"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1759" y="4789436"/>
            <a:ext cx="8840481" cy="1384995"/>
          </a:xfrm>
          <a:prstGeom prst="rect">
            <a:avLst/>
          </a:prstGeom>
        </p:spPr>
        <p:txBody>
          <a:bodyPr wrap="square">
            <a:spAutoFit/>
          </a:bodyPr>
          <a:lstStyle/>
          <a:p>
            <a:pPr lvl="0" algn="ctr"/>
            <a:r>
              <a:rPr lang="en-US" sz="1400">
                <a:effectLst>
                  <a:outerShdw blurRad="38100" dist="38100" dir="2700000" algn="tl">
                    <a:srgbClr val="000000">
                      <a:alpha val="43137"/>
                    </a:srgbClr>
                  </a:outerShdw>
                </a:effectLst>
                <a:latin typeface="Cambria" panose="02040503050406030204" pitchFamily="18" charset="0"/>
              </a:rPr>
              <a:t>Average of 22.1 projects per reviewer in 2007  (18 reviewers)</a:t>
            </a:r>
          </a:p>
          <a:p>
            <a:pPr lvl="0" algn="ctr"/>
            <a:r>
              <a:rPr lang="en-US" sz="1400">
                <a:effectLst>
                  <a:outerShdw blurRad="38100" dist="38100" dir="2700000" algn="tl">
                    <a:srgbClr val="000000">
                      <a:alpha val="43137"/>
                    </a:srgbClr>
                  </a:outerShdw>
                </a:effectLst>
                <a:latin typeface="Cambria" panose="02040503050406030204" pitchFamily="18" charset="0"/>
              </a:rPr>
              <a:t>Average of 36.3 projects per reviewer in 2018 (9.5 reviewers)</a:t>
            </a:r>
          </a:p>
          <a:p>
            <a:pPr lvl="0" algn="ctr"/>
            <a:r>
              <a:rPr lang="en-US" sz="1400">
                <a:effectLst>
                  <a:outerShdw blurRad="38100" dist="38100" dir="2700000" algn="tl">
                    <a:srgbClr val="000000">
                      <a:alpha val="43137"/>
                    </a:srgbClr>
                  </a:outerShdw>
                </a:effectLst>
                <a:latin typeface="Cambria" panose="02040503050406030204" pitchFamily="18" charset="0"/>
              </a:rPr>
              <a:t>Average of 42.8 projects per reviewer in 2019 (9.5 reviewers)</a:t>
            </a:r>
          </a:p>
          <a:p>
            <a:pPr algn="ctr"/>
            <a:r>
              <a:rPr lang="en-US" sz="1400">
                <a:effectLst>
                  <a:outerShdw blurRad="38100" dist="38100" dir="2700000" algn="tl">
                    <a:srgbClr val="000000">
                      <a:alpha val="43137"/>
                    </a:srgbClr>
                  </a:outerShdw>
                </a:effectLst>
                <a:latin typeface="Cambria" panose="02040503050406030204" pitchFamily="18" charset="0"/>
              </a:rPr>
              <a:t>Average of 45.7 projects per reviewer in 2020 (10.5 reviewers)</a:t>
            </a:r>
          </a:p>
          <a:p>
            <a:pPr lvl="0" algn="ctr"/>
            <a:endParaRPr lang="en-US" sz="1400">
              <a:effectLst>
                <a:outerShdw blurRad="38100" dist="38100" dir="2700000" algn="tl">
                  <a:srgbClr val="000000">
                    <a:alpha val="43137"/>
                  </a:srgbClr>
                </a:outerShdw>
              </a:effectLst>
              <a:latin typeface="Cambria" panose="02040503050406030204" pitchFamily="18" charset="0"/>
            </a:endParaRPr>
          </a:p>
          <a:p>
            <a:pPr marL="285750" lvl="0" indent="-285750">
              <a:buFont typeface="Arial" panose="020B0604020202020204" pitchFamily="34" charset="0"/>
              <a:buChar char="•"/>
            </a:pPr>
            <a:endParaRPr lang="en-US" sz="1400">
              <a:effectLst>
                <a:outerShdw blurRad="38100" dist="38100" dir="2700000" algn="tl">
                  <a:srgbClr val="000000">
                    <a:alpha val="43137"/>
                  </a:srgbClr>
                </a:outerShdw>
              </a:effectLst>
              <a:latin typeface="Cambria" panose="02040503050406030204" pitchFamily="18" charset="0"/>
            </a:endParaRPr>
          </a:p>
        </p:txBody>
      </p:sp>
      <p:graphicFrame>
        <p:nvGraphicFramePr>
          <p:cNvPr id="20" name="Chart 19">
            <a:extLst>
              <a:ext uri="{FF2B5EF4-FFF2-40B4-BE49-F238E27FC236}">
                <a16:creationId xmlns:a16="http://schemas.microsoft.com/office/drawing/2014/main" id="{39946C79-FB49-4E60-A13A-F15D4C4CD2F2}"/>
              </a:ext>
            </a:extLst>
          </p:cNvPr>
          <p:cNvGraphicFramePr>
            <a:graphicFrameLocks/>
          </p:cNvGraphicFramePr>
          <p:nvPr>
            <p:extLst>
              <p:ext uri="{D42A27DB-BD31-4B8C-83A1-F6EECF244321}">
                <p14:modId xmlns:p14="http://schemas.microsoft.com/office/powerpoint/2010/main" val="588894549"/>
              </p:ext>
            </p:extLst>
          </p:nvPr>
        </p:nvGraphicFramePr>
        <p:xfrm>
          <a:off x="390365" y="1221381"/>
          <a:ext cx="8439469" cy="357053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DB833F10-11A9-4F13-9E58-1F47F6E90D46}"/>
              </a:ext>
            </a:extLst>
          </p:cNvPr>
          <p:cNvSpPr txBox="1"/>
          <p:nvPr/>
        </p:nvSpPr>
        <p:spPr>
          <a:xfrm>
            <a:off x="8310482" y="1527735"/>
            <a:ext cx="443155" cy="246221"/>
          </a:xfrm>
          <a:prstGeom prst="rect">
            <a:avLst/>
          </a:prstGeom>
          <a:noFill/>
        </p:spPr>
        <p:txBody>
          <a:bodyPr wrap="square" rtlCol="0">
            <a:spAutoFit/>
          </a:bodyPr>
          <a:lstStyle/>
          <a:p>
            <a:r>
              <a:rPr lang="en-US" sz="1000">
                <a:solidFill>
                  <a:schemeClr val="bg1"/>
                </a:solidFill>
                <a:effectLst>
                  <a:outerShdw blurRad="38100" dist="38100" dir="2700000" algn="tl">
                    <a:srgbClr val="000000">
                      <a:alpha val="43137"/>
                    </a:srgbClr>
                  </a:outerShdw>
                </a:effectLst>
              </a:rPr>
              <a:t>+45</a:t>
            </a:r>
          </a:p>
        </p:txBody>
      </p:sp>
    </p:spTree>
    <p:extLst>
      <p:ext uri="{BB962C8B-B14F-4D97-AF65-F5344CB8AC3E}">
        <p14:creationId xmlns:p14="http://schemas.microsoft.com/office/powerpoint/2010/main" val="4232520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CFEADE-4C5E-4455-A766-E675CF478A46}"/>
              </a:ext>
            </a:extLst>
          </p:cNvPr>
          <p:cNvSpPr txBox="1"/>
          <p:nvPr/>
        </p:nvSpPr>
        <p:spPr>
          <a:xfrm>
            <a:off x="0" y="685800"/>
            <a:ext cx="9144000" cy="646331"/>
          </a:xfrm>
          <a:prstGeom prst="rect">
            <a:avLst/>
          </a:prstGeom>
          <a:noFill/>
        </p:spPr>
        <p:txBody>
          <a:bodyPr wrap="square" rtlCol="0">
            <a:spAutoFit/>
          </a:bodyPr>
          <a:lstStyle/>
          <a:p>
            <a:pPr algn="ctr"/>
            <a:r>
              <a:rPr lang="en-US" sz="3600">
                <a:solidFill>
                  <a:srgbClr val="FFC000"/>
                </a:solidFill>
                <a:latin typeface="Cambria" panose="02040503050406030204" pitchFamily="18" charset="0"/>
              </a:rPr>
              <a:t>Jeff Rice: The “Technical Expert”</a:t>
            </a:r>
          </a:p>
        </p:txBody>
      </p:sp>
      <p:sp>
        <p:nvSpPr>
          <p:cNvPr id="5" name="TextBox 4">
            <a:extLst>
              <a:ext uri="{FF2B5EF4-FFF2-40B4-BE49-F238E27FC236}">
                <a16:creationId xmlns:a16="http://schemas.microsoft.com/office/drawing/2014/main" id="{957DBA59-E1CB-44E4-9538-7E52BDE1D7A8}"/>
              </a:ext>
            </a:extLst>
          </p:cNvPr>
          <p:cNvSpPr txBox="1"/>
          <p:nvPr/>
        </p:nvSpPr>
        <p:spPr>
          <a:xfrm>
            <a:off x="476250" y="1720840"/>
            <a:ext cx="8267700" cy="4185761"/>
          </a:xfrm>
          <a:prstGeom prst="rect">
            <a:avLst/>
          </a:prstGeom>
          <a:noFill/>
        </p:spPr>
        <p:txBody>
          <a:bodyPr wrap="square" rtlCol="0">
            <a:spAutoFit/>
          </a:bodyPr>
          <a:lstStyle/>
          <a:p>
            <a:r>
              <a:rPr lang="en-US" sz="2000">
                <a:solidFill>
                  <a:srgbClr val="FFC000"/>
                </a:solidFill>
                <a:latin typeface="Cambria" panose="02040503050406030204" pitchFamily="18" charset="0"/>
              </a:rPr>
              <a:t>Collaboration with the Department of Public Works</a:t>
            </a:r>
            <a:endParaRPr lang="en-US" sz="2000">
              <a:latin typeface="Cambria" panose="02040503050406030204" pitchFamily="18" charset="0"/>
            </a:endParaRPr>
          </a:p>
          <a:p>
            <a:pPr marL="742950" lvl="1" indent="-285750">
              <a:spcAft>
                <a:spcPts val="600"/>
              </a:spcAft>
              <a:buFont typeface="Arial" panose="020B0604020202020204" pitchFamily="34" charset="0"/>
              <a:buChar char="•"/>
            </a:pPr>
            <a:r>
              <a:rPr lang="en-US" sz="1600"/>
              <a:t>(</a:t>
            </a:r>
            <a:r>
              <a:rPr lang="en-US" sz="1600">
                <a:latin typeface="Cambria" panose="02040503050406030204" pitchFamily="18" charset="0"/>
              </a:rPr>
              <a:t>Old) Meridian and McLaughlin round-a-bout</a:t>
            </a:r>
          </a:p>
          <a:p>
            <a:pPr marL="742950" lvl="1" indent="-285750">
              <a:spcAft>
                <a:spcPts val="600"/>
              </a:spcAft>
              <a:buFont typeface="Arial" panose="020B0604020202020204" pitchFamily="34" charset="0"/>
              <a:buChar char="•"/>
            </a:pPr>
            <a:r>
              <a:rPr lang="en-US" sz="1600">
                <a:latin typeface="Cambria" panose="02040503050406030204" pitchFamily="18" charset="0"/>
              </a:rPr>
              <a:t>Assists on all DBPS updates  (Sand Creek and Jimmy Camp Creek, for now)</a:t>
            </a:r>
          </a:p>
          <a:p>
            <a:pPr marL="742950" lvl="1" indent="-285750">
              <a:spcAft>
                <a:spcPts val="600"/>
              </a:spcAft>
              <a:buFont typeface="Arial" panose="020B0604020202020204" pitchFamily="34" charset="0"/>
              <a:buChar char="•"/>
            </a:pPr>
            <a:r>
              <a:rPr lang="en-US" sz="1600">
                <a:latin typeface="Cambria" panose="02040503050406030204" pitchFamily="18" charset="0"/>
              </a:rPr>
              <a:t>PCD representative on the Briargate and Stapleton Corridor Study</a:t>
            </a:r>
          </a:p>
          <a:p>
            <a:pPr marL="742950" lvl="1" indent="-285750">
              <a:spcAft>
                <a:spcPts val="600"/>
              </a:spcAft>
              <a:buFont typeface="Arial" panose="020B0604020202020204" pitchFamily="34" charset="0"/>
              <a:buChar char="•"/>
            </a:pPr>
            <a:r>
              <a:rPr lang="en-US" sz="1600">
                <a:latin typeface="Cambria" panose="02040503050406030204" pitchFamily="18" charset="0"/>
              </a:rPr>
              <a:t>Coordinates on referrals from the various municipalities</a:t>
            </a:r>
          </a:p>
          <a:p>
            <a:pPr marL="742950" lvl="1" indent="-285750">
              <a:spcAft>
                <a:spcPts val="600"/>
              </a:spcAft>
              <a:buFont typeface="Arial" panose="020B0604020202020204" pitchFamily="34" charset="0"/>
              <a:buChar char="•"/>
            </a:pPr>
            <a:r>
              <a:rPr lang="en-US" sz="1600">
                <a:latin typeface="Cambria" panose="02040503050406030204" pitchFamily="18" charset="0"/>
              </a:rPr>
              <a:t>Supports the CRS (Community Rating System—flood plain insurance rating for EPC) </a:t>
            </a:r>
          </a:p>
          <a:p>
            <a:pPr marL="742950" lvl="1" indent="-285750">
              <a:spcAft>
                <a:spcPts val="600"/>
              </a:spcAft>
              <a:buFont typeface="Arial" panose="020B0604020202020204" pitchFamily="34" charset="0"/>
              <a:buChar char="•"/>
            </a:pPr>
            <a:r>
              <a:rPr lang="en-US" sz="1600">
                <a:latin typeface="Cambria" panose="02040503050406030204" pitchFamily="18" charset="0"/>
              </a:rPr>
              <a:t>All multijurisdictional coordination of criteria and projects</a:t>
            </a:r>
          </a:p>
          <a:p>
            <a:pPr marL="742950" lvl="1" indent="-285750">
              <a:spcAft>
                <a:spcPts val="600"/>
              </a:spcAft>
              <a:buFont typeface="Arial" panose="020B0604020202020204" pitchFamily="34" charset="0"/>
              <a:buChar char="•"/>
            </a:pPr>
            <a:r>
              <a:rPr lang="en-US" sz="1600">
                <a:latin typeface="Cambria" panose="02040503050406030204" pitchFamily="18" charset="0"/>
              </a:rPr>
              <a:t>Dam safety rules update, monitors the changes and coordinate with DPW</a:t>
            </a:r>
          </a:p>
          <a:p>
            <a:pPr marL="742950" lvl="1" indent="-285750">
              <a:spcAft>
                <a:spcPts val="600"/>
              </a:spcAft>
              <a:buFont typeface="Arial" panose="020B0604020202020204" pitchFamily="34" charset="0"/>
              <a:buChar char="•"/>
            </a:pPr>
            <a:r>
              <a:rPr lang="en-US" sz="1600">
                <a:latin typeface="Cambria" panose="02040503050406030204" pitchFamily="18" charset="0"/>
              </a:rPr>
              <a:t>MHDF (mile high flood control district) Vol. 3 updates (this is Denver’s SW criteria)</a:t>
            </a:r>
          </a:p>
          <a:p>
            <a:pPr marL="742950" lvl="1" indent="-285750">
              <a:spcAft>
                <a:spcPts val="600"/>
              </a:spcAft>
              <a:buFont typeface="Arial" panose="020B0604020202020204" pitchFamily="34" charset="0"/>
              <a:buChar char="•"/>
            </a:pPr>
            <a:r>
              <a:rPr lang="en-US" sz="1600">
                <a:latin typeface="Cambria" panose="02040503050406030204" pitchFamily="18" charset="0"/>
              </a:rPr>
              <a:t>Meridian Road signal design and construction</a:t>
            </a:r>
          </a:p>
          <a:p>
            <a:pPr marL="742950" lvl="1" indent="-285750">
              <a:spcAft>
                <a:spcPts val="600"/>
              </a:spcAft>
              <a:buFont typeface="Arial" panose="020B0604020202020204" pitchFamily="34" charset="0"/>
              <a:buChar char="•"/>
            </a:pPr>
            <a:r>
              <a:rPr lang="en-US" sz="1600">
                <a:latin typeface="Cambria" panose="02040503050406030204" pitchFamily="18" charset="0"/>
              </a:rPr>
              <a:t>Floodplain study scope update, GIS</a:t>
            </a:r>
          </a:p>
          <a:p>
            <a:pPr marL="742950" lvl="1" indent="-285750">
              <a:buFont typeface="Arial" panose="020B0604020202020204" pitchFamily="34" charset="0"/>
              <a:buChar char="•"/>
            </a:pPr>
            <a:endParaRPr lang="en-US">
              <a:latin typeface="Cambria" panose="02040503050406030204" pitchFamily="18" charset="0"/>
            </a:endParaRPr>
          </a:p>
          <a:p>
            <a:pPr marL="742950" lvl="1" indent="-285750">
              <a:buFont typeface="Arial" panose="020B0604020202020204" pitchFamily="34" charset="0"/>
              <a:buChar char="•"/>
            </a:pPr>
            <a:endParaRPr lang="en-US">
              <a:latin typeface="Cambria" panose="02040503050406030204" pitchFamily="18" charset="0"/>
            </a:endParaRPr>
          </a:p>
        </p:txBody>
      </p:sp>
      <p:sp>
        <p:nvSpPr>
          <p:cNvPr id="6" name="TextBox 5">
            <a:extLst>
              <a:ext uri="{FF2B5EF4-FFF2-40B4-BE49-F238E27FC236}">
                <a16:creationId xmlns:a16="http://schemas.microsoft.com/office/drawing/2014/main" id="{1ACB138A-C73F-4C44-82F4-E7FD9AFDE143}"/>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7" name="Picture 2" descr="Image result for el paso county development services">
            <a:hlinkClick r:id="rId2"/>
            <a:extLst>
              <a:ext uri="{FF2B5EF4-FFF2-40B4-BE49-F238E27FC236}">
                <a16:creationId xmlns:a16="http://schemas.microsoft.com/office/drawing/2014/main" id="{CF2430C0-1D22-4117-A3CB-6C8AB42AEE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2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CFEADE-4C5E-4455-A766-E675CF478A46}"/>
              </a:ext>
            </a:extLst>
          </p:cNvPr>
          <p:cNvSpPr txBox="1"/>
          <p:nvPr/>
        </p:nvSpPr>
        <p:spPr>
          <a:xfrm>
            <a:off x="0" y="685800"/>
            <a:ext cx="9144000" cy="646331"/>
          </a:xfrm>
          <a:prstGeom prst="rect">
            <a:avLst/>
          </a:prstGeom>
          <a:noFill/>
        </p:spPr>
        <p:txBody>
          <a:bodyPr wrap="square" rtlCol="0">
            <a:spAutoFit/>
          </a:bodyPr>
          <a:lstStyle/>
          <a:p>
            <a:pPr algn="ctr"/>
            <a:r>
              <a:rPr lang="en-US" sz="3600">
                <a:solidFill>
                  <a:srgbClr val="FFC000"/>
                </a:solidFill>
                <a:latin typeface="Cambria" panose="02040503050406030204" pitchFamily="18" charset="0"/>
              </a:rPr>
              <a:t>Jeff Rice: The “Collaborator”</a:t>
            </a:r>
          </a:p>
        </p:txBody>
      </p:sp>
      <p:sp>
        <p:nvSpPr>
          <p:cNvPr id="5" name="TextBox 4">
            <a:extLst>
              <a:ext uri="{FF2B5EF4-FFF2-40B4-BE49-F238E27FC236}">
                <a16:creationId xmlns:a16="http://schemas.microsoft.com/office/drawing/2014/main" id="{957DBA59-E1CB-44E4-9538-7E52BDE1D7A8}"/>
              </a:ext>
            </a:extLst>
          </p:cNvPr>
          <p:cNvSpPr txBox="1"/>
          <p:nvPr/>
        </p:nvSpPr>
        <p:spPr>
          <a:xfrm>
            <a:off x="647700" y="1905000"/>
            <a:ext cx="7848600" cy="4801314"/>
          </a:xfrm>
          <a:prstGeom prst="rect">
            <a:avLst/>
          </a:prstGeom>
          <a:noFill/>
        </p:spPr>
        <p:txBody>
          <a:bodyPr wrap="square" rtlCol="0">
            <a:spAutoFit/>
          </a:bodyPr>
          <a:lstStyle/>
          <a:p>
            <a:pPr marL="342900" indent="-342900">
              <a:buFont typeface="Arial" panose="020B0604020202020204" pitchFamily="34" charset="0"/>
              <a:buChar char="•"/>
            </a:pPr>
            <a:r>
              <a:rPr lang="en-US">
                <a:solidFill>
                  <a:srgbClr val="FFC000"/>
                </a:solidFill>
                <a:latin typeface="Cambria" panose="02040503050406030204" pitchFamily="18" charset="0"/>
              </a:rPr>
              <a:t>Phil </a:t>
            </a:r>
            <a:r>
              <a:rPr lang="en-US" err="1">
                <a:solidFill>
                  <a:srgbClr val="FFC000"/>
                </a:solidFill>
                <a:latin typeface="Cambria" panose="02040503050406030204" pitchFamily="18" charset="0"/>
              </a:rPr>
              <a:t>Stuepfert</a:t>
            </a:r>
            <a:r>
              <a:rPr lang="en-US">
                <a:solidFill>
                  <a:srgbClr val="FFC000"/>
                </a:solidFill>
                <a:latin typeface="Cambria" panose="02040503050406030204" pitchFamily="18" charset="0"/>
              </a:rPr>
              <a:t>, HR Green (consultant) says: </a:t>
            </a:r>
            <a:r>
              <a:rPr lang="en-US">
                <a:latin typeface="Cambria" panose="02040503050406030204" pitchFamily="18" charset="0"/>
              </a:rPr>
              <a:t>“We are working with Jeff on our 3,200 unit development and he has been very easy to work with, very stead and solid while dealing with some complex and demanding issues.  Jeff is a pleasure to work and deserves this award.”</a:t>
            </a:r>
          </a:p>
          <a:p>
            <a:pPr marL="342900" indent="-342900">
              <a:buFont typeface="Arial" panose="020B0604020202020204" pitchFamily="34" charset="0"/>
              <a:buChar char="•"/>
            </a:pPr>
            <a:endParaRPr lang="en-US">
              <a:latin typeface="Cambria" panose="02040503050406030204" pitchFamily="18" charset="0"/>
            </a:endParaRPr>
          </a:p>
          <a:p>
            <a:pPr marL="342900" indent="-342900">
              <a:buFont typeface="Arial" panose="020B0604020202020204" pitchFamily="34" charset="0"/>
              <a:buChar char="•"/>
            </a:pPr>
            <a:r>
              <a:rPr lang="en-US">
                <a:solidFill>
                  <a:srgbClr val="FFC000"/>
                </a:solidFill>
                <a:latin typeface="Cambria" panose="02040503050406030204" pitchFamily="18" charset="0"/>
              </a:rPr>
              <a:t>Jeff Mark, </a:t>
            </a:r>
            <a:r>
              <a:rPr lang="en-US" err="1">
                <a:solidFill>
                  <a:srgbClr val="FFC000"/>
                </a:solidFill>
                <a:latin typeface="Cambria" panose="02040503050406030204" pitchFamily="18" charset="0"/>
              </a:rPr>
              <a:t>Landhuis</a:t>
            </a:r>
            <a:r>
              <a:rPr lang="en-US">
                <a:solidFill>
                  <a:srgbClr val="FFC000"/>
                </a:solidFill>
                <a:latin typeface="Cambria" panose="02040503050406030204" pitchFamily="18" charset="0"/>
              </a:rPr>
              <a:t> Company (developer of </a:t>
            </a:r>
            <a:r>
              <a:rPr lang="en-US" err="1">
                <a:solidFill>
                  <a:srgbClr val="FFC000"/>
                </a:solidFill>
                <a:latin typeface="Cambria" panose="02040503050406030204" pitchFamily="18" charset="0"/>
              </a:rPr>
              <a:t>Lorson</a:t>
            </a:r>
            <a:r>
              <a:rPr lang="en-US">
                <a:solidFill>
                  <a:srgbClr val="FFC000"/>
                </a:solidFill>
                <a:latin typeface="Cambria" panose="02040503050406030204" pitchFamily="18" charset="0"/>
              </a:rPr>
              <a:t> Ranch and other projects) says: </a:t>
            </a:r>
            <a:r>
              <a:rPr lang="en-US">
                <a:latin typeface="Cambria" panose="02040503050406030204" pitchFamily="18" charset="0"/>
              </a:rPr>
              <a:t>“Jeff has an extreme attention to detail and is thorough.”</a:t>
            </a:r>
          </a:p>
          <a:p>
            <a:pPr marL="342900" indent="-342900">
              <a:buFont typeface="Arial" panose="020B0604020202020204" pitchFamily="34" charset="0"/>
              <a:buChar char="•"/>
            </a:pPr>
            <a:endParaRPr lang="en-US">
              <a:latin typeface="Cambria" panose="02040503050406030204" pitchFamily="18" charset="0"/>
            </a:endParaRPr>
          </a:p>
          <a:p>
            <a:pPr marL="342900" indent="-342900">
              <a:buFont typeface="Arial" panose="020B0604020202020204" pitchFamily="34" charset="0"/>
              <a:buChar char="•"/>
            </a:pPr>
            <a:r>
              <a:rPr lang="en-US">
                <a:solidFill>
                  <a:srgbClr val="FFC000"/>
                </a:solidFill>
                <a:latin typeface="Cambria" panose="02040503050406030204" pitchFamily="18" charset="0"/>
              </a:rPr>
              <a:t>Doug Stimple, Classic Homes (developer of Flying Horse North, Forest Lakes and many other </a:t>
            </a:r>
            <a:r>
              <a:rPr lang="en-US" err="1">
                <a:solidFill>
                  <a:srgbClr val="FFC000"/>
                </a:solidFill>
                <a:latin typeface="Cambria" panose="02040503050406030204" pitchFamily="18" charset="0"/>
              </a:rPr>
              <a:t>projets</a:t>
            </a:r>
            <a:r>
              <a:rPr lang="en-US">
                <a:solidFill>
                  <a:srgbClr val="FFC000"/>
                </a:solidFill>
                <a:latin typeface="Cambria" panose="02040503050406030204" pitchFamily="18" charset="0"/>
              </a:rPr>
              <a:t>) says: </a:t>
            </a:r>
            <a:r>
              <a:rPr lang="en-US">
                <a:latin typeface="Cambria" panose="02040503050406030204" pitchFamily="18" charset="0"/>
              </a:rPr>
              <a:t>“Jeff is always willing to attempt to work towards finding a path forward when issues arise that require professional discretion and discernment.  In land development, such issues are inevitable and Jeff is always accessible and willing to look at solutions that achieve the necessary outcomes for the County and the applicant.”</a:t>
            </a:r>
          </a:p>
          <a:p>
            <a:pPr marL="285750" indent="-285750">
              <a:buFont typeface="Arial" panose="020B0604020202020204" pitchFamily="34" charset="0"/>
              <a:buChar char="•"/>
            </a:pPr>
            <a:endParaRPr lang="en-US">
              <a:latin typeface="Cambria" panose="02040503050406030204" pitchFamily="18" charset="0"/>
            </a:endParaRPr>
          </a:p>
          <a:p>
            <a:pPr marL="742950" lvl="1" indent="-285750">
              <a:buFont typeface="Arial" panose="020B0604020202020204" pitchFamily="34" charset="0"/>
              <a:buChar char="•"/>
            </a:pPr>
            <a:endParaRPr lang="en-US">
              <a:latin typeface="Cambria" panose="02040503050406030204" pitchFamily="18" charset="0"/>
            </a:endParaRPr>
          </a:p>
          <a:p>
            <a:pPr marL="742950" lvl="1" indent="-285750">
              <a:buFont typeface="Arial" panose="020B0604020202020204" pitchFamily="34" charset="0"/>
              <a:buChar char="•"/>
            </a:pPr>
            <a:endParaRPr lang="en-US">
              <a:latin typeface="Cambria" panose="02040503050406030204" pitchFamily="18" charset="0"/>
            </a:endParaRPr>
          </a:p>
        </p:txBody>
      </p:sp>
      <p:sp>
        <p:nvSpPr>
          <p:cNvPr id="6" name="TextBox 5">
            <a:extLst>
              <a:ext uri="{FF2B5EF4-FFF2-40B4-BE49-F238E27FC236}">
                <a16:creationId xmlns:a16="http://schemas.microsoft.com/office/drawing/2014/main" id="{1ACB138A-C73F-4C44-82F4-E7FD9AFDE143}"/>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7" name="Picture 2" descr="Image result for el paso county development services">
            <a:hlinkClick r:id="rId2"/>
            <a:extLst>
              <a:ext uri="{FF2B5EF4-FFF2-40B4-BE49-F238E27FC236}">
                <a16:creationId xmlns:a16="http://schemas.microsoft.com/office/drawing/2014/main" id="{CF2430C0-1D22-4117-A3CB-6C8AB42AEE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126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CFEADE-4C5E-4455-A766-E675CF478A46}"/>
              </a:ext>
            </a:extLst>
          </p:cNvPr>
          <p:cNvSpPr txBox="1"/>
          <p:nvPr/>
        </p:nvSpPr>
        <p:spPr>
          <a:xfrm>
            <a:off x="0" y="685800"/>
            <a:ext cx="9144000" cy="646331"/>
          </a:xfrm>
          <a:prstGeom prst="rect">
            <a:avLst/>
          </a:prstGeom>
          <a:noFill/>
        </p:spPr>
        <p:txBody>
          <a:bodyPr wrap="square" rtlCol="0">
            <a:spAutoFit/>
          </a:bodyPr>
          <a:lstStyle/>
          <a:p>
            <a:pPr algn="ctr"/>
            <a:r>
              <a:rPr lang="en-US" sz="3600">
                <a:solidFill>
                  <a:srgbClr val="FFC000"/>
                </a:solidFill>
                <a:latin typeface="Cambria" panose="02040503050406030204" pitchFamily="18" charset="0"/>
              </a:rPr>
              <a:t>Jeff Rice: The “Teammate”</a:t>
            </a:r>
          </a:p>
        </p:txBody>
      </p:sp>
      <p:sp>
        <p:nvSpPr>
          <p:cNvPr id="5" name="TextBox 4">
            <a:extLst>
              <a:ext uri="{FF2B5EF4-FFF2-40B4-BE49-F238E27FC236}">
                <a16:creationId xmlns:a16="http://schemas.microsoft.com/office/drawing/2014/main" id="{957DBA59-E1CB-44E4-9538-7E52BDE1D7A8}"/>
              </a:ext>
            </a:extLst>
          </p:cNvPr>
          <p:cNvSpPr txBox="1"/>
          <p:nvPr/>
        </p:nvSpPr>
        <p:spPr>
          <a:xfrm>
            <a:off x="647700" y="2351782"/>
            <a:ext cx="7848600" cy="1077218"/>
          </a:xfrm>
          <a:prstGeom prst="rect">
            <a:avLst/>
          </a:prstGeom>
          <a:noFill/>
        </p:spPr>
        <p:txBody>
          <a:bodyPr wrap="square" rtlCol="0">
            <a:spAutoFit/>
          </a:bodyPr>
          <a:lstStyle/>
          <a:p>
            <a:pPr algn="ctr"/>
            <a:r>
              <a:rPr lang="en-US" sz="2800">
                <a:latin typeface="Cambria" panose="02040503050406030204" pitchFamily="18" charset="0"/>
              </a:rPr>
              <a:t>Comments from County Staff</a:t>
            </a:r>
          </a:p>
          <a:p>
            <a:pPr marL="742950" lvl="1" indent="-285750">
              <a:buFont typeface="Arial" panose="020B0604020202020204" pitchFamily="34" charset="0"/>
              <a:buChar char="•"/>
            </a:pPr>
            <a:endParaRPr lang="en-US">
              <a:latin typeface="Cambria" panose="02040503050406030204" pitchFamily="18" charset="0"/>
            </a:endParaRPr>
          </a:p>
          <a:p>
            <a:pPr marL="742950" lvl="1" indent="-285750">
              <a:buFont typeface="Arial" panose="020B0604020202020204" pitchFamily="34" charset="0"/>
              <a:buChar char="•"/>
            </a:pPr>
            <a:endParaRPr lang="en-US">
              <a:latin typeface="Cambria" panose="02040503050406030204" pitchFamily="18" charset="0"/>
            </a:endParaRPr>
          </a:p>
        </p:txBody>
      </p:sp>
      <p:sp>
        <p:nvSpPr>
          <p:cNvPr id="6" name="TextBox 5">
            <a:extLst>
              <a:ext uri="{FF2B5EF4-FFF2-40B4-BE49-F238E27FC236}">
                <a16:creationId xmlns:a16="http://schemas.microsoft.com/office/drawing/2014/main" id="{1ACB138A-C73F-4C44-82F4-E7FD9AFDE143}"/>
              </a:ext>
            </a:extLst>
          </p:cNvPr>
          <p:cNvSpPr txBox="1"/>
          <p:nvPr/>
        </p:nvSpPr>
        <p:spPr>
          <a:xfrm>
            <a:off x="685800" y="6172199"/>
            <a:ext cx="784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Planning and Community Development	               		     2020 Summary of Activity</a:t>
            </a:r>
          </a:p>
        </p:txBody>
      </p:sp>
      <p:pic>
        <p:nvPicPr>
          <p:cNvPr id="7" name="Picture 2" descr="Image result for el paso county development services">
            <a:hlinkClick r:id="rId2"/>
            <a:extLst>
              <a:ext uri="{FF2B5EF4-FFF2-40B4-BE49-F238E27FC236}">
                <a16:creationId xmlns:a16="http://schemas.microsoft.com/office/drawing/2014/main" id="{CF2430C0-1D22-4117-A3CB-6C8AB42AEE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56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C02F84-4876-48F0-8212-0EF8455D6A8A}"/>
              </a:ext>
            </a:extLst>
          </p:cNvPr>
          <p:cNvSpPr>
            <a:spLocks noGrp="1"/>
          </p:cNvSpPr>
          <p:nvPr>
            <p:ph type="title"/>
          </p:nvPr>
        </p:nvSpPr>
        <p:spPr>
          <a:xfrm>
            <a:off x="609600" y="-16823"/>
            <a:ext cx="7924800" cy="762000"/>
          </a:xfrm>
        </p:spPr>
        <p:txBody>
          <a:bodyPr/>
          <a:lstStyle/>
          <a:p>
            <a:pPr algn="ctr"/>
            <a:r>
              <a:rPr lang="en-US" sz="3600" cap="none">
                <a:effectLst>
                  <a:outerShdw blurRad="38100" dist="38100" dir="2700000" algn="tl">
                    <a:srgbClr val="000000">
                      <a:alpha val="43137"/>
                    </a:srgbClr>
                  </a:outerShdw>
                </a:effectLst>
                <a:latin typeface="Cambria" panose="02040503050406030204" pitchFamily="18" charset="0"/>
              </a:rPr>
              <a:t>Annual Stats - Average Per Month</a:t>
            </a:r>
            <a:endParaRPr lang="en-US" sz="3600">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DFDA4648-9D08-4595-9924-58B7DB2C8F34}"/>
              </a:ext>
            </a:extLst>
          </p:cNvPr>
          <p:cNvSpPr>
            <a:spLocks noGrp="1"/>
          </p:cNvSpPr>
          <p:nvPr>
            <p:ph sz="quarter" idx="13"/>
          </p:nvPr>
        </p:nvSpPr>
        <p:spPr>
          <a:xfrm>
            <a:off x="609600" y="685800"/>
            <a:ext cx="7924800" cy="4648200"/>
          </a:xfrm>
        </p:spPr>
        <p:txBody>
          <a:bodyPr>
            <a:normAutofit/>
          </a:bodyPr>
          <a:lstStyle/>
          <a:p>
            <a:pPr marL="0" lvl="0" indent="0" algn="ctr">
              <a:spcBef>
                <a:spcPts val="0"/>
              </a:spcBef>
              <a:spcAft>
                <a:spcPts val="0"/>
              </a:spcAft>
              <a:buNone/>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Major Development Applications 2000 - 2021</a:t>
            </a:r>
          </a:p>
          <a:p>
            <a:pPr marL="0" lvl="0" indent="0" algn="ctr">
              <a:spcBef>
                <a:spcPts val="0"/>
              </a:spcBef>
              <a:spcAft>
                <a:spcPts val="0"/>
              </a:spcAft>
              <a:buNone/>
            </a:pPr>
            <a:r>
              <a:rPr lang="en-US" sz="1400">
                <a:solidFill>
                  <a:srgbClr val="FFC000"/>
                </a:solidFill>
                <a:effectLst>
                  <a:outerShdw blurRad="38100" dist="38100" dir="2700000" algn="tl">
                    <a:srgbClr val="000000">
                      <a:alpha val="43137"/>
                    </a:srgbClr>
                  </a:outerShdw>
                </a:effectLst>
                <a:latin typeface="Cambria" panose="02040503050406030204" pitchFamily="18" charset="0"/>
              </a:rPr>
              <a:t>(Zoning Actions, Subdivision Actions, Major Commercial Site Plans, etc.)</a:t>
            </a:r>
          </a:p>
        </p:txBody>
      </p:sp>
      <p:graphicFrame>
        <p:nvGraphicFramePr>
          <p:cNvPr id="7" name="Chart 6">
            <a:extLst>
              <a:ext uri="{FF2B5EF4-FFF2-40B4-BE49-F238E27FC236}">
                <a16:creationId xmlns:a16="http://schemas.microsoft.com/office/drawing/2014/main" id="{0F502680-4AA1-41DE-94A4-37FB2C6453D4}"/>
              </a:ext>
            </a:extLst>
          </p:cNvPr>
          <p:cNvGraphicFramePr>
            <a:graphicFrameLocks/>
          </p:cNvGraphicFramePr>
          <p:nvPr>
            <p:extLst>
              <p:ext uri="{D42A27DB-BD31-4B8C-83A1-F6EECF244321}">
                <p14:modId xmlns:p14="http://schemas.microsoft.com/office/powerpoint/2010/main" val="3746048701"/>
              </p:ext>
            </p:extLst>
          </p:nvPr>
        </p:nvGraphicFramePr>
        <p:xfrm>
          <a:off x="358301" y="1600200"/>
          <a:ext cx="6096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E7C7E6B-14A8-4C9B-82E7-F3DC2033ABC2}"/>
              </a:ext>
            </a:extLst>
          </p:cNvPr>
          <p:cNvSpPr txBox="1"/>
          <p:nvPr/>
        </p:nvSpPr>
        <p:spPr>
          <a:xfrm>
            <a:off x="609600" y="2734574"/>
            <a:ext cx="457200"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+8</a:t>
            </a:r>
          </a:p>
        </p:txBody>
      </p:sp>
      <p:sp>
        <p:nvSpPr>
          <p:cNvPr id="9" name="TextBox 8">
            <a:extLst>
              <a:ext uri="{FF2B5EF4-FFF2-40B4-BE49-F238E27FC236}">
                <a16:creationId xmlns:a16="http://schemas.microsoft.com/office/drawing/2014/main" id="{B2AE4404-549A-48C6-9A6C-69C668363A7D}"/>
              </a:ext>
            </a:extLst>
          </p:cNvPr>
          <p:cNvSpPr txBox="1"/>
          <p:nvPr/>
        </p:nvSpPr>
        <p:spPr>
          <a:xfrm>
            <a:off x="1132252" y="2259593"/>
            <a:ext cx="512428"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+13</a:t>
            </a:r>
          </a:p>
        </p:txBody>
      </p:sp>
      <p:sp>
        <p:nvSpPr>
          <p:cNvPr id="10" name="TextBox 9">
            <a:extLst>
              <a:ext uri="{FF2B5EF4-FFF2-40B4-BE49-F238E27FC236}">
                <a16:creationId xmlns:a16="http://schemas.microsoft.com/office/drawing/2014/main" id="{04094F7E-64DE-45E8-B76D-B6EF52E3FB4B}"/>
              </a:ext>
            </a:extLst>
          </p:cNvPr>
          <p:cNvSpPr txBox="1"/>
          <p:nvPr/>
        </p:nvSpPr>
        <p:spPr>
          <a:xfrm>
            <a:off x="1653701" y="2222075"/>
            <a:ext cx="457200"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+9</a:t>
            </a:r>
          </a:p>
        </p:txBody>
      </p:sp>
      <p:sp>
        <p:nvSpPr>
          <p:cNvPr id="11" name="TextBox 10">
            <a:extLst>
              <a:ext uri="{FF2B5EF4-FFF2-40B4-BE49-F238E27FC236}">
                <a16:creationId xmlns:a16="http://schemas.microsoft.com/office/drawing/2014/main" id="{5BE8EBB7-9FBC-4F20-B912-0513172D3815}"/>
              </a:ext>
            </a:extLst>
          </p:cNvPr>
          <p:cNvSpPr txBox="1"/>
          <p:nvPr/>
        </p:nvSpPr>
        <p:spPr>
          <a:xfrm>
            <a:off x="2121439" y="2465782"/>
            <a:ext cx="457200"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+1</a:t>
            </a:r>
          </a:p>
        </p:txBody>
      </p:sp>
      <p:sp>
        <p:nvSpPr>
          <p:cNvPr id="12" name="TextBox 11">
            <a:extLst>
              <a:ext uri="{FF2B5EF4-FFF2-40B4-BE49-F238E27FC236}">
                <a16:creationId xmlns:a16="http://schemas.microsoft.com/office/drawing/2014/main" id="{5E74B5C1-904B-4E90-8B4E-EA154FAD1746}"/>
              </a:ext>
            </a:extLst>
          </p:cNvPr>
          <p:cNvSpPr txBox="1"/>
          <p:nvPr/>
        </p:nvSpPr>
        <p:spPr>
          <a:xfrm>
            <a:off x="2547431" y="2689312"/>
            <a:ext cx="457200"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+1</a:t>
            </a:r>
          </a:p>
        </p:txBody>
      </p:sp>
      <p:sp>
        <p:nvSpPr>
          <p:cNvPr id="13" name="TextBox 12">
            <a:extLst>
              <a:ext uri="{FF2B5EF4-FFF2-40B4-BE49-F238E27FC236}">
                <a16:creationId xmlns:a16="http://schemas.microsoft.com/office/drawing/2014/main" id="{E7A06C34-28FC-4EA7-9194-4C1928D5F280}"/>
              </a:ext>
            </a:extLst>
          </p:cNvPr>
          <p:cNvSpPr txBox="1"/>
          <p:nvPr/>
        </p:nvSpPr>
        <p:spPr>
          <a:xfrm>
            <a:off x="2933596" y="1781043"/>
            <a:ext cx="528235"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+20</a:t>
            </a:r>
          </a:p>
        </p:txBody>
      </p:sp>
      <p:sp>
        <p:nvSpPr>
          <p:cNvPr id="14" name="TextBox 13">
            <a:extLst>
              <a:ext uri="{FF2B5EF4-FFF2-40B4-BE49-F238E27FC236}">
                <a16:creationId xmlns:a16="http://schemas.microsoft.com/office/drawing/2014/main" id="{CB69F33D-CA8F-49AB-9B10-E57904BD493B}"/>
              </a:ext>
            </a:extLst>
          </p:cNvPr>
          <p:cNvSpPr txBox="1"/>
          <p:nvPr/>
        </p:nvSpPr>
        <p:spPr>
          <a:xfrm>
            <a:off x="3505196" y="2671346"/>
            <a:ext cx="457200"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+7</a:t>
            </a:r>
          </a:p>
        </p:txBody>
      </p:sp>
      <p:sp>
        <p:nvSpPr>
          <p:cNvPr id="15" name="TextBox 14">
            <a:extLst>
              <a:ext uri="{FF2B5EF4-FFF2-40B4-BE49-F238E27FC236}">
                <a16:creationId xmlns:a16="http://schemas.microsoft.com/office/drawing/2014/main" id="{B815A51F-8B59-4165-A34F-5200C7EEE6A9}"/>
              </a:ext>
            </a:extLst>
          </p:cNvPr>
          <p:cNvSpPr txBox="1"/>
          <p:nvPr/>
        </p:nvSpPr>
        <p:spPr>
          <a:xfrm>
            <a:off x="3888321" y="1842598"/>
            <a:ext cx="530619"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+14</a:t>
            </a:r>
          </a:p>
        </p:txBody>
      </p:sp>
      <p:sp>
        <p:nvSpPr>
          <p:cNvPr id="16" name="TextBox 15">
            <a:extLst>
              <a:ext uri="{FF2B5EF4-FFF2-40B4-BE49-F238E27FC236}">
                <a16:creationId xmlns:a16="http://schemas.microsoft.com/office/drawing/2014/main" id="{379FFF2A-32B4-43A8-BCF8-24EC01407859}"/>
              </a:ext>
            </a:extLst>
          </p:cNvPr>
          <p:cNvSpPr txBox="1"/>
          <p:nvPr/>
        </p:nvSpPr>
        <p:spPr>
          <a:xfrm>
            <a:off x="4407159" y="1978484"/>
            <a:ext cx="549715"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+16</a:t>
            </a:r>
          </a:p>
        </p:txBody>
      </p:sp>
      <p:sp>
        <p:nvSpPr>
          <p:cNvPr id="17" name="TextBox 16">
            <a:extLst>
              <a:ext uri="{FF2B5EF4-FFF2-40B4-BE49-F238E27FC236}">
                <a16:creationId xmlns:a16="http://schemas.microsoft.com/office/drawing/2014/main" id="{4B6F7BDF-98C5-4032-B360-02948AAB4859}"/>
              </a:ext>
            </a:extLst>
          </p:cNvPr>
          <p:cNvSpPr txBox="1"/>
          <p:nvPr/>
        </p:nvSpPr>
        <p:spPr>
          <a:xfrm>
            <a:off x="4876954" y="1897949"/>
            <a:ext cx="501477"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+16</a:t>
            </a:r>
          </a:p>
        </p:txBody>
      </p:sp>
      <p:sp>
        <p:nvSpPr>
          <p:cNvPr id="18" name="TextBox 17">
            <a:extLst>
              <a:ext uri="{FF2B5EF4-FFF2-40B4-BE49-F238E27FC236}">
                <a16:creationId xmlns:a16="http://schemas.microsoft.com/office/drawing/2014/main" id="{05AFDA62-FDA9-45A0-AD50-4C67B6B2D592}"/>
              </a:ext>
            </a:extLst>
          </p:cNvPr>
          <p:cNvSpPr txBox="1"/>
          <p:nvPr/>
        </p:nvSpPr>
        <p:spPr>
          <a:xfrm>
            <a:off x="5338580" y="1735459"/>
            <a:ext cx="577786"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+23</a:t>
            </a:r>
          </a:p>
        </p:txBody>
      </p:sp>
      <p:sp>
        <p:nvSpPr>
          <p:cNvPr id="19" name="TextBox 18">
            <a:extLst>
              <a:ext uri="{FF2B5EF4-FFF2-40B4-BE49-F238E27FC236}">
                <a16:creationId xmlns:a16="http://schemas.microsoft.com/office/drawing/2014/main" id="{642152B2-6C59-4F86-8371-432A9841D347}"/>
              </a:ext>
            </a:extLst>
          </p:cNvPr>
          <p:cNvSpPr txBox="1"/>
          <p:nvPr/>
        </p:nvSpPr>
        <p:spPr>
          <a:xfrm>
            <a:off x="5836131" y="2166934"/>
            <a:ext cx="582349" cy="338554"/>
          </a:xfrm>
          <a:prstGeom prst="rect">
            <a:avLst/>
          </a:prstGeom>
          <a:noFill/>
        </p:spPr>
        <p:txBody>
          <a:bodyPr wrap="square" rtlCol="0">
            <a:spAutoFit/>
          </a:bodyPr>
          <a:lstStyle/>
          <a:p>
            <a:r>
              <a:rPr lang="en-US" sz="1600">
                <a:solidFill>
                  <a:srgbClr val="FFFF00"/>
                </a:solidFill>
                <a:effectLst>
                  <a:outerShdw blurRad="38100" dist="38100" dir="2700000" algn="tl">
                    <a:srgbClr val="000000">
                      <a:alpha val="43137"/>
                    </a:srgbClr>
                  </a:outerShdw>
                </a:effectLst>
              </a:rPr>
              <a:t>+12</a:t>
            </a:r>
          </a:p>
        </p:txBody>
      </p:sp>
      <p:cxnSp>
        <p:nvCxnSpPr>
          <p:cNvPr id="21" name="Straight Arrow Connector 20">
            <a:extLst>
              <a:ext uri="{FF2B5EF4-FFF2-40B4-BE49-F238E27FC236}">
                <a16:creationId xmlns:a16="http://schemas.microsoft.com/office/drawing/2014/main" id="{59E467F9-BFF8-4E0D-8291-10A58271497B}"/>
              </a:ext>
            </a:extLst>
          </p:cNvPr>
          <p:cNvCxnSpPr>
            <a:cxnSpLocks/>
          </p:cNvCxnSpPr>
          <p:nvPr/>
        </p:nvCxnSpPr>
        <p:spPr>
          <a:xfrm flipH="1" flipV="1">
            <a:off x="1853118" y="4953000"/>
            <a:ext cx="181583" cy="489505"/>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703FD8-183C-47CE-AC12-75393FCD6E03}"/>
              </a:ext>
            </a:extLst>
          </p:cNvPr>
          <p:cNvCxnSpPr>
            <a:cxnSpLocks/>
          </p:cNvCxnSpPr>
          <p:nvPr/>
        </p:nvCxnSpPr>
        <p:spPr>
          <a:xfrm flipV="1">
            <a:off x="2263301" y="4953000"/>
            <a:ext cx="0" cy="489505"/>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4B178C-4411-4DE6-A072-AC589CC35F89}"/>
              </a:ext>
            </a:extLst>
          </p:cNvPr>
          <p:cNvCxnSpPr>
            <a:cxnSpLocks/>
          </p:cNvCxnSpPr>
          <p:nvPr/>
        </p:nvCxnSpPr>
        <p:spPr>
          <a:xfrm flipV="1">
            <a:off x="2491902" y="4936908"/>
            <a:ext cx="190500" cy="489505"/>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1AC0CDB-5776-46F7-BB09-8DCFCD25326B}"/>
              </a:ext>
            </a:extLst>
          </p:cNvPr>
          <p:cNvSpPr txBox="1"/>
          <p:nvPr/>
        </p:nvSpPr>
        <p:spPr>
          <a:xfrm>
            <a:off x="1425102" y="5495070"/>
            <a:ext cx="2133599" cy="307777"/>
          </a:xfrm>
          <a:prstGeom prst="rect">
            <a:avLst/>
          </a:prstGeom>
          <a:noFill/>
        </p:spPr>
        <p:txBody>
          <a:bodyPr wrap="square" rtlCol="0">
            <a:spAutoFit/>
          </a:bodyPr>
          <a:lstStyle/>
          <a:p>
            <a:r>
              <a:rPr lang="en-US" sz="1400" b="1">
                <a:effectLst>
                  <a:outerShdw blurRad="38100" dist="38100" dir="2700000" algn="tl">
                    <a:srgbClr val="000000">
                      <a:alpha val="43137"/>
                    </a:srgbClr>
                  </a:outerShdw>
                </a:effectLst>
              </a:rPr>
              <a:t>COVID Onset Months</a:t>
            </a:r>
          </a:p>
        </p:txBody>
      </p:sp>
      <p:cxnSp>
        <p:nvCxnSpPr>
          <p:cNvPr id="29" name="Straight Arrow Connector 28">
            <a:extLst>
              <a:ext uri="{FF2B5EF4-FFF2-40B4-BE49-F238E27FC236}">
                <a16:creationId xmlns:a16="http://schemas.microsoft.com/office/drawing/2014/main" id="{52B67BFC-9622-4ED2-BA39-436AD3386044}"/>
              </a:ext>
            </a:extLst>
          </p:cNvPr>
          <p:cNvCxnSpPr>
            <a:cxnSpLocks/>
          </p:cNvCxnSpPr>
          <p:nvPr/>
        </p:nvCxnSpPr>
        <p:spPr>
          <a:xfrm flipH="1">
            <a:off x="6333111" y="2395820"/>
            <a:ext cx="449295" cy="454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0651843-B431-40A2-A2DC-00507331A0D5}"/>
              </a:ext>
            </a:extLst>
          </p:cNvPr>
          <p:cNvSpPr txBox="1"/>
          <p:nvPr/>
        </p:nvSpPr>
        <p:spPr>
          <a:xfrm>
            <a:off x="6785853" y="1613118"/>
            <a:ext cx="2358147" cy="1815882"/>
          </a:xfrm>
          <a:prstGeom prst="rect">
            <a:avLst/>
          </a:prstGeom>
          <a:noFill/>
        </p:spPr>
        <p:txBody>
          <a:bodyPr wrap="square" rtlCol="0">
            <a:spAutoFit/>
          </a:bodyPr>
          <a:lstStyle/>
          <a:p>
            <a:pPr algn="ctr"/>
            <a:r>
              <a:rPr lang="en-US" sz="1400" b="1">
                <a:effectLst>
                  <a:outerShdw blurRad="38100" dist="38100" dir="2700000" algn="tl">
                    <a:srgbClr val="000000">
                      <a:alpha val="43137"/>
                    </a:srgbClr>
                  </a:outerShdw>
                </a:effectLst>
              </a:rPr>
              <a:t>NOTE: </a:t>
            </a:r>
          </a:p>
          <a:p>
            <a:pPr marL="285750" indent="-285750">
              <a:buFont typeface="Arial" panose="020B0604020202020204" pitchFamily="34" charset="0"/>
              <a:buChar char="•"/>
            </a:pPr>
            <a:r>
              <a:rPr lang="en-US" sz="1400" b="1">
                <a:effectLst>
                  <a:outerShdw blurRad="38100" dist="38100" dir="2700000" algn="tl">
                    <a:srgbClr val="000000">
                      <a:alpha val="43137"/>
                    </a:srgbClr>
                  </a:outerShdw>
                </a:effectLst>
              </a:rPr>
              <a:t>No month in 2020 was less than the 21 year average, even during a pandemic</a:t>
            </a:r>
          </a:p>
          <a:p>
            <a:r>
              <a:rPr lang="en-US" sz="1400" b="1">
                <a:effectLst>
                  <a:outerShdw blurRad="38100" dist="38100" dir="2700000" algn="tl">
                    <a:srgbClr val="000000">
                      <a:alpha val="43137"/>
                    </a:srgbClr>
                  </a:outerShdw>
                </a:effectLst>
              </a:rPr>
              <a:t> </a:t>
            </a:r>
          </a:p>
          <a:p>
            <a:pPr marL="285750" indent="-285750">
              <a:buFont typeface="Arial" panose="020B0604020202020204" pitchFamily="34" charset="0"/>
              <a:buChar char="•"/>
            </a:pPr>
            <a:r>
              <a:rPr lang="en-US" sz="1400" b="1">
                <a:effectLst>
                  <a:outerShdw blurRad="38100" dist="38100" dir="2700000" algn="tl">
                    <a:srgbClr val="000000">
                      <a:alpha val="43137"/>
                    </a:srgbClr>
                  </a:outerShdw>
                </a:effectLst>
              </a:rPr>
              <a:t>If you take out 2020, the difference would be even greater</a:t>
            </a:r>
          </a:p>
        </p:txBody>
      </p:sp>
      <p:sp>
        <p:nvSpPr>
          <p:cNvPr id="36" name="TextBox 35">
            <a:extLst>
              <a:ext uri="{FF2B5EF4-FFF2-40B4-BE49-F238E27FC236}">
                <a16:creationId xmlns:a16="http://schemas.microsoft.com/office/drawing/2014/main" id="{4A865BFE-2F96-4C67-9AAE-0EDE46A4DA03}"/>
              </a:ext>
            </a:extLst>
          </p:cNvPr>
          <p:cNvSpPr txBox="1"/>
          <p:nvPr/>
        </p:nvSpPr>
        <p:spPr>
          <a:xfrm>
            <a:off x="685800" y="6211868"/>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37" name="Picture 2" descr="Image result for el paso county development services">
            <a:hlinkClick r:id="rId3"/>
            <a:extLst>
              <a:ext uri="{FF2B5EF4-FFF2-40B4-BE49-F238E27FC236}">
                <a16:creationId xmlns:a16="http://schemas.microsoft.com/office/drawing/2014/main" id="{F60B0823-CDA7-4E5E-81BE-4F7D7B8698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5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75489" y="1141512"/>
            <a:ext cx="7696200" cy="4419599"/>
          </a:xfrm>
        </p:spPr>
        <p:txBody>
          <a:bodyPr>
            <a:normAutofit/>
          </a:bodyPr>
          <a:lstStyle/>
          <a:p>
            <a:pPr marL="0" lvl="1" indent="0">
              <a:lnSpc>
                <a:spcPct val="120000"/>
              </a:lnSpc>
              <a:buNone/>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Minor Development Applications</a:t>
            </a:r>
          </a:p>
          <a:p>
            <a:pPr marL="342900" lvl="1" indent="-342900">
              <a:lnSpc>
                <a:spcPct val="120000"/>
              </a:lnSpc>
            </a:pPr>
            <a:r>
              <a:rPr lang="en-US" sz="1800">
                <a:latin typeface="Cambria" panose="02040503050406030204" pitchFamily="18" charset="0"/>
              </a:rPr>
              <a:t>Single family residences, driveway permits, minor commercial site plans, etc.</a:t>
            </a:r>
          </a:p>
          <a:p>
            <a:pPr marL="342900" lvl="1" indent="-342900">
              <a:lnSpc>
                <a:spcPct val="120000"/>
              </a:lnSpc>
            </a:pPr>
            <a:r>
              <a:rPr lang="en-US" sz="1800">
                <a:latin typeface="Cambria" panose="02040503050406030204" pitchFamily="18" charset="0"/>
              </a:rPr>
              <a:t>Processed 5,866 minor development applications (Type A and B) compared to 6,065 in 2019 (3% decrease) and 5,825 in 2018 </a:t>
            </a:r>
          </a:p>
          <a:p>
            <a:pPr marL="342900" lvl="1" indent="-342900">
              <a:lnSpc>
                <a:spcPct val="120000"/>
              </a:lnSpc>
            </a:pPr>
            <a:r>
              <a:rPr lang="en-US" sz="1800">
                <a:latin typeface="Cambria" panose="02040503050406030204" pitchFamily="18" charset="0"/>
              </a:rPr>
              <a:t>Collected revenue of $645,579 (Type A and B) in 2020 compared to $660,588 in 2019 (2% decrease) and $656,316 in 2018</a:t>
            </a:r>
            <a:endParaRPr lang="en-US" sz="1800">
              <a:solidFill>
                <a:srgbClr val="FFC000"/>
              </a:solidFill>
              <a:latin typeface="Cambria" panose="02040503050406030204" pitchFamily="18" charset="0"/>
            </a:endParaRPr>
          </a:p>
        </p:txBody>
      </p:sp>
      <p:sp>
        <p:nvSpPr>
          <p:cNvPr id="4" name="TextBox 3"/>
          <p:cNvSpPr txBox="1"/>
          <p:nvPr/>
        </p:nvSpPr>
        <p:spPr>
          <a:xfrm>
            <a:off x="685800" y="6172199"/>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5"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09600" y="76200"/>
            <a:ext cx="7924800" cy="762000"/>
          </a:xfrm>
        </p:spPr>
        <p:txBody>
          <a:bodyPr/>
          <a:lstStyle/>
          <a:p>
            <a:pPr algn="ctr"/>
            <a:r>
              <a:rPr lang="en-US" sz="3600" cap="none">
                <a:effectLst>
                  <a:outerShdw blurRad="38100" dist="38100" dir="2700000" algn="tl">
                    <a:srgbClr val="000000">
                      <a:alpha val="43137"/>
                    </a:srgbClr>
                  </a:outerShdw>
                </a:effectLst>
                <a:latin typeface="Cambria" panose="02040503050406030204" pitchFamily="18" charset="0"/>
              </a:rPr>
              <a:t>Annual Statistics</a:t>
            </a:r>
            <a:endParaRPr lang="en-US" sz="36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875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0000"/>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762000"/>
          </a:xfrm>
        </p:spPr>
        <p:txBody>
          <a:bodyPr/>
          <a:lstStyle/>
          <a:p>
            <a:pPr algn="ctr"/>
            <a:r>
              <a:rPr lang="en-US" sz="3600" cap="none">
                <a:effectLst>
                  <a:outerShdw blurRad="38100" dist="38100" dir="2700000" algn="tl">
                    <a:srgbClr val="000000">
                      <a:alpha val="43137"/>
                    </a:srgbClr>
                  </a:outerShdw>
                </a:effectLst>
                <a:latin typeface="Cambria" panose="02040503050406030204" pitchFamily="18" charset="0"/>
              </a:rPr>
              <a:t>Annual Statistics</a:t>
            </a:r>
            <a:endParaRPr lang="en-US" sz="360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609600" y="838200"/>
            <a:ext cx="7924800" cy="4495800"/>
          </a:xfrm>
        </p:spPr>
        <p:txBody>
          <a:bodyPr>
            <a:normAutofit/>
          </a:bodyPr>
          <a:lstStyle/>
          <a:p>
            <a:pPr marL="0" lvl="0" indent="0" algn="ctr">
              <a:spcBef>
                <a:spcPts val="0"/>
              </a:spcBef>
              <a:spcAft>
                <a:spcPts val="0"/>
              </a:spcAft>
              <a:buNone/>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Single Family Residences by Jurisdiction</a:t>
            </a:r>
          </a:p>
        </p:txBody>
      </p:sp>
      <p:sp>
        <p:nvSpPr>
          <p:cNvPr id="4" name="TextBox 3"/>
          <p:cNvSpPr txBox="1"/>
          <p:nvPr/>
        </p:nvSpPr>
        <p:spPr>
          <a:xfrm>
            <a:off x="685800" y="6211868"/>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10"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00" y="2803200"/>
            <a:ext cx="1981200" cy="2554545"/>
          </a:xfrm>
          <a:prstGeom prst="rect">
            <a:avLst/>
          </a:prstGeom>
          <a:noFill/>
        </p:spPr>
        <p:txBody>
          <a:bodyPr wrap="square" rtlCol="0">
            <a:spAutoFit/>
          </a:bodyPr>
          <a:lstStyle/>
          <a:p>
            <a:r>
              <a:rPr lang="en-US" sz="1600" u="sng" spc="30">
                <a:solidFill>
                  <a:srgbClr val="FFC000"/>
                </a:solidFill>
                <a:effectLst>
                  <a:outerShdw blurRad="38100" dist="38100" dir="2700000" algn="tl">
                    <a:srgbClr val="000000">
                      <a:alpha val="43137"/>
                    </a:srgbClr>
                  </a:outerShdw>
                </a:effectLst>
                <a:latin typeface="Cambria" panose="02040503050406030204" pitchFamily="18" charset="0"/>
              </a:rPr>
              <a:t>Regional Totals </a:t>
            </a:r>
          </a:p>
          <a:p>
            <a:r>
              <a:rPr lang="en-US" sz="1400" b="1">
                <a:effectLst>
                  <a:outerShdw blurRad="38100" dist="38100" dir="2700000" algn="tl">
                    <a:srgbClr val="000000">
                      <a:alpha val="43137"/>
                    </a:srgbClr>
                  </a:outerShdw>
                </a:effectLst>
              </a:rPr>
              <a:t>2014 </a:t>
            </a:r>
            <a:r>
              <a:rPr lang="en-US" sz="1400"/>
              <a:t>– 2,518 </a:t>
            </a:r>
            <a:r>
              <a:rPr lang="en-US" sz="1400" err="1"/>
              <a:t>sfr</a:t>
            </a:r>
            <a:endParaRPr lang="en-US" sz="1400"/>
          </a:p>
          <a:p>
            <a:r>
              <a:rPr lang="en-US" sz="1400" b="1">
                <a:effectLst>
                  <a:outerShdw blurRad="38100" dist="38100" dir="2700000" algn="tl">
                    <a:srgbClr val="000000">
                      <a:alpha val="43137"/>
                    </a:srgbClr>
                  </a:outerShdw>
                </a:effectLst>
              </a:rPr>
              <a:t>2015</a:t>
            </a:r>
            <a:r>
              <a:rPr lang="en-US" sz="1400"/>
              <a:t> – 2,881 </a:t>
            </a:r>
            <a:r>
              <a:rPr lang="en-US" sz="1400" err="1"/>
              <a:t>sfr</a:t>
            </a:r>
            <a:r>
              <a:rPr lang="en-US" sz="1400"/>
              <a:t> (+14%)</a:t>
            </a:r>
          </a:p>
          <a:p>
            <a:r>
              <a:rPr lang="en-US" sz="1400" b="1">
                <a:effectLst>
                  <a:outerShdw blurRad="38100" dist="38100" dir="2700000" algn="tl">
                    <a:srgbClr val="000000">
                      <a:alpha val="43137"/>
                    </a:srgbClr>
                  </a:outerShdw>
                </a:effectLst>
              </a:rPr>
              <a:t>2016</a:t>
            </a:r>
            <a:r>
              <a:rPr lang="en-US" sz="1400"/>
              <a:t> – 3,538 </a:t>
            </a:r>
            <a:r>
              <a:rPr lang="en-US" sz="1400" err="1"/>
              <a:t>sfr</a:t>
            </a:r>
            <a:r>
              <a:rPr lang="en-US" sz="1400"/>
              <a:t> (+22%)</a:t>
            </a:r>
          </a:p>
          <a:p>
            <a:r>
              <a:rPr lang="en-US" sz="1400" b="1">
                <a:effectLst>
                  <a:outerShdw blurRad="38100" dist="38100" dir="2700000" algn="tl">
                    <a:srgbClr val="000000">
                      <a:alpha val="43137"/>
                    </a:srgbClr>
                  </a:outerShdw>
                </a:effectLst>
              </a:rPr>
              <a:t>2017</a:t>
            </a:r>
            <a:r>
              <a:rPr lang="en-US" sz="1400"/>
              <a:t> – 3,771 </a:t>
            </a:r>
            <a:r>
              <a:rPr lang="en-US" sz="1400" err="1"/>
              <a:t>sfr</a:t>
            </a:r>
            <a:r>
              <a:rPr lang="en-US" sz="1400"/>
              <a:t> (+7%)</a:t>
            </a:r>
          </a:p>
          <a:p>
            <a:r>
              <a:rPr lang="en-US" sz="1400" b="1">
                <a:effectLst>
                  <a:outerShdw blurRad="38100" dist="38100" dir="2700000" algn="tl">
                    <a:srgbClr val="000000">
                      <a:alpha val="43137"/>
                    </a:srgbClr>
                  </a:outerShdw>
                </a:effectLst>
              </a:rPr>
              <a:t>2018</a:t>
            </a:r>
            <a:r>
              <a:rPr lang="en-US" sz="1400"/>
              <a:t> – 4,029 </a:t>
            </a:r>
            <a:r>
              <a:rPr lang="en-US" sz="1400" err="1"/>
              <a:t>sfr</a:t>
            </a:r>
            <a:r>
              <a:rPr lang="en-US" sz="1400"/>
              <a:t> (+7%)</a:t>
            </a:r>
          </a:p>
          <a:p>
            <a:r>
              <a:rPr lang="en-US" sz="1400" b="1">
                <a:effectLst>
                  <a:outerShdw blurRad="38100" dist="38100" dir="2700000" algn="tl">
                    <a:srgbClr val="000000">
                      <a:alpha val="43137"/>
                    </a:srgbClr>
                  </a:outerShdw>
                </a:effectLst>
              </a:rPr>
              <a:t>2019</a:t>
            </a:r>
            <a:r>
              <a:rPr lang="en-US" sz="1400" b="1"/>
              <a:t> </a:t>
            </a:r>
            <a:r>
              <a:rPr lang="en-US" sz="1400"/>
              <a:t>– 3,953 </a:t>
            </a:r>
            <a:r>
              <a:rPr lang="en-US" sz="1400" err="1"/>
              <a:t>sfr</a:t>
            </a:r>
            <a:r>
              <a:rPr lang="en-US" sz="1400"/>
              <a:t> (-2%)</a:t>
            </a:r>
          </a:p>
          <a:p>
            <a:r>
              <a:rPr lang="en-US" sz="1400" b="1">
                <a:effectLst>
                  <a:outerShdw blurRad="38100" dist="38100" dir="2700000" algn="tl">
                    <a:srgbClr val="000000">
                      <a:alpha val="43137"/>
                    </a:srgbClr>
                  </a:outerShdw>
                </a:effectLst>
              </a:rPr>
              <a:t>2020 </a:t>
            </a:r>
            <a:r>
              <a:rPr lang="en-US" sz="1400"/>
              <a:t>– 5,036 </a:t>
            </a:r>
            <a:r>
              <a:rPr lang="en-US" sz="1400" err="1"/>
              <a:t>sfr</a:t>
            </a:r>
            <a:r>
              <a:rPr lang="en-US" sz="1400"/>
              <a:t> (+27%)</a:t>
            </a:r>
          </a:p>
          <a:p>
            <a:endParaRPr lang="en-US" sz="1400"/>
          </a:p>
          <a:p>
            <a:endParaRPr lang="en-US" sz="1400"/>
          </a:p>
          <a:p>
            <a:pPr marL="285750" indent="-285750">
              <a:buFont typeface="Arial" panose="020B0604020202020204" pitchFamily="34" charset="0"/>
              <a:buChar char="•"/>
            </a:pPr>
            <a:endParaRPr lang="en-US"/>
          </a:p>
        </p:txBody>
      </p:sp>
      <p:graphicFrame>
        <p:nvGraphicFramePr>
          <p:cNvPr id="34" name="Chart 33">
            <a:extLst>
              <a:ext uri="{FF2B5EF4-FFF2-40B4-BE49-F238E27FC236}">
                <a16:creationId xmlns:a16="http://schemas.microsoft.com/office/drawing/2014/main" id="{49687D6E-0C65-49FC-9C1C-CB390B35C59F}"/>
              </a:ext>
            </a:extLst>
          </p:cNvPr>
          <p:cNvGraphicFramePr>
            <a:graphicFrameLocks/>
          </p:cNvGraphicFramePr>
          <p:nvPr>
            <p:extLst>
              <p:ext uri="{D42A27DB-BD31-4B8C-83A1-F6EECF244321}">
                <p14:modId xmlns:p14="http://schemas.microsoft.com/office/powerpoint/2010/main" val="186828269"/>
              </p:ext>
            </p:extLst>
          </p:nvPr>
        </p:nvGraphicFramePr>
        <p:xfrm>
          <a:off x="304801" y="1328952"/>
          <a:ext cx="6857999" cy="46146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44134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0">
              <a:schemeClr val="bg2">
                <a:tint val="100000"/>
                <a:shade val="100000"/>
                <a:alpha val="100000"/>
                <a:satMod val="150000"/>
              </a:schemeClr>
            </a:gs>
            <a:gs pos="100000">
              <a:schemeClr val="bg2">
                <a:tint val="100000"/>
                <a:shade val="65000"/>
                <a:alpha val="100000"/>
              </a:schemeClr>
            </a:gs>
          </a:gsLst>
          <a:path path="circle">
            <a:fillToRect l="50000" t="80000" r="100000" b="10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1579" y="1140896"/>
            <a:ext cx="8153400" cy="4800599"/>
          </a:xfrm>
        </p:spPr>
        <p:txBody>
          <a:bodyPr>
            <a:normAutofit fontScale="32500" lnSpcReduction="20000"/>
          </a:bodyPr>
          <a:lstStyle/>
          <a:p>
            <a:pPr marL="0" lvl="1" indent="0">
              <a:lnSpc>
                <a:spcPct val="120000"/>
              </a:lnSpc>
              <a:spcBef>
                <a:spcPts val="0"/>
              </a:spcBef>
              <a:buNone/>
            </a:pPr>
            <a:endParaRPr lang="en-US" sz="1600">
              <a:latin typeface="Cambria" panose="02040503050406030204" pitchFamily="18" charset="0"/>
            </a:endParaRPr>
          </a:p>
          <a:p>
            <a:pPr marL="0" indent="0">
              <a:lnSpc>
                <a:spcPct val="120000"/>
              </a:lnSpc>
              <a:spcBef>
                <a:spcPts val="288"/>
              </a:spcBef>
              <a:spcAft>
                <a:spcPts val="0"/>
              </a:spcAft>
              <a:buNone/>
            </a:pPr>
            <a:r>
              <a:rPr lang="en-US" sz="4800">
                <a:solidFill>
                  <a:srgbClr val="FFC000"/>
                </a:solidFill>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Development-related inspections</a:t>
            </a:r>
          </a:p>
          <a:p>
            <a:pPr lvl="1">
              <a:lnSpc>
                <a:spcPct val="120000"/>
              </a:lnSpc>
              <a:spcBef>
                <a:spcPts val="288"/>
              </a:spcBef>
              <a:spcAft>
                <a:spcPts val="0"/>
              </a:spcAft>
            </a:pPr>
            <a:r>
              <a:rPr lang="en-US" sz="4800">
                <a:solidFill>
                  <a:schemeClr val="tx1">
                    <a:lumMod val="50000"/>
                    <a:lumOff val="50000"/>
                  </a:schemeClr>
                </a:solidFill>
                <a:latin typeface="Times New Roman" panose="02020603050405020304" pitchFamily="18" charset="0"/>
                <a:ea typeface="Calibri Light" charset="0"/>
                <a:cs typeface="Times New Roman" panose="02020603050405020304" pitchFamily="18" charset="0"/>
              </a:rPr>
              <a:t>Public improvement </a:t>
            </a:r>
            <a:r>
              <a:rPr lang="en-US" sz="4800">
                <a:latin typeface="Times New Roman" panose="02020603050405020304" pitchFamily="18" charset="0"/>
                <a:ea typeface="Calibri Light" charset="0"/>
                <a:cs typeface="Times New Roman" panose="02020603050405020304" pitchFamily="18" charset="0"/>
              </a:rPr>
              <a:t>inspections – 1,814 inspections</a:t>
            </a:r>
          </a:p>
          <a:p>
            <a:pPr lvl="1">
              <a:lnSpc>
                <a:spcPct val="120000"/>
              </a:lnSpc>
              <a:spcBef>
                <a:spcPts val="288"/>
              </a:spcBef>
              <a:spcAft>
                <a:spcPts val="0"/>
              </a:spcAft>
            </a:pPr>
            <a:r>
              <a:rPr lang="en-US" sz="4800">
                <a:solidFill>
                  <a:schemeClr val="tx1">
                    <a:lumMod val="50000"/>
                    <a:lumOff val="50000"/>
                  </a:schemeClr>
                </a:solidFill>
                <a:latin typeface="Times New Roman" panose="02020603050405020304" pitchFamily="18" charset="0"/>
                <a:cs typeface="Times New Roman" panose="02020603050405020304" pitchFamily="18" charset="0"/>
              </a:rPr>
              <a:t>Driveway inspections – 1,859 (compared to 1,724 in 2019)</a:t>
            </a:r>
          </a:p>
          <a:p>
            <a:pPr lvl="1">
              <a:lnSpc>
                <a:spcPct val="120000"/>
              </a:lnSpc>
              <a:spcBef>
                <a:spcPts val="288"/>
              </a:spcBef>
              <a:spcAft>
                <a:spcPts val="0"/>
              </a:spcAft>
            </a:pPr>
            <a:r>
              <a:rPr lang="en-US" sz="4800">
                <a:solidFill>
                  <a:schemeClr val="tx1">
                    <a:lumMod val="50000"/>
                    <a:lumOff val="50000"/>
                  </a:schemeClr>
                </a:solidFill>
                <a:latin typeface="Times New Roman" panose="02020603050405020304" pitchFamily="18" charset="0"/>
                <a:cs typeface="Times New Roman" panose="02020603050405020304" pitchFamily="18" charset="0"/>
              </a:rPr>
              <a:t>Sidewalk inspections – 2,333 (compared to 1,878 in 2019)  </a:t>
            </a:r>
          </a:p>
          <a:p>
            <a:pPr marL="0" indent="0">
              <a:lnSpc>
                <a:spcPct val="120000"/>
              </a:lnSpc>
              <a:spcBef>
                <a:spcPts val="288"/>
              </a:spcBef>
              <a:spcAft>
                <a:spcPts val="0"/>
              </a:spcAft>
              <a:buNone/>
            </a:pPr>
            <a:r>
              <a:rPr lang="en-US" sz="480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Public improvement acceptances</a:t>
            </a:r>
          </a:p>
          <a:p>
            <a:pPr lvl="1">
              <a:lnSpc>
                <a:spcPct val="120000"/>
              </a:lnSpc>
              <a:spcBef>
                <a:spcPts val="288"/>
              </a:spcBef>
              <a:spcAft>
                <a:spcPts val="0"/>
              </a:spcAft>
            </a:pPr>
            <a:r>
              <a:rPr lang="en-US" sz="4800">
                <a:solidFill>
                  <a:schemeClr val="tx1">
                    <a:lumMod val="50000"/>
                    <a:lumOff val="50000"/>
                  </a:schemeClr>
                </a:solidFill>
                <a:latin typeface="Times New Roman" panose="02020603050405020304" pitchFamily="18" charset="0"/>
                <a:cs typeface="Times New Roman" panose="02020603050405020304" pitchFamily="18" charset="0"/>
              </a:rPr>
              <a:t> </a:t>
            </a:r>
            <a:r>
              <a:rPr lang="en-US" sz="4900">
                <a:solidFill>
                  <a:schemeClr val="tx1">
                    <a:lumMod val="50000"/>
                    <a:lumOff val="50000"/>
                  </a:schemeClr>
                </a:solidFill>
                <a:latin typeface="Times New Roman" panose="02020603050405020304" pitchFamily="18" charset="0"/>
                <a:cs typeface="Times New Roman" panose="02020603050405020304" pitchFamily="18" charset="0"/>
              </a:rPr>
              <a:t>9 final acceptances of developer-constructed public improvements</a:t>
            </a:r>
          </a:p>
          <a:p>
            <a:pPr lvl="1">
              <a:lnSpc>
                <a:spcPct val="120000"/>
              </a:lnSpc>
              <a:spcBef>
                <a:spcPts val="288"/>
              </a:spcBef>
              <a:spcAft>
                <a:spcPts val="0"/>
              </a:spcAft>
            </a:pPr>
            <a:r>
              <a:rPr lang="en-US" sz="4900">
                <a:solidFill>
                  <a:schemeClr val="tx1">
                    <a:lumMod val="50000"/>
                    <a:lumOff val="50000"/>
                  </a:schemeClr>
                </a:solidFill>
                <a:latin typeface="Times New Roman" panose="02020603050405020304" pitchFamily="18" charset="0"/>
                <a:cs typeface="Times New Roman" panose="02020603050405020304" pitchFamily="18" charset="0"/>
              </a:rPr>
              <a:t>19 preliminary acceptances of developer-constructed public improvements</a:t>
            </a:r>
          </a:p>
          <a:p>
            <a:pPr lvl="1">
              <a:lnSpc>
                <a:spcPct val="120000"/>
              </a:lnSpc>
              <a:spcBef>
                <a:spcPts val="288"/>
              </a:spcBef>
            </a:pPr>
            <a:r>
              <a:rPr lang="en-US" sz="4900">
                <a:solidFill>
                  <a:schemeClr val="tx1">
                    <a:lumMod val="50000"/>
                    <a:lumOff val="50000"/>
                  </a:schemeClr>
                </a:solidFill>
                <a:latin typeface="Times New Roman" panose="02020603050405020304" pitchFamily="18" charset="0"/>
                <a:cs typeface="Times New Roman" panose="02020603050405020304" pitchFamily="18" charset="0"/>
              </a:rPr>
              <a:t>Additional 25.1 lane miles accepted for ongoing County maintenance compared to 7.42 lane miles in 2019</a:t>
            </a:r>
          </a:p>
          <a:p>
            <a:pPr marL="57150" indent="0">
              <a:lnSpc>
                <a:spcPct val="120000"/>
              </a:lnSpc>
              <a:spcBef>
                <a:spcPts val="288"/>
              </a:spcBef>
              <a:buNone/>
            </a:pPr>
            <a:r>
              <a:rPr lang="en-US" sz="490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68 active projects</a:t>
            </a:r>
          </a:p>
          <a:p>
            <a:pPr marL="57150" indent="0">
              <a:lnSpc>
                <a:spcPct val="120000"/>
              </a:lnSpc>
              <a:spcBef>
                <a:spcPts val="288"/>
              </a:spcBef>
              <a:buNone/>
            </a:pPr>
            <a:r>
              <a:rPr lang="en-US" sz="480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Financial assurance </a:t>
            </a:r>
          </a:p>
          <a:p>
            <a:pPr lvl="1">
              <a:lnSpc>
                <a:spcPct val="120000"/>
              </a:lnSpc>
              <a:spcBef>
                <a:spcPts val="288"/>
              </a:spcBef>
            </a:pPr>
            <a:r>
              <a:rPr lang="en-US" sz="4900">
                <a:solidFill>
                  <a:schemeClr val="tx1">
                    <a:lumMod val="50000"/>
                    <a:lumOff val="50000"/>
                  </a:schemeClr>
                </a:solidFill>
                <a:latin typeface="Times New Roman" panose="02020603050405020304" pitchFamily="18" charset="0"/>
                <a:cs typeface="Times New Roman" panose="02020603050405020304" pitchFamily="18" charset="0"/>
              </a:rPr>
              <a:t>Accepted in 2020: $46,652,879  (2019: $18,227,415 and $27,692,198 in 2018)</a:t>
            </a:r>
          </a:p>
          <a:p>
            <a:pPr lvl="1">
              <a:lnSpc>
                <a:spcPct val="120000"/>
              </a:lnSpc>
              <a:spcBef>
                <a:spcPts val="288"/>
              </a:spcBef>
            </a:pPr>
            <a:r>
              <a:rPr lang="en-US" sz="4900">
                <a:solidFill>
                  <a:schemeClr val="tx1">
                    <a:lumMod val="50000"/>
                    <a:lumOff val="50000"/>
                  </a:schemeClr>
                </a:solidFill>
                <a:latin typeface="Times New Roman" panose="02020603050405020304" pitchFamily="18" charset="0"/>
                <a:cs typeface="Times New Roman" panose="02020603050405020304" pitchFamily="18" charset="0"/>
              </a:rPr>
              <a:t>Released in 2020: $39,623,540   (2019: $5,472,716 and  $20,978,363 in 2018)</a:t>
            </a:r>
          </a:p>
          <a:p>
            <a:pPr marL="57150" indent="0">
              <a:lnSpc>
                <a:spcPct val="120000"/>
              </a:lnSpc>
              <a:spcBef>
                <a:spcPts val="288"/>
              </a:spcBef>
              <a:buNone/>
            </a:pPr>
            <a:r>
              <a:rPr lang="en-US" sz="490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total of 59 releases of financial assurance processed in 2020 (27 in 2019)</a:t>
            </a:r>
          </a:p>
        </p:txBody>
      </p:sp>
      <p:sp>
        <p:nvSpPr>
          <p:cNvPr id="4" name="TextBox 3"/>
          <p:cNvSpPr txBox="1"/>
          <p:nvPr/>
        </p:nvSpPr>
        <p:spPr>
          <a:xfrm>
            <a:off x="685800" y="6172199"/>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5"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922506" y="627548"/>
            <a:ext cx="7611894" cy="614227"/>
          </a:xfrm>
        </p:spPr>
        <p:txBody>
          <a:bodyPr/>
          <a:lstStyle/>
          <a:p>
            <a:pPr marL="0" lvl="1" indent="0" algn="ctr">
              <a:lnSpc>
                <a:spcPct val="120000"/>
              </a:lnSpc>
              <a:spcAft>
                <a:spcPts val="0"/>
              </a:spcAft>
              <a:buNone/>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Inspections Activity</a:t>
            </a:r>
          </a:p>
        </p:txBody>
      </p:sp>
      <p:sp>
        <p:nvSpPr>
          <p:cNvPr id="6" name="Title 1">
            <a:extLst>
              <a:ext uri="{FF2B5EF4-FFF2-40B4-BE49-F238E27FC236}">
                <a16:creationId xmlns:a16="http://schemas.microsoft.com/office/drawing/2014/main" id="{4E952C14-B32A-4A5C-919F-583BCF1603DF}"/>
              </a:ext>
            </a:extLst>
          </p:cNvPr>
          <p:cNvSpPr txBox="1">
            <a:spLocks/>
          </p:cNvSpPr>
          <p:nvPr/>
        </p:nvSpPr>
        <p:spPr>
          <a:xfrm>
            <a:off x="609600" y="76200"/>
            <a:ext cx="7924800" cy="762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cap="none">
                <a:effectLst>
                  <a:outerShdw blurRad="38100" dist="38100" dir="2700000" algn="tl">
                    <a:srgbClr val="000000">
                      <a:alpha val="43137"/>
                    </a:srgbClr>
                  </a:outerShdw>
                </a:effectLst>
                <a:latin typeface="Cambria" panose="02040503050406030204" pitchFamily="18" charset="0"/>
              </a:rPr>
              <a:t>Annual Statistics</a:t>
            </a:r>
            <a:endParaRPr lang="en-US" sz="36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792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084767"/>
            <a:ext cx="3812572" cy="4782633"/>
          </a:xfrm>
        </p:spPr>
        <p:txBody>
          <a:bodyPr>
            <a:normAutofit fontScale="85000" lnSpcReduction="20000"/>
          </a:bodyPr>
          <a:lstStyle/>
          <a:p>
            <a:pPr marL="0" indent="0" algn="ctr">
              <a:lnSpc>
                <a:spcPct val="90000"/>
              </a:lnSpc>
              <a:spcBef>
                <a:spcPts val="0"/>
              </a:spcBef>
              <a:buNone/>
            </a:pPr>
            <a:r>
              <a:rPr lang="en-US" sz="2400">
                <a:solidFill>
                  <a:srgbClr val="FFC000"/>
                </a:solidFill>
                <a:effectLst>
                  <a:outerShdw blurRad="38100" dist="38100" dir="2700000" algn="tl">
                    <a:srgbClr val="000000">
                      <a:alpha val="43137"/>
                    </a:srgbClr>
                  </a:outerShdw>
                </a:effectLst>
                <a:latin typeface="Cambria" panose="02040503050406030204" pitchFamily="18" charset="0"/>
              </a:rPr>
              <a:t>Highlights of the Draft Plan</a:t>
            </a:r>
          </a:p>
          <a:p>
            <a:pPr marL="457200" lvl="1" indent="0">
              <a:lnSpc>
                <a:spcPct val="120000"/>
              </a:lnSpc>
              <a:spcBef>
                <a:spcPts val="288"/>
              </a:spcBef>
              <a:buNone/>
            </a:pPr>
            <a:r>
              <a:rPr lang="en-US" sz="20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List of Chapters</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Introduction</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Community Vision</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Land Use</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Housing &amp; Communities</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Economic Development</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Transportation &amp; Mobility</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Community Facilities</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Infrastructure</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Military</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Recreation and Tourism</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Community Health</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Environment</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Resiliency &amp; Hazard Mitigation</a:t>
            </a:r>
          </a:p>
          <a:p>
            <a:pPr lvl="1">
              <a:lnSpc>
                <a:spcPct val="120000"/>
              </a:lnSpc>
              <a:spcBef>
                <a:spcPts val="288"/>
              </a:spcBef>
              <a:spcAft>
                <a:spcPts val="0"/>
              </a:spcAft>
            </a:pPr>
            <a:r>
              <a:rPr lang="en-US" sz="19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rPr>
              <a:t>Implementation</a:t>
            </a:r>
          </a:p>
          <a:p>
            <a:pPr marL="914400" lvl="1" indent="-457200">
              <a:lnSpc>
                <a:spcPct val="120000"/>
              </a:lnSpc>
              <a:spcBef>
                <a:spcPts val="288"/>
              </a:spcBef>
              <a:spcAft>
                <a:spcPts val="0"/>
              </a:spcAft>
              <a:buFont typeface="+mj-lt"/>
              <a:buAutoNum type="arabicPeriod"/>
            </a:pPr>
            <a:endParaRPr lang="en-US" sz="1400">
              <a:effectLst>
                <a:outerShdw blurRad="38100" dist="38100" dir="2700000" algn="tl">
                  <a:srgbClr val="000000">
                    <a:alpha val="43137"/>
                  </a:srgbClr>
                </a:outerShdw>
              </a:effectLst>
              <a:latin typeface="Times New Roman" panose="02020603050405020304" pitchFamily="18" charset="0"/>
              <a:ea typeface="Calibri Light" charset="0"/>
              <a:cs typeface="Times New Roman" panose="02020603050405020304" pitchFamily="18" charset="0"/>
            </a:endParaRPr>
          </a:p>
          <a:p>
            <a:pPr lvl="1">
              <a:lnSpc>
                <a:spcPct val="120000"/>
              </a:lnSpc>
              <a:spcBef>
                <a:spcPts val="288"/>
              </a:spcBef>
              <a:spcAft>
                <a:spcPts val="0"/>
              </a:spcAft>
            </a:pPr>
            <a:endParaRPr lang="en-US" sz="1400">
              <a:latin typeface="Times New Roman" panose="02020603050405020304" pitchFamily="18" charset="0"/>
              <a:ea typeface="Calibri Light" charset="0"/>
              <a:cs typeface="Times New Roman" panose="02020603050405020304" pitchFamily="18" charset="0"/>
            </a:endParaRPr>
          </a:p>
          <a:p>
            <a:pPr lvl="1"/>
            <a:endParaRPr lang="en-US">
              <a:solidFill>
                <a:srgbClr val="FF0000"/>
              </a:solidFill>
              <a:latin typeface="Cambria" panose="02040503050406030204" pitchFamily="18" charset="0"/>
            </a:endParaRPr>
          </a:p>
        </p:txBody>
      </p:sp>
      <p:sp>
        <p:nvSpPr>
          <p:cNvPr id="4" name="TextBox 3"/>
          <p:cNvSpPr txBox="1"/>
          <p:nvPr/>
        </p:nvSpPr>
        <p:spPr>
          <a:xfrm>
            <a:off x="685800" y="6156864"/>
            <a:ext cx="7848600" cy="307777"/>
          </a:xfrm>
          <a:prstGeom prst="rect">
            <a:avLst/>
          </a:prstGeom>
          <a:noFill/>
        </p:spPr>
        <p:txBody>
          <a:bodyPr wrap="square" rtlCol="0">
            <a:spAutoFit/>
          </a:bodyPr>
          <a:lstStyle/>
          <a:p>
            <a:r>
              <a:rPr lang="en-US" sz="1400">
                <a:latin typeface="Cambria" panose="02040503050406030204" pitchFamily="18" charset="0"/>
              </a:rPr>
              <a:t>Planning and Community Development	               		     2020 Summary of Activity</a:t>
            </a:r>
          </a:p>
        </p:txBody>
      </p:sp>
      <p:pic>
        <p:nvPicPr>
          <p:cNvPr id="6" name="Picture 2" descr="Image result for el paso county development servic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6018311"/>
            <a:ext cx="703332" cy="69489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3E09BB9-9C1D-4254-BE13-A0F846AADB71}"/>
              </a:ext>
            </a:extLst>
          </p:cNvPr>
          <p:cNvSpPr txBox="1">
            <a:spLocks/>
          </p:cNvSpPr>
          <p:nvPr/>
        </p:nvSpPr>
        <p:spPr>
          <a:xfrm>
            <a:off x="459772" y="5134"/>
            <a:ext cx="7924800" cy="79216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cap="none">
                <a:effectLst>
                  <a:outerShdw blurRad="38100" dist="38100" dir="2700000" algn="tl">
                    <a:srgbClr val="000000">
                      <a:alpha val="43137"/>
                    </a:srgbClr>
                  </a:outerShdw>
                </a:effectLst>
                <a:latin typeface="Cambria" panose="02040503050406030204" pitchFamily="18" charset="0"/>
              </a:rPr>
              <a:t>El Paso County Master Plan</a:t>
            </a:r>
            <a:endParaRPr lang="en-US" sz="320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A8EA97FB-1290-4DD9-9678-603C76C4E72F}"/>
              </a:ext>
            </a:extLst>
          </p:cNvPr>
          <p:cNvPicPr>
            <a:picLocks noChangeAspect="1"/>
          </p:cNvPicPr>
          <p:nvPr/>
        </p:nvPicPr>
        <p:blipFill>
          <a:blip r:embed="rId4"/>
          <a:stretch>
            <a:fillRect/>
          </a:stretch>
        </p:blipFill>
        <p:spPr>
          <a:xfrm>
            <a:off x="4431697" y="1335151"/>
            <a:ext cx="2886834" cy="1861038"/>
          </a:xfrm>
          <a:prstGeom prst="rect">
            <a:avLst/>
          </a:prstGeom>
          <a:ln w="6350">
            <a:solidFill>
              <a:schemeClr val="bg1"/>
            </a:solidFill>
          </a:ln>
        </p:spPr>
      </p:pic>
      <p:pic>
        <p:nvPicPr>
          <p:cNvPr id="11" name="Picture 10">
            <a:extLst>
              <a:ext uri="{FF2B5EF4-FFF2-40B4-BE49-F238E27FC236}">
                <a16:creationId xmlns:a16="http://schemas.microsoft.com/office/drawing/2014/main" id="{368DDA49-83BA-4338-B0E9-8C2F0674FEDF}"/>
              </a:ext>
            </a:extLst>
          </p:cNvPr>
          <p:cNvPicPr>
            <a:picLocks noChangeAspect="1"/>
          </p:cNvPicPr>
          <p:nvPr/>
        </p:nvPicPr>
        <p:blipFill>
          <a:blip r:embed="rId5"/>
          <a:stretch>
            <a:fillRect/>
          </a:stretch>
        </p:blipFill>
        <p:spPr>
          <a:xfrm>
            <a:off x="5156704" y="2596357"/>
            <a:ext cx="2897064" cy="1871539"/>
          </a:xfrm>
          <a:prstGeom prst="rect">
            <a:avLst/>
          </a:prstGeom>
          <a:ln w="6350">
            <a:solidFill>
              <a:schemeClr val="bg1"/>
            </a:solidFill>
          </a:ln>
        </p:spPr>
      </p:pic>
      <p:pic>
        <p:nvPicPr>
          <p:cNvPr id="15" name="Picture 14">
            <a:extLst>
              <a:ext uri="{FF2B5EF4-FFF2-40B4-BE49-F238E27FC236}">
                <a16:creationId xmlns:a16="http://schemas.microsoft.com/office/drawing/2014/main" id="{0CE38382-8E50-49DA-99D8-4E5C0953F2C9}"/>
              </a:ext>
            </a:extLst>
          </p:cNvPr>
          <p:cNvPicPr>
            <a:picLocks noChangeAspect="1"/>
          </p:cNvPicPr>
          <p:nvPr/>
        </p:nvPicPr>
        <p:blipFill>
          <a:blip r:embed="rId6"/>
          <a:stretch>
            <a:fillRect/>
          </a:stretch>
        </p:blipFill>
        <p:spPr>
          <a:xfrm>
            <a:off x="5811561" y="3906889"/>
            <a:ext cx="2948164" cy="1902100"/>
          </a:xfrm>
          <a:prstGeom prst="rect">
            <a:avLst/>
          </a:prstGeom>
          <a:noFill/>
          <a:ln w="6350">
            <a:solidFill>
              <a:schemeClr val="bg1"/>
            </a:solidFill>
          </a:ln>
        </p:spPr>
      </p:pic>
    </p:spTree>
    <p:extLst>
      <p:ext uri="{BB962C8B-B14F-4D97-AF65-F5344CB8AC3E}">
        <p14:creationId xmlns:p14="http://schemas.microsoft.com/office/powerpoint/2010/main" val="2646290376"/>
      </p:ext>
    </p:extLst>
  </p:cSld>
  <p:clrMapOvr>
    <a:masterClrMapping/>
  </p:clrMapOvr>
</p:sld>
</file>

<file path=ppt/theme/theme1.xml><?xml version="1.0" encoding="utf-8"?>
<a:theme xmlns:a="http://schemas.openxmlformats.org/drawingml/2006/main" name="Horizo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ED5E186093E34282E7610487331CF8" ma:contentTypeVersion="7" ma:contentTypeDescription="Create a new document." ma:contentTypeScope="" ma:versionID="dd241eacacee0f5e6d5a311a9a2dd8f4">
  <xsd:schema xmlns:xsd="http://www.w3.org/2001/XMLSchema" xmlns:xs="http://www.w3.org/2001/XMLSchema" xmlns:p="http://schemas.microsoft.com/office/2006/metadata/properties" xmlns:ns1="http://schemas.microsoft.com/sharepoint/v3" xmlns:ns3="a3da4978-2b78-4297-8ed5-04e0e672236f" xmlns:ns4="208dc471-f49f-480f-8af0-f0d220479d78" targetNamespace="http://schemas.microsoft.com/office/2006/metadata/properties" ma:root="true" ma:fieldsID="8b8f2f9789f0a8e80928c75494c30266" ns1:_="" ns3:_="" ns4:_="">
    <xsd:import namespace="http://schemas.microsoft.com/sharepoint/v3"/>
    <xsd:import namespace="a3da4978-2b78-4297-8ed5-04e0e672236f"/>
    <xsd:import namespace="208dc471-f49f-480f-8af0-f0d220479d78"/>
    <xsd:element name="properties">
      <xsd:complexType>
        <xsd:sequence>
          <xsd:element name="documentManagement">
            <xsd:complexType>
              <xsd:all>
                <xsd:element ref="ns1:_ip_UnifiedCompliancePolicyProperties" minOccurs="0"/>
                <xsd:element ref="ns1:_ip_UnifiedCompliancePolicyUIAction" minOccurs="0"/>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da4978-2b78-4297-8ed5-04e0e67223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8dc471-f49f-480f-8af0-f0d220479d78"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956367-4039-47B4-B835-CF3EB3E83574}">
  <ds:schemaRefs>
    <ds:schemaRef ds:uri="http://schemas.microsoft.com/sharepoint/v3/contenttype/forms"/>
  </ds:schemaRefs>
</ds:datastoreItem>
</file>

<file path=customXml/itemProps2.xml><?xml version="1.0" encoding="utf-8"?>
<ds:datastoreItem xmlns:ds="http://schemas.openxmlformats.org/officeDocument/2006/customXml" ds:itemID="{2FED9290-31BF-472E-9B7A-FDFE1C48172A}">
  <ds:schemaRefs>
    <ds:schemaRef ds:uri="208dc471-f49f-480f-8af0-f0d220479d78"/>
    <ds:schemaRef ds:uri="a3da4978-2b78-4297-8ed5-04e0e67223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A9FB9AB-9529-4073-91C1-6920A71013BB}">
  <ds:schemaRefs>
    <ds:schemaRef ds:uri="208dc471-f49f-480f-8af0-f0d220479d78"/>
    <ds:schemaRef ds:uri="a3da4978-2b78-4297-8ed5-04e0e67223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Horizon</Template>
  <Application>Microsoft Office PowerPoint</Application>
  <PresentationFormat>On-screen Show (4:3)</PresentationFormat>
  <Slides>42</Slides>
  <Notes>3</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Horizon</vt:lpstr>
      <vt:lpstr>Planning and Community Development Department       2020 Summary of Activity</vt:lpstr>
      <vt:lpstr>Overview</vt:lpstr>
      <vt:lpstr>COVID Challenges and Response</vt:lpstr>
      <vt:lpstr>Annual Statistics</vt:lpstr>
      <vt:lpstr>Annual Stats - Average Per Month</vt:lpstr>
      <vt:lpstr>Annual Statistics</vt:lpstr>
      <vt:lpstr>Annual Statistics</vt:lpstr>
      <vt:lpstr>Inspections Activity</vt:lpstr>
      <vt:lpstr>PowerPoint Presentation</vt:lpstr>
      <vt:lpstr>PowerPoint Presentation</vt:lpstr>
      <vt:lpstr>PowerPoint Presentation</vt:lpstr>
      <vt:lpstr>PowerPoint Presentation</vt:lpstr>
      <vt:lpstr>PowerPoint Presentation</vt:lpstr>
      <vt:lpstr>El Paso County Master Plan</vt:lpstr>
      <vt:lpstr>El Paso County Water Master Plan</vt:lpstr>
      <vt:lpstr> Land Development Code (LDC)</vt:lpstr>
      <vt:lpstr>Code Enforcement 2020 Summary</vt:lpstr>
      <vt:lpstr>2020 Summary - Abatements </vt:lpstr>
      <vt:lpstr> Code Enforcement  Abatement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Efforts Moving Forward - 2021 and Beyond </vt:lpstr>
      <vt:lpstr>Efforts Moving Forward - 2021 and Beyond  EPC Engage </vt:lpstr>
      <vt:lpstr>Efforts Moving Forward - 2021 and Beyond </vt:lpstr>
      <vt:lpstr>Additional Director Comments  Special Employee Recognition </vt:lpstr>
      <vt:lpstr>Jeff Rice  Planning and Community  Development Department  2020 Employee of the Year</vt:lpstr>
      <vt:lpstr>PowerPoint Presentation</vt:lpstr>
      <vt:lpstr>PowerPoint Presentation</vt:lpstr>
      <vt:lpstr>PowerPoint Presentation</vt:lpstr>
      <vt:lpstr>PowerPoint Presentation</vt:lpstr>
    </vt:vector>
  </TitlesOfParts>
  <Company>El Paso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and Community Development Department  2016 Activity Summary</dc:title>
  <dc:creator>Craig Dossey</dc:creator>
  <cp:revision>4</cp:revision>
  <cp:lastPrinted>2021-02-09T14:54:56Z</cp:lastPrinted>
  <dcterms:created xsi:type="dcterms:W3CDTF">2017-02-09T14:08:55Z</dcterms:created>
  <dcterms:modified xsi:type="dcterms:W3CDTF">2021-02-09T15:18:17Z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0x01010074ED5E186093E34282E7610487331CF8</vt:lpwstr>
  </property>
</Properties>
</file>