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6" r:id="rId1"/>
  </p:sldMasterIdLst>
  <p:notesMasterIdLst>
    <p:notesMasterId r:id="rId19"/>
  </p:notesMasterIdLst>
  <p:sldIdLst>
    <p:sldId id="256" r:id="rId2"/>
    <p:sldId id="299" r:id="rId3"/>
    <p:sldId id="334" r:id="rId4"/>
    <p:sldId id="335" r:id="rId5"/>
    <p:sldId id="336" r:id="rId6"/>
    <p:sldId id="337" r:id="rId7"/>
    <p:sldId id="311" r:id="rId8"/>
    <p:sldId id="313" r:id="rId9"/>
    <p:sldId id="338" r:id="rId10"/>
    <p:sldId id="341" r:id="rId11"/>
    <p:sldId id="339" r:id="rId12"/>
    <p:sldId id="340" r:id="rId13"/>
    <p:sldId id="342" r:id="rId14"/>
    <p:sldId id="343" r:id="rId15"/>
    <p:sldId id="344" r:id="rId16"/>
    <p:sldId id="345" r:id="rId17"/>
    <p:sldId id="346"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8" d="100"/>
          <a:sy n="88" d="100"/>
        </p:scale>
        <p:origin x="78"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CC8400-E88A-487F-9D73-8EF5E0ADFE21}" type="datetimeFigureOut">
              <a:rPr lang="en-US" smtClean="0"/>
              <a:t>2/9/2021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66E58-FDF7-4306-8A1C-69F955FBE6E0}" type="slidenum">
              <a:rPr lang="en-US" smtClean="0"/>
              <a:t>‹#›</a:t>
            </a:fld>
            <a:endParaRPr lang="en-US" dirty="0"/>
          </a:p>
        </p:txBody>
      </p:sp>
    </p:spTree>
    <p:extLst>
      <p:ext uri="{BB962C8B-B14F-4D97-AF65-F5344CB8AC3E}">
        <p14:creationId xmlns:p14="http://schemas.microsoft.com/office/powerpoint/2010/main" val="216052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150B8-FB40-421C-9844-BA7DAFAA3D5D}"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183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76B1777-D7A4-42DA-B67D-196D20547F9F}" type="datetime1">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0103440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8296511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934669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5081364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447391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2031242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FE817-B577-4821-B59D-F2A8686EC414}"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200965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1440A-E443-483E-89E3-32BF79886EFB}"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425505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73FDBA-369A-4DED-A818-F79A4E386994}"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40918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B3E530-0685-4EAD-8120-AA5A6433C9EB}"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51550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F4B6C3-26F0-4FB2-BDC8-C20A2EB78777}"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6962912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583258-E8D4-4101-828B-17A9005D1DA8}" type="datetime1">
              <a:rPr lang="en-US"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4552483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C7639-06D2-4ADC-8237-6DA73F1CA20D}" type="datetime1">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7671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229EF-D5B8-40F3-984D-8EAF6AB8E6AF}" type="datetime1">
              <a:rPr lang="en-US"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422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933D1C-9673-4197-8B66-6DAF72DE1194}"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6696981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6919D-E942-446C-98D2-98B4B9D92FBC}"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11471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6B1777-D7A4-42DA-B67D-196D20547F9F}" type="datetime1">
              <a:rPr lang="en-US" smtClean="0"/>
              <a:t>2/9/2021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05066EA-1BD1-41E2-AE2F-6909D7FBA41A}" type="slidenum">
              <a:rPr lang="en-US" smtClean="0"/>
              <a:t>‹#›</a:t>
            </a:fld>
            <a:endParaRPr lang="en-US" dirty="0"/>
          </a:p>
        </p:txBody>
      </p:sp>
    </p:spTree>
    <p:extLst>
      <p:ext uri="{BB962C8B-B14F-4D97-AF65-F5344CB8AC3E}">
        <p14:creationId xmlns:p14="http://schemas.microsoft.com/office/powerpoint/2010/main" val="2045090483"/>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5870" y="3129966"/>
            <a:ext cx="6753244" cy="1297055"/>
          </a:xfrm>
        </p:spPr>
        <p:txBody>
          <a:bodyPr>
            <a:normAutofit fontScale="90000"/>
          </a:bodyPr>
          <a:lstStyle/>
          <a:p>
            <a:pPr algn="ctr"/>
            <a:r>
              <a:rPr lang="en-US" sz="2800" dirty="0"/>
              <a:t>First Regular Session of the 73rd Colorado General Assembly Update</a:t>
            </a:r>
            <a:br>
              <a:rPr lang="en-US" sz="2800" dirty="0"/>
            </a:br>
            <a:r>
              <a:rPr lang="en-US" sz="2800" dirty="0"/>
              <a:t>February 9, 2021</a:t>
            </a:r>
          </a:p>
        </p:txBody>
      </p:sp>
      <p:sp>
        <p:nvSpPr>
          <p:cNvPr id="3" name="Subtitle 2"/>
          <p:cNvSpPr>
            <a:spLocks noGrp="1"/>
          </p:cNvSpPr>
          <p:nvPr>
            <p:ph type="subTitle" idx="1"/>
          </p:nvPr>
        </p:nvSpPr>
        <p:spPr>
          <a:xfrm>
            <a:off x="1544371" y="4468054"/>
            <a:ext cx="5573013" cy="553690"/>
          </a:xfrm>
        </p:spPr>
        <p:txBody>
          <a:bodyPr>
            <a:normAutofit/>
          </a:bodyPr>
          <a:lstStyle/>
          <a:p>
            <a:r>
              <a:rPr lang="en-US" sz="2000" dirty="0">
                <a:solidFill>
                  <a:schemeClr val="tx1"/>
                </a:solidFill>
              </a:rPr>
              <a:t>Brandon J. Wilson, Legislative Policy Advisor</a:t>
            </a:r>
          </a:p>
        </p:txBody>
      </p:sp>
      <p:pic>
        <p:nvPicPr>
          <p:cNvPr id="9" name="Picture 8">
            <a:extLst>
              <a:ext uri="{FF2B5EF4-FFF2-40B4-BE49-F238E27FC236}">
                <a16:creationId xmlns:a16="http://schemas.microsoft.com/office/drawing/2014/main" id="{165CE4A4-9DD4-46B3-8DB0-4848665F2AA9}"/>
              </a:ext>
            </a:extLst>
          </p:cNvPr>
          <p:cNvPicPr>
            <a:picLocks noChangeAspect="1"/>
          </p:cNvPicPr>
          <p:nvPr/>
        </p:nvPicPr>
        <p:blipFill rotWithShape="1">
          <a:blip r:embed="rId2">
            <a:extLst>
              <a:ext uri="{28A0092B-C50C-407E-A947-70E740481C1C}">
                <a14:useLocalDpi xmlns:a14="http://schemas.microsoft.com/office/drawing/2010/main" val="0"/>
              </a:ext>
            </a:extLst>
          </a:blip>
          <a:srcRect r="1" b="3996"/>
          <a:stretch/>
        </p:blipFill>
        <p:spPr>
          <a:xfrm>
            <a:off x="1884569" y="451736"/>
            <a:ext cx="7052848" cy="2268296"/>
          </a:xfrm>
          <a:prstGeom prst="rect">
            <a:avLst/>
          </a:prstGeom>
        </p:spPr>
      </p:pic>
    </p:spTree>
    <p:extLst>
      <p:ext uri="{BB962C8B-B14F-4D97-AF65-F5344CB8AC3E}">
        <p14:creationId xmlns:p14="http://schemas.microsoft.com/office/powerpoint/2010/main" val="73454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rPr>
              <a:t>Concerning the Drawing of Voting Districts by County Governments</a:t>
            </a:r>
          </a:p>
        </p:txBody>
      </p:sp>
      <p:sp>
        <p:nvSpPr>
          <p:cNvPr id="3" name="TextBox 2"/>
          <p:cNvSpPr txBox="1"/>
          <p:nvPr/>
        </p:nvSpPr>
        <p:spPr>
          <a:xfrm>
            <a:off x="587229" y="2197916"/>
            <a:ext cx="9933814" cy="4152550"/>
          </a:xfrm>
          <a:prstGeom prst="rect">
            <a:avLst/>
          </a:prstGeom>
        </p:spPr>
        <p:txBody>
          <a:bodyPr vert="horz" lIns="91440" tIns="45720" rIns="91440" bIns="45720" rtlCol="0" anchor="t">
            <a:noAutofit/>
          </a:bodyPr>
          <a:lstStyle/>
          <a:p>
            <a:pPr marL="742950" lvl="1" indent="-285750">
              <a:buFont typeface="Wingdings" panose="05000000000000000000" pitchFamily="2" charset="2"/>
              <a:buChar char="Ø"/>
            </a:pPr>
            <a:r>
              <a:rPr lang="en-US" dirty="0"/>
              <a:t>Draft version includes a safety clause, which would make the legislation effective upon the signature of the Governor.</a:t>
            </a:r>
          </a:p>
          <a:p>
            <a:pPr marL="742950" lvl="1" indent="-285750">
              <a:buFont typeface="Wingdings" panose="05000000000000000000" pitchFamily="2" charset="2"/>
              <a:buChar char="Ø"/>
            </a:pPr>
            <a:r>
              <a:rPr lang="en-US" dirty="0"/>
              <a:t>Our consultant believes the bill will be introduced during the week of February 22.</a:t>
            </a:r>
          </a:p>
          <a:p>
            <a:pPr marL="742950" lvl="1" indent="-285750">
              <a:buFont typeface="Wingdings" panose="05000000000000000000" pitchFamily="2" charset="2"/>
              <a:buChar char="Ø"/>
            </a:pPr>
            <a:r>
              <a:rPr lang="en-US" dirty="0"/>
              <a:t>Probability of legislation being enacted without significant changes is high.</a:t>
            </a:r>
          </a:p>
          <a:p>
            <a:pPr marL="742950" lvl="1" indent="-285750">
              <a:buFont typeface="Wingdings" panose="05000000000000000000" pitchFamily="2" charset="2"/>
              <a:buChar char="Ø"/>
            </a:pPr>
            <a:r>
              <a:rPr lang="en-US" dirty="0"/>
              <a:t>I will be on a call with County’s consultant and CCI on Wednesday for additional discussion on legislation.</a:t>
            </a:r>
          </a:p>
          <a:p>
            <a:endParaRPr lang="en-US" dirty="0"/>
          </a:p>
          <a:p>
            <a:pPr marL="342900" indent="-342900">
              <a:buClr>
                <a:schemeClr val="tx1"/>
              </a:buClr>
              <a:buSzPct val="100000"/>
              <a:buFont typeface="Wingdings" panose="05000000000000000000" pitchFamily="2" charset="2"/>
              <a:buChar char="Ø"/>
            </a:pPr>
            <a:endParaRPr lang="en-US" sz="1900" dirty="0"/>
          </a:p>
          <a:p>
            <a:pPr marL="342900" indent="-342900">
              <a:buClr>
                <a:schemeClr val="tx1"/>
              </a:buClr>
              <a:buSzPct val="100000"/>
              <a:buFont typeface="Wingdings" panose="05000000000000000000" pitchFamily="2" charset="2"/>
              <a:buChar char="Ø"/>
            </a:pPr>
            <a:endParaRPr lang="en-US" sz="2000" dirty="0"/>
          </a:p>
          <a:p>
            <a:pPr marL="342900" indent="-342900">
              <a:buClr>
                <a:schemeClr val="tx1"/>
              </a:buClr>
              <a:buSzPct val="100000"/>
              <a:buFont typeface="Wingdings" panose="05000000000000000000" pitchFamily="2" charset="2"/>
              <a:buChar char="Ø"/>
            </a:pPr>
            <a:endParaRPr lang="en-US" sz="1900" dirty="0"/>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10</a:t>
            </a:fld>
            <a:endParaRPr lang="en-US" dirty="0"/>
          </a:p>
        </p:txBody>
      </p:sp>
    </p:spTree>
    <p:extLst>
      <p:ext uri="{BB962C8B-B14F-4D97-AF65-F5344CB8AC3E}">
        <p14:creationId xmlns:p14="http://schemas.microsoft.com/office/powerpoint/2010/main" val="860297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rPr>
              <a:t>Board of Health Member Requirements</a:t>
            </a:r>
          </a:p>
        </p:txBody>
      </p:sp>
      <p:sp>
        <p:nvSpPr>
          <p:cNvPr id="3" name="TextBox 2"/>
          <p:cNvSpPr txBox="1"/>
          <p:nvPr/>
        </p:nvSpPr>
        <p:spPr>
          <a:xfrm>
            <a:off x="635237" y="1816916"/>
            <a:ext cx="9933814" cy="4152550"/>
          </a:xfrm>
          <a:prstGeom prst="rect">
            <a:avLst/>
          </a:prstGeom>
        </p:spPr>
        <p:txBody>
          <a:bodyPr vert="horz" lIns="91440" tIns="45720" rIns="91440" bIns="45720" rtlCol="0" anchor="t">
            <a:noAutofit/>
          </a:bodyPr>
          <a:lstStyle/>
          <a:p>
            <a:pPr marL="742950" lvl="1" indent="-285750">
              <a:buFont typeface="Wingdings" panose="05000000000000000000" pitchFamily="2" charset="2"/>
              <a:buChar char="q"/>
            </a:pPr>
            <a:r>
              <a:rPr lang="en-US" dirty="0"/>
              <a:t>Bill Sponsors: Rep. Kathy </a:t>
            </a:r>
            <a:r>
              <a:rPr lang="en-US" dirty="0" err="1"/>
              <a:t>Kipp</a:t>
            </a:r>
            <a:r>
              <a:rPr lang="en-US" dirty="0"/>
              <a:t>, Sen. Joann </a:t>
            </a:r>
            <a:r>
              <a:rPr lang="en-US" dirty="0" err="1"/>
              <a:t>Ginal</a:t>
            </a:r>
            <a:endParaRPr lang="en-US" dirty="0"/>
          </a:p>
          <a:p>
            <a:pPr marL="742950" lvl="1" indent="-285750">
              <a:buFont typeface="Wingdings" panose="05000000000000000000" pitchFamily="2" charset="2"/>
              <a:buChar char="q"/>
            </a:pPr>
            <a:r>
              <a:rPr lang="en-US" dirty="0"/>
              <a:t>The bill requires that the members of a county or district board of health not serve concurrently as members of a board of county commissioners and as members of a county or district board of health. </a:t>
            </a:r>
          </a:p>
          <a:p>
            <a:pPr marL="742950" lvl="1" indent="-285750">
              <a:buFont typeface="Wingdings" panose="05000000000000000000" pitchFamily="2" charset="2"/>
              <a:buChar char="q"/>
            </a:pPr>
            <a:r>
              <a:rPr lang="en-US" dirty="0"/>
              <a:t>The bill also allows members of a county or district board of health to be removed for malfeasance or other specified reasons.</a:t>
            </a:r>
          </a:p>
          <a:p>
            <a:pPr marL="742950" lvl="1" indent="-285750">
              <a:buFont typeface="Wingdings" panose="05000000000000000000" pitchFamily="2" charset="2"/>
              <a:buChar char="q"/>
            </a:pPr>
            <a:r>
              <a:rPr lang="en-US" dirty="0"/>
              <a:t>Earlier amended version of the bill would have allowed one County Commissioner to serve on a county or district board of health, but sponsor indicated that incorporating that provision did not help or change any minds, so a decision was made to not water down the bill and go back to the original concept.</a:t>
            </a:r>
          </a:p>
          <a:p>
            <a:pPr marL="742950" lvl="1" indent="-285750">
              <a:buFont typeface="Wingdings" panose="05000000000000000000" pitchFamily="2" charset="2"/>
              <a:buChar char="q"/>
            </a:pPr>
            <a:r>
              <a:rPr lang="en-US" dirty="0"/>
              <a:t>Bill is being heavily opposed by counties and we’ll continue to engage with</a:t>
            </a:r>
          </a:p>
          <a:p>
            <a:pPr lvl="1"/>
            <a:r>
              <a:rPr lang="en-US" dirty="0"/>
              <a:t>     both the County’s consultant, as well as CCI to push for changes.</a:t>
            </a:r>
          </a:p>
          <a:p>
            <a:pPr marL="742950" lvl="1" indent="-285750">
              <a:buFont typeface="Wingdings" panose="05000000000000000000" pitchFamily="2" charset="2"/>
              <a:buChar char="Ø"/>
            </a:pPr>
            <a:endParaRPr lang="en-US" dirty="0"/>
          </a:p>
          <a:p>
            <a:endParaRPr lang="en-US" dirty="0"/>
          </a:p>
          <a:p>
            <a:pPr marL="342900" indent="-342900">
              <a:buClr>
                <a:schemeClr val="tx1"/>
              </a:buClr>
              <a:buSzPct val="100000"/>
              <a:buFont typeface="Wingdings" panose="05000000000000000000" pitchFamily="2" charset="2"/>
              <a:buChar char="Ø"/>
            </a:pPr>
            <a:endParaRPr lang="en-US" sz="1900" dirty="0"/>
          </a:p>
          <a:p>
            <a:pPr marL="342900" indent="-342900">
              <a:buClr>
                <a:schemeClr val="tx1"/>
              </a:buClr>
              <a:buSzPct val="100000"/>
              <a:buFont typeface="Wingdings" panose="05000000000000000000" pitchFamily="2" charset="2"/>
              <a:buChar char="Ø"/>
            </a:pPr>
            <a:endParaRPr lang="en-US" sz="2000" dirty="0"/>
          </a:p>
          <a:p>
            <a:pPr marL="342900" indent="-342900">
              <a:buClr>
                <a:schemeClr val="tx1"/>
              </a:buClr>
              <a:buSzPct val="100000"/>
              <a:buFont typeface="Wingdings" panose="05000000000000000000" pitchFamily="2" charset="2"/>
              <a:buChar char="Ø"/>
            </a:pPr>
            <a:endParaRPr lang="en-US" sz="1900" dirty="0"/>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11</a:t>
            </a:fld>
            <a:endParaRPr lang="en-US" dirty="0"/>
          </a:p>
        </p:txBody>
      </p:sp>
    </p:spTree>
    <p:extLst>
      <p:ext uri="{BB962C8B-B14F-4D97-AF65-F5344CB8AC3E}">
        <p14:creationId xmlns:p14="http://schemas.microsoft.com/office/powerpoint/2010/main" val="1005619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rPr>
              <a:t>Energy Performance For Buildings</a:t>
            </a:r>
          </a:p>
        </p:txBody>
      </p:sp>
      <p:sp>
        <p:nvSpPr>
          <p:cNvPr id="3" name="TextBox 2"/>
          <p:cNvSpPr txBox="1"/>
          <p:nvPr/>
        </p:nvSpPr>
        <p:spPr>
          <a:xfrm>
            <a:off x="358630" y="2018302"/>
            <a:ext cx="9933814" cy="4152550"/>
          </a:xfrm>
          <a:prstGeom prst="rect">
            <a:avLst/>
          </a:prstGeom>
        </p:spPr>
        <p:txBody>
          <a:bodyPr vert="horz" lIns="91440" tIns="45720" rIns="91440" bIns="45720" rtlCol="0" anchor="t">
            <a:noAutofit/>
          </a:bodyPr>
          <a:lstStyle/>
          <a:p>
            <a:pPr marL="742950" lvl="1" indent="-285750">
              <a:buFont typeface="Wingdings" panose="05000000000000000000" pitchFamily="2" charset="2"/>
              <a:buChar char="q"/>
            </a:pPr>
            <a:r>
              <a:rPr lang="en-US" dirty="0"/>
              <a:t>Bill Sponsors: Rep. Kathy </a:t>
            </a:r>
            <a:r>
              <a:rPr lang="en-US" dirty="0" err="1"/>
              <a:t>Kipp</a:t>
            </a:r>
            <a:r>
              <a:rPr lang="en-US" dirty="0"/>
              <a:t>, Rep. Alex Valdez, Rep. Tracey </a:t>
            </a:r>
            <a:r>
              <a:rPr lang="en-US" dirty="0" err="1"/>
              <a:t>Bernett</a:t>
            </a:r>
            <a:endParaRPr lang="en-US" dirty="0"/>
          </a:p>
          <a:p>
            <a:pPr marL="742950" lvl="1" indent="-285750">
              <a:buFont typeface="Wingdings" panose="05000000000000000000" pitchFamily="2" charset="2"/>
              <a:buChar char="q"/>
            </a:pPr>
            <a:r>
              <a:rPr lang="en-US" dirty="0"/>
              <a:t>Bill requires owners of certain large buildings (covered buildings), on an annual basis, to collect and report to the Colorado energy office the covered building's energy use. Covered building would mean any county owned building over 50,000 square feet (not including free standing parking garages w/o heating or cooling).</a:t>
            </a:r>
          </a:p>
          <a:p>
            <a:pPr marL="742950" lvl="1" indent="-285750">
              <a:buFont typeface="Wingdings" panose="05000000000000000000" pitchFamily="2" charset="2"/>
              <a:buChar char="q"/>
            </a:pPr>
            <a:r>
              <a:rPr lang="en-US" b="1" dirty="0"/>
              <a:t>Local governments would be exempt from civil penalties, included in most recent version of the bill, but still required to adhere to benchmarking.</a:t>
            </a:r>
          </a:p>
          <a:p>
            <a:pPr marL="742950" lvl="1" indent="-285750">
              <a:buFont typeface="Wingdings" panose="05000000000000000000" pitchFamily="2" charset="2"/>
              <a:buChar char="q"/>
            </a:pPr>
            <a:r>
              <a:rPr lang="en-US" dirty="0"/>
              <a:t>Bill creates a ‘Climate Change Mitigation &amp; Adaptation Fund’ in the State Treasury. Funded by civil penalty collection and building performance program fees ($100 per covered building to finance CEO’s administration of the program), among other things.</a:t>
            </a:r>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12</a:t>
            </a:fld>
            <a:endParaRPr lang="en-US" dirty="0"/>
          </a:p>
        </p:txBody>
      </p:sp>
    </p:spTree>
    <p:extLst>
      <p:ext uri="{BB962C8B-B14F-4D97-AF65-F5344CB8AC3E}">
        <p14:creationId xmlns:p14="http://schemas.microsoft.com/office/powerpoint/2010/main" val="57847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rPr>
              <a:t>Energy Performance For Buildings</a:t>
            </a:r>
          </a:p>
        </p:txBody>
      </p:sp>
      <p:sp>
        <p:nvSpPr>
          <p:cNvPr id="3" name="TextBox 2"/>
          <p:cNvSpPr txBox="1"/>
          <p:nvPr/>
        </p:nvSpPr>
        <p:spPr>
          <a:xfrm>
            <a:off x="635237" y="1913287"/>
            <a:ext cx="9933814" cy="4152550"/>
          </a:xfrm>
          <a:prstGeom prst="rect">
            <a:avLst/>
          </a:prstGeom>
        </p:spPr>
        <p:txBody>
          <a:bodyPr vert="horz" lIns="91440" tIns="45720" rIns="91440" bIns="45720" rtlCol="0" anchor="t">
            <a:noAutofit/>
          </a:bodyPr>
          <a:lstStyle/>
          <a:p>
            <a:pPr marL="285750" lvl="0" indent="-285750">
              <a:buFont typeface="Wingdings" panose="05000000000000000000" pitchFamily="2" charset="2"/>
              <a:buChar char="q"/>
            </a:pPr>
            <a:r>
              <a:rPr lang="en-US" dirty="0"/>
              <a:t>Per CCI, the following language will be added to the bill:</a:t>
            </a:r>
          </a:p>
          <a:p>
            <a:pPr marL="742950" lvl="1" indent="-285750">
              <a:buFont typeface="Wingdings" panose="05000000000000000000" pitchFamily="2" charset="2"/>
              <a:buChar char="Ø"/>
            </a:pPr>
            <a:r>
              <a:rPr lang="en-US" dirty="0"/>
              <a:t>Clarification that local governments are not responsible for enforcement and do not have to dedicate staff to inspecting local buildings.</a:t>
            </a:r>
          </a:p>
          <a:p>
            <a:pPr marL="742950" lvl="1" indent="-285750">
              <a:buFont typeface="Wingdings" panose="05000000000000000000" pitchFamily="2" charset="2"/>
              <a:buChar char="Ø"/>
            </a:pPr>
            <a:r>
              <a:rPr lang="en-US" dirty="0"/>
              <a:t>Exemptions for historic buildings, a COVID-19 hardship exemption and an ongoing financial hardship exemption for building owners.</a:t>
            </a:r>
          </a:p>
          <a:p>
            <a:pPr marL="742950" lvl="1" indent="-285750">
              <a:buFont typeface="Wingdings" panose="05000000000000000000" pitchFamily="2" charset="2"/>
              <a:buChar char="Ø"/>
            </a:pPr>
            <a:r>
              <a:rPr lang="en-US" dirty="0"/>
              <a:t>Availability of performance contracting programs that can allow local governments to make upgrades to their buildings at zero cost.</a:t>
            </a:r>
          </a:p>
          <a:p>
            <a:pPr marL="285750" indent="-285750">
              <a:buFont typeface="Wingdings" panose="05000000000000000000" pitchFamily="2" charset="2"/>
              <a:buChar char="q"/>
            </a:pPr>
            <a:r>
              <a:rPr lang="en-US" dirty="0"/>
              <a:t>Working with County’s consultant and CCI on potential for securing additional amendments.</a:t>
            </a:r>
          </a:p>
          <a:p>
            <a:pPr marL="285750" indent="-285750">
              <a:buFont typeface="Wingdings" panose="05000000000000000000" pitchFamily="2" charset="2"/>
              <a:buChar char="q"/>
            </a:pPr>
            <a:r>
              <a:rPr lang="en-US" dirty="0"/>
              <a:t>CCI facilitating a discussion on Thursday afternoon that I will participate in.</a:t>
            </a:r>
          </a:p>
          <a:p>
            <a:pPr marL="742950" lvl="1" indent="-285750">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13</a:t>
            </a:fld>
            <a:endParaRPr lang="en-US" dirty="0"/>
          </a:p>
        </p:txBody>
      </p:sp>
    </p:spTree>
    <p:extLst>
      <p:ext uri="{BB962C8B-B14F-4D97-AF65-F5344CB8AC3E}">
        <p14:creationId xmlns:p14="http://schemas.microsoft.com/office/powerpoint/2010/main" val="373201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dirty="0"/>
              <a:t>State &amp; Federal Legislative Policy Guides</a:t>
            </a:r>
          </a:p>
          <a:p>
            <a:pPr algn="ctr">
              <a:lnSpc>
                <a:spcPct val="90000"/>
              </a:lnSpc>
              <a:spcBef>
                <a:spcPct val="0"/>
              </a:spcBef>
              <a:spcAft>
                <a:spcPts val="600"/>
              </a:spcAft>
            </a:pPr>
            <a:endPar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endParaRPr>
          </a:p>
        </p:txBody>
      </p:sp>
      <p:sp>
        <p:nvSpPr>
          <p:cNvPr id="3" name="TextBox 2"/>
          <p:cNvSpPr txBox="1"/>
          <p:nvPr/>
        </p:nvSpPr>
        <p:spPr>
          <a:xfrm>
            <a:off x="635237" y="1550216"/>
            <a:ext cx="9933814" cy="4877798"/>
          </a:xfrm>
          <a:prstGeom prst="rect">
            <a:avLst/>
          </a:prstGeom>
        </p:spPr>
        <p:txBody>
          <a:bodyPr vert="horz" lIns="91440" tIns="45720" rIns="91440" bIns="45720" rtlCol="0" anchor="t">
            <a:noAutofit/>
          </a:bodyPr>
          <a:lstStyle/>
          <a:p>
            <a:pPr marL="285750" lvl="0" indent="-285750">
              <a:buFont typeface="Wingdings" panose="05000000000000000000" pitchFamily="2" charset="2"/>
              <a:buChar char="q"/>
            </a:pPr>
            <a:r>
              <a:rPr lang="en-US" dirty="0"/>
              <a:t>The El Paso County state and federal legislative policy guides were created and exist to provide the Board of County Commissioners and County Administration with a blueprint for navigating each legislative session.</a:t>
            </a:r>
          </a:p>
          <a:p>
            <a:pPr marL="285750" lvl="0" indent="-285750">
              <a:buFont typeface="Wingdings" panose="05000000000000000000" pitchFamily="2" charset="2"/>
              <a:buChar char="q"/>
            </a:pPr>
            <a:r>
              <a:rPr lang="en-US" dirty="0"/>
              <a:t>The goal of the policy guides are to lay out the process for communicating: </a:t>
            </a:r>
          </a:p>
          <a:p>
            <a:pPr marL="742950" lvl="1" indent="-285750">
              <a:buFont typeface="Wingdings" panose="05000000000000000000" pitchFamily="2" charset="2"/>
              <a:buChar char="Ø"/>
            </a:pPr>
            <a:r>
              <a:rPr lang="en-US" dirty="0"/>
              <a:t>Specific positions of the Board, as they relate to legislation being considered; </a:t>
            </a:r>
          </a:p>
          <a:p>
            <a:pPr marL="742950" lvl="1" indent="-285750">
              <a:buFont typeface="Wingdings" panose="05000000000000000000" pitchFamily="2" charset="2"/>
              <a:buChar char="Ø"/>
            </a:pPr>
            <a:r>
              <a:rPr lang="en-US" dirty="0"/>
              <a:t>The specific role of the Board and other County departments during each legislative session;</a:t>
            </a:r>
          </a:p>
          <a:p>
            <a:pPr marL="742950" lvl="1" indent="-285750">
              <a:buFont typeface="Wingdings" panose="05000000000000000000" pitchFamily="2" charset="2"/>
              <a:buChar char="Ø"/>
            </a:pPr>
            <a:r>
              <a:rPr lang="en-US" dirty="0"/>
              <a:t>The process of taking official positions on introduced legislation, as well as drafting and submitting letters of support or opposition;</a:t>
            </a:r>
          </a:p>
          <a:p>
            <a:pPr marL="742950" lvl="1" indent="-285750">
              <a:buFont typeface="Wingdings" panose="05000000000000000000" pitchFamily="2" charset="2"/>
              <a:buChar char="Ø"/>
            </a:pPr>
            <a:r>
              <a:rPr lang="en-US" dirty="0"/>
              <a:t>The process for submitting bill amendment language, and the various administrative tasks handled by the County’s Legislative Policy Advisor.</a:t>
            </a:r>
          </a:p>
          <a:p>
            <a:pPr marL="285750" indent="-285750">
              <a:buFont typeface="Wingdings" panose="05000000000000000000" pitchFamily="2" charset="2"/>
              <a:buChar char="q"/>
            </a:pPr>
            <a:r>
              <a:rPr lang="en-US" dirty="0"/>
              <a:t>During the state General Assembly session, the County’s Legislative Policy Advisor will provide the Board with “as needed” updates on legislation. The purposes of these updates are to seek direction/guidance on bills impacting the County. Direction to staff may include but is not limited to the following: (1) do not monitor; (2) monitor with further update; (3) support/oppose by letter; (4) support/oppose by Board resolution.</a:t>
            </a:r>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14</a:t>
            </a:fld>
            <a:endParaRPr lang="en-US" dirty="0"/>
          </a:p>
        </p:txBody>
      </p:sp>
    </p:spTree>
    <p:extLst>
      <p:ext uri="{BB962C8B-B14F-4D97-AF65-F5344CB8AC3E}">
        <p14:creationId xmlns:p14="http://schemas.microsoft.com/office/powerpoint/2010/main" val="3125558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dirty="0"/>
              <a:t>State &amp; Federal Legislative Policy Guides</a:t>
            </a:r>
          </a:p>
          <a:p>
            <a:pPr algn="ctr">
              <a:lnSpc>
                <a:spcPct val="90000"/>
              </a:lnSpc>
              <a:spcBef>
                <a:spcPct val="0"/>
              </a:spcBef>
              <a:spcAft>
                <a:spcPts val="600"/>
              </a:spcAft>
            </a:pPr>
            <a:endPar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endParaRPr>
          </a:p>
        </p:txBody>
      </p:sp>
      <p:sp>
        <p:nvSpPr>
          <p:cNvPr id="3" name="TextBox 2"/>
          <p:cNvSpPr txBox="1"/>
          <p:nvPr/>
        </p:nvSpPr>
        <p:spPr>
          <a:xfrm>
            <a:off x="672122" y="1675401"/>
            <a:ext cx="9520157" cy="4152550"/>
          </a:xfrm>
          <a:prstGeom prst="rect">
            <a:avLst/>
          </a:prstGeom>
        </p:spPr>
        <p:txBody>
          <a:bodyPr vert="horz" lIns="91440" tIns="45720" rIns="91440" bIns="45720" rtlCol="0" anchor="t">
            <a:noAutofit/>
          </a:bodyPr>
          <a:lstStyle/>
          <a:p>
            <a:pPr marL="285750" lvl="0" indent="-285750">
              <a:buFont typeface="Wingdings" panose="05000000000000000000" pitchFamily="2" charset="2"/>
              <a:buChar char="q"/>
            </a:pPr>
            <a:r>
              <a:rPr lang="en-US" sz="1700" dirty="0"/>
              <a:t>The Board may take an official position of support or opposition on any introduced legislation. </a:t>
            </a:r>
          </a:p>
          <a:p>
            <a:pPr marL="285750" lvl="0" indent="-285750">
              <a:buFont typeface="Wingdings" panose="05000000000000000000" pitchFamily="2" charset="2"/>
              <a:buChar char="q"/>
            </a:pPr>
            <a:r>
              <a:rPr lang="en-US" sz="1700" dirty="0"/>
              <a:t>In order to maintain transparency and to ensure compliance with Colorado’s Open Meetings Law (OML), all official positions must be taken during regularly scheduled open, public meetings. </a:t>
            </a:r>
          </a:p>
          <a:p>
            <a:pPr marL="285750" lvl="0" indent="-285750">
              <a:buFont typeface="Wingdings" panose="05000000000000000000" pitchFamily="2" charset="2"/>
              <a:buChar char="q"/>
            </a:pPr>
            <a:r>
              <a:rPr lang="en-US" sz="1700" dirty="0"/>
              <a:t>For an official position to be adopted, the Board vote must be unanimous among the Board members present (a present Board member may choose to abstain from any vote).  </a:t>
            </a:r>
          </a:p>
          <a:p>
            <a:pPr marL="285750" lvl="0" indent="-285750">
              <a:buFont typeface="Wingdings" panose="05000000000000000000" pitchFamily="2" charset="2"/>
              <a:buChar char="q"/>
            </a:pPr>
            <a:r>
              <a:rPr lang="en-US" sz="1700" dirty="0"/>
              <a:t>It is important to note that a Commissioner may choose to take an individual position of support or opposition on any bill introduced. This position will not reflect the viewpoint of the Board as a whole. </a:t>
            </a:r>
          </a:p>
          <a:p>
            <a:pPr marL="285750" lvl="0" indent="-285750">
              <a:buFont typeface="Wingdings" panose="05000000000000000000" pitchFamily="2" charset="2"/>
              <a:buChar char="q"/>
            </a:pPr>
            <a:r>
              <a:rPr lang="en-US" sz="1700" dirty="0"/>
              <a:t>It is the Commissioner’s responsibility to ensure that any oral or written statement made in support or opposition of legislation clearly indicates that the statement is made in the Commissioner’s individual capacity, and not on behalf of the “Board,” the “County” or any variation thereof.</a:t>
            </a:r>
          </a:p>
          <a:p>
            <a:pPr marL="285750" lvl="0" indent="-285750">
              <a:buFont typeface="Wingdings" panose="05000000000000000000" pitchFamily="2" charset="2"/>
              <a:buChar char="q"/>
            </a:pPr>
            <a:r>
              <a:rPr lang="en-US" sz="1700" dirty="0"/>
              <a:t>Official positions of support allow the County’s state and federal consultants to advocate on behalf of the County’s interests </a:t>
            </a:r>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15</a:t>
            </a:fld>
            <a:endParaRPr lang="en-US" dirty="0"/>
          </a:p>
        </p:txBody>
      </p:sp>
    </p:spTree>
    <p:extLst>
      <p:ext uri="{BB962C8B-B14F-4D97-AF65-F5344CB8AC3E}">
        <p14:creationId xmlns:p14="http://schemas.microsoft.com/office/powerpoint/2010/main" val="841095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dirty="0"/>
              <a:t>State &amp; Federal Legislative Policy Guides</a:t>
            </a:r>
          </a:p>
          <a:p>
            <a:pPr algn="ctr">
              <a:lnSpc>
                <a:spcPct val="90000"/>
              </a:lnSpc>
              <a:spcBef>
                <a:spcPct val="0"/>
              </a:spcBef>
              <a:spcAft>
                <a:spcPts val="600"/>
              </a:spcAft>
            </a:pPr>
            <a:endPar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endParaRPr>
          </a:p>
        </p:txBody>
      </p:sp>
      <p:sp>
        <p:nvSpPr>
          <p:cNvPr id="3" name="TextBox 2"/>
          <p:cNvSpPr txBox="1"/>
          <p:nvPr/>
        </p:nvSpPr>
        <p:spPr>
          <a:xfrm>
            <a:off x="750514" y="1555659"/>
            <a:ext cx="9933814" cy="4152550"/>
          </a:xfrm>
          <a:prstGeom prst="rect">
            <a:avLst/>
          </a:prstGeom>
        </p:spPr>
        <p:txBody>
          <a:bodyPr vert="horz" lIns="91440" tIns="45720" rIns="91440" bIns="45720" rtlCol="0" anchor="t">
            <a:noAutofit/>
          </a:bodyPr>
          <a:lstStyle/>
          <a:p>
            <a:pPr marL="285750" lvl="0" indent="-285750">
              <a:buFont typeface="Wingdings" panose="05000000000000000000" pitchFamily="2" charset="2"/>
              <a:buChar char="q"/>
            </a:pPr>
            <a:r>
              <a:rPr lang="en-US" dirty="0"/>
              <a:t>When necessary, a Commissioner may testify in his or her individual capacity in support of or against any legislation. It is the Commissioner’s responsibility to ensure that any oral or written statements made in support or opposition clearly indicates that the statement is made in the Commissioner’s individual capacity, and not on behalf of the “Board,” the “County” or any variation thereof.</a:t>
            </a:r>
          </a:p>
          <a:p>
            <a:pPr marL="285750" lvl="0" indent="-285750">
              <a:buFont typeface="Wingdings" panose="05000000000000000000" pitchFamily="2" charset="2"/>
              <a:buChar char="q"/>
            </a:pPr>
            <a:r>
              <a:rPr lang="en-US" dirty="0"/>
              <a:t>Any written documentation associated with a Commissioners’ individual position of support or opposition on a bill must be produced solely by the Commissioner taking said position.</a:t>
            </a:r>
            <a:br>
              <a:rPr lang="en-US" dirty="0"/>
            </a:br>
            <a:endParaRPr lang="en-US" dirty="0"/>
          </a:p>
          <a:p>
            <a:pPr lvl="0"/>
            <a:endParaRPr lang="en-US" dirty="0"/>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16</a:t>
            </a:fld>
            <a:endParaRPr lang="en-US" dirty="0"/>
          </a:p>
        </p:txBody>
      </p:sp>
    </p:spTree>
    <p:extLst>
      <p:ext uri="{BB962C8B-B14F-4D97-AF65-F5344CB8AC3E}">
        <p14:creationId xmlns:p14="http://schemas.microsoft.com/office/powerpoint/2010/main" val="3310982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TextBox 4"/>
          <p:cNvSpPr txBox="1"/>
          <p:nvPr/>
        </p:nvSpPr>
        <p:spPr>
          <a:xfrm>
            <a:off x="2062843" y="2068286"/>
            <a:ext cx="7776253" cy="1747158"/>
          </a:xfrm>
          <a:prstGeom prst="rect">
            <a:avLst/>
          </a:prstGeom>
        </p:spPr>
        <p:txBody>
          <a:bodyPr vert="horz" lIns="91440" tIns="45720" rIns="91440" bIns="45720" rtlCol="0" anchor="ctr">
            <a:normAutofit/>
          </a:bodyPr>
          <a:lstStyle/>
          <a:p>
            <a:pPr algn="ctr">
              <a:spcBef>
                <a:spcPct val="0"/>
              </a:spcBef>
              <a:spcAft>
                <a:spcPts val="600"/>
              </a:spcAft>
            </a:pPr>
            <a:r>
              <a:rPr lang="en-US" sz="5400" cap="all" dirty="0">
                <a:ln w="3175" cmpd="sng">
                  <a:noFill/>
                </a:ln>
                <a:solidFill>
                  <a:srgbClr val="FFFFFF"/>
                </a:solidFill>
                <a:latin typeface="+mj-lt"/>
                <a:ea typeface="+mj-ea"/>
                <a:cs typeface="+mj-cs"/>
              </a:rPr>
              <a:t>Questions?</a:t>
            </a:r>
          </a:p>
        </p:txBody>
      </p:sp>
      <p:sp>
        <p:nvSpPr>
          <p:cNvPr id="2" name="Slide Number Placeholder 1"/>
          <p:cNvSpPr>
            <a:spLocks noGrp="1"/>
          </p:cNvSpPr>
          <p:nvPr>
            <p:ph type="sldNum" sz="quarter" idx="12"/>
          </p:nvPr>
        </p:nvSpPr>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17</a:t>
            </a:fld>
            <a:endParaRPr lang="en-US" b="0" i="0" kern="1200">
              <a:solidFill>
                <a:srgbClr val="FFFFFF"/>
              </a:solidFill>
              <a:effectLst/>
              <a:latin typeface="+mn-lt"/>
              <a:ea typeface="+mn-ea"/>
              <a:cs typeface="+mn-cs"/>
            </a:endParaRPr>
          </a:p>
        </p:txBody>
      </p:sp>
      <p:sp>
        <p:nvSpPr>
          <p:cNvPr id="6" name="TextBox 5"/>
          <p:cNvSpPr txBox="1"/>
          <p:nvPr/>
        </p:nvSpPr>
        <p:spPr>
          <a:xfrm>
            <a:off x="5105398" y="1115568"/>
            <a:ext cx="6245352" cy="4626864"/>
          </a:xfrm>
          <a:prstGeom prst="rect">
            <a:avLst/>
          </a:prstGeom>
        </p:spPr>
        <p:txBody>
          <a:bodyPr vert="horz" lIns="91440" tIns="45720" rIns="91440" bIns="45720" rtlCol="0" anchor="ctr">
            <a:normAutofit/>
          </a:bodyPr>
          <a:lstStyle/>
          <a:p>
            <a:pPr marL="342900" indent="-342900">
              <a:lnSpc>
                <a:spcPct val="90000"/>
              </a:lnSpc>
              <a:spcBef>
                <a:spcPct val="20000"/>
              </a:spcBef>
              <a:spcAft>
                <a:spcPts val="600"/>
              </a:spcAft>
              <a:buClr>
                <a:schemeClr val="tx2"/>
              </a:buClr>
              <a:buSzPct val="70000"/>
              <a:buFont typeface="Wingdings" panose="05000000000000000000" pitchFamily="2" charset="2"/>
              <a:buChar char="Ø"/>
            </a:pPr>
            <a:endParaRPr lang="en-US" sz="2200" dirty="0">
              <a:ln>
                <a:solidFill>
                  <a:schemeClr val="bg1">
                    <a:lumMod val="75000"/>
                    <a:lumOff val="25000"/>
                    <a:alpha val="10000"/>
                  </a:schemeClr>
                </a:solidFill>
              </a:ln>
              <a:effectLst>
                <a:outerShdw blurRad="9525" dist="25400" dir="14640000" algn="tl" rotWithShape="0">
                  <a:schemeClr val="bg1">
                    <a:alpha val="30000"/>
                  </a:schemeClr>
                </a:outerShdw>
              </a:effectLst>
            </a:endParaRPr>
          </a:p>
        </p:txBody>
      </p:sp>
    </p:spTree>
    <p:extLst>
      <p:ext uri="{BB962C8B-B14F-4D97-AF65-F5344CB8AC3E}">
        <p14:creationId xmlns:p14="http://schemas.microsoft.com/office/powerpoint/2010/main" val="332907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2</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spcBef>
                <a:spcPct val="0"/>
              </a:spcBef>
              <a:spcAft>
                <a:spcPts val="600"/>
              </a:spcAft>
            </a:pPr>
            <a:endParaRPr lang="en-US" sz="3200" cap="all" dirty="0">
              <a:ln w="3175" cmpd="sng">
                <a:noFill/>
              </a:ln>
              <a:solidFill>
                <a:srgbClr val="FFFFFF"/>
              </a:solidFill>
              <a:latin typeface="+mj-lt"/>
              <a:ea typeface="+mj-ea"/>
              <a:cs typeface="+mj-cs"/>
            </a:endParaRPr>
          </a:p>
          <a:p>
            <a:pPr algn="ctr">
              <a:spcBef>
                <a:spcPct val="0"/>
              </a:spcBef>
              <a:spcAft>
                <a:spcPts val="600"/>
              </a:spcAft>
            </a:pPr>
            <a:r>
              <a:rPr lang="en-US" sz="2800" cap="all" dirty="0">
                <a:ln w="3175" cmpd="sng">
                  <a:noFill/>
                </a:ln>
                <a:solidFill>
                  <a:srgbClr val="FFFFFF"/>
                </a:solidFill>
                <a:latin typeface="+mj-lt"/>
                <a:ea typeface="+mj-ea"/>
                <a:cs typeface="+mj-cs"/>
              </a:rPr>
              <a:t>1</a:t>
            </a:r>
            <a:r>
              <a:rPr lang="en-US" sz="2800" cap="all" baseline="30000" dirty="0">
                <a:ln w="3175" cmpd="sng">
                  <a:noFill/>
                </a:ln>
                <a:solidFill>
                  <a:srgbClr val="FFFFFF"/>
                </a:solidFill>
                <a:latin typeface="+mj-lt"/>
                <a:ea typeface="+mj-ea"/>
                <a:cs typeface="+mj-cs"/>
              </a:rPr>
              <a:t>st</a:t>
            </a:r>
            <a:r>
              <a:rPr lang="en-US" sz="2800" cap="all" dirty="0">
                <a:ln w="3175" cmpd="sng">
                  <a:noFill/>
                </a:ln>
                <a:solidFill>
                  <a:srgbClr val="FFFFFF"/>
                </a:solidFill>
                <a:latin typeface="+mj-lt"/>
                <a:ea typeface="+mj-ea"/>
                <a:cs typeface="+mj-cs"/>
              </a:rPr>
              <a:t> Regular Session of the 73</a:t>
            </a:r>
            <a:r>
              <a:rPr lang="en-US" sz="2800" cap="all" baseline="30000" dirty="0">
                <a:ln w="3175" cmpd="sng">
                  <a:noFill/>
                </a:ln>
                <a:solidFill>
                  <a:srgbClr val="FFFFFF"/>
                </a:solidFill>
                <a:latin typeface="+mj-lt"/>
                <a:ea typeface="+mj-ea"/>
                <a:cs typeface="+mj-cs"/>
              </a:rPr>
              <a:t>rd</a:t>
            </a:r>
            <a:r>
              <a:rPr lang="en-US" sz="2800" cap="all" dirty="0">
                <a:ln w="3175" cmpd="sng">
                  <a:noFill/>
                </a:ln>
                <a:solidFill>
                  <a:srgbClr val="FFFFFF"/>
                </a:solidFill>
                <a:latin typeface="+mj-lt"/>
                <a:ea typeface="+mj-ea"/>
                <a:cs typeface="+mj-cs"/>
              </a:rPr>
              <a:t> General Assembly</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General Assembly convened on Wednesday, January 13.</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Prior to the session starting, leadership indicated that lawmakers would meet for only three days before taking a planned five-week break to allow the COVID-19 pandemic to subside. The General Assembly adjourned on Friday, January 15.</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Seven bills were passed during the three-day session to address COVID-19 and to clean up legislation that was passed during the Special Session that took place late last year.</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The General Assembly is scheduled to reconvene on Tuesday, February 16.</a:t>
            </a:r>
          </a:p>
        </p:txBody>
      </p:sp>
    </p:spTree>
    <p:extLst>
      <p:ext uri="{BB962C8B-B14F-4D97-AF65-F5344CB8AC3E}">
        <p14:creationId xmlns:p14="http://schemas.microsoft.com/office/powerpoint/2010/main" val="6059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41" name="Group 40">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42" name="Straight Connector 41">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a:xfrm>
            <a:off x="80045" y="5867400"/>
            <a:ext cx="1142245" cy="669925"/>
          </a:xfrm>
        </p:spPr>
        <p:txBody>
          <a:bodyPr>
            <a:normAutofit/>
          </a:bodyPr>
          <a:lstStyle/>
          <a:p>
            <a:pPr>
              <a:spcAft>
                <a:spcPts val="600"/>
              </a:spcAft>
            </a:pPr>
            <a:fld id="{B05066EA-1BD1-41E2-AE2F-6909D7FBA41A}" type="slidenum">
              <a:rPr lang="en-US">
                <a:solidFill>
                  <a:srgbClr val="FFFFFF"/>
                </a:solidFill>
              </a:rPr>
              <a:pPr>
                <a:spcAft>
                  <a:spcPts val="600"/>
                </a:spcAft>
              </a:pPr>
              <a:t>3</a:t>
            </a:fld>
            <a:endParaRPr lang="en-US">
              <a:solidFill>
                <a:srgbClr val="FFFFFF"/>
              </a:solidFill>
            </a:endParaRPr>
          </a:p>
        </p:txBody>
      </p:sp>
      <p:sp>
        <p:nvSpPr>
          <p:cNvPr id="48" name="Rectangle 47">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2047A86-D86D-4015-85DA-882772BBB77E}"/>
              </a:ext>
            </a:extLst>
          </p:cNvPr>
          <p:cNvSpPr>
            <a:spLocks noGrp="1"/>
          </p:cNvSpPr>
          <p:nvPr>
            <p:ph type="title"/>
          </p:nvPr>
        </p:nvSpPr>
        <p:spPr>
          <a:xfrm>
            <a:off x="1882472" y="2024744"/>
            <a:ext cx="3705269" cy="2296886"/>
          </a:xfrm>
        </p:spPr>
        <p:txBody>
          <a:bodyPr>
            <a:normAutofit/>
          </a:bodyPr>
          <a:lstStyle/>
          <a:p>
            <a:pPr algn="ctr"/>
            <a:r>
              <a:rPr lang="en-US" sz="2800" dirty="0">
                <a:solidFill>
                  <a:srgbClr val="FFFFFF"/>
                </a:solidFill>
              </a:rPr>
              <a:t>Legislation Passed during First Three days of 2021 Session</a:t>
            </a:r>
          </a:p>
        </p:txBody>
      </p:sp>
      <p:sp>
        <p:nvSpPr>
          <p:cNvPr id="4" name="Content Placeholder 3">
            <a:extLst>
              <a:ext uri="{FF2B5EF4-FFF2-40B4-BE49-F238E27FC236}">
                <a16:creationId xmlns:a16="http://schemas.microsoft.com/office/drawing/2014/main" id="{06FDFE0B-86D9-4428-B6E2-2C78E93BA49D}"/>
              </a:ext>
            </a:extLst>
          </p:cNvPr>
          <p:cNvSpPr>
            <a:spLocks noGrp="1"/>
          </p:cNvSpPr>
          <p:nvPr>
            <p:ph idx="1"/>
          </p:nvPr>
        </p:nvSpPr>
        <p:spPr>
          <a:xfrm>
            <a:off x="6516553" y="685800"/>
            <a:ext cx="5223690" cy="5410200"/>
          </a:xfrm>
        </p:spPr>
        <p:txBody>
          <a:bodyPr>
            <a:normAutofit/>
          </a:bodyPr>
          <a:lstStyle/>
          <a:p>
            <a:pPr lvl="0">
              <a:buFont typeface="Wingdings" panose="05000000000000000000" pitchFamily="2" charset="2"/>
              <a:buChar char="q"/>
            </a:pPr>
            <a:r>
              <a:rPr lang="en-US" sz="1800" dirty="0">
                <a:solidFill>
                  <a:srgbClr val="FFFFFF"/>
                </a:solidFill>
              </a:rPr>
              <a:t>HB21-1001: Remote Participation In Party Committee Meetings</a:t>
            </a:r>
          </a:p>
          <a:p>
            <a:pPr lvl="0">
              <a:buFont typeface="Wingdings" panose="05000000000000000000" pitchFamily="2" charset="2"/>
              <a:buChar char="q"/>
            </a:pPr>
            <a:r>
              <a:rPr lang="en-US" sz="1800" dirty="0">
                <a:solidFill>
                  <a:srgbClr val="FFFFFF"/>
                </a:solidFill>
              </a:rPr>
              <a:t>HB21-1002: Reductions Certain Taxpayers' Income Tax Liability</a:t>
            </a:r>
          </a:p>
          <a:p>
            <a:pPr lvl="0">
              <a:buFont typeface="Wingdings" panose="05000000000000000000" pitchFamily="2" charset="2"/>
              <a:buChar char="q"/>
            </a:pPr>
            <a:r>
              <a:rPr lang="en-US" sz="1800" dirty="0">
                <a:solidFill>
                  <a:srgbClr val="FFFFFF"/>
                </a:solidFill>
              </a:rPr>
              <a:t>HB21-1003: Legislative Proceedings During Disaster Emergency</a:t>
            </a:r>
          </a:p>
          <a:p>
            <a:pPr lvl="0">
              <a:buFont typeface="Wingdings" panose="05000000000000000000" pitchFamily="2" charset="2"/>
              <a:buChar char="q"/>
            </a:pPr>
            <a:r>
              <a:rPr lang="en-US" sz="1800" dirty="0">
                <a:solidFill>
                  <a:srgbClr val="FFFFFF"/>
                </a:solidFill>
              </a:rPr>
              <a:t>HB21-1004: Colorado Uniform Electronic Wills Act</a:t>
            </a:r>
          </a:p>
          <a:p>
            <a:pPr lvl="0">
              <a:buFont typeface="Wingdings" panose="05000000000000000000" pitchFamily="2" charset="2"/>
              <a:buChar char="q"/>
            </a:pPr>
            <a:r>
              <a:rPr lang="en-US" sz="1800" dirty="0">
                <a:solidFill>
                  <a:srgbClr val="FFFFFF"/>
                </a:solidFill>
              </a:rPr>
              <a:t>SB21-001: Modify COVID-19 Relief Programs For Small Business</a:t>
            </a:r>
          </a:p>
          <a:p>
            <a:pPr lvl="0">
              <a:buFont typeface="Wingdings" panose="05000000000000000000" pitchFamily="2" charset="2"/>
              <a:buChar char="q"/>
            </a:pPr>
            <a:r>
              <a:rPr lang="en-US" sz="1800" dirty="0">
                <a:solidFill>
                  <a:srgbClr val="FFFFFF"/>
                </a:solidFill>
              </a:rPr>
              <a:t>SB21-002: Extending Limitations On Debt Collection Actions</a:t>
            </a:r>
          </a:p>
          <a:p>
            <a:pPr lvl="0">
              <a:buFont typeface="Wingdings" panose="05000000000000000000" pitchFamily="2" charset="2"/>
              <a:buChar char="q"/>
            </a:pPr>
            <a:r>
              <a:rPr lang="en-US" sz="1800" dirty="0">
                <a:solidFill>
                  <a:srgbClr val="FFFFFF"/>
                </a:solidFill>
              </a:rPr>
              <a:t>SB21-003: Recreate Occupational Therapy Practice Act </a:t>
            </a:r>
          </a:p>
          <a:p>
            <a:endParaRPr lang="en-US" sz="1800" dirty="0">
              <a:solidFill>
                <a:srgbClr val="FFFFFF"/>
              </a:solidFill>
            </a:endParaRPr>
          </a:p>
        </p:txBody>
      </p:sp>
    </p:spTree>
    <p:extLst>
      <p:ext uri="{BB962C8B-B14F-4D97-AF65-F5344CB8AC3E}">
        <p14:creationId xmlns:p14="http://schemas.microsoft.com/office/powerpoint/2010/main" val="197656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4</a:t>
            </a:fld>
            <a:endParaRPr lang="en-US">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a:bodyPr>
          <a:lstStyle/>
          <a:p>
            <a:pPr algn="ctr"/>
            <a:r>
              <a:rPr lang="en-US" sz="3200" dirty="0">
                <a:solidFill>
                  <a:srgbClr val="FFFFFF"/>
                </a:solidFill>
              </a:rPr>
              <a:t>Bill of note: SB21-001: Modify COVID-19 Relief Programs For Small Business</a:t>
            </a:r>
          </a:p>
        </p:txBody>
      </p:sp>
      <p:sp>
        <p:nvSpPr>
          <p:cNvPr id="7" name="TextBox 6">
            <a:extLst>
              <a:ext uri="{FF2B5EF4-FFF2-40B4-BE49-F238E27FC236}">
                <a16:creationId xmlns:a16="http://schemas.microsoft.com/office/drawing/2014/main" id="{09ED8A70-E3DF-4728-8160-E5581C6FA33F}"/>
              </a:ext>
            </a:extLst>
          </p:cNvPr>
          <p:cNvSpPr txBox="1"/>
          <p:nvPr/>
        </p:nvSpPr>
        <p:spPr>
          <a:xfrm>
            <a:off x="745671" y="1617259"/>
            <a:ext cx="9149443" cy="4770537"/>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900" dirty="0"/>
              <a:t>Bill Sponsors: Sen. Faith Winter, Sen. Kevin Priola, Rep. Leslie Herod, Rep. Shane Sandridge</a:t>
            </a:r>
          </a:p>
          <a:p>
            <a:pPr marL="285750" indent="-285750">
              <a:buClr>
                <a:schemeClr val="tx1"/>
              </a:buClr>
              <a:buFont typeface="Wingdings" panose="05000000000000000000" pitchFamily="2" charset="2"/>
              <a:buChar char="q"/>
            </a:pPr>
            <a:r>
              <a:rPr lang="en-US" sz="1900" dirty="0"/>
              <a:t>Original bill provided COVID-19 relief to eligible businesses, organizations, and individuals as follows:</a:t>
            </a:r>
          </a:p>
          <a:p>
            <a:pPr marL="742950" lvl="1" indent="-285750">
              <a:buClr>
                <a:schemeClr val="tx1"/>
              </a:buClr>
              <a:buFont typeface="Wingdings" panose="05000000000000000000" pitchFamily="2" charset="2"/>
              <a:buChar char="Ø"/>
            </a:pPr>
            <a:r>
              <a:rPr lang="en-US" sz="1900" dirty="0"/>
              <a:t>$37.0 million to small businesses, administrated jointly by the Division of Local Government in the Department of Local Affairs (DOLA) and counties</a:t>
            </a:r>
          </a:p>
          <a:p>
            <a:pPr marL="742950" lvl="1" indent="-285750">
              <a:buClr>
                <a:schemeClr val="tx1"/>
              </a:buClr>
              <a:buFont typeface="Wingdings" panose="05000000000000000000" pitchFamily="2" charset="2"/>
              <a:buChar char="Ø"/>
            </a:pPr>
            <a:r>
              <a:rPr lang="en-US" sz="1900" dirty="0"/>
              <a:t>$7.5 million to arts and cultural organizations, administrated by the Creative Industries Division in the Office of Economic Development and International Trade (OEDIT)</a:t>
            </a:r>
          </a:p>
          <a:p>
            <a:pPr marL="742950" lvl="1" indent="-285750">
              <a:buClr>
                <a:schemeClr val="tx1"/>
              </a:buClr>
              <a:buFont typeface="Wingdings" panose="05000000000000000000" pitchFamily="2" charset="2"/>
              <a:buChar char="Ø"/>
            </a:pPr>
            <a:r>
              <a:rPr lang="en-US" sz="1900" dirty="0"/>
              <a:t>$4.0 million to minority-owned businesses, administrated by the Minority Business Office in OEDIT.</a:t>
            </a:r>
          </a:p>
          <a:p>
            <a:pPr marL="742950" lvl="1" indent="-285750">
              <a:buClr>
                <a:schemeClr val="tx1"/>
              </a:buClr>
              <a:buFont typeface="Wingdings" panose="05000000000000000000" pitchFamily="2" charset="2"/>
              <a:buChar char="Ø"/>
            </a:pPr>
            <a:r>
              <a:rPr lang="en-US" sz="1900" dirty="0"/>
              <a:t>Legislation was modified when General Assembly convened in January, extending deadlines for DOLA and local governments to distribute relief payments, and allows local governments to make a written request for additional time, up until April 1, 2021.</a:t>
            </a:r>
          </a:p>
        </p:txBody>
      </p:sp>
    </p:spTree>
    <p:extLst>
      <p:ext uri="{BB962C8B-B14F-4D97-AF65-F5344CB8AC3E}">
        <p14:creationId xmlns:p14="http://schemas.microsoft.com/office/powerpoint/2010/main" val="117429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5</a:t>
            </a:fld>
            <a:endParaRPr lang="en-US">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2594293" y="125886"/>
            <a:ext cx="6375536" cy="1415173"/>
          </a:xfrm>
        </p:spPr>
        <p:txBody>
          <a:bodyPr>
            <a:normAutofit/>
          </a:bodyPr>
          <a:lstStyle/>
          <a:p>
            <a:pPr algn="ctr"/>
            <a:r>
              <a:rPr lang="en-US" sz="3200" dirty="0">
                <a:solidFill>
                  <a:srgbClr val="FFFFFF"/>
                </a:solidFill>
              </a:rPr>
              <a:t>Issue with SB21-001</a:t>
            </a:r>
          </a:p>
        </p:txBody>
      </p:sp>
      <p:sp>
        <p:nvSpPr>
          <p:cNvPr id="7" name="TextBox 6">
            <a:extLst>
              <a:ext uri="{FF2B5EF4-FFF2-40B4-BE49-F238E27FC236}">
                <a16:creationId xmlns:a16="http://schemas.microsoft.com/office/drawing/2014/main" id="{09ED8A70-E3DF-4728-8160-E5581C6FA33F}"/>
              </a:ext>
            </a:extLst>
          </p:cNvPr>
          <p:cNvSpPr txBox="1"/>
          <p:nvPr/>
        </p:nvSpPr>
        <p:spPr>
          <a:xfrm>
            <a:off x="745671" y="1617259"/>
            <a:ext cx="9323615" cy="4170372"/>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900" dirty="0"/>
              <a:t>Bill was written in such a way that it has prevented El Paso County from being able to fully utilize the funds allocated by the state.</a:t>
            </a:r>
          </a:p>
          <a:p>
            <a:pPr marL="285750" indent="-285750">
              <a:buClr>
                <a:schemeClr val="tx1"/>
              </a:buClr>
              <a:buFont typeface="Wingdings" panose="05000000000000000000" pitchFamily="2" charset="2"/>
              <a:buChar char="q"/>
            </a:pPr>
            <a:r>
              <a:rPr lang="en-US" sz="1900" dirty="0"/>
              <a:t>PPACG  received $4.4M allocation.</a:t>
            </a:r>
          </a:p>
          <a:p>
            <a:pPr marL="285750" indent="-285750">
              <a:buClr>
                <a:schemeClr val="tx1"/>
              </a:buClr>
              <a:buFont typeface="Wingdings" panose="05000000000000000000" pitchFamily="2" charset="2"/>
              <a:buChar char="q"/>
            </a:pPr>
            <a:r>
              <a:rPr lang="en-US" dirty="0"/>
              <a:t>In first round, approximately $822,500 was distributed to 204 small businesses.</a:t>
            </a:r>
          </a:p>
          <a:p>
            <a:pPr marL="285750" indent="-285750">
              <a:buClr>
                <a:schemeClr val="tx1"/>
              </a:buClr>
              <a:buFont typeface="Wingdings" panose="05000000000000000000" pitchFamily="2" charset="2"/>
              <a:buChar char="q"/>
            </a:pPr>
            <a:r>
              <a:rPr lang="en-US" sz="1900" dirty="0"/>
              <a:t>El Paso County opened second round yesterday and it will close on March 5.</a:t>
            </a:r>
          </a:p>
          <a:p>
            <a:pPr marL="285750" indent="-285750">
              <a:buClr>
                <a:schemeClr val="tx1"/>
              </a:buClr>
              <a:buFont typeface="Wingdings" panose="05000000000000000000" pitchFamily="2" charset="2"/>
              <a:buChar char="q"/>
            </a:pPr>
            <a:r>
              <a:rPr lang="en-US" sz="1900" dirty="0"/>
              <a:t>Would like to see the General Assembly make the following changes to the bill when lawmakers reconvene on February 16:</a:t>
            </a:r>
          </a:p>
          <a:p>
            <a:pPr marL="742950" lvl="1" indent="-285750">
              <a:buClr>
                <a:schemeClr val="tx1"/>
              </a:buClr>
              <a:buFont typeface="Wingdings" panose="05000000000000000000" pitchFamily="2" charset="2"/>
              <a:buChar char="Ø"/>
            </a:pPr>
            <a:r>
              <a:rPr lang="en-US" sz="1900" b="1" dirty="0"/>
              <a:t>Increase the relief payment amounts to small businesses.</a:t>
            </a:r>
            <a:r>
              <a:rPr lang="en-US" sz="1900" dirty="0"/>
              <a:t> Our region’s have also administered successful CARES Act funded business relief programs and have found that the business community needs higher-level award amounts. We propose allowing for counties to implement formulas for their unique business community’s needs up to a $20,000 maximum award.</a:t>
            </a:r>
          </a:p>
        </p:txBody>
      </p:sp>
    </p:spTree>
    <p:extLst>
      <p:ext uri="{BB962C8B-B14F-4D97-AF65-F5344CB8AC3E}">
        <p14:creationId xmlns:p14="http://schemas.microsoft.com/office/powerpoint/2010/main" val="249621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6</a:t>
            </a:fld>
            <a:endParaRPr lang="en-US">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2334986" y="132249"/>
            <a:ext cx="7381326" cy="1415173"/>
          </a:xfrm>
        </p:spPr>
        <p:txBody>
          <a:bodyPr>
            <a:normAutofit/>
          </a:bodyPr>
          <a:lstStyle/>
          <a:p>
            <a:pPr algn="ctr"/>
            <a:r>
              <a:rPr lang="en-US" sz="3200" dirty="0">
                <a:solidFill>
                  <a:srgbClr val="FFFFFF"/>
                </a:solidFill>
              </a:rPr>
              <a:t>Issue with SB20B-001: Continued</a:t>
            </a:r>
          </a:p>
        </p:txBody>
      </p:sp>
      <p:sp>
        <p:nvSpPr>
          <p:cNvPr id="7" name="TextBox 6">
            <a:extLst>
              <a:ext uri="{FF2B5EF4-FFF2-40B4-BE49-F238E27FC236}">
                <a16:creationId xmlns:a16="http://schemas.microsoft.com/office/drawing/2014/main" id="{09ED8A70-E3DF-4728-8160-E5581C6FA33F}"/>
              </a:ext>
            </a:extLst>
          </p:cNvPr>
          <p:cNvSpPr txBox="1"/>
          <p:nvPr/>
        </p:nvSpPr>
        <p:spPr>
          <a:xfrm>
            <a:off x="745671" y="1617259"/>
            <a:ext cx="9154886" cy="4770537"/>
          </a:xfrm>
          <a:prstGeom prst="rect">
            <a:avLst/>
          </a:prstGeom>
          <a:noFill/>
        </p:spPr>
        <p:txBody>
          <a:bodyPr wrap="square" rtlCol="0">
            <a:spAutoFit/>
          </a:bodyPr>
          <a:lstStyle/>
          <a:p>
            <a:pPr marL="742950" lvl="1" indent="-285750">
              <a:buClr>
                <a:schemeClr val="tx1"/>
              </a:buClr>
              <a:buFont typeface="Wingdings" panose="05000000000000000000" pitchFamily="2" charset="2"/>
              <a:buChar char="Ø"/>
            </a:pPr>
            <a:r>
              <a:rPr lang="en-US" sz="1900" b="1" dirty="0"/>
              <a:t>Expand the eligible industry category. </a:t>
            </a:r>
            <a:r>
              <a:rPr lang="en-US" sz="1900" dirty="0"/>
              <a:t>The intent of this small business relief program was to ensure that the industries hardest hit by COVID-19 restrictions were assisted. We would encourage expanding the eligible industry list to also include personal services and event centers.</a:t>
            </a:r>
          </a:p>
          <a:p>
            <a:pPr marL="742950" lvl="1" indent="-285750">
              <a:buClr>
                <a:schemeClr val="tx1"/>
              </a:buClr>
              <a:buFont typeface="Wingdings" panose="05000000000000000000" pitchFamily="2" charset="2"/>
              <a:buChar char="Ø"/>
            </a:pPr>
            <a:r>
              <a:rPr lang="en-US" sz="1900" b="1" dirty="0"/>
              <a:t>Expand the definition of the eligible COVID-19 impact.</a:t>
            </a:r>
            <a:r>
              <a:rPr lang="en-US" sz="1900" dirty="0"/>
              <a:t> While a 20% revenue loss is one way to measure the economic disruption COVID-19 has had on our small business community, we believe this impact could also be more broadly defined to ensure the original intent of the program is fully realized.</a:t>
            </a:r>
          </a:p>
          <a:p>
            <a:pPr marL="285750" indent="-285750">
              <a:buClr>
                <a:schemeClr val="tx1"/>
              </a:buClr>
              <a:buFont typeface="Wingdings" panose="05000000000000000000" pitchFamily="2" charset="2"/>
              <a:buChar char="q"/>
            </a:pPr>
            <a:r>
              <a:rPr lang="en-US" sz="1900" dirty="0"/>
              <a:t>El Paso County has a letter drafted (asking for above mentioned changes) and can send to the bill sponsors upon Board approval.</a:t>
            </a:r>
          </a:p>
          <a:p>
            <a:pPr marL="800100" lvl="1" indent="-342900">
              <a:buClr>
                <a:schemeClr val="tx1"/>
              </a:buClr>
              <a:buFont typeface="Wingdings" panose="05000000000000000000" pitchFamily="2" charset="2"/>
              <a:buChar char="Ø"/>
            </a:pPr>
            <a:r>
              <a:rPr lang="en-US" sz="1900" dirty="0"/>
              <a:t>Possible joint letter with Boulder County. </a:t>
            </a:r>
          </a:p>
          <a:p>
            <a:pPr marL="285750" indent="-285750">
              <a:buClr>
                <a:schemeClr val="tx1"/>
              </a:buClr>
              <a:buFont typeface="Wingdings" panose="05000000000000000000" pitchFamily="2" charset="2"/>
              <a:buChar char="q"/>
            </a:pPr>
            <a:r>
              <a:rPr lang="en-US" sz="1900" dirty="0"/>
              <a:t>CCI will be meeting with bill sponsors and Governor’s Office later this week to discuss expanding parameters to allow for remainder of funds </a:t>
            </a:r>
          </a:p>
          <a:p>
            <a:pPr>
              <a:buClr>
                <a:schemeClr val="tx1"/>
              </a:buClr>
            </a:pPr>
            <a:r>
              <a:rPr lang="en-US" sz="1900" dirty="0"/>
              <a:t>    to be expended.</a:t>
            </a:r>
          </a:p>
        </p:txBody>
      </p:sp>
    </p:spTree>
    <p:extLst>
      <p:ext uri="{BB962C8B-B14F-4D97-AF65-F5344CB8AC3E}">
        <p14:creationId xmlns:p14="http://schemas.microsoft.com/office/powerpoint/2010/main" val="232739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TextBox 4"/>
          <p:cNvSpPr txBox="1"/>
          <p:nvPr/>
        </p:nvSpPr>
        <p:spPr>
          <a:xfrm>
            <a:off x="2062843" y="2068286"/>
            <a:ext cx="7776253" cy="1747158"/>
          </a:xfrm>
          <a:prstGeom prst="rect">
            <a:avLst/>
          </a:prstGeom>
        </p:spPr>
        <p:txBody>
          <a:bodyPr vert="horz" lIns="91440" tIns="45720" rIns="91440" bIns="45720" rtlCol="0" anchor="ctr">
            <a:normAutofit/>
          </a:bodyPr>
          <a:lstStyle/>
          <a:p>
            <a:pPr>
              <a:spcBef>
                <a:spcPct val="0"/>
              </a:spcBef>
              <a:spcAft>
                <a:spcPts val="600"/>
              </a:spcAft>
            </a:pPr>
            <a:r>
              <a:rPr lang="en-US" sz="5400" cap="all" dirty="0">
                <a:ln w="3175" cmpd="sng">
                  <a:noFill/>
                </a:ln>
                <a:solidFill>
                  <a:srgbClr val="FFFFFF"/>
                </a:solidFill>
                <a:latin typeface="+mj-lt"/>
                <a:ea typeface="+mj-ea"/>
                <a:cs typeface="+mj-cs"/>
              </a:rPr>
              <a:t>Other Bills of Note:</a:t>
            </a:r>
          </a:p>
        </p:txBody>
      </p:sp>
      <p:sp>
        <p:nvSpPr>
          <p:cNvPr id="2" name="Slide Number Placeholder 1"/>
          <p:cNvSpPr>
            <a:spLocks noGrp="1"/>
          </p:cNvSpPr>
          <p:nvPr>
            <p:ph type="sldNum" sz="quarter" idx="12"/>
          </p:nvPr>
        </p:nvSpPr>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7</a:t>
            </a:fld>
            <a:endParaRPr lang="en-US" b="0" i="0" kern="1200">
              <a:solidFill>
                <a:srgbClr val="FFFFFF"/>
              </a:solidFill>
              <a:effectLst/>
              <a:latin typeface="+mn-lt"/>
              <a:ea typeface="+mn-ea"/>
              <a:cs typeface="+mn-cs"/>
            </a:endParaRPr>
          </a:p>
        </p:txBody>
      </p:sp>
      <p:sp>
        <p:nvSpPr>
          <p:cNvPr id="6" name="TextBox 5"/>
          <p:cNvSpPr txBox="1"/>
          <p:nvPr/>
        </p:nvSpPr>
        <p:spPr>
          <a:xfrm>
            <a:off x="5105398" y="1115568"/>
            <a:ext cx="6245352" cy="4626864"/>
          </a:xfrm>
          <a:prstGeom prst="rect">
            <a:avLst/>
          </a:prstGeom>
        </p:spPr>
        <p:txBody>
          <a:bodyPr vert="horz" lIns="91440" tIns="45720" rIns="91440" bIns="45720" rtlCol="0" anchor="ctr">
            <a:normAutofit/>
          </a:bodyPr>
          <a:lstStyle/>
          <a:p>
            <a:pPr marL="342900" indent="-342900">
              <a:lnSpc>
                <a:spcPct val="90000"/>
              </a:lnSpc>
              <a:spcBef>
                <a:spcPct val="20000"/>
              </a:spcBef>
              <a:spcAft>
                <a:spcPts val="600"/>
              </a:spcAft>
              <a:buClr>
                <a:schemeClr val="tx2"/>
              </a:buClr>
              <a:buSzPct val="70000"/>
              <a:buFont typeface="Wingdings" panose="05000000000000000000" pitchFamily="2" charset="2"/>
              <a:buChar char="Ø"/>
            </a:pPr>
            <a:endParaRPr lang="en-US" sz="2200" dirty="0">
              <a:ln>
                <a:solidFill>
                  <a:schemeClr val="bg1">
                    <a:lumMod val="75000"/>
                    <a:lumOff val="25000"/>
                    <a:alpha val="10000"/>
                  </a:schemeClr>
                </a:solidFill>
              </a:ln>
              <a:effectLst>
                <a:outerShdw blurRad="9525" dist="25400" dir="14640000" algn="tl" rotWithShape="0">
                  <a:schemeClr val="bg1">
                    <a:alpha val="30000"/>
                  </a:schemeClr>
                </a:outerShdw>
              </a:effectLst>
            </a:endParaRPr>
          </a:p>
        </p:txBody>
      </p:sp>
    </p:spTree>
    <p:extLst>
      <p:ext uri="{BB962C8B-B14F-4D97-AF65-F5344CB8AC3E}">
        <p14:creationId xmlns:p14="http://schemas.microsoft.com/office/powerpoint/2010/main" val="1285057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rPr>
              <a:t>Concerning the Drawing of Voting Districts by County Governments</a:t>
            </a:r>
          </a:p>
        </p:txBody>
      </p:sp>
      <p:sp>
        <p:nvSpPr>
          <p:cNvPr id="3" name="TextBox 2"/>
          <p:cNvSpPr txBox="1"/>
          <p:nvPr/>
        </p:nvSpPr>
        <p:spPr>
          <a:xfrm>
            <a:off x="913795" y="1862953"/>
            <a:ext cx="8736385" cy="4202884"/>
          </a:xfrm>
          <a:prstGeom prst="rect">
            <a:avLst/>
          </a:prstGeom>
        </p:spPr>
        <p:txBody>
          <a:bodyPr vert="horz" lIns="91440" tIns="45720" rIns="91440" bIns="45720" rtlCol="0" anchor="t">
            <a:noAutofit/>
          </a:bodyPr>
          <a:lstStyle/>
          <a:p>
            <a:pPr marL="285750" indent="-285750">
              <a:buClr>
                <a:schemeClr val="tx1"/>
              </a:buClr>
              <a:buSzPct val="100000"/>
              <a:buFont typeface="Wingdings" panose="05000000000000000000" pitchFamily="2" charset="2"/>
              <a:buChar char="q"/>
            </a:pPr>
            <a:r>
              <a:rPr lang="en-US" sz="1700" dirty="0"/>
              <a:t>Bill Sponsor: Rep. Chris Kennedy (D)</a:t>
            </a:r>
          </a:p>
          <a:p>
            <a:pPr marL="285750" indent="-285750">
              <a:buClr>
                <a:schemeClr val="tx1"/>
              </a:buClr>
              <a:buSzPct val="100000"/>
              <a:buFont typeface="Wingdings" panose="05000000000000000000" pitchFamily="2" charset="2"/>
              <a:buChar char="q"/>
            </a:pPr>
            <a:r>
              <a:rPr lang="en-US" sz="1700" dirty="0"/>
              <a:t>Introduced last year as HB20-1073: County Commissioner Districts Gerrymandering</a:t>
            </a:r>
          </a:p>
          <a:p>
            <a:pPr marL="742950" lvl="1" indent="-285750">
              <a:buClr>
                <a:schemeClr val="tx1"/>
              </a:buClr>
              <a:buSzPct val="100000"/>
              <a:buFont typeface="Wingdings" panose="05000000000000000000" pitchFamily="2" charset="2"/>
              <a:buChar char="Ø"/>
            </a:pPr>
            <a:r>
              <a:rPr lang="en-US" sz="1700" dirty="0"/>
              <a:t>Bill was postponed indefinitely</a:t>
            </a:r>
          </a:p>
          <a:p>
            <a:pPr marL="285750" indent="-285750">
              <a:buFont typeface="Wingdings" panose="05000000000000000000" pitchFamily="2" charset="2"/>
              <a:buChar char="q"/>
            </a:pPr>
            <a:r>
              <a:rPr lang="en-US" sz="1700" dirty="0"/>
              <a:t>The bill establishes the process used by county commissioner redistricting commissions to divide counties that have </a:t>
            </a:r>
            <a:r>
              <a:rPr lang="en-US" sz="1700" b="1" dirty="0"/>
              <a:t>any number</a:t>
            </a:r>
            <a:r>
              <a:rPr lang="en-US" sz="1700" dirty="0"/>
              <a:t> of their county commissioners not elected by the voters of the whole county into county commissioner districts.</a:t>
            </a:r>
          </a:p>
          <a:p>
            <a:pPr marL="285750" indent="-285750">
              <a:buFont typeface="Wingdings" panose="05000000000000000000" pitchFamily="2" charset="2"/>
              <a:buChar char="q"/>
            </a:pPr>
            <a:r>
              <a:rPr lang="en-US" sz="1700" dirty="0"/>
              <a:t>Bill impacts three counties: El Paso, Arapahoe, and Weld.</a:t>
            </a:r>
          </a:p>
          <a:p>
            <a:pPr marL="285750" indent="-285750">
              <a:buFont typeface="Wingdings" panose="05000000000000000000" pitchFamily="2" charset="2"/>
              <a:buChar char="q"/>
            </a:pPr>
            <a:r>
              <a:rPr lang="en-US" sz="1700" dirty="0"/>
              <a:t>Some components of the bill include: </a:t>
            </a:r>
          </a:p>
          <a:p>
            <a:pPr marL="742950" lvl="1" indent="-285750">
              <a:buFont typeface="Wingdings" panose="05000000000000000000" pitchFamily="2" charset="2"/>
              <a:buChar char="Ø"/>
            </a:pPr>
            <a:r>
              <a:rPr lang="en-US" sz="1700" dirty="0"/>
              <a:t>Requiring commissions to hold multiple hearings throughout the relevant counties that are broadcast and stored online and comply with state statutes regarding open meetings. </a:t>
            </a:r>
          </a:p>
          <a:p>
            <a:pPr marL="742950" lvl="1" indent="-285750">
              <a:buFont typeface="Wingdings" panose="05000000000000000000" pitchFamily="2" charset="2"/>
              <a:buChar char="Ø"/>
            </a:pPr>
            <a:r>
              <a:rPr lang="en-US" sz="1700" dirty="0"/>
              <a:t>Requiring the commission to provide the opportunity for public involvement by providing the ability to propose and comment on maps and to testify at commission hearings both in person and electronically.</a:t>
            </a:r>
          </a:p>
          <a:p>
            <a:pPr>
              <a:buClr>
                <a:schemeClr val="tx1"/>
              </a:buClr>
              <a:buSzPct val="100000"/>
            </a:pPr>
            <a:endParaRPr lang="en-US" dirty="0"/>
          </a:p>
          <a:p>
            <a:pPr marL="342900" indent="-342900">
              <a:buClr>
                <a:schemeClr val="tx1"/>
              </a:buClr>
              <a:buSzPct val="100000"/>
              <a:buFont typeface="Wingdings" panose="05000000000000000000" pitchFamily="2" charset="2"/>
              <a:buChar char="Ø"/>
            </a:pPr>
            <a:endParaRPr lang="en-US" sz="1900" dirty="0"/>
          </a:p>
          <a:p>
            <a:pPr marL="342900" indent="-342900">
              <a:buClr>
                <a:schemeClr val="tx1"/>
              </a:buClr>
              <a:buSzPct val="100000"/>
              <a:buFont typeface="Wingdings" panose="05000000000000000000" pitchFamily="2" charset="2"/>
              <a:buChar char="Ø"/>
            </a:pPr>
            <a:endParaRPr lang="en-US" sz="2000" dirty="0"/>
          </a:p>
          <a:p>
            <a:pPr marL="342900" indent="-342900">
              <a:buClr>
                <a:schemeClr val="tx1"/>
              </a:buClr>
              <a:buSzPct val="100000"/>
              <a:buFont typeface="Wingdings" panose="05000000000000000000" pitchFamily="2" charset="2"/>
              <a:buChar char="Ø"/>
            </a:pPr>
            <a:endParaRPr lang="en-US" sz="1900" dirty="0"/>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8</a:t>
            </a:fld>
            <a:endParaRPr lang="en-US" dirty="0"/>
          </a:p>
        </p:txBody>
      </p:sp>
    </p:spTree>
    <p:extLst>
      <p:ext uri="{BB962C8B-B14F-4D97-AF65-F5344CB8AC3E}">
        <p14:creationId xmlns:p14="http://schemas.microsoft.com/office/powerpoint/2010/main" val="2711318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913795" y="609600"/>
            <a:ext cx="10353762" cy="1164772"/>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400" dirty="0">
                <a:ln>
                  <a:solidFill>
                    <a:schemeClr val="bg1">
                      <a:lumMod val="75000"/>
                      <a:lumOff val="25000"/>
                      <a:alpha val="10000"/>
                    </a:schemeClr>
                  </a:solidFill>
                </a:ln>
                <a:effectLst>
                  <a:outerShdw blurRad="9525" dist="25400" dir="14640000" algn="tl" rotWithShape="0">
                    <a:schemeClr val="bg1">
                      <a:alpha val="30000"/>
                    </a:schemeClr>
                  </a:outerShdw>
                </a:effectLst>
                <a:latin typeface="+mj-lt"/>
                <a:ea typeface="+mj-ea"/>
              </a:rPr>
              <a:t>Concerning the Drawing of Voting Districts by County Governments</a:t>
            </a:r>
          </a:p>
        </p:txBody>
      </p:sp>
      <p:sp>
        <p:nvSpPr>
          <p:cNvPr id="3" name="TextBox 2"/>
          <p:cNvSpPr txBox="1"/>
          <p:nvPr/>
        </p:nvSpPr>
        <p:spPr>
          <a:xfrm>
            <a:off x="587229" y="2197916"/>
            <a:ext cx="9933814" cy="4152550"/>
          </a:xfrm>
          <a:prstGeom prst="rect">
            <a:avLst/>
          </a:prstGeom>
        </p:spPr>
        <p:txBody>
          <a:bodyPr vert="horz" lIns="91440" tIns="45720" rIns="91440" bIns="45720" rtlCol="0" anchor="t">
            <a:noAutofit/>
          </a:bodyPr>
          <a:lstStyle/>
          <a:p>
            <a:pPr marL="742950" lvl="1" indent="-285750">
              <a:buFont typeface="Wingdings" panose="05000000000000000000" pitchFamily="2" charset="2"/>
              <a:buChar char="Ø"/>
            </a:pPr>
            <a:r>
              <a:rPr lang="en-US" dirty="0"/>
              <a:t>Establishing prioritized factors for the commissions to use in drawing districts, including federal requirements, the preservation of communities of interest and political subdivisions, and maximizing the number of competitive districts.</a:t>
            </a:r>
          </a:p>
          <a:p>
            <a:pPr marL="742950" lvl="1" indent="-285750">
              <a:buFont typeface="Wingdings" panose="05000000000000000000" pitchFamily="2" charset="2"/>
              <a:buChar char="Ø"/>
            </a:pPr>
            <a:r>
              <a:rPr lang="en-US" dirty="0"/>
              <a:t>Prohibiting the commissions from approving a map if it has been drawn for the purpose of protecting one or more incumbent members, or one or more declared candidates, of the board of county commissioners, or any political party, and codifies current federal law and related existing federal requirements prohibiting maps drawn for the purpose of or that results in the denial or abridgement of a person's right to vote or electoral influence on account of a person's race, ethnic origin, or membership in a protected language group.</a:t>
            </a:r>
          </a:p>
          <a:p>
            <a:pPr marL="742950" lvl="1" indent="-285750">
              <a:buFont typeface="Wingdings" panose="05000000000000000000" pitchFamily="2" charset="2"/>
              <a:buChar char="Ø"/>
            </a:pPr>
            <a:r>
              <a:rPr lang="en-US" dirty="0"/>
              <a:t>Requiring judicial review of a commission-approved or staff-submitted redistricting map, and limits district court judicial panel review to whether a commission or the staff committed an abuse of discretion.</a:t>
            </a:r>
          </a:p>
          <a:p>
            <a:pPr marL="742950" lvl="1" indent="-285750">
              <a:buFont typeface="Wingdings" panose="05000000000000000000" pitchFamily="2" charset="2"/>
              <a:buChar char="Ø"/>
            </a:pPr>
            <a:endParaRPr lang="en-US" dirty="0"/>
          </a:p>
          <a:p>
            <a:endParaRPr lang="en-US" dirty="0"/>
          </a:p>
          <a:p>
            <a:pPr marL="342900" indent="-342900">
              <a:buClr>
                <a:schemeClr val="tx1"/>
              </a:buClr>
              <a:buSzPct val="100000"/>
              <a:buFont typeface="Wingdings" panose="05000000000000000000" pitchFamily="2" charset="2"/>
              <a:buChar char="Ø"/>
            </a:pPr>
            <a:endParaRPr lang="en-US" sz="1900" dirty="0"/>
          </a:p>
          <a:p>
            <a:pPr marL="342900" indent="-342900">
              <a:buClr>
                <a:schemeClr val="tx1"/>
              </a:buClr>
              <a:buSzPct val="100000"/>
              <a:buFont typeface="Wingdings" panose="05000000000000000000" pitchFamily="2" charset="2"/>
              <a:buChar char="Ø"/>
            </a:pPr>
            <a:endParaRPr lang="en-US" sz="2000" dirty="0"/>
          </a:p>
          <a:p>
            <a:pPr marL="342900" indent="-342900">
              <a:buClr>
                <a:schemeClr val="tx1"/>
              </a:buClr>
              <a:buSzPct val="100000"/>
              <a:buFont typeface="Wingdings" panose="05000000000000000000" pitchFamily="2" charset="2"/>
              <a:buChar char="Ø"/>
            </a:pPr>
            <a:endParaRPr lang="en-US" sz="1900" dirty="0"/>
          </a:p>
        </p:txBody>
      </p:sp>
      <p:sp>
        <p:nvSpPr>
          <p:cNvPr id="4" name="Slide Number Placeholder 3"/>
          <p:cNvSpPr>
            <a:spLocks noGrp="1"/>
          </p:cNvSpPr>
          <p:nvPr>
            <p:ph type="sldNum" sz="quarter" idx="12"/>
          </p:nvPr>
        </p:nvSpPr>
        <p:spPr>
          <a:xfrm>
            <a:off x="10192279" y="5883275"/>
            <a:ext cx="753545" cy="365125"/>
          </a:xfrm>
        </p:spPr>
        <p:txBody>
          <a:bodyPr vert="horz" lIns="91440" tIns="45720" rIns="91440" bIns="45720" rtlCol="0" anchor="ctr">
            <a:normAutofit/>
          </a:bodyPr>
          <a:lstStyle/>
          <a:p>
            <a:pPr defTabSz="914400">
              <a:spcAft>
                <a:spcPts val="600"/>
              </a:spcAft>
            </a:pPr>
            <a:fld id="{B05066EA-1BD1-41E2-AE2F-6909D7FBA41A}" type="slidenum">
              <a:rPr lang="en-US" sz="1200"/>
              <a:pPr defTabSz="914400">
                <a:spcAft>
                  <a:spcPts val="600"/>
                </a:spcAft>
              </a:pPr>
              <a:t>9</a:t>
            </a:fld>
            <a:endParaRPr lang="en-US" dirty="0"/>
          </a:p>
        </p:txBody>
      </p:sp>
    </p:spTree>
    <p:extLst>
      <p:ext uri="{BB962C8B-B14F-4D97-AF65-F5344CB8AC3E}">
        <p14:creationId xmlns:p14="http://schemas.microsoft.com/office/powerpoint/2010/main" val="385909323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1990</Words>
  <Application>Microsoft Office PowerPoint</Application>
  <PresentationFormat>Widescreen</PresentationFormat>
  <Paragraphs>120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Century Gothic</vt:lpstr>
      <vt:lpstr>Wingdings</vt:lpstr>
      <vt:lpstr>Wingdings 3</vt:lpstr>
      <vt:lpstr>Slice</vt:lpstr>
      <vt:lpstr>First Regular Session of the 73rd Colorado General Assembly Update February 9, 2021</vt:lpstr>
      <vt:lpstr>PowerPoint Presentation</vt:lpstr>
      <vt:lpstr>Legislation Passed during First Three days of 2021 Session</vt:lpstr>
      <vt:lpstr>Bill of note: SB21-001: Modify COVID-19 Relief Programs For Small Business</vt:lpstr>
      <vt:lpstr>Issue with SB21-001</vt:lpstr>
      <vt:lpstr>Issue with SB20B-001: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Regular Session of the 73rd Colorado General Assembly Update 02.09.2021</dc:title>
  <dc:creator>Brandon Wilson</dc:creator>
  <cp:lastModifiedBy>Brandon Wilson</cp:lastModifiedBy>
  <cp:revision>41</cp:revision>
  <dcterms:created xsi:type="dcterms:W3CDTF">2021-02-05T16:58:23Z</dcterms:created>
  <dcterms:modified xsi:type="dcterms:W3CDTF">2021-02-09T15:24:02Z</dcterms:modified>
</cp:coreProperties>
</file>