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0" r:id="rId2"/>
    <p:sldId id="298" r:id="rId3"/>
    <p:sldId id="315" r:id="rId4"/>
    <p:sldId id="264" r:id="rId5"/>
    <p:sldId id="267" r:id="rId6"/>
    <p:sldId id="314" r:id="rId7"/>
    <p:sldId id="311" r:id="rId8"/>
    <p:sldId id="312" r:id="rId9"/>
    <p:sldId id="313" r:id="rId10"/>
    <p:sldId id="336" r:id="rId11"/>
    <p:sldId id="318" r:id="rId12"/>
    <p:sldId id="294" r:id="rId13"/>
    <p:sldId id="316" r:id="rId14"/>
  </p:sldIdLst>
  <p:sldSz cx="12192000" cy="6858000"/>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3988" y="0"/>
            <a:ext cx="3032125" cy="465138"/>
          </a:xfrm>
          <a:prstGeom prst="rect">
            <a:avLst/>
          </a:prstGeom>
        </p:spPr>
        <p:txBody>
          <a:bodyPr vert="horz" lIns="91440" tIns="45720" rIns="91440" bIns="45720" rtlCol="0"/>
          <a:lstStyle>
            <a:lvl1pPr algn="r">
              <a:defRPr sz="1200"/>
            </a:lvl1pPr>
          </a:lstStyle>
          <a:p>
            <a:fld id="{9DD54274-0323-42A4-B230-563FE860014F}" type="datetimeFigureOut">
              <a:rPr lang="en-US" smtClean="0"/>
              <a:t>2/9/2021</a:t>
            </a:fld>
            <a:endParaRPr lang="en-US"/>
          </a:p>
        </p:txBody>
      </p:sp>
      <p:sp>
        <p:nvSpPr>
          <p:cNvPr id="4" name="Slide Image Placeholder 3"/>
          <p:cNvSpPr>
            <a:spLocks noGrp="1" noRot="1" noChangeAspect="1"/>
          </p:cNvSpPr>
          <p:nvPr>
            <p:ph type="sldImg" idx="2"/>
          </p:nvPr>
        </p:nvSpPr>
        <p:spPr>
          <a:xfrm>
            <a:off x="717550" y="1158875"/>
            <a:ext cx="5562600" cy="3128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62463"/>
            <a:ext cx="5597525" cy="3649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63"/>
            <a:ext cx="3032125"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3988" y="8805863"/>
            <a:ext cx="3032125" cy="465137"/>
          </a:xfrm>
          <a:prstGeom prst="rect">
            <a:avLst/>
          </a:prstGeom>
        </p:spPr>
        <p:txBody>
          <a:bodyPr vert="horz" lIns="91440" tIns="45720" rIns="91440" bIns="45720" rtlCol="0" anchor="b"/>
          <a:lstStyle>
            <a:lvl1pPr algn="r">
              <a:defRPr sz="1200"/>
            </a:lvl1pPr>
          </a:lstStyle>
          <a:p>
            <a:fld id="{2FFD711E-AFBA-438D-AEF9-727934ACC77D}" type="slidenum">
              <a:rPr lang="en-US" smtClean="0"/>
              <a:t>‹#›</a:t>
            </a:fld>
            <a:endParaRPr lang="en-US"/>
          </a:p>
        </p:txBody>
      </p:sp>
    </p:spTree>
    <p:extLst>
      <p:ext uri="{BB962C8B-B14F-4D97-AF65-F5344CB8AC3E}">
        <p14:creationId xmlns:p14="http://schemas.microsoft.com/office/powerpoint/2010/main" val="369180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 additional note here – questions have</a:t>
            </a:r>
            <a:r>
              <a:rPr lang="en-US" baseline="0" dirty="0"/>
              <a:t> been raised during this process about gerrymandering. O</a:t>
            </a:r>
            <a:r>
              <a:rPr lang="en-US" dirty="0"/>
              <a:t>ur county has a long history of NOT injecting</a:t>
            </a:r>
            <a:r>
              <a:rPr lang="en-US" baseline="0" dirty="0"/>
              <a:t> </a:t>
            </a:r>
            <a:r>
              <a:rPr lang="en-US" baseline="0" dirty="0" err="1"/>
              <a:t>socioeconomc</a:t>
            </a:r>
            <a:r>
              <a:rPr lang="en-US" baseline="0" dirty="0"/>
              <a:t> or racial data into the process of redistricting, and we certainly do not and never intend to use that data as long as we are stewards of the public trust. Our districts are compact rather than spliced for political advantage.</a:t>
            </a:r>
            <a:endParaRPr lang="en-US" dirty="0"/>
          </a:p>
        </p:txBody>
      </p:sp>
      <p:sp>
        <p:nvSpPr>
          <p:cNvPr id="4" name="Slide Number Placeholder 3"/>
          <p:cNvSpPr>
            <a:spLocks noGrp="1"/>
          </p:cNvSpPr>
          <p:nvPr>
            <p:ph type="sldNum" sz="quarter" idx="10"/>
          </p:nvPr>
        </p:nvSpPr>
        <p:spPr/>
        <p:txBody>
          <a:bodyPr/>
          <a:lstStyle/>
          <a:p>
            <a:fld id="{3CC38F78-1A88-44B8-9785-1F295B2E9D94}"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C38F78-1A88-44B8-9785-1F295B2E9D94}"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Manitou?</a:t>
            </a:r>
            <a:r>
              <a:rPr lang="en-US" baseline="0" dirty="0"/>
              <a:t> </a:t>
            </a:r>
            <a:endParaRPr lang="en-US" dirty="0"/>
          </a:p>
        </p:txBody>
      </p:sp>
      <p:sp>
        <p:nvSpPr>
          <p:cNvPr id="4" name="Slide Number Placeholder 3"/>
          <p:cNvSpPr>
            <a:spLocks noGrp="1"/>
          </p:cNvSpPr>
          <p:nvPr>
            <p:ph type="sldNum" sz="quarter" idx="10"/>
          </p:nvPr>
        </p:nvSpPr>
        <p:spPr/>
        <p:txBody>
          <a:bodyPr/>
          <a:lstStyle/>
          <a:p>
            <a:fld id="{3CC38F78-1A88-44B8-9785-1F295B2E9D94}"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64C873E5-5590-4B3B-BEF0-34328E013882}" type="datetimeFigureOut">
              <a:rPr lang="en-US" smtClean="0"/>
              <a:pPr/>
              <a:t>2/9/2021</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BA0AAB1E-1958-490D-8125-54E9739C0790}" type="slidenum">
              <a:rPr lang="en-US" smtClean="0"/>
              <a:pPr/>
              <a:t>‹#›</a:t>
            </a:fld>
            <a:endParaRPr lang="en-US" dirty="0"/>
          </a:p>
        </p:txBody>
      </p:sp>
    </p:spTree>
    <p:extLst>
      <p:ext uri="{BB962C8B-B14F-4D97-AF65-F5344CB8AC3E}">
        <p14:creationId xmlns:p14="http://schemas.microsoft.com/office/powerpoint/2010/main" val="343095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C873E5-5590-4B3B-BEF0-34328E013882}" type="datetimeFigureOut">
              <a:rPr lang="en-US" smtClean="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AAB1E-1958-490D-8125-54E9739C0790}" type="slidenum">
              <a:rPr lang="en-US" smtClean="0"/>
              <a:pPr/>
              <a:t>‹#›</a:t>
            </a:fld>
            <a:endParaRPr lang="en-US" dirty="0"/>
          </a:p>
        </p:txBody>
      </p:sp>
    </p:spTree>
    <p:extLst>
      <p:ext uri="{BB962C8B-B14F-4D97-AF65-F5344CB8AC3E}">
        <p14:creationId xmlns:p14="http://schemas.microsoft.com/office/powerpoint/2010/main" val="168896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C873E5-5590-4B3B-BEF0-34328E013882}" type="datetimeFigureOut">
              <a:rPr lang="en-US" smtClean="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AAB1E-1958-490D-8125-54E9739C0790}" type="slidenum">
              <a:rPr lang="en-US" smtClean="0"/>
              <a:pPr/>
              <a:t>‹#›</a:t>
            </a:fld>
            <a:endParaRPr lang="en-US" dirty="0"/>
          </a:p>
        </p:txBody>
      </p:sp>
    </p:spTree>
    <p:extLst>
      <p:ext uri="{BB962C8B-B14F-4D97-AF65-F5344CB8AC3E}">
        <p14:creationId xmlns:p14="http://schemas.microsoft.com/office/powerpoint/2010/main" val="243080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C873E5-5590-4B3B-BEF0-34328E013882}" type="datetimeFigureOut">
              <a:rPr lang="en-US" smtClean="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AAB1E-1958-490D-8125-54E9739C0790}" type="slidenum">
              <a:rPr lang="en-US" smtClean="0"/>
              <a:pPr/>
              <a:t>‹#›</a:t>
            </a:fld>
            <a:endParaRPr lang="en-US" dirty="0"/>
          </a:p>
        </p:txBody>
      </p:sp>
    </p:spTree>
    <p:extLst>
      <p:ext uri="{BB962C8B-B14F-4D97-AF65-F5344CB8AC3E}">
        <p14:creationId xmlns:p14="http://schemas.microsoft.com/office/powerpoint/2010/main" val="3756246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4C873E5-5590-4B3B-BEF0-34328E013882}" type="datetimeFigureOut">
              <a:rPr lang="en-US" smtClean="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AAB1E-1958-490D-8125-54E9739C0790}" type="slidenum">
              <a:rPr lang="en-US" smtClean="0"/>
              <a:pPr/>
              <a:t>‹#›</a:t>
            </a:fld>
            <a:endParaRPr lang="en-US" dirty="0"/>
          </a:p>
        </p:txBody>
      </p:sp>
    </p:spTree>
    <p:extLst>
      <p:ext uri="{BB962C8B-B14F-4D97-AF65-F5344CB8AC3E}">
        <p14:creationId xmlns:p14="http://schemas.microsoft.com/office/powerpoint/2010/main" val="325898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4C873E5-5590-4B3B-BEF0-34328E013882}" type="datetimeFigureOut">
              <a:rPr lang="en-US" smtClean="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AAB1E-1958-490D-8125-54E9739C0790}" type="slidenum">
              <a:rPr lang="en-US" smtClean="0"/>
              <a:pPr/>
              <a:t>‹#›</a:t>
            </a:fld>
            <a:endParaRPr lang="en-US" dirty="0"/>
          </a:p>
        </p:txBody>
      </p:sp>
    </p:spTree>
    <p:extLst>
      <p:ext uri="{BB962C8B-B14F-4D97-AF65-F5344CB8AC3E}">
        <p14:creationId xmlns:p14="http://schemas.microsoft.com/office/powerpoint/2010/main" val="3024297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64C873E5-5590-4B3B-BEF0-34328E013882}" type="datetimeFigureOut">
              <a:rPr lang="en-US" smtClean="0"/>
              <a:pPr/>
              <a:t>2/9/2021</a:t>
            </a:fld>
            <a:endParaRPr lang="en-US" dirty="0"/>
          </a:p>
        </p:txBody>
      </p:sp>
      <p:sp>
        <p:nvSpPr>
          <p:cNvPr id="27" name="Slide Number Placeholder 26"/>
          <p:cNvSpPr>
            <a:spLocks noGrp="1"/>
          </p:cNvSpPr>
          <p:nvPr>
            <p:ph type="sldNum" sz="quarter" idx="11"/>
          </p:nvPr>
        </p:nvSpPr>
        <p:spPr/>
        <p:txBody>
          <a:bodyPr rtlCol="0"/>
          <a:lstStyle/>
          <a:p>
            <a:fld id="{BA0AAB1E-1958-490D-8125-54E9739C0790}"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extLst>
      <p:ext uri="{BB962C8B-B14F-4D97-AF65-F5344CB8AC3E}">
        <p14:creationId xmlns:p14="http://schemas.microsoft.com/office/powerpoint/2010/main" val="236001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64C873E5-5590-4B3B-BEF0-34328E013882}" type="datetimeFigureOut">
              <a:rPr lang="en-US" smtClean="0"/>
              <a:pPr/>
              <a:t>2/9/2021</a:t>
            </a:fld>
            <a:endParaRPr lang="en-US" dirty="0"/>
          </a:p>
        </p:txBody>
      </p:sp>
      <p:sp>
        <p:nvSpPr>
          <p:cNvPr id="4" name="Footer Placeholder 3"/>
          <p:cNvSpPr>
            <a:spLocks noGrp="1"/>
          </p:cNvSpPr>
          <p:nvPr>
            <p:ph type="ftr" sz="quarter" idx="11"/>
          </p:nvPr>
        </p:nvSpPr>
        <p:spPr>
          <a:xfrm>
            <a:off x="7010400" y="612648"/>
            <a:ext cx="1767840" cy="457200"/>
          </a:xfrm>
        </p:spPr>
        <p:txBody>
          <a:bodyPr/>
          <a:lstStyle/>
          <a:p>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BA0AAB1E-1958-490D-8125-54E9739C0790}" type="slidenum">
              <a:rPr lang="en-US" smtClean="0"/>
              <a:pPr/>
              <a:t>‹#›</a:t>
            </a:fld>
            <a:endParaRPr lang="en-US" dirty="0"/>
          </a:p>
        </p:txBody>
      </p:sp>
    </p:spTree>
    <p:extLst>
      <p:ext uri="{BB962C8B-B14F-4D97-AF65-F5344CB8AC3E}">
        <p14:creationId xmlns:p14="http://schemas.microsoft.com/office/powerpoint/2010/main" val="60707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873E5-5590-4B3B-BEF0-34328E013882}" type="datetimeFigureOut">
              <a:rPr lang="en-US" smtClean="0"/>
              <a:pPr/>
              <a:t>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0AAB1E-1958-490D-8125-54E9739C0790}" type="slidenum">
              <a:rPr lang="en-US" smtClean="0"/>
              <a:pPr/>
              <a:t>‹#›</a:t>
            </a:fld>
            <a:endParaRPr lang="en-US" dirty="0"/>
          </a:p>
        </p:txBody>
      </p:sp>
    </p:spTree>
    <p:extLst>
      <p:ext uri="{BB962C8B-B14F-4D97-AF65-F5344CB8AC3E}">
        <p14:creationId xmlns:p14="http://schemas.microsoft.com/office/powerpoint/2010/main" val="220432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4C873E5-5590-4B3B-BEF0-34328E013882}" type="datetimeFigureOut">
              <a:rPr lang="en-US" smtClean="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AAB1E-1958-490D-8125-54E9739C0790}" type="slidenum">
              <a:rPr lang="en-US" smtClean="0"/>
              <a:pPr/>
              <a:t>‹#›</a:t>
            </a:fld>
            <a:endParaRPr lang="en-US" dirty="0"/>
          </a:p>
        </p:txBody>
      </p:sp>
    </p:spTree>
    <p:extLst>
      <p:ext uri="{BB962C8B-B14F-4D97-AF65-F5344CB8AC3E}">
        <p14:creationId xmlns:p14="http://schemas.microsoft.com/office/powerpoint/2010/main" val="356244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4C873E5-5590-4B3B-BEF0-34328E013882}" type="datetimeFigureOut">
              <a:rPr lang="en-US" smtClean="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AAB1E-1958-490D-8125-54E9739C0790}" type="slidenum">
              <a:rPr lang="en-US" smtClean="0"/>
              <a:pPr/>
              <a:t>‹#›</a:t>
            </a:fld>
            <a:endParaRPr lang="en-US" dirty="0"/>
          </a:p>
        </p:txBody>
      </p:sp>
    </p:spTree>
    <p:extLst>
      <p:ext uri="{BB962C8B-B14F-4D97-AF65-F5344CB8AC3E}">
        <p14:creationId xmlns:p14="http://schemas.microsoft.com/office/powerpoint/2010/main" val="207372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64C873E5-5590-4B3B-BEF0-34328E013882}" type="datetimeFigureOut">
              <a:rPr lang="en-US" smtClean="0"/>
              <a:pPr/>
              <a:t>2/9/2021</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BA0AAB1E-1958-490D-8125-54E9739C0790}" type="slidenum">
              <a:rPr lang="en-US" smtClean="0"/>
              <a:pPr/>
              <a:t>‹#›</a:t>
            </a:fld>
            <a:endParaRPr lang="en-US" dirty="0"/>
          </a:p>
        </p:txBody>
      </p:sp>
    </p:spTree>
    <p:extLst>
      <p:ext uri="{BB962C8B-B14F-4D97-AF65-F5344CB8AC3E}">
        <p14:creationId xmlns:p14="http://schemas.microsoft.com/office/powerpoint/2010/main" val="1721173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4478383"/>
            <a:ext cx="5486400" cy="1752600"/>
          </a:xfrm>
        </p:spPr>
        <p:txBody>
          <a:bodyPr>
            <a:normAutofit/>
          </a:bodyPr>
          <a:lstStyle/>
          <a:p>
            <a:r>
              <a:rPr lang="en-US" dirty="0">
                <a:solidFill>
                  <a:schemeClr val="tx1"/>
                </a:solidFill>
              </a:rPr>
              <a:t>Chuck Broerman</a:t>
            </a:r>
          </a:p>
          <a:p>
            <a:r>
              <a:rPr lang="en-US" dirty="0">
                <a:solidFill>
                  <a:schemeClr val="tx1"/>
                </a:solidFill>
              </a:rPr>
              <a:t>El Paso County Clerk and Record</a:t>
            </a:r>
          </a:p>
          <a:p>
            <a:r>
              <a:rPr lang="en-US" dirty="0">
                <a:solidFill>
                  <a:schemeClr val="tx1"/>
                </a:solidFill>
              </a:rPr>
              <a:t>February 9,2021</a:t>
            </a:r>
          </a:p>
          <a:p>
            <a:endParaRPr lang="en-US" dirty="0">
              <a:solidFill>
                <a:schemeClr val="tx1"/>
              </a:solidFill>
            </a:endParaRPr>
          </a:p>
        </p:txBody>
      </p:sp>
      <p:pic>
        <p:nvPicPr>
          <p:cNvPr id="4" name="Picture 3" descr="CAR Logo Transparent.png"/>
          <p:cNvPicPr>
            <a:picLocks noChangeAspect="1"/>
          </p:cNvPicPr>
          <p:nvPr/>
        </p:nvPicPr>
        <p:blipFill>
          <a:blip r:embed="rId2" cstate="print"/>
          <a:stretch>
            <a:fillRect/>
          </a:stretch>
        </p:blipFill>
        <p:spPr>
          <a:xfrm>
            <a:off x="7467601" y="398416"/>
            <a:ext cx="2785403" cy="2438400"/>
          </a:xfrm>
          <a:prstGeom prst="rect">
            <a:avLst/>
          </a:prstGeom>
        </p:spPr>
      </p:pic>
      <p:sp>
        <p:nvSpPr>
          <p:cNvPr id="2" name="TextBox 1">
            <a:extLst>
              <a:ext uri="{FF2B5EF4-FFF2-40B4-BE49-F238E27FC236}">
                <a16:creationId xmlns:a16="http://schemas.microsoft.com/office/drawing/2014/main" id="{E08CF628-78FA-446E-AAC0-0E0BD1ED50F1}"/>
              </a:ext>
            </a:extLst>
          </p:cNvPr>
          <p:cNvSpPr txBox="1"/>
          <p:nvPr/>
        </p:nvSpPr>
        <p:spPr>
          <a:xfrm>
            <a:off x="503854" y="627017"/>
            <a:ext cx="6858000" cy="1754326"/>
          </a:xfrm>
          <a:prstGeom prst="rect">
            <a:avLst/>
          </a:prstGeom>
          <a:noFill/>
        </p:spPr>
        <p:txBody>
          <a:bodyPr wrap="square" rtlCol="0">
            <a:spAutoFit/>
          </a:bodyPr>
          <a:lstStyle/>
          <a:p>
            <a:r>
              <a:rPr lang="en-US" sz="3600" dirty="0">
                <a:solidFill>
                  <a:schemeClr val="bg1"/>
                </a:solidFill>
              </a:rPr>
              <a:t>Proposed Colorado General Assembly Commissioner </a:t>
            </a:r>
          </a:p>
          <a:p>
            <a:r>
              <a:rPr lang="en-US" sz="3600" dirty="0">
                <a:solidFill>
                  <a:schemeClr val="bg1"/>
                </a:solidFill>
              </a:rPr>
              <a:t>Re-Districting Bill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4" name="Picture 6" descr="C:\Users\caralbert\Desktop\download.jpg"/>
          <p:cNvPicPr>
            <a:picLocks noChangeAspect="1" noChangeArrowheads="1"/>
          </p:cNvPicPr>
          <p:nvPr/>
        </p:nvPicPr>
        <p:blipFill>
          <a:blip r:embed="rId3" cstate="print"/>
          <a:srcRect/>
          <a:stretch>
            <a:fillRect/>
          </a:stretch>
        </p:blipFill>
        <p:spPr bwMode="auto">
          <a:xfrm>
            <a:off x="8458201" y="4800600"/>
            <a:ext cx="1932887" cy="14478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676400" y="533400"/>
            <a:ext cx="8229600" cy="1066800"/>
          </a:xfrm>
        </p:spPr>
        <p:txBody>
          <a:bodyPr/>
          <a:lstStyle/>
          <a:p>
            <a:r>
              <a:rPr lang="en-US" dirty="0"/>
              <a:t>Key District Features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1704373"/>
              </p:ext>
            </p:extLst>
          </p:nvPr>
        </p:nvGraphicFramePr>
        <p:xfrm>
          <a:off x="1676400" y="1600200"/>
          <a:ext cx="4800600" cy="4942840"/>
        </p:xfrm>
        <a:graphic>
          <a:graphicData uri="http://schemas.openxmlformats.org/drawingml/2006/table">
            <a:tbl>
              <a:tblPr firstRow="1" bandRow="1">
                <a:tableStyleId>{5C22544A-7EE6-4342-B048-85BDC9FD1C3A}</a:tableStyleId>
              </a:tblPr>
              <a:tblGrid>
                <a:gridCol w="1255542">
                  <a:extLst>
                    <a:ext uri="{9D8B030D-6E8A-4147-A177-3AD203B41FA5}">
                      <a16:colId xmlns:a16="http://schemas.microsoft.com/office/drawing/2014/main" val="20000"/>
                    </a:ext>
                  </a:extLst>
                </a:gridCol>
                <a:gridCol w="3545058">
                  <a:extLst>
                    <a:ext uri="{9D8B030D-6E8A-4147-A177-3AD203B41FA5}">
                      <a16:colId xmlns:a16="http://schemas.microsoft.com/office/drawing/2014/main" val="20001"/>
                    </a:ext>
                  </a:extLst>
                </a:gridCol>
              </a:tblGrid>
              <a:tr h="370840">
                <a:tc>
                  <a:txBody>
                    <a:bodyPr/>
                    <a:lstStyle/>
                    <a:p>
                      <a:pPr algn="ctr"/>
                      <a:r>
                        <a:rPr lang="en-US" dirty="0"/>
                        <a:t>District</a:t>
                      </a:r>
                    </a:p>
                  </a:txBody>
                  <a:tcPr/>
                </a:tc>
                <a:tc>
                  <a:txBody>
                    <a:bodyPr/>
                    <a:lstStyle/>
                    <a:p>
                      <a:pPr algn="ctr"/>
                      <a:r>
                        <a:rPr lang="en-US" dirty="0"/>
                        <a:t>Key</a:t>
                      </a:r>
                      <a:r>
                        <a:rPr lang="en-US" baseline="0" dirty="0"/>
                        <a:t> Features</a:t>
                      </a:r>
                      <a:endParaRPr lang="en-US" dirty="0"/>
                    </a:p>
                  </a:txBody>
                  <a:tcPr/>
                </a:tc>
                <a:extLst>
                  <a:ext uri="{0D108BD9-81ED-4DB2-BD59-A6C34878D82A}">
                    <a16:rowId xmlns:a16="http://schemas.microsoft.com/office/drawing/2014/main" val="10000"/>
                  </a:ext>
                </a:extLst>
              </a:tr>
              <a:tr h="370840">
                <a:tc>
                  <a:txBody>
                    <a:bodyPr/>
                    <a:lstStyle/>
                    <a:p>
                      <a:pPr algn="ctr"/>
                      <a:r>
                        <a:rPr lang="en-US" dirty="0"/>
                        <a:t>District 1</a:t>
                      </a:r>
                    </a:p>
                  </a:txBody>
                  <a:tcPr anchor="ctr"/>
                </a:tc>
                <a:tc>
                  <a:txBody>
                    <a:bodyPr/>
                    <a:lstStyle/>
                    <a:p>
                      <a:pPr>
                        <a:buFont typeface="Arial" pitchFamily="34" charset="0"/>
                        <a:buChar char="•"/>
                      </a:pPr>
                      <a:r>
                        <a:rPr lang="en-US" dirty="0"/>
                        <a:t> Air Force</a:t>
                      </a:r>
                      <a:r>
                        <a:rPr lang="en-US" baseline="0" dirty="0"/>
                        <a:t> Academy</a:t>
                      </a:r>
                    </a:p>
                    <a:p>
                      <a:pPr>
                        <a:buFont typeface="Arial" pitchFamily="34" charset="0"/>
                        <a:buChar char="•"/>
                      </a:pPr>
                      <a:r>
                        <a:rPr lang="en-US" baseline="0" dirty="0"/>
                        <a:t> Black Forest</a:t>
                      </a:r>
                    </a:p>
                  </a:txBody>
                  <a:tcPr/>
                </a:tc>
                <a:extLst>
                  <a:ext uri="{0D108BD9-81ED-4DB2-BD59-A6C34878D82A}">
                    <a16:rowId xmlns:a16="http://schemas.microsoft.com/office/drawing/2014/main" val="10001"/>
                  </a:ext>
                </a:extLst>
              </a:tr>
              <a:tr h="370840">
                <a:tc>
                  <a:txBody>
                    <a:bodyPr/>
                    <a:lstStyle/>
                    <a:p>
                      <a:pPr algn="ctr"/>
                      <a:r>
                        <a:rPr lang="en-US" dirty="0"/>
                        <a:t>District 2</a:t>
                      </a:r>
                    </a:p>
                  </a:txBody>
                  <a:tcPr anchor="ctr"/>
                </a:tc>
                <a:tc>
                  <a:txBody>
                    <a:bodyPr/>
                    <a:lstStyle/>
                    <a:p>
                      <a:pPr>
                        <a:buFont typeface="Arial" pitchFamily="34" charset="0"/>
                        <a:buChar char="•"/>
                      </a:pPr>
                      <a:r>
                        <a:rPr lang="en-US" baseline="0" dirty="0"/>
                        <a:t> Powers Corridor</a:t>
                      </a:r>
                    </a:p>
                    <a:p>
                      <a:pPr>
                        <a:buFont typeface="Arial" pitchFamily="34" charset="0"/>
                        <a:buChar char="•"/>
                      </a:pPr>
                      <a:r>
                        <a:rPr lang="en-US" baseline="0" dirty="0"/>
                        <a:t> Eastern Colorado Springs</a:t>
                      </a:r>
                    </a:p>
                    <a:p>
                      <a:pPr>
                        <a:buFont typeface="Arial" pitchFamily="34" charset="0"/>
                        <a:buChar char="•"/>
                      </a:pPr>
                      <a:r>
                        <a:rPr lang="en-US" baseline="0" dirty="0"/>
                        <a:t> </a:t>
                      </a:r>
                      <a:r>
                        <a:rPr lang="en-US" baseline="0" dirty="0" err="1"/>
                        <a:t>Schriever</a:t>
                      </a:r>
                      <a:r>
                        <a:rPr lang="en-US" baseline="0" dirty="0"/>
                        <a:t> Air Force Base</a:t>
                      </a:r>
                    </a:p>
                    <a:p>
                      <a:pPr>
                        <a:buFont typeface="Arial" pitchFamily="34" charset="0"/>
                        <a:buChar char="•"/>
                      </a:pPr>
                      <a:r>
                        <a:rPr lang="en-US" baseline="0" dirty="0"/>
                        <a:t> Peterson Air Force Base</a:t>
                      </a:r>
                    </a:p>
                  </a:txBody>
                  <a:tcPr/>
                </a:tc>
                <a:extLst>
                  <a:ext uri="{0D108BD9-81ED-4DB2-BD59-A6C34878D82A}">
                    <a16:rowId xmlns:a16="http://schemas.microsoft.com/office/drawing/2014/main" val="10002"/>
                  </a:ext>
                </a:extLst>
              </a:tr>
              <a:tr h="370840">
                <a:tc>
                  <a:txBody>
                    <a:bodyPr/>
                    <a:lstStyle/>
                    <a:p>
                      <a:pPr algn="ctr"/>
                      <a:r>
                        <a:rPr lang="en-US" dirty="0"/>
                        <a:t>District 3</a:t>
                      </a:r>
                    </a:p>
                  </a:txBody>
                  <a:tcPr anchor="ctr"/>
                </a:tc>
                <a:tc>
                  <a:txBody>
                    <a:bodyPr/>
                    <a:lstStyle/>
                    <a:p>
                      <a:pPr>
                        <a:buFont typeface="Arial" pitchFamily="34" charset="0"/>
                        <a:buChar char="•"/>
                      </a:pPr>
                      <a:r>
                        <a:rPr lang="en-US" dirty="0"/>
                        <a:t> Western Colorado Springs</a:t>
                      </a:r>
                    </a:p>
                    <a:p>
                      <a:pPr>
                        <a:buFont typeface="Arial" pitchFamily="34" charset="0"/>
                        <a:buChar char="•"/>
                      </a:pPr>
                      <a:r>
                        <a:rPr lang="en-US" dirty="0"/>
                        <a:t> Downtown</a:t>
                      </a:r>
                    </a:p>
                    <a:p>
                      <a:pPr>
                        <a:buFont typeface="Arial" pitchFamily="34" charset="0"/>
                        <a:buChar char="•"/>
                      </a:pPr>
                      <a:r>
                        <a:rPr lang="en-US" baseline="0" dirty="0"/>
                        <a:t> Waldo Canyon area</a:t>
                      </a:r>
                    </a:p>
                    <a:p>
                      <a:pPr>
                        <a:buFont typeface="Arial" pitchFamily="34" charset="0"/>
                        <a:buChar char="•"/>
                      </a:pPr>
                      <a:r>
                        <a:rPr lang="en-US" baseline="0" dirty="0"/>
                        <a:t> NORAD</a:t>
                      </a:r>
                    </a:p>
                    <a:p>
                      <a:pPr>
                        <a:buFont typeface="Arial" pitchFamily="34" charset="0"/>
                        <a:buChar char="•"/>
                      </a:pPr>
                      <a:r>
                        <a:rPr lang="en-US" baseline="0" dirty="0"/>
                        <a:t> Manitou</a:t>
                      </a:r>
                      <a:endParaRPr lang="en-US" dirty="0"/>
                    </a:p>
                  </a:txBody>
                  <a:tcPr/>
                </a:tc>
                <a:extLst>
                  <a:ext uri="{0D108BD9-81ED-4DB2-BD59-A6C34878D82A}">
                    <a16:rowId xmlns:a16="http://schemas.microsoft.com/office/drawing/2014/main" val="10003"/>
                  </a:ext>
                </a:extLst>
              </a:tr>
              <a:tr h="370840">
                <a:tc>
                  <a:txBody>
                    <a:bodyPr/>
                    <a:lstStyle/>
                    <a:p>
                      <a:pPr algn="ctr"/>
                      <a:r>
                        <a:rPr lang="en-US" dirty="0"/>
                        <a:t>District 4</a:t>
                      </a:r>
                    </a:p>
                  </a:txBody>
                  <a:tcPr anchor="ctr"/>
                </a:tc>
                <a:tc>
                  <a:txBody>
                    <a:bodyPr/>
                    <a:lstStyle/>
                    <a:p>
                      <a:pPr>
                        <a:buFont typeface="Arial" pitchFamily="34" charset="0"/>
                        <a:buChar char="•"/>
                      </a:pPr>
                      <a:r>
                        <a:rPr lang="en-US" dirty="0"/>
                        <a:t> Fort Carson</a:t>
                      </a:r>
                    </a:p>
                    <a:p>
                      <a:pPr>
                        <a:buFont typeface="Arial" pitchFamily="34" charset="0"/>
                        <a:buChar char="•"/>
                      </a:pPr>
                      <a:r>
                        <a:rPr lang="en-US" dirty="0"/>
                        <a:t> Fountain</a:t>
                      </a:r>
                    </a:p>
                  </a:txBody>
                  <a:tcPr/>
                </a:tc>
                <a:extLst>
                  <a:ext uri="{0D108BD9-81ED-4DB2-BD59-A6C34878D82A}">
                    <a16:rowId xmlns:a16="http://schemas.microsoft.com/office/drawing/2014/main" val="10004"/>
                  </a:ext>
                </a:extLst>
              </a:tr>
              <a:tr h="370840">
                <a:tc>
                  <a:txBody>
                    <a:bodyPr/>
                    <a:lstStyle/>
                    <a:p>
                      <a:pPr algn="ctr"/>
                      <a:r>
                        <a:rPr lang="en-US" dirty="0"/>
                        <a:t>District 5</a:t>
                      </a:r>
                    </a:p>
                  </a:txBody>
                  <a:tcPr anchor="ctr"/>
                </a:tc>
                <a:tc>
                  <a:txBody>
                    <a:bodyPr/>
                    <a:lstStyle/>
                    <a:p>
                      <a:pPr>
                        <a:buFont typeface="Arial" pitchFamily="34" charset="0"/>
                        <a:buChar char="•"/>
                      </a:pPr>
                      <a:r>
                        <a:rPr lang="en-US" dirty="0"/>
                        <a:t> Central Colorado Springs</a:t>
                      </a:r>
                    </a:p>
                    <a:p>
                      <a:pPr>
                        <a:buFont typeface="Arial" pitchFamily="34" charset="0"/>
                        <a:buChar char="•"/>
                      </a:pPr>
                      <a:r>
                        <a:rPr lang="en-US" dirty="0"/>
                        <a:t> Olympic</a:t>
                      </a:r>
                      <a:r>
                        <a:rPr lang="en-US" baseline="0" dirty="0"/>
                        <a:t> Training Center</a:t>
                      </a:r>
                      <a:endParaRPr lang="en-US" dirty="0"/>
                    </a:p>
                  </a:txBody>
                  <a:tcPr/>
                </a:tc>
                <a:extLst>
                  <a:ext uri="{0D108BD9-81ED-4DB2-BD59-A6C34878D82A}">
                    <a16:rowId xmlns:a16="http://schemas.microsoft.com/office/drawing/2014/main" val="10005"/>
                  </a:ext>
                </a:extLst>
              </a:tr>
            </a:tbl>
          </a:graphicData>
        </a:graphic>
      </p:graphicFrame>
      <p:sp>
        <p:nvSpPr>
          <p:cNvPr id="73730" name="AutoShape 2" descr="Image result for air force academ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3731" name="Picture 3" descr="C:\Users\caralbert\Desktop\download.jpg"/>
          <p:cNvPicPr>
            <a:picLocks noChangeAspect="1" noChangeArrowheads="1"/>
          </p:cNvPicPr>
          <p:nvPr/>
        </p:nvPicPr>
        <p:blipFill>
          <a:blip r:embed="rId4" cstate="print"/>
          <a:srcRect/>
          <a:stretch>
            <a:fillRect/>
          </a:stretch>
        </p:blipFill>
        <p:spPr bwMode="auto">
          <a:xfrm>
            <a:off x="6705600" y="1752600"/>
            <a:ext cx="2133600" cy="1419814"/>
          </a:xfrm>
          <a:prstGeom prst="rect">
            <a:avLst/>
          </a:prstGeom>
          <a:ln>
            <a:noFill/>
          </a:ln>
          <a:effectLst>
            <a:outerShdw blurRad="292100" dist="139700" dir="2700000" algn="tl" rotWithShape="0">
              <a:srgbClr val="333333">
                <a:alpha val="65000"/>
              </a:srgbClr>
            </a:outerShdw>
          </a:effectLst>
        </p:spPr>
      </p:pic>
      <p:pic>
        <p:nvPicPr>
          <p:cNvPr id="73732" name="Picture 4" descr="C:\Users\caralbert\Desktop\download.jpg"/>
          <p:cNvPicPr>
            <a:picLocks noChangeAspect="1" noChangeArrowheads="1"/>
          </p:cNvPicPr>
          <p:nvPr/>
        </p:nvPicPr>
        <p:blipFill>
          <a:blip r:embed="rId5" cstate="print"/>
          <a:srcRect/>
          <a:stretch>
            <a:fillRect/>
          </a:stretch>
        </p:blipFill>
        <p:spPr bwMode="auto">
          <a:xfrm>
            <a:off x="7696201" y="3276601"/>
            <a:ext cx="2028307" cy="1362075"/>
          </a:xfrm>
          <a:prstGeom prst="rect">
            <a:avLst/>
          </a:prstGeom>
          <a:ln>
            <a:noFill/>
          </a:ln>
          <a:effectLst>
            <a:outerShdw blurRad="292100" dist="139700" dir="2700000" algn="tl" rotWithShape="0">
              <a:srgbClr val="333333">
                <a:alpha val="65000"/>
              </a:srgbClr>
            </a:outerShdw>
          </a:effectLst>
        </p:spPr>
      </p:pic>
      <p:pic>
        <p:nvPicPr>
          <p:cNvPr id="73733" name="Picture 5" descr="C:\Users\caralbert\Desktop\download.jpg"/>
          <p:cNvPicPr>
            <a:picLocks noChangeAspect="1" noChangeArrowheads="1"/>
          </p:cNvPicPr>
          <p:nvPr/>
        </p:nvPicPr>
        <p:blipFill>
          <a:blip r:embed="rId6" cstate="print"/>
          <a:srcRect/>
          <a:stretch>
            <a:fillRect/>
          </a:stretch>
        </p:blipFill>
        <p:spPr bwMode="auto">
          <a:xfrm>
            <a:off x="6705600" y="4114801"/>
            <a:ext cx="1931106" cy="1241425"/>
          </a:xfrm>
          <a:prstGeom prst="rect">
            <a:avLst/>
          </a:prstGeom>
          <a:ln>
            <a:noFill/>
          </a:ln>
          <a:effectLst>
            <a:outerShdw blurRad="292100" dist="139700" dir="2700000" algn="tl" rotWithShape="0">
              <a:srgbClr val="333333">
                <a:alpha val="65000"/>
              </a:srgbClr>
            </a:outerShdw>
          </a:effectLst>
        </p:spPr>
      </p:pic>
      <p:pic>
        <p:nvPicPr>
          <p:cNvPr id="73735" name="Picture 7" descr="C:\Users\caralbert\Desktop\download.jpg"/>
          <p:cNvPicPr>
            <a:picLocks noChangeAspect="1" noChangeArrowheads="1"/>
          </p:cNvPicPr>
          <p:nvPr/>
        </p:nvPicPr>
        <p:blipFill>
          <a:blip r:embed="rId7" cstate="print"/>
          <a:srcRect/>
          <a:stretch>
            <a:fillRect/>
          </a:stretch>
        </p:blipFill>
        <p:spPr bwMode="auto">
          <a:xfrm>
            <a:off x="8915401" y="1905001"/>
            <a:ext cx="1287639" cy="1622425"/>
          </a:xfrm>
          <a:prstGeom prst="rect">
            <a:avLst/>
          </a:prstGeom>
          <a:ln>
            <a:noFill/>
          </a:ln>
          <a:effectLst>
            <a:outerShdw blurRad="292100" dist="139700" dir="2700000" algn="tl" rotWithShape="0">
              <a:srgbClr val="333333">
                <a:alpha val="65000"/>
              </a:srgbClr>
            </a:outerShdw>
          </a:effectLst>
        </p:spPr>
      </p:pic>
      <p:pic>
        <p:nvPicPr>
          <p:cNvPr id="73736" name="Picture 8" descr="C:\Users\caralbert\Desktop\download.jpg"/>
          <p:cNvPicPr>
            <a:picLocks noChangeAspect="1" noChangeArrowheads="1"/>
          </p:cNvPicPr>
          <p:nvPr/>
        </p:nvPicPr>
        <p:blipFill>
          <a:blip r:embed="rId8" cstate="print"/>
          <a:srcRect/>
          <a:stretch>
            <a:fillRect/>
          </a:stretch>
        </p:blipFill>
        <p:spPr bwMode="auto">
          <a:xfrm>
            <a:off x="7010401" y="5486401"/>
            <a:ext cx="1617099" cy="12112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4F0F-3DA4-4503-B2A4-1F879F3A1E23}"/>
              </a:ext>
            </a:extLst>
          </p:cNvPr>
          <p:cNvSpPr>
            <a:spLocks noGrp="1"/>
          </p:cNvSpPr>
          <p:nvPr>
            <p:ph type="title"/>
          </p:nvPr>
        </p:nvSpPr>
        <p:spPr>
          <a:xfrm>
            <a:off x="609600" y="522514"/>
            <a:ext cx="10972800" cy="746449"/>
          </a:xfrm>
        </p:spPr>
        <p:txBody>
          <a:bodyPr/>
          <a:lstStyle/>
          <a:p>
            <a:r>
              <a:rPr lang="en-US" dirty="0"/>
              <a:t>Questions</a:t>
            </a:r>
          </a:p>
        </p:txBody>
      </p:sp>
      <p:sp>
        <p:nvSpPr>
          <p:cNvPr id="3" name="Content Placeholder 2">
            <a:extLst>
              <a:ext uri="{FF2B5EF4-FFF2-40B4-BE49-F238E27FC236}">
                <a16:creationId xmlns:a16="http://schemas.microsoft.com/office/drawing/2014/main" id="{DEC83A1F-389F-494E-A2EC-B6839C436C9B}"/>
              </a:ext>
            </a:extLst>
          </p:cNvPr>
          <p:cNvSpPr>
            <a:spLocks noGrp="1"/>
          </p:cNvSpPr>
          <p:nvPr>
            <p:ph idx="1"/>
          </p:nvPr>
        </p:nvSpPr>
        <p:spPr>
          <a:xfrm>
            <a:off x="609600" y="1268963"/>
            <a:ext cx="10972800" cy="5305573"/>
          </a:xfrm>
        </p:spPr>
        <p:txBody>
          <a:bodyPr>
            <a:normAutofit/>
          </a:bodyPr>
          <a:lstStyle/>
          <a:p>
            <a:r>
              <a:rPr lang="en-US" dirty="0"/>
              <a:t>What is the problem this bill is purporting to solve?</a:t>
            </a:r>
          </a:p>
          <a:p>
            <a:endParaRPr lang="en-US" dirty="0"/>
          </a:p>
          <a:p>
            <a:r>
              <a:rPr lang="en-US" dirty="0"/>
              <a:t>Where is there empirical or anecdotal evidence that political gerrymandering is a problem for county commissioners?</a:t>
            </a:r>
          </a:p>
          <a:p>
            <a:endParaRPr lang="en-US" dirty="0"/>
          </a:p>
          <a:p>
            <a:r>
              <a:rPr lang="en-US" dirty="0"/>
              <a:t>Commissioners are best situated and closest to their voting base to understand the unique characteristics for their counties.</a:t>
            </a:r>
          </a:p>
          <a:p>
            <a:endParaRPr lang="en-US" dirty="0"/>
          </a:p>
          <a:p>
            <a:r>
              <a:rPr lang="en-US" dirty="0"/>
              <a:t>Commissioners are voted in by the people to make these types of decisions.</a:t>
            </a:r>
          </a:p>
          <a:p>
            <a:endParaRPr lang="en-US" dirty="0"/>
          </a:p>
          <a:p>
            <a:pPr marL="109728" indent="0">
              <a:buNone/>
            </a:pPr>
            <a:endParaRPr lang="en-US" dirty="0"/>
          </a:p>
          <a:p>
            <a:pPr marL="109728" indent="0">
              <a:buNone/>
            </a:pPr>
            <a:endParaRPr lang="en-US" dirty="0"/>
          </a:p>
          <a:p>
            <a:endParaRPr lang="en-US" dirty="0"/>
          </a:p>
        </p:txBody>
      </p:sp>
    </p:spTree>
    <p:extLst>
      <p:ext uri="{BB962C8B-B14F-4D97-AF65-F5344CB8AC3E}">
        <p14:creationId xmlns:p14="http://schemas.microsoft.com/office/powerpoint/2010/main" val="62229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10;&#10;Description automatically generated">
            <a:extLst>
              <a:ext uri="{FF2B5EF4-FFF2-40B4-BE49-F238E27FC236}">
                <a16:creationId xmlns:a16="http://schemas.microsoft.com/office/drawing/2014/main" id="{80911F00-A41D-435C-9531-69AB9A040C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1992" y="342900"/>
            <a:ext cx="9144000" cy="64389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C935-7D4C-4007-A9C5-A6C6BA9075E1}"/>
              </a:ext>
            </a:extLst>
          </p:cNvPr>
          <p:cNvSpPr>
            <a:spLocks noGrp="1"/>
          </p:cNvSpPr>
          <p:nvPr>
            <p:ph type="title"/>
          </p:nvPr>
        </p:nvSpPr>
        <p:spPr>
          <a:xfrm>
            <a:off x="609600" y="625152"/>
            <a:ext cx="10972800" cy="858416"/>
          </a:xfrm>
        </p:spPr>
        <p:txBody>
          <a:bodyPr/>
          <a:lstStyle/>
          <a:p>
            <a:r>
              <a:rPr lang="en-US" dirty="0"/>
              <a:t>Concerns</a:t>
            </a:r>
          </a:p>
        </p:txBody>
      </p:sp>
      <p:sp>
        <p:nvSpPr>
          <p:cNvPr id="3" name="Content Placeholder 2">
            <a:extLst>
              <a:ext uri="{FF2B5EF4-FFF2-40B4-BE49-F238E27FC236}">
                <a16:creationId xmlns:a16="http://schemas.microsoft.com/office/drawing/2014/main" id="{E9269AA9-5010-4100-B42A-9CAC189ED06C}"/>
              </a:ext>
            </a:extLst>
          </p:cNvPr>
          <p:cNvSpPr>
            <a:spLocks noGrp="1"/>
          </p:cNvSpPr>
          <p:nvPr>
            <p:ph idx="1"/>
          </p:nvPr>
        </p:nvSpPr>
        <p:spPr>
          <a:xfrm>
            <a:off x="609600" y="1548882"/>
            <a:ext cx="10972800" cy="5025654"/>
          </a:xfrm>
        </p:spPr>
        <p:txBody>
          <a:bodyPr/>
          <a:lstStyle/>
          <a:p>
            <a:r>
              <a:rPr lang="en-US" dirty="0"/>
              <a:t>Loss of Local Control</a:t>
            </a:r>
          </a:p>
          <a:p>
            <a:endParaRPr lang="en-US" dirty="0"/>
          </a:p>
          <a:p>
            <a:r>
              <a:rPr lang="en-US" dirty="0"/>
              <a:t>Unfunded mandate</a:t>
            </a:r>
          </a:p>
          <a:p>
            <a:endParaRPr lang="en-US" dirty="0"/>
          </a:p>
          <a:p>
            <a:r>
              <a:rPr lang="en-US" dirty="0"/>
              <a:t>Currently a simple process with a small cost impact</a:t>
            </a:r>
          </a:p>
          <a:p>
            <a:endParaRPr lang="en-US" dirty="0"/>
          </a:p>
          <a:p>
            <a:r>
              <a:rPr lang="en-US" dirty="0"/>
              <a:t>Equal Protect issue-?</a:t>
            </a:r>
          </a:p>
          <a:p>
            <a:pPr lvl="1"/>
            <a:r>
              <a:rPr lang="en-US" dirty="0"/>
              <a:t>Singling out a few counties for political reasons</a:t>
            </a:r>
          </a:p>
          <a:p>
            <a:endParaRPr lang="en-US" dirty="0"/>
          </a:p>
          <a:p>
            <a:r>
              <a:rPr lang="en-US" dirty="0"/>
              <a:t>Census data is delayed-July 1st</a:t>
            </a:r>
          </a:p>
        </p:txBody>
      </p:sp>
    </p:spTree>
    <p:extLst>
      <p:ext uri="{BB962C8B-B14F-4D97-AF65-F5344CB8AC3E}">
        <p14:creationId xmlns:p14="http://schemas.microsoft.com/office/powerpoint/2010/main" val="148651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Statutory Guidance - Summary</a:t>
            </a:r>
          </a:p>
        </p:txBody>
      </p:sp>
      <p:sp>
        <p:nvSpPr>
          <p:cNvPr id="3" name="Content Placeholder 2"/>
          <p:cNvSpPr>
            <a:spLocks noGrp="1"/>
          </p:cNvSpPr>
          <p:nvPr>
            <p:ph idx="1"/>
          </p:nvPr>
        </p:nvSpPr>
        <p:spPr/>
        <p:txBody>
          <a:bodyPr>
            <a:normAutofit lnSpcReduction="10000"/>
          </a:bodyPr>
          <a:lstStyle/>
          <a:p>
            <a:pPr marL="411480" lvl="1" indent="0">
              <a:buNone/>
            </a:pPr>
            <a:r>
              <a:rPr lang="en-US" dirty="0">
                <a:solidFill>
                  <a:schemeClr val="tx1"/>
                </a:solidFill>
              </a:rPr>
              <a:t>Districts can only be redrawn once every two years</a:t>
            </a:r>
          </a:p>
          <a:p>
            <a:pPr marL="411480" lvl="1" indent="0">
              <a:buNone/>
            </a:pPr>
            <a:endParaRPr lang="en-US" dirty="0">
              <a:solidFill>
                <a:schemeClr val="tx1"/>
              </a:solidFill>
            </a:endParaRPr>
          </a:p>
          <a:p>
            <a:pPr marL="411480" lvl="1" indent="0">
              <a:buNone/>
            </a:pPr>
            <a:r>
              <a:rPr lang="en-US" dirty="0">
                <a:solidFill>
                  <a:schemeClr val="tx1"/>
                </a:solidFill>
              </a:rPr>
              <a:t>Maintain reasonably equal population </a:t>
            </a:r>
          </a:p>
          <a:p>
            <a:pPr marL="109728" indent="0">
              <a:buNone/>
            </a:pPr>
            <a:endParaRPr lang="en-US" dirty="0"/>
          </a:p>
          <a:p>
            <a:r>
              <a:rPr lang="en-US" dirty="0"/>
              <a:t>Districts can only be redrawn in odd-numbered years</a:t>
            </a:r>
          </a:p>
          <a:p>
            <a:endParaRPr lang="en-US" dirty="0"/>
          </a:p>
          <a:p>
            <a:r>
              <a:rPr lang="en-US" dirty="0"/>
              <a:t>The submitted proposals are subject to a 30-day public comment period before a vote</a:t>
            </a:r>
          </a:p>
          <a:p>
            <a:endParaRPr lang="en-US" dirty="0"/>
          </a:p>
          <a:p>
            <a:r>
              <a:rPr lang="en-US" dirty="0"/>
              <a:t>All changes must be completed by September 30th</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2091-0E42-4F45-A0D7-41E7D4858C4B}"/>
              </a:ext>
            </a:extLst>
          </p:cNvPr>
          <p:cNvSpPr>
            <a:spLocks noGrp="1"/>
          </p:cNvSpPr>
          <p:nvPr>
            <p:ph type="title"/>
          </p:nvPr>
        </p:nvSpPr>
        <p:spPr/>
        <p:txBody>
          <a:bodyPr/>
          <a:lstStyle/>
          <a:p>
            <a:r>
              <a:rPr lang="en-US" dirty="0"/>
              <a:t>Re-Districting Public process</a:t>
            </a:r>
          </a:p>
        </p:txBody>
      </p:sp>
      <p:sp>
        <p:nvSpPr>
          <p:cNvPr id="3" name="Content Placeholder 2">
            <a:extLst>
              <a:ext uri="{FF2B5EF4-FFF2-40B4-BE49-F238E27FC236}">
                <a16:creationId xmlns:a16="http://schemas.microsoft.com/office/drawing/2014/main" id="{F07AFB8A-9D1C-4303-AE4A-B258C9A0179B}"/>
              </a:ext>
            </a:extLst>
          </p:cNvPr>
          <p:cNvSpPr>
            <a:spLocks noGrp="1"/>
          </p:cNvSpPr>
          <p:nvPr>
            <p:ph idx="1"/>
          </p:nvPr>
        </p:nvSpPr>
        <p:spPr/>
        <p:txBody>
          <a:bodyPr/>
          <a:lstStyle/>
          <a:p>
            <a:pPr lvl="0"/>
            <a:r>
              <a:rPr lang="en-US" dirty="0"/>
              <a:t>Public Comment Phase</a:t>
            </a:r>
          </a:p>
          <a:p>
            <a:pPr lvl="1"/>
            <a:r>
              <a:rPr lang="en-US" dirty="0"/>
              <a:t>30 day Public comment period</a:t>
            </a:r>
          </a:p>
          <a:p>
            <a:pPr lvl="1"/>
            <a:r>
              <a:rPr lang="en-US" dirty="0"/>
              <a:t>Held two Town Halls</a:t>
            </a:r>
          </a:p>
          <a:p>
            <a:pPr lvl="1"/>
            <a:endParaRPr lang="en-US" dirty="0"/>
          </a:p>
          <a:p>
            <a:pPr lvl="0"/>
            <a:r>
              <a:rPr lang="en-US" dirty="0"/>
              <a:t>Published Public Comments</a:t>
            </a:r>
          </a:p>
          <a:p>
            <a:pPr lvl="0"/>
            <a:endParaRPr lang="en-US" dirty="0"/>
          </a:p>
          <a:p>
            <a:pPr lvl="0"/>
            <a:r>
              <a:rPr lang="en-US" dirty="0"/>
              <a:t>Assembled three maps for considerations of the Board of County Commissioners</a:t>
            </a:r>
          </a:p>
          <a:p>
            <a:endParaRPr lang="en-US" dirty="0"/>
          </a:p>
        </p:txBody>
      </p:sp>
    </p:spTree>
    <p:extLst>
      <p:ext uri="{BB962C8B-B14F-4D97-AF65-F5344CB8AC3E}">
        <p14:creationId xmlns:p14="http://schemas.microsoft.com/office/powerpoint/2010/main" val="134970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Redistricting – Background</a:t>
            </a:r>
          </a:p>
        </p:txBody>
      </p:sp>
      <p:sp>
        <p:nvSpPr>
          <p:cNvPr id="3" name="Content Placeholder 2"/>
          <p:cNvSpPr>
            <a:spLocks noGrp="1"/>
          </p:cNvSpPr>
          <p:nvPr>
            <p:ph idx="1"/>
          </p:nvPr>
        </p:nvSpPr>
        <p:spPr/>
        <p:txBody>
          <a:bodyPr>
            <a:normAutofit/>
          </a:bodyPr>
          <a:lstStyle/>
          <a:p>
            <a:r>
              <a:rPr lang="en-US" dirty="0"/>
              <a:t>Districts were last redrawn in 2017</a:t>
            </a:r>
          </a:p>
          <a:p>
            <a:endParaRPr lang="en-US" dirty="0"/>
          </a:p>
          <a:p>
            <a:r>
              <a:rPr lang="en-US" dirty="0"/>
              <a:t>Continuing growth in the county (&gt; 3.6%), the current deviation has grown significantly since 2017. </a:t>
            </a:r>
          </a:p>
          <a:p>
            <a:endParaRPr lang="en-US" dirty="0"/>
          </a:p>
          <a:p>
            <a:r>
              <a:rPr lang="en-US" dirty="0"/>
              <a:t>District numbers come from population data </a:t>
            </a:r>
            <a:r>
              <a:rPr lang="en-US" i="1" dirty="0"/>
              <a:t>only</a:t>
            </a:r>
            <a:r>
              <a:rPr lang="en-US" dirty="0"/>
              <a:t> – no other data is used to develop the district maps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Redistricting Method Recap</a:t>
            </a:r>
          </a:p>
        </p:txBody>
      </p:sp>
      <p:sp>
        <p:nvSpPr>
          <p:cNvPr id="3" name="Content Placeholder 2"/>
          <p:cNvSpPr>
            <a:spLocks noGrp="1"/>
          </p:cNvSpPr>
          <p:nvPr>
            <p:ph idx="1"/>
          </p:nvPr>
        </p:nvSpPr>
        <p:spPr/>
        <p:txBody>
          <a:bodyPr>
            <a:normAutofit/>
          </a:bodyPr>
          <a:lstStyle/>
          <a:p>
            <a:r>
              <a:rPr lang="en-US" dirty="0"/>
              <a:t>Looked at statute for guidance</a:t>
            </a:r>
          </a:p>
          <a:p>
            <a:pPr marL="109728" indent="0">
              <a:buNone/>
            </a:pPr>
            <a:endParaRPr lang="en-US" dirty="0"/>
          </a:p>
          <a:p>
            <a:r>
              <a:rPr lang="en-US" dirty="0"/>
              <a:t>Incorporated new precinct changes</a:t>
            </a:r>
          </a:p>
          <a:p>
            <a:pPr lvl="1"/>
            <a:r>
              <a:rPr lang="en-US" dirty="0"/>
              <a:t>&gt;2,000 register voters</a:t>
            </a:r>
          </a:p>
          <a:p>
            <a:endParaRPr lang="en-US" dirty="0"/>
          </a:p>
          <a:p>
            <a:r>
              <a:rPr lang="en-US" dirty="0"/>
              <a:t>Outlined internal goals to guide GIS staff</a:t>
            </a:r>
          </a:p>
          <a:p>
            <a:pPr lvl="1"/>
            <a:r>
              <a:rPr lang="en-US" dirty="0"/>
              <a:t>Minimize impact on our citizens</a:t>
            </a:r>
          </a:p>
          <a:p>
            <a:pPr lvl="1"/>
            <a:r>
              <a:rPr lang="en-US" dirty="0"/>
              <a:t>Maintain communities of interest</a:t>
            </a:r>
          </a:p>
          <a:p>
            <a:pPr lvl="1"/>
            <a:r>
              <a:rPr lang="en-US" dirty="0"/>
              <a:t>Follow natural and manmade geographical boundaries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1BD0B-33E1-49E6-8EE5-DD9FBA8A3CA4}"/>
              </a:ext>
            </a:extLst>
          </p:cNvPr>
          <p:cNvSpPr>
            <a:spLocks noGrp="1"/>
          </p:cNvSpPr>
          <p:nvPr>
            <p:ph type="title"/>
          </p:nvPr>
        </p:nvSpPr>
        <p:spPr>
          <a:xfrm>
            <a:off x="609600" y="597159"/>
            <a:ext cx="10972800" cy="802433"/>
          </a:xfrm>
        </p:spPr>
        <p:txBody>
          <a:bodyPr/>
          <a:lstStyle/>
          <a:p>
            <a:r>
              <a:rPr lang="en-US" dirty="0"/>
              <a:t>Guidelines</a:t>
            </a:r>
          </a:p>
        </p:txBody>
      </p:sp>
      <p:sp>
        <p:nvSpPr>
          <p:cNvPr id="3" name="Content Placeholder 2">
            <a:extLst>
              <a:ext uri="{FF2B5EF4-FFF2-40B4-BE49-F238E27FC236}">
                <a16:creationId xmlns:a16="http://schemas.microsoft.com/office/drawing/2014/main" id="{C0B0F75E-2F71-4762-B25B-5BB5F20CF9A6}"/>
              </a:ext>
            </a:extLst>
          </p:cNvPr>
          <p:cNvSpPr>
            <a:spLocks noGrp="1"/>
          </p:cNvSpPr>
          <p:nvPr>
            <p:ph idx="1"/>
          </p:nvPr>
        </p:nvSpPr>
        <p:spPr>
          <a:xfrm>
            <a:off x="609600" y="1492898"/>
            <a:ext cx="10972800" cy="5081638"/>
          </a:xfrm>
        </p:spPr>
        <p:txBody>
          <a:bodyPr>
            <a:normAutofit/>
          </a:bodyPr>
          <a:lstStyle/>
          <a:p>
            <a:pPr lvl="0"/>
            <a:r>
              <a:rPr lang="en-US" dirty="0"/>
              <a:t>Comply with Colorado Constitution and Revised Statutes</a:t>
            </a:r>
          </a:p>
          <a:p>
            <a:pPr lvl="0"/>
            <a:endParaRPr lang="en-US" dirty="0"/>
          </a:p>
          <a:p>
            <a:pPr lvl="0"/>
            <a:r>
              <a:rPr lang="en-US" dirty="0"/>
              <a:t>Draw each Commissioner into a district, not draw out declared candidates.</a:t>
            </a:r>
          </a:p>
          <a:p>
            <a:pPr lvl="0"/>
            <a:endParaRPr lang="en-US" dirty="0"/>
          </a:p>
          <a:p>
            <a:pPr lvl="0"/>
            <a:r>
              <a:rPr lang="en-US" dirty="0"/>
              <a:t>Reasonably maintain equal population while anticipating future growth (1.5 %)</a:t>
            </a:r>
          </a:p>
          <a:p>
            <a:pPr marL="109728" lvl="0" indent="0">
              <a:buNone/>
            </a:pPr>
            <a:endParaRPr lang="en-US" dirty="0"/>
          </a:p>
          <a:p>
            <a:pPr lvl="0"/>
            <a:r>
              <a:rPr lang="en-US" dirty="0"/>
              <a:t>Preserve reasonable definition of communities of interest</a:t>
            </a:r>
          </a:p>
          <a:p>
            <a:endParaRPr lang="en-US" dirty="0"/>
          </a:p>
        </p:txBody>
      </p:sp>
    </p:spTree>
    <p:extLst>
      <p:ext uri="{BB962C8B-B14F-4D97-AF65-F5344CB8AC3E}">
        <p14:creationId xmlns:p14="http://schemas.microsoft.com/office/powerpoint/2010/main" val="265391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5FF4-404D-47A5-8312-868FFAB0B496}"/>
              </a:ext>
            </a:extLst>
          </p:cNvPr>
          <p:cNvSpPr>
            <a:spLocks noGrp="1"/>
          </p:cNvSpPr>
          <p:nvPr>
            <p:ph type="title"/>
          </p:nvPr>
        </p:nvSpPr>
        <p:spPr/>
        <p:txBody>
          <a:bodyPr/>
          <a:lstStyle/>
          <a:p>
            <a:r>
              <a:rPr lang="en-US" dirty="0"/>
              <a:t>Guidelines</a:t>
            </a:r>
          </a:p>
        </p:txBody>
      </p:sp>
      <p:sp>
        <p:nvSpPr>
          <p:cNvPr id="3" name="Content Placeholder 2">
            <a:extLst>
              <a:ext uri="{FF2B5EF4-FFF2-40B4-BE49-F238E27FC236}">
                <a16:creationId xmlns:a16="http://schemas.microsoft.com/office/drawing/2014/main" id="{731C01F7-F39B-41D8-8525-829FC82107F7}"/>
              </a:ext>
            </a:extLst>
          </p:cNvPr>
          <p:cNvSpPr>
            <a:spLocks noGrp="1"/>
          </p:cNvSpPr>
          <p:nvPr>
            <p:ph idx="1"/>
          </p:nvPr>
        </p:nvSpPr>
        <p:spPr/>
        <p:txBody>
          <a:bodyPr/>
          <a:lstStyle/>
          <a:p>
            <a:pPr>
              <a:lnSpc>
                <a:spcPct val="150000"/>
              </a:lnSpc>
            </a:pPr>
            <a:r>
              <a:rPr lang="en-US" dirty="0"/>
              <a:t>Minimize impact on our citizens-minimize disenfranchisement</a:t>
            </a:r>
          </a:p>
          <a:p>
            <a:pPr marL="109728" indent="0">
              <a:lnSpc>
                <a:spcPct val="150000"/>
              </a:lnSpc>
              <a:buNone/>
            </a:pPr>
            <a:r>
              <a:rPr lang="en-US" dirty="0"/>
              <a:t>that can occur when moving a voter from a district that was in the next two years vote in a commissioner district contest to one where they would vote in six years</a:t>
            </a:r>
          </a:p>
          <a:p>
            <a:endParaRPr lang="en-US" dirty="0"/>
          </a:p>
        </p:txBody>
      </p:sp>
    </p:spTree>
    <p:extLst>
      <p:ext uri="{BB962C8B-B14F-4D97-AF65-F5344CB8AC3E}">
        <p14:creationId xmlns:p14="http://schemas.microsoft.com/office/powerpoint/2010/main" val="59982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8B47-AF67-467A-BF99-523BB474690C}"/>
              </a:ext>
            </a:extLst>
          </p:cNvPr>
          <p:cNvSpPr>
            <a:spLocks noGrp="1"/>
          </p:cNvSpPr>
          <p:nvPr>
            <p:ph type="title"/>
          </p:nvPr>
        </p:nvSpPr>
        <p:spPr>
          <a:xfrm>
            <a:off x="609600" y="671804"/>
            <a:ext cx="10972800" cy="1101012"/>
          </a:xfrm>
        </p:spPr>
        <p:txBody>
          <a:bodyPr/>
          <a:lstStyle/>
          <a:p>
            <a:r>
              <a:rPr lang="en-US" dirty="0"/>
              <a:t>Communities of Interest</a:t>
            </a:r>
          </a:p>
        </p:txBody>
      </p:sp>
      <p:sp>
        <p:nvSpPr>
          <p:cNvPr id="3" name="Content Placeholder 2">
            <a:extLst>
              <a:ext uri="{FF2B5EF4-FFF2-40B4-BE49-F238E27FC236}">
                <a16:creationId xmlns:a16="http://schemas.microsoft.com/office/drawing/2014/main" id="{D4294C87-3161-4C89-A721-77E17A67F43C}"/>
              </a:ext>
            </a:extLst>
          </p:cNvPr>
          <p:cNvSpPr>
            <a:spLocks noGrp="1"/>
          </p:cNvSpPr>
          <p:nvPr>
            <p:ph idx="1"/>
          </p:nvPr>
        </p:nvSpPr>
        <p:spPr>
          <a:xfrm>
            <a:off x="609600" y="1847461"/>
            <a:ext cx="10972800" cy="4727075"/>
          </a:xfrm>
        </p:spPr>
        <p:txBody>
          <a:bodyPr>
            <a:normAutofit/>
          </a:bodyPr>
          <a:lstStyle/>
          <a:p>
            <a:r>
              <a:rPr lang="en-US" dirty="0"/>
              <a:t>From past efforts, we learned the interested parties define “communities of interest” as:</a:t>
            </a:r>
          </a:p>
          <a:p>
            <a:pPr lvl="1"/>
            <a:r>
              <a:rPr lang="en-US" sz="2800" dirty="0"/>
              <a:t>Existing political boundaries such as municipal, legislative and school district boundaries</a:t>
            </a:r>
          </a:p>
          <a:p>
            <a:pPr lvl="1"/>
            <a:r>
              <a:rPr lang="en-US" sz="2800" dirty="0"/>
              <a:t>Shared natural events, such as fires and floods</a:t>
            </a:r>
          </a:p>
          <a:p>
            <a:pPr lvl="1"/>
            <a:r>
              <a:rPr lang="en-US" sz="2800" dirty="0"/>
              <a:t>Military installations</a:t>
            </a:r>
          </a:p>
          <a:p>
            <a:pPr lvl="1"/>
            <a:r>
              <a:rPr lang="en-US" sz="2800" dirty="0"/>
              <a:t>Rural and urban areas</a:t>
            </a:r>
          </a:p>
          <a:p>
            <a:pPr lvl="1"/>
            <a:r>
              <a:rPr lang="en-US" sz="2800" dirty="0"/>
              <a:t>Improvement and other special districts </a:t>
            </a:r>
          </a:p>
          <a:p>
            <a:endParaRPr lang="en-US" dirty="0"/>
          </a:p>
        </p:txBody>
      </p:sp>
    </p:spTree>
    <p:extLst>
      <p:ext uri="{BB962C8B-B14F-4D97-AF65-F5344CB8AC3E}">
        <p14:creationId xmlns:p14="http://schemas.microsoft.com/office/powerpoint/2010/main" val="285906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AC9A6-4D2A-478D-8DCC-FD6AABFF0599}"/>
              </a:ext>
            </a:extLst>
          </p:cNvPr>
          <p:cNvSpPr>
            <a:spLocks noGrp="1"/>
          </p:cNvSpPr>
          <p:nvPr>
            <p:ph type="title"/>
          </p:nvPr>
        </p:nvSpPr>
        <p:spPr>
          <a:xfrm>
            <a:off x="609600" y="709127"/>
            <a:ext cx="10972800" cy="821093"/>
          </a:xfrm>
        </p:spPr>
        <p:txBody>
          <a:bodyPr/>
          <a:lstStyle/>
          <a:p>
            <a:r>
              <a:rPr lang="en-US" dirty="0"/>
              <a:t>Guidelines</a:t>
            </a:r>
          </a:p>
        </p:txBody>
      </p:sp>
      <p:sp>
        <p:nvSpPr>
          <p:cNvPr id="3" name="Content Placeholder 2">
            <a:extLst>
              <a:ext uri="{FF2B5EF4-FFF2-40B4-BE49-F238E27FC236}">
                <a16:creationId xmlns:a16="http://schemas.microsoft.com/office/drawing/2014/main" id="{2FC7FFCD-5DF6-42E9-9972-BE3FB583E44A}"/>
              </a:ext>
            </a:extLst>
          </p:cNvPr>
          <p:cNvSpPr>
            <a:spLocks noGrp="1"/>
          </p:cNvSpPr>
          <p:nvPr>
            <p:ph idx="1"/>
          </p:nvPr>
        </p:nvSpPr>
        <p:spPr>
          <a:xfrm>
            <a:off x="609600" y="1530220"/>
            <a:ext cx="10972800" cy="5044316"/>
          </a:xfrm>
        </p:spPr>
        <p:txBody>
          <a:bodyPr>
            <a:normAutofit/>
          </a:bodyPr>
          <a:lstStyle/>
          <a:p>
            <a:pPr lvl="0"/>
            <a:r>
              <a:rPr lang="en-US" dirty="0"/>
              <a:t>Create districts that were geographically identifiable (North, Northeast, Southeast, West and City Central</a:t>
            </a:r>
          </a:p>
          <a:p>
            <a:pPr lvl="0"/>
            <a:endParaRPr lang="en-US" dirty="0"/>
          </a:p>
          <a:p>
            <a:pPr lvl="0"/>
            <a:r>
              <a:rPr lang="en-US" dirty="0"/>
              <a:t>Appropriately align representation for areas affected by natural disasters (e.g. Waldo Canyon and Black Forest fires)</a:t>
            </a:r>
          </a:p>
          <a:p>
            <a:pPr lvl="0"/>
            <a:endParaRPr lang="en-US" dirty="0"/>
          </a:p>
          <a:p>
            <a:pPr lvl="0"/>
            <a:r>
              <a:rPr lang="en-US" dirty="0"/>
              <a:t>Maintain the Board’s previously stated desire to increase representation for Eastern El Paso County</a:t>
            </a:r>
          </a:p>
          <a:p>
            <a:pPr lvl="0"/>
            <a:endParaRPr lang="en-US" dirty="0"/>
          </a:p>
          <a:p>
            <a:r>
              <a:rPr lang="en-US" dirty="0"/>
              <a:t>Preserve key features for each district</a:t>
            </a:r>
          </a:p>
          <a:p>
            <a:pPr lvl="0"/>
            <a:endParaRPr lang="en-US" dirty="0"/>
          </a:p>
          <a:p>
            <a:endParaRPr lang="en-US" dirty="0"/>
          </a:p>
        </p:txBody>
      </p:sp>
    </p:spTree>
    <p:extLst>
      <p:ext uri="{BB962C8B-B14F-4D97-AF65-F5344CB8AC3E}">
        <p14:creationId xmlns:p14="http://schemas.microsoft.com/office/powerpoint/2010/main" val="2346320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21480</TotalTime>
  <Words>599</Words>
  <Application>Microsoft Office PowerPoint</Application>
  <PresentationFormat>Widescreen</PresentationFormat>
  <Paragraphs>114</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Georgia</vt:lpstr>
      <vt:lpstr>Trebuchet MS</vt:lpstr>
      <vt:lpstr>Wingdings 2</vt:lpstr>
      <vt:lpstr>Urban</vt:lpstr>
      <vt:lpstr>PowerPoint Presentation</vt:lpstr>
      <vt:lpstr>Statutory Guidance - Summary</vt:lpstr>
      <vt:lpstr>Re-Districting Public process</vt:lpstr>
      <vt:lpstr>Redistricting – Background</vt:lpstr>
      <vt:lpstr>Redistricting Method Recap</vt:lpstr>
      <vt:lpstr>Guidelines</vt:lpstr>
      <vt:lpstr>Guidelines</vt:lpstr>
      <vt:lpstr>Communities of Interest</vt:lpstr>
      <vt:lpstr>Guidelines</vt:lpstr>
      <vt:lpstr>Key District Features</vt:lpstr>
      <vt:lpstr>Questions</vt:lpstr>
      <vt:lpstr>PowerPoint Presentation</vt:lpstr>
      <vt:lpstr>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Broerman</dc:creator>
  <cp:lastModifiedBy>Chuck Broerman</cp:lastModifiedBy>
  <cp:revision>34</cp:revision>
  <cp:lastPrinted>2021-02-09T14:51:29Z</cp:lastPrinted>
  <dcterms:created xsi:type="dcterms:W3CDTF">2020-11-22T17:42:14Z</dcterms:created>
  <dcterms:modified xsi:type="dcterms:W3CDTF">2021-02-09T15:02:57Z</dcterms:modified>
</cp:coreProperties>
</file>