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6" r:id="rId4"/>
  </p:sldMasterIdLst>
  <p:notesMasterIdLst>
    <p:notesMasterId r:id="rId22"/>
  </p:notesMasterIdLst>
  <p:sldIdLst>
    <p:sldId id="256" r:id="rId5"/>
    <p:sldId id="299" r:id="rId6"/>
    <p:sldId id="354" r:id="rId7"/>
    <p:sldId id="348" r:id="rId8"/>
    <p:sldId id="368" r:id="rId9"/>
    <p:sldId id="356" r:id="rId10"/>
    <p:sldId id="355" r:id="rId11"/>
    <p:sldId id="347" r:id="rId12"/>
    <p:sldId id="335" r:id="rId13"/>
    <p:sldId id="336" r:id="rId14"/>
    <p:sldId id="358" r:id="rId15"/>
    <p:sldId id="367" r:id="rId16"/>
    <p:sldId id="359" r:id="rId17"/>
    <p:sldId id="360" r:id="rId18"/>
    <p:sldId id="366" r:id="rId19"/>
    <p:sldId id="362" r:id="rId20"/>
    <p:sldId id="346"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88" d="100"/>
          <a:sy n="88" d="100"/>
        </p:scale>
        <p:origin x="78"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DCC8400-E88A-487F-9D73-8EF5E0ADFE21}" type="datetimeFigureOut">
              <a:rPr lang="en-US" smtClean="0"/>
              <a:t>2/23/2021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866E58-FDF7-4306-8A1C-69F955FBE6E0}" type="slidenum">
              <a:rPr lang="en-US" smtClean="0"/>
              <a:t>‹#›</a:t>
            </a:fld>
            <a:endParaRPr lang="en-US" dirty="0"/>
          </a:p>
        </p:txBody>
      </p:sp>
    </p:spTree>
    <p:extLst>
      <p:ext uri="{BB962C8B-B14F-4D97-AF65-F5344CB8AC3E}">
        <p14:creationId xmlns:p14="http://schemas.microsoft.com/office/powerpoint/2010/main" val="216052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A150B8-FB40-421C-9844-BA7DAFAA3D5D}"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4183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F76B1777-D7A4-42DA-B67D-196D20547F9F}" type="datetime1">
              <a:rPr lang="en-US" smtClean="0"/>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301034408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8296511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934669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50813641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0447391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6B1777-D7A4-42DA-B67D-196D20547F9F}"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20312424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DFE817-B577-4821-B59D-F2A8686EC414}"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200965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1440A-E443-483E-89E3-32BF79886EFB}"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425505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73FDBA-369A-4DED-A818-F79A4E386994}"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3409185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B3E530-0685-4EAD-8120-AA5A6433C9EB}" type="datetime1">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515508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F4B6C3-26F0-4FB2-BDC8-C20A2EB78777}" type="datetime1">
              <a:rPr lang="en-US" smtClean="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69629122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583258-E8D4-4101-828B-17A9005D1DA8}" type="datetime1">
              <a:rPr lang="en-US" smtClean="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4552483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8C7639-06D2-4ADC-8237-6DA73F1CA20D}" type="datetime1">
              <a:rPr lang="en-US" smtClean="0"/>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76714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229EF-D5B8-40F3-984D-8EAF6AB8E6AF}" type="datetime1">
              <a:rPr lang="en-US" smtClean="0"/>
              <a:t>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1422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933D1C-9673-4197-8B66-6DAF72DE1194}" type="datetime1">
              <a:rPr lang="en-US" smtClean="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6696981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6919D-E942-446C-98D2-98B4B9D92FBC}" type="datetime1">
              <a:rPr lang="en-US" smtClean="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066EA-1BD1-41E2-AE2F-6909D7FBA41A}" type="slidenum">
              <a:rPr lang="en-US" smtClean="0"/>
              <a:t>‹#›</a:t>
            </a:fld>
            <a:endParaRPr lang="en-US" dirty="0"/>
          </a:p>
        </p:txBody>
      </p:sp>
    </p:spTree>
    <p:extLst>
      <p:ext uri="{BB962C8B-B14F-4D97-AF65-F5344CB8AC3E}">
        <p14:creationId xmlns:p14="http://schemas.microsoft.com/office/powerpoint/2010/main" val="211471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76B1777-D7A4-42DA-B67D-196D20547F9F}" type="datetime1">
              <a:rPr lang="en-US" smtClean="0"/>
              <a:t>2/23/2021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05066EA-1BD1-41E2-AE2F-6909D7FBA41A}" type="slidenum">
              <a:rPr lang="en-US" smtClean="0"/>
              <a:t>‹#›</a:t>
            </a:fld>
            <a:endParaRPr lang="en-US" dirty="0"/>
          </a:p>
        </p:txBody>
      </p:sp>
    </p:spTree>
    <p:extLst>
      <p:ext uri="{BB962C8B-B14F-4D97-AF65-F5344CB8AC3E}">
        <p14:creationId xmlns:p14="http://schemas.microsoft.com/office/powerpoint/2010/main" val="2045090483"/>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 id="2147483933"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51440" y="2794218"/>
            <a:ext cx="6753244" cy="1104577"/>
          </a:xfrm>
        </p:spPr>
        <p:txBody>
          <a:bodyPr>
            <a:normAutofit/>
          </a:bodyPr>
          <a:lstStyle/>
          <a:p>
            <a:pPr algn="ctr"/>
            <a:r>
              <a:rPr lang="en-US" sz="2800" dirty="0"/>
              <a:t>Colorado General Assembly Legislative Update</a:t>
            </a:r>
          </a:p>
        </p:txBody>
      </p:sp>
      <p:sp>
        <p:nvSpPr>
          <p:cNvPr id="3" name="Subtitle 2"/>
          <p:cNvSpPr>
            <a:spLocks noGrp="1"/>
          </p:cNvSpPr>
          <p:nvPr>
            <p:ph type="subTitle" idx="1"/>
          </p:nvPr>
        </p:nvSpPr>
        <p:spPr>
          <a:xfrm>
            <a:off x="2041555" y="4109482"/>
            <a:ext cx="5573013" cy="953032"/>
          </a:xfrm>
        </p:spPr>
        <p:txBody>
          <a:bodyPr>
            <a:normAutofit/>
          </a:bodyPr>
          <a:lstStyle/>
          <a:p>
            <a:r>
              <a:rPr lang="en-US" sz="2000" dirty="0">
                <a:solidFill>
                  <a:schemeClr val="tx1"/>
                </a:solidFill>
              </a:rPr>
              <a:t>Brandon J. Wilson, Legislative Policy Advisor</a:t>
            </a:r>
          </a:p>
          <a:p>
            <a:pPr algn="ctr"/>
            <a:r>
              <a:rPr lang="en-US" sz="2000" dirty="0">
                <a:solidFill>
                  <a:schemeClr val="tx1"/>
                </a:solidFill>
              </a:rPr>
              <a:t>February 23, 2021</a:t>
            </a:r>
          </a:p>
        </p:txBody>
      </p:sp>
      <p:pic>
        <p:nvPicPr>
          <p:cNvPr id="9" name="Picture 8">
            <a:extLst>
              <a:ext uri="{FF2B5EF4-FFF2-40B4-BE49-F238E27FC236}">
                <a16:creationId xmlns:a16="http://schemas.microsoft.com/office/drawing/2014/main" id="{165CE4A4-9DD4-46B3-8DB0-4848665F2AA9}"/>
              </a:ext>
            </a:extLst>
          </p:cNvPr>
          <p:cNvPicPr>
            <a:picLocks noChangeAspect="1"/>
          </p:cNvPicPr>
          <p:nvPr/>
        </p:nvPicPr>
        <p:blipFill rotWithShape="1">
          <a:blip r:embed="rId2">
            <a:extLst>
              <a:ext uri="{28A0092B-C50C-407E-A947-70E740481C1C}">
                <a14:useLocalDpi xmlns:a14="http://schemas.microsoft.com/office/drawing/2010/main" val="0"/>
              </a:ext>
            </a:extLst>
          </a:blip>
          <a:srcRect r="1" b="3996"/>
          <a:stretch/>
        </p:blipFill>
        <p:spPr>
          <a:xfrm>
            <a:off x="1301637" y="525922"/>
            <a:ext cx="7052848" cy="2268296"/>
          </a:xfrm>
          <a:prstGeom prst="rect">
            <a:avLst/>
          </a:prstGeom>
        </p:spPr>
      </p:pic>
    </p:spTree>
    <p:extLst>
      <p:ext uri="{BB962C8B-B14F-4D97-AF65-F5344CB8AC3E}">
        <p14:creationId xmlns:p14="http://schemas.microsoft.com/office/powerpoint/2010/main" val="73454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10</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200" dirty="0">
                <a:solidFill>
                  <a:srgbClr val="FFFFFF"/>
                </a:solidFill>
              </a:rPr>
              <a:t>HB21-1011: Multilingual Ballot Access For Voters</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3" y="1585585"/>
            <a:ext cx="8915401" cy="5355312"/>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Prime Sponsors: Rep. Yadira Caraveo (D), Sen. Julie Gonzales (D), Sen. Dominick Moreno (D).</a:t>
            </a:r>
          </a:p>
          <a:p>
            <a:pPr marL="285750" indent="-285750">
              <a:buClr>
                <a:schemeClr val="tx1"/>
              </a:buClr>
              <a:buFont typeface="Wingdings" panose="05000000000000000000" pitchFamily="2" charset="2"/>
              <a:buChar char="q"/>
            </a:pPr>
            <a:r>
              <a:rPr lang="en-US" dirty="0"/>
              <a:t>Introduced last session as </a:t>
            </a:r>
            <a:r>
              <a:rPr lang="en-US" u="sng" dirty="0"/>
              <a:t>HB20-1081: Multilingual Ballot Access</a:t>
            </a:r>
            <a:r>
              <a:rPr lang="en-US" dirty="0"/>
              <a:t>. Bill was postponed indefinitely.</a:t>
            </a:r>
          </a:p>
          <a:p>
            <a:pPr marL="285750" indent="-285750">
              <a:buClr>
                <a:schemeClr val="tx1"/>
              </a:buClr>
              <a:buFont typeface="Wingdings" panose="05000000000000000000" pitchFamily="2" charset="2"/>
              <a:buChar char="q"/>
            </a:pPr>
            <a:r>
              <a:rPr lang="en-US" dirty="0"/>
              <a:t>Bill would require Clerk and Recorder to create, in coordination with Secretary of State’s Office, a minority language sample ballot.</a:t>
            </a:r>
          </a:p>
          <a:p>
            <a:pPr marL="285750" indent="-285750">
              <a:buClr>
                <a:schemeClr val="tx1"/>
              </a:buClr>
              <a:buFont typeface="Wingdings" panose="05000000000000000000" pitchFamily="2" charset="2"/>
              <a:buChar char="q"/>
            </a:pPr>
            <a:r>
              <a:rPr lang="en-US" dirty="0"/>
              <a:t>Section 203 Coverage Formula outlines existing federal requirements for providing a ballot in a different language.</a:t>
            </a:r>
          </a:p>
          <a:p>
            <a:pPr marL="285750" indent="-285750">
              <a:buClr>
                <a:schemeClr val="tx1"/>
              </a:buClr>
              <a:buFont typeface="Wingdings" panose="05000000000000000000" pitchFamily="2" charset="2"/>
              <a:buChar char="q"/>
            </a:pPr>
            <a:r>
              <a:rPr lang="en-US" dirty="0"/>
              <a:t>Bill would lower language spoken threshold from 10,000 to 2,500 and would lower the percentage spoken threshold by citizens of the county 18 years and older from 5% to 2.5%.</a:t>
            </a:r>
          </a:p>
          <a:p>
            <a:pPr marL="285750" indent="-285750">
              <a:buClr>
                <a:schemeClr val="tx1"/>
              </a:buClr>
              <a:buFont typeface="Wingdings" panose="05000000000000000000" pitchFamily="2" charset="2"/>
              <a:buChar char="q"/>
            </a:pPr>
            <a:r>
              <a:rPr lang="en-US" dirty="0"/>
              <a:t>According to the County Clerks Association, the bill would place this unfunded mandate on approximately 20 counties. The affected counties include Adams, Arapahoe, Boulder, Douglas, El Paso, Jefferson, Larimer, Pueblo, Weld, Alamosa, Bent, Crowley, Eagle, Fremont, Garfield, Lincoln, Montrose, Morgan, Phillips, and Rio Grande.</a:t>
            </a:r>
          </a:p>
          <a:p>
            <a:pPr marL="285750" indent="-285750">
              <a:buClr>
                <a:schemeClr val="tx1"/>
              </a:buClr>
              <a:buFont typeface="Wingdings" panose="05000000000000000000" pitchFamily="2" charset="2"/>
              <a:buChar char="q"/>
            </a:pPr>
            <a:r>
              <a:rPr lang="en-US" dirty="0"/>
              <a:t>Assigned to House State, Civic, Military and Veterans Affairs.</a:t>
            </a:r>
          </a:p>
          <a:p>
            <a:pPr marL="285750" indent="-285750">
              <a:buClr>
                <a:schemeClr val="tx1"/>
              </a:buClr>
              <a:buFont typeface="Wingdings" panose="05000000000000000000" pitchFamily="2" charset="2"/>
              <a:buChar char="q"/>
            </a:pPr>
            <a:endParaRPr lang="en-US" dirty="0"/>
          </a:p>
          <a:p>
            <a:pPr marL="285750" indent="-285750">
              <a:buClr>
                <a:schemeClr val="tx1"/>
              </a:buClr>
              <a:buFont typeface="Wingdings" panose="05000000000000000000" pitchFamily="2" charset="2"/>
              <a:buChar char="q"/>
            </a:pPr>
            <a:endParaRPr lang="en-US" dirty="0"/>
          </a:p>
        </p:txBody>
      </p:sp>
    </p:spTree>
    <p:extLst>
      <p:ext uri="{BB962C8B-B14F-4D97-AF65-F5344CB8AC3E}">
        <p14:creationId xmlns:p14="http://schemas.microsoft.com/office/powerpoint/2010/main" val="2496215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11</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195961"/>
          </a:xfrm>
        </p:spPr>
        <p:txBody>
          <a:bodyPr>
            <a:normAutofit/>
          </a:bodyPr>
          <a:lstStyle/>
          <a:p>
            <a:pPr algn="ctr"/>
            <a:r>
              <a:rPr lang="en-US" sz="3200" dirty="0">
                <a:solidFill>
                  <a:srgbClr val="FFFFFF"/>
                </a:solidFill>
              </a:rPr>
              <a:t>HB21-1072: Equal Access Service for Out-of-Home Placements</a:t>
            </a:r>
          </a:p>
        </p:txBody>
      </p:sp>
      <p:sp>
        <p:nvSpPr>
          <p:cNvPr id="7" name="TextBox 6">
            <a:extLst>
              <a:ext uri="{FF2B5EF4-FFF2-40B4-BE49-F238E27FC236}">
                <a16:creationId xmlns:a16="http://schemas.microsoft.com/office/drawing/2014/main" id="{09ED8A70-E3DF-4728-8160-E5581C6FA33F}"/>
              </a:ext>
            </a:extLst>
          </p:cNvPr>
          <p:cNvSpPr txBox="1"/>
          <p:nvPr/>
        </p:nvSpPr>
        <p:spPr>
          <a:xfrm>
            <a:off x="353784" y="1640014"/>
            <a:ext cx="9323615" cy="5078313"/>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Prime Sponsors: Rep. Meg Froelich (D), Sen. Rhonda Fields (D), Sen. Sonya Jaquez Lewis (D).</a:t>
            </a:r>
          </a:p>
          <a:p>
            <a:pPr marL="285750" indent="-285750">
              <a:buClr>
                <a:schemeClr val="tx1"/>
              </a:buClr>
              <a:buFont typeface="Wingdings" panose="05000000000000000000" pitchFamily="2" charset="2"/>
              <a:buChar char="q"/>
            </a:pPr>
            <a:r>
              <a:rPr lang="en-US" dirty="0"/>
              <a:t>The bill requires a provider of services related to child and youth out-of-home placement to provide fair and equal access to all available programs, benefits, and services offered by the service provider. Services related to out-of-home placement must be provided in a manner that is culturally responsive to the complex social identity of the youth receiving such services.</a:t>
            </a:r>
          </a:p>
          <a:p>
            <a:pPr marL="285750" indent="-285750">
              <a:buClr>
                <a:schemeClr val="tx1"/>
              </a:buClr>
              <a:buFont typeface="Wingdings" panose="05000000000000000000" pitchFamily="2" charset="2"/>
              <a:buChar char="q"/>
            </a:pPr>
            <a:r>
              <a:rPr lang="en-US" dirty="0"/>
              <a:t>The bill states that counties cannot delay or deny placement of a child or youth for adoption. County human service experts have flagged that there could be instances when a placement with an eligible family is not in the best interest of the child. As written, the language suggests that if there is an open placement, counties must place the child, regardless of whether or not it is a good fit for the child.</a:t>
            </a:r>
          </a:p>
          <a:p>
            <a:pPr marL="285750" indent="-285750">
              <a:buClr>
                <a:schemeClr val="tx1"/>
              </a:buClr>
              <a:buFont typeface="Wingdings" panose="05000000000000000000" pitchFamily="2" charset="2"/>
              <a:buChar char="q"/>
            </a:pPr>
            <a:r>
              <a:rPr lang="en-US" dirty="0"/>
              <a:t>CCI staff has visited with bill sponsor and they are open to fine tuning the language so that it achieves the intent of protecting children and youth from discrimination while ensuring the child’s safety. </a:t>
            </a:r>
          </a:p>
          <a:p>
            <a:pPr marL="285750" indent="-285750">
              <a:buClr>
                <a:schemeClr val="tx1"/>
              </a:buClr>
              <a:buFont typeface="Wingdings" panose="05000000000000000000" pitchFamily="2" charset="2"/>
              <a:buChar char="q"/>
            </a:pPr>
            <a:r>
              <a:rPr lang="en-US" dirty="0"/>
              <a:t>Assigned to House Public &amp; Behavioral Health &amp; Human Services</a:t>
            </a:r>
          </a:p>
          <a:p>
            <a:pPr marL="285750" indent="-285750">
              <a:buClr>
                <a:schemeClr val="tx1"/>
              </a:buClr>
              <a:buFont typeface="Wingdings" panose="05000000000000000000" pitchFamily="2" charset="2"/>
              <a:buChar char="q"/>
            </a:pPr>
            <a:endParaRPr lang="en-US" dirty="0"/>
          </a:p>
        </p:txBody>
      </p:sp>
    </p:spTree>
    <p:extLst>
      <p:ext uri="{BB962C8B-B14F-4D97-AF65-F5344CB8AC3E}">
        <p14:creationId xmlns:p14="http://schemas.microsoft.com/office/powerpoint/2010/main" val="1114175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12</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195961"/>
          </a:xfrm>
        </p:spPr>
        <p:txBody>
          <a:bodyPr>
            <a:normAutofit/>
          </a:bodyPr>
          <a:lstStyle/>
          <a:p>
            <a:pPr algn="ctr"/>
            <a:r>
              <a:rPr lang="en-US" sz="3200" dirty="0">
                <a:solidFill>
                  <a:srgbClr val="FFFFFF"/>
                </a:solidFill>
              </a:rPr>
              <a:t>HB21-1095: 811 Locate Exemption For County Road Maintenance</a:t>
            </a:r>
          </a:p>
        </p:txBody>
      </p:sp>
      <p:sp>
        <p:nvSpPr>
          <p:cNvPr id="7" name="TextBox 6">
            <a:extLst>
              <a:ext uri="{FF2B5EF4-FFF2-40B4-BE49-F238E27FC236}">
                <a16:creationId xmlns:a16="http://schemas.microsoft.com/office/drawing/2014/main" id="{09ED8A70-E3DF-4728-8160-E5581C6FA33F}"/>
              </a:ext>
            </a:extLst>
          </p:cNvPr>
          <p:cNvSpPr txBox="1"/>
          <p:nvPr/>
        </p:nvSpPr>
        <p:spPr>
          <a:xfrm>
            <a:off x="353784" y="1640014"/>
            <a:ext cx="9323615" cy="4216539"/>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Prime Sponsors: Rep. Mark Baisley (R), Rep. Cathy Kipp (D), Sen. Joann Ginal (D), Sen. Rob Woodward (R).</a:t>
            </a:r>
          </a:p>
          <a:p>
            <a:pPr marL="285750" indent="-285750">
              <a:buClr>
                <a:schemeClr val="tx1"/>
              </a:buClr>
              <a:buFont typeface="Wingdings" panose="05000000000000000000" pitchFamily="2" charset="2"/>
              <a:buChar char="q"/>
            </a:pPr>
            <a:r>
              <a:rPr lang="en-US" dirty="0"/>
              <a:t>Introduced last session as </a:t>
            </a:r>
            <a:r>
              <a:rPr lang="en-US" u="sng" dirty="0"/>
              <a:t>HB20-1173: 811 Locate Exemption For County Road Maintenance</a:t>
            </a:r>
            <a:r>
              <a:rPr lang="en-US" dirty="0"/>
              <a:t>. Was postponed indefinitely.</a:t>
            </a:r>
          </a:p>
          <a:p>
            <a:pPr marL="285750" indent="-285750">
              <a:buClr>
                <a:schemeClr val="tx1"/>
              </a:buClr>
              <a:buFont typeface="Wingdings" panose="05000000000000000000" pitchFamily="2" charset="2"/>
              <a:buChar char="q"/>
            </a:pPr>
            <a:r>
              <a:rPr lang="en-US" dirty="0"/>
              <a:t>Bill would allow county road and bridge departments to conduct basic maintenance on unpaved county roads without having to call Colorado 811 for utility locates, provided that the maintenance does not lower the grade of the road or disturb more than six inches of soil. </a:t>
            </a:r>
          </a:p>
          <a:p>
            <a:pPr marL="285750" indent="-285750">
              <a:buClr>
                <a:schemeClr val="tx1"/>
              </a:buClr>
              <a:buFont typeface="Wingdings" panose="05000000000000000000" pitchFamily="2" charset="2"/>
              <a:buChar char="q"/>
            </a:pPr>
            <a:r>
              <a:rPr lang="en-US" dirty="0"/>
              <a:t>The bill is a CCI legislative priority and reflects a compromise that was reached between CCI, Colorado 811, the Colorado Contractors Association, Xcel Energy and the Colorado Association of Road Supervisors and Engineers (CARSE). </a:t>
            </a:r>
          </a:p>
          <a:p>
            <a:pPr marL="285750" indent="-285750">
              <a:buClr>
                <a:schemeClr val="tx1"/>
              </a:buClr>
              <a:buFont typeface="Wingdings" panose="05000000000000000000" pitchFamily="2" charset="2"/>
              <a:buChar char="q"/>
            </a:pPr>
            <a:r>
              <a:rPr lang="en-US" dirty="0"/>
              <a:t>Twenty-nine other states have a similar exemption for road maintenance. </a:t>
            </a:r>
          </a:p>
          <a:p>
            <a:pPr marL="285750" indent="-285750">
              <a:buClr>
                <a:schemeClr val="tx1"/>
              </a:buClr>
              <a:buFont typeface="Wingdings" panose="05000000000000000000" pitchFamily="2" charset="2"/>
              <a:buChar char="q"/>
            </a:pPr>
            <a:r>
              <a:rPr lang="en-US" dirty="0"/>
              <a:t>Assigned to House Transportation &amp; Local Government.</a:t>
            </a:r>
          </a:p>
          <a:p>
            <a:pPr marL="285750" indent="-285750">
              <a:buClr>
                <a:schemeClr val="tx1"/>
              </a:buClr>
              <a:buFont typeface="Wingdings" panose="05000000000000000000" pitchFamily="2" charset="2"/>
              <a:buChar char="q"/>
            </a:pPr>
            <a:endParaRPr lang="en-US" sz="1600" dirty="0"/>
          </a:p>
        </p:txBody>
      </p:sp>
    </p:spTree>
    <p:extLst>
      <p:ext uri="{BB962C8B-B14F-4D97-AF65-F5344CB8AC3E}">
        <p14:creationId xmlns:p14="http://schemas.microsoft.com/office/powerpoint/2010/main" val="284107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13</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912932"/>
          </a:xfrm>
        </p:spPr>
        <p:txBody>
          <a:bodyPr>
            <a:normAutofit/>
          </a:bodyPr>
          <a:lstStyle/>
          <a:p>
            <a:pPr algn="ctr"/>
            <a:r>
              <a:rPr lang="en-US" sz="3200" dirty="0">
                <a:solidFill>
                  <a:srgbClr val="FFFFFF"/>
                </a:solidFill>
              </a:rPr>
              <a:t>HB21-1106: Safe Storage of Firearms</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3" y="1447086"/>
            <a:ext cx="8937173" cy="5062924"/>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700" dirty="0"/>
              <a:t>Prime Sponsors: Rep. Monica Duran (D), Rep. Kyle Mullica (D), Sen. Jeff Bridges (D), Sen. Chris Hansen (D)</a:t>
            </a:r>
          </a:p>
          <a:p>
            <a:pPr marL="285750" indent="-285750">
              <a:buClr>
                <a:schemeClr val="tx1"/>
              </a:buClr>
              <a:buFont typeface="Wingdings" panose="05000000000000000000" pitchFamily="2" charset="2"/>
              <a:buChar char="q"/>
            </a:pPr>
            <a:r>
              <a:rPr lang="en-US" sz="1700" dirty="0"/>
              <a:t>The bill requires that firearms be responsibly and securely stored when they are not in use to prevent access by unsupervised juveniles and other unauthorized users. The bill creates the offense of unlawful storage of a firearm if a person stores a firearm in a manner that the person knows, or should know</a:t>
            </a:r>
          </a:p>
          <a:p>
            <a:pPr marL="742950" lvl="1" indent="-285750">
              <a:buClr>
                <a:schemeClr val="tx1"/>
              </a:buClr>
              <a:buFont typeface="Wingdings" panose="05000000000000000000" pitchFamily="2" charset="2"/>
              <a:buChar char="Ø"/>
            </a:pPr>
            <a:r>
              <a:rPr lang="en-US" sz="1700" dirty="0"/>
              <a:t>That a juvenile can gain access to the firearm without the permission of the juvenile's parent or guardian; or</a:t>
            </a:r>
          </a:p>
          <a:p>
            <a:pPr marL="742950" lvl="1" indent="-285750">
              <a:buClr>
                <a:schemeClr val="tx1"/>
              </a:buClr>
              <a:buFont typeface="Wingdings" panose="05000000000000000000" pitchFamily="2" charset="2"/>
              <a:buChar char="Ø"/>
            </a:pPr>
            <a:r>
              <a:rPr lang="en-US" sz="1700" dirty="0"/>
              <a:t>A resident of the premises is ineligible to possess a firearm under state or federal law</a:t>
            </a:r>
          </a:p>
          <a:p>
            <a:pPr marL="285750" indent="-285750">
              <a:buClr>
                <a:schemeClr val="tx1"/>
              </a:buClr>
              <a:buFont typeface="Wingdings" panose="05000000000000000000" pitchFamily="2" charset="2"/>
              <a:buChar char="q"/>
            </a:pPr>
            <a:r>
              <a:rPr lang="en-US" sz="1700" dirty="0"/>
              <a:t>The bill requires licensed gun dealers to provide with each firearm, at the time of a firearm sale or transfer, a locking device capable of securing the firearm. Transferring a firearm without a locking device is an unclassified misdemeanor punishable by a maximum $500 fine.</a:t>
            </a:r>
          </a:p>
          <a:p>
            <a:pPr marL="285750" indent="-285750">
              <a:buClr>
                <a:schemeClr val="tx1"/>
              </a:buClr>
              <a:buFont typeface="Wingdings" panose="05000000000000000000" pitchFamily="2" charset="2"/>
              <a:buChar char="q"/>
            </a:pPr>
            <a:r>
              <a:rPr lang="en-US" sz="1700" dirty="0"/>
              <a:t>The bill requires the state court administrator to annually report to the general assembly about the number of charges related to unsafe firearms storage and the disposition of those charges.</a:t>
            </a:r>
          </a:p>
          <a:p>
            <a:pPr marL="285750" indent="-285750">
              <a:buClr>
                <a:schemeClr val="tx1"/>
              </a:buClr>
              <a:buFont typeface="Wingdings" panose="05000000000000000000" pitchFamily="2" charset="2"/>
              <a:buChar char="q"/>
            </a:pPr>
            <a:r>
              <a:rPr lang="en-US" sz="1700" dirty="0"/>
              <a:t>Assigned to House State, Civic, Military &amp; Veterans Affairs</a:t>
            </a:r>
          </a:p>
          <a:p>
            <a:pPr marL="285750" indent="-285750">
              <a:buClr>
                <a:schemeClr val="tx1"/>
              </a:buClr>
              <a:buFont typeface="Wingdings" panose="05000000000000000000" pitchFamily="2" charset="2"/>
              <a:buChar char="q"/>
            </a:pPr>
            <a:endParaRPr lang="en-US" sz="1700" dirty="0"/>
          </a:p>
        </p:txBody>
      </p:sp>
    </p:spTree>
    <p:extLst>
      <p:ext uri="{BB962C8B-B14F-4D97-AF65-F5344CB8AC3E}">
        <p14:creationId xmlns:p14="http://schemas.microsoft.com/office/powerpoint/2010/main" val="2057190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14</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268432"/>
          </a:xfrm>
        </p:spPr>
        <p:txBody>
          <a:bodyPr>
            <a:normAutofit/>
          </a:bodyPr>
          <a:lstStyle/>
          <a:p>
            <a:pPr algn="ctr"/>
            <a:r>
              <a:rPr lang="en-US" sz="3200" dirty="0">
                <a:solidFill>
                  <a:srgbClr val="FFFFFF"/>
                </a:solidFill>
              </a:rPr>
              <a:t>HB21-1107: Protections For Public Health Department Workers</a:t>
            </a:r>
          </a:p>
        </p:txBody>
      </p:sp>
      <p:sp>
        <p:nvSpPr>
          <p:cNvPr id="7" name="TextBox 6">
            <a:extLst>
              <a:ext uri="{FF2B5EF4-FFF2-40B4-BE49-F238E27FC236}">
                <a16:creationId xmlns:a16="http://schemas.microsoft.com/office/drawing/2014/main" id="{09ED8A70-E3DF-4728-8160-E5581C6FA33F}"/>
              </a:ext>
            </a:extLst>
          </p:cNvPr>
          <p:cNvSpPr txBox="1"/>
          <p:nvPr/>
        </p:nvSpPr>
        <p:spPr>
          <a:xfrm>
            <a:off x="587827" y="1667228"/>
            <a:ext cx="8937173" cy="4247317"/>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Prime Sponsors: Rep. Yadira Caraveo (D), Rep. Terri Carver (R), Sen. Jeff Bridges (D), Sen. Paul Lundeen (R)</a:t>
            </a:r>
          </a:p>
          <a:p>
            <a:pPr marL="285750" indent="-285750">
              <a:buClr>
                <a:schemeClr val="tx1"/>
              </a:buClr>
              <a:buFont typeface="Wingdings" panose="05000000000000000000" pitchFamily="2" charset="2"/>
              <a:buChar char="q"/>
            </a:pPr>
            <a:r>
              <a:rPr lang="en-US" dirty="0"/>
              <a:t>This bill is a continuum of pieces of legislation that passed the last two years to increase protections for human service workers and law enforcement officials.</a:t>
            </a:r>
          </a:p>
          <a:p>
            <a:pPr marL="800100" lvl="1" indent="-342900">
              <a:buClr>
                <a:schemeClr val="tx1"/>
              </a:buClr>
              <a:buFont typeface="Wingdings" panose="05000000000000000000" pitchFamily="2" charset="2"/>
              <a:buChar char="Ø"/>
            </a:pPr>
            <a:r>
              <a:rPr lang="en-US" dirty="0"/>
              <a:t>HB19-1197: Protect Social Workers’ Personal Information On Internet</a:t>
            </a:r>
          </a:p>
          <a:p>
            <a:pPr marL="800100" lvl="1" indent="-342900">
              <a:buClr>
                <a:schemeClr val="tx1"/>
              </a:buClr>
              <a:buFont typeface="Wingdings" panose="05000000000000000000" pitchFamily="2" charset="2"/>
              <a:buChar char="Ø"/>
            </a:pPr>
            <a:r>
              <a:rPr lang="en-US" dirty="0"/>
              <a:t>HB20-1052: Privacy Protections For Human Services Workers</a:t>
            </a:r>
          </a:p>
          <a:p>
            <a:pPr marL="285750" indent="-285750">
              <a:buClr>
                <a:schemeClr val="tx1"/>
              </a:buClr>
              <a:buFont typeface="Wingdings" panose="05000000000000000000" pitchFamily="2" charset="2"/>
              <a:buChar char="q"/>
            </a:pPr>
            <a:r>
              <a:rPr lang="en-US" dirty="0"/>
              <a:t>Under current law it is unlawful for personal information of human service workers, caseworkers, and law enforcement personnel to be made available on the internet. This bill extends protections to public health workers. </a:t>
            </a:r>
          </a:p>
          <a:p>
            <a:pPr marL="285750" indent="-285750">
              <a:buClr>
                <a:schemeClr val="tx1"/>
              </a:buClr>
              <a:buFont typeface="Wingdings" panose="05000000000000000000" pitchFamily="2" charset="2"/>
              <a:buChar char="q"/>
            </a:pPr>
            <a:r>
              <a:rPr lang="en-US" dirty="0"/>
              <a:t>This legislation is necessary, due to COVID-19 putting public health directors in the spotlight. Employees are concerned about their personal information being available on the internet and used for malicious purposes. </a:t>
            </a:r>
          </a:p>
          <a:p>
            <a:pPr marL="285750" indent="-285750">
              <a:buClr>
                <a:schemeClr val="tx1"/>
              </a:buClr>
              <a:buFont typeface="Wingdings" panose="05000000000000000000" pitchFamily="2" charset="2"/>
              <a:buChar char="q"/>
            </a:pPr>
            <a:r>
              <a:rPr lang="en-US" dirty="0"/>
              <a:t>Assigned to House Judiciary</a:t>
            </a:r>
          </a:p>
        </p:txBody>
      </p:sp>
    </p:spTree>
    <p:extLst>
      <p:ext uri="{BB962C8B-B14F-4D97-AF65-F5344CB8AC3E}">
        <p14:creationId xmlns:p14="http://schemas.microsoft.com/office/powerpoint/2010/main" val="2446040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15</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268432"/>
          </a:xfrm>
        </p:spPr>
        <p:txBody>
          <a:bodyPr>
            <a:normAutofit fontScale="90000"/>
          </a:bodyPr>
          <a:lstStyle/>
          <a:p>
            <a:pPr algn="ctr"/>
            <a:r>
              <a:rPr lang="en-US" sz="3200" dirty="0">
                <a:solidFill>
                  <a:srgbClr val="FFFFFF"/>
                </a:solidFill>
              </a:rPr>
              <a:t>HB21-1117: Local Government Authority Promote Affordable Housing Units</a:t>
            </a:r>
          </a:p>
        </p:txBody>
      </p:sp>
      <p:sp>
        <p:nvSpPr>
          <p:cNvPr id="7" name="TextBox 6">
            <a:extLst>
              <a:ext uri="{FF2B5EF4-FFF2-40B4-BE49-F238E27FC236}">
                <a16:creationId xmlns:a16="http://schemas.microsoft.com/office/drawing/2014/main" id="{09ED8A70-E3DF-4728-8160-E5581C6FA33F}"/>
              </a:ext>
            </a:extLst>
          </p:cNvPr>
          <p:cNvSpPr txBox="1"/>
          <p:nvPr/>
        </p:nvSpPr>
        <p:spPr>
          <a:xfrm>
            <a:off x="974270" y="1803300"/>
            <a:ext cx="8937173" cy="3970318"/>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Prime Sponsors: Rep. Susan Lontine (D), Rep. Serena Gonzales-Gutierrez (D), Sen. Julie Gonzales (D), Sen. Robert Rodriguez (D).</a:t>
            </a:r>
          </a:p>
          <a:p>
            <a:pPr marL="285750" indent="-285750">
              <a:buClr>
                <a:schemeClr val="tx1"/>
              </a:buClr>
              <a:buFont typeface="Wingdings" panose="05000000000000000000" pitchFamily="2" charset="2"/>
              <a:buChar char="q"/>
            </a:pPr>
            <a:r>
              <a:rPr lang="en-US" dirty="0"/>
              <a:t>Introduced last session as HB20-1351: Local Government Authority Promote Affordable Housing Units. </a:t>
            </a:r>
          </a:p>
          <a:p>
            <a:pPr marL="285750" indent="-285750">
              <a:buClr>
                <a:schemeClr val="tx1"/>
              </a:buClr>
              <a:buFont typeface="Wingdings" panose="05000000000000000000" pitchFamily="2" charset="2"/>
              <a:buChar char="q"/>
            </a:pPr>
            <a:r>
              <a:rPr lang="en-US" dirty="0"/>
              <a:t>Bill was postponed indefinitely, due to COVID-19</a:t>
            </a:r>
          </a:p>
          <a:p>
            <a:pPr marL="285750" indent="-285750">
              <a:buClr>
                <a:schemeClr val="tx1"/>
              </a:buClr>
              <a:buFont typeface="Wingdings" panose="05000000000000000000" pitchFamily="2" charset="2"/>
              <a:buChar char="q"/>
            </a:pPr>
            <a:r>
              <a:rPr lang="en-US" dirty="0"/>
              <a:t>Bill from the Colorado Municipal League (CML) that seeks to clarify local governments’ ability to enact land use regulations that promote the development of new affordable housing units. </a:t>
            </a:r>
          </a:p>
          <a:p>
            <a:pPr marL="285750" indent="-285750">
              <a:buClr>
                <a:schemeClr val="tx1"/>
              </a:buClr>
              <a:buFont typeface="Wingdings" panose="05000000000000000000" pitchFamily="2" charset="2"/>
              <a:buChar char="q"/>
            </a:pPr>
            <a:r>
              <a:rPr lang="en-US" dirty="0"/>
              <a:t>Bill clarifies that local governments have the authority to enact inclusionary zoning. In doing so, the bill specifies that the provisions of the state's rent control statute do not apply to any land use regulation that restricts rent on newly constructed or redeveloped housing units, as long as the regulation provides options or alternatives to the property owner or land developer. </a:t>
            </a:r>
          </a:p>
          <a:p>
            <a:pPr marL="285750" indent="-285750">
              <a:buClr>
                <a:schemeClr val="tx1"/>
              </a:buClr>
              <a:buFont typeface="Wingdings" panose="05000000000000000000" pitchFamily="2" charset="2"/>
              <a:buChar char="q"/>
            </a:pPr>
            <a:r>
              <a:rPr lang="en-US" dirty="0"/>
              <a:t>Assigned to House Transportation &amp; Local Government</a:t>
            </a:r>
          </a:p>
        </p:txBody>
      </p:sp>
    </p:spTree>
    <p:extLst>
      <p:ext uri="{BB962C8B-B14F-4D97-AF65-F5344CB8AC3E}">
        <p14:creationId xmlns:p14="http://schemas.microsoft.com/office/powerpoint/2010/main" val="987520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16</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268432"/>
          </a:xfrm>
        </p:spPr>
        <p:txBody>
          <a:bodyPr>
            <a:normAutofit/>
          </a:bodyPr>
          <a:lstStyle/>
          <a:p>
            <a:pPr algn="ctr"/>
            <a:r>
              <a:rPr lang="en-US" sz="3200" dirty="0">
                <a:solidFill>
                  <a:srgbClr val="FFFFFF"/>
                </a:solidFill>
              </a:rPr>
              <a:t>SB21-078: Lost or Stolen Firearms</a:t>
            </a:r>
          </a:p>
        </p:txBody>
      </p:sp>
      <p:sp>
        <p:nvSpPr>
          <p:cNvPr id="7" name="TextBox 6">
            <a:extLst>
              <a:ext uri="{FF2B5EF4-FFF2-40B4-BE49-F238E27FC236}">
                <a16:creationId xmlns:a16="http://schemas.microsoft.com/office/drawing/2014/main" id="{09ED8A70-E3DF-4728-8160-E5581C6FA33F}"/>
              </a:ext>
            </a:extLst>
          </p:cNvPr>
          <p:cNvSpPr txBox="1"/>
          <p:nvPr/>
        </p:nvSpPr>
        <p:spPr>
          <a:xfrm>
            <a:off x="887185" y="1405970"/>
            <a:ext cx="8937173" cy="3139321"/>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dirty="0"/>
              <a:t>Prime Sponsors: Sen. Sonya Jaquez Lewis (D), Sen. Jessie Danielson (D), Rep. Tom Sullivan (D), Rep. Leslie Herod (D).</a:t>
            </a:r>
          </a:p>
          <a:p>
            <a:pPr marL="285750" indent="-285750">
              <a:buClr>
                <a:schemeClr val="tx1"/>
              </a:buClr>
              <a:buFont typeface="Wingdings" panose="05000000000000000000" pitchFamily="2" charset="2"/>
              <a:buChar char="q"/>
            </a:pPr>
            <a:r>
              <a:rPr lang="en-US" dirty="0"/>
              <a:t>This bill requires the owner of a firearm who has reasonable cause to believe the firearm was lost or stolen to report to a law enforcement agency that the firearm has been lost or stolen within 5 days of making the discovery.</a:t>
            </a:r>
          </a:p>
          <a:p>
            <a:pPr marL="285750" indent="-285750">
              <a:buClr>
                <a:schemeClr val="tx1"/>
              </a:buClr>
              <a:buFont typeface="Wingdings" panose="05000000000000000000" pitchFamily="2" charset="2"/>
              <a:buChar char="q"/>
            </a:pPr>
            <a:r>
              <a:rPr lang="en-US" dirty="0"/>
              <a:t>Failure to report a lost or stolen firearm is a class 2 petty offense and is punishable by a $25 fine. </a:t>
            </a:r>
          </a:p>
          <a:p>
            <a:pPr marL="285750" indent="-285750">
              <a:buClr>
                <a:schemeClr val="tx1"/>
              </a:buClr>
              <a:buFont typeface="Wingdings" panose="05000000000000000000" pitchFamily="2" charset="2"/>
              <a:buChar char="q"/>
            </a:pPr>
            <a:r>
              <a:rPr lang="en-US" dirty="0"/>
              <a:t>A second or subsequent offense is a class 3 misdemeanor. </a:t>
            </a:r>
          </a:p>
          <a:p>
            <a:pPr marL="285750" indent="-285750">
              <a:buClr>
                <a:schemeClr val="tx1"/>
              </a:buClr>
              <a:buFont typeface="Wingdings" panose="05000000000000000000" pitchFamily="2" charset="2"/>
              <a:buChar char="q"/>
            </a:pPr>
            <a:r>
              <a:rPr lang="en-US" dirty="0"/>
              <a:t>Bill will increase workload on local law enforcement as well as district attorneys.</a:t>
            </a:r>
          </a:p>
          <a:p>
            <a:pPr marL="285750" indent="-285750">
              <a:buClr>
                <a:schemeClr val="tx1"/>
              </a:buClr>
              <a:buFont typeface="Wingdings" panose="05000000000000000000" pitchFamily="2" charset="2"/>
              <a:buChar char="q"/>
            </a:pPr>
            <a:r>
              <a:rPr lang="en-US" dirty="0"/>
              <a:t>Assigned to Senate Judiciary</a:t>
            </a:r>
          </a:p>
        </p:txBody>
      </p:sp>
    </p:spTree>
    <p:extLst>
      <p:ext uri="{BB962C8B-B14F-4D97-AF65-F5344CB8AC3E}">
        <p14:creationId xmlns:p14="http://schemas.microsoft.com/office/powerpoint/2010/main" val="24746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TextBox 4"/>
          <p:cNvSpPr txBox="1"/>
          <p:nvPr/>
        </p:nvSpPr>
        <p:spPr>
          <a:xfrm>
            <a:off x="2062843" y="2068286"/>
            <a:ext cx="7776253" cy="1747158"/>
          </a:xfrm>
          <a:prstGeom prst="rect">
            <a:avLst/>
          </a:prstGeom>
        </p:spPr>
        <p:txBody>
          <a:bodyPr vert="horz" lIns="91440" tIns="45720" rIns="91440" bIns="45720" rtlCol="0" anchor="ctr">
            <a:normAutofit/>
          </a:bodyPr>
          <a:lstStyle/>
          <a:p>
            <a:pPr algn="ctr">
              <a:spcBef>
                <a:spcPct val="0"/>
              </a:spcBef>
              <a:spcAft>
                <a:spcPts val="600"/>
              </a:spcAft>
            </a:pPr>
            <a:r>
              <a:rPr lang="en-US" sz="5400" cap="all" dirty="0">
                <a:ln w="3175" cmpd="sng">
                  <a:noFill/>
                </a:ln>
                <a:solidFill>
                  <a:srgbClr val="FFFFFF"/>
                </a:solidFill>
                <a:latin typeface="+mj-lt"/>
                <a:ea typeface="+mj-ea"/>
                <a:cs typeface="+mj-cs"/>
              </a:rPr>
              <a:t>Questions?</a:t>
            </a:r>
          </a:p>
        </p:txBody>
      </p:sp>
      <p:sp>
        <p:nvSpPr>
          <p:cNvPr id="2" name="Slide Number Placeholder 1"/>
          <p:cNvSpPr>
            <a:spLocks noGrp="1"/>
          </p:cNvSpPr>
          <p:nvPr>
            <p:ph type="sldNum" sz="quarter" idx="12"/>
          </p:nvPr>
        </p:nvSpPr>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17</a:t>
            </a:fld>
            <a:endParaRPr lang="en-US" b="0" i="0" kern="1200" dirty="0">
              <a:solidFill>
                <a:srgbClr val="FFFFFF"/>
              </a:solidFill>
              <a:effectLst/>
              <a:latin typeface="+mn-lt"/>
              <a:ea typeface="+mn-ea"/>
              <a:cs typeface="+mn-cs"/>
            </a:endParaRPr>
          </a:p>
        </p:txBody>
      </p:sp>
      <p:sp>
        <p:nvSpPr>
          <p:cNvPr id="6" name="TextBox 5"/>
          <p:cNvSpPr txBox="1"/>
          <p:nvPr/>
        </p:nvSpPr>
        <p:spPr>
          <a:xfrm>
            <a:off x="5105398" y="1115568"/>
            <a:ext cx="6245352" cy="4626864"/>
          </a:xfrm>
          <a:prstGeom prst="rect">
            <a:avLst/>
          </a:prstGeom>
        </p:spPr>
        <p:txBody>
          <a:bodyPr vert="horz" lIns="91440" tIns="45720" rIns="91440" bIns="45720" rtlCol="0" anchor="ctr">
            <a:normAutofit/>
          </a:bodyPr>
          <a:lstStyle/>
          <a:p>
            <a:pPr marL="342900" indent="-342900">
              <a:lnSpc>
                <a:spcPct val="90000"/>
              </a:lnSpc>
              <a:spcBef>
                <a:spcPct val="20000"/>
              </a:spcBef>
              <a:spcAft>
                <a:spcPts val="600"/>
              </a:spcAft>
              <a:buClr>
                <a:schemeClr val="tx2"/>
              </a:buClr>
              <a:buSzPct val="70000"/>
              <a:buFont typeface="Wingdings" panose="05000000000000000000" pitchFamily="2" charset="2"/>
              <a:buChar char="Ø"/>
            </a:pPr>
            <a:endParaRPr lang="en-US" sz="2200" dirty="0">
              <a:ln>
                <a:solidFill>
                  <a:schemeClr val="bg1">
                    <a:lumMod val="75000"/>
                    <a:lumOff val="25000"/>
                    <a:alpha val="10000"/>
                  </a:schemeClr>
                </a:solidFill>
              </a:ln>
              <a:effectLst>
                <a:outerShdw blurRad="9525" dist="25400" dir="14640000" algn="tl" rotWithShape="0">
                  <a:schemeClr val="bg1">
                    <a:alpha val="30000"/>
                  </a:schemeClr>
                </a:outerShdw>
              </a:effectLst>
            </a:endParaRPr>
          </a:p>
        </p:txBody>
      </p:sp>
    </p:spTree>
    <p:extLst>
      <p:ext uri="{BB962C8B-B14F-4D97-AF65-F5344CB8AC3E}">
        <p14:creationId xmlns:p14="http://schemas.microsoft.com/office/powerpoint/2010/main" val="332907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2</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spcBef>
                <a:spcPct val="0"/>
              </a:spcBef>
              <a:spcAft>
                <a:spcPts val="600"/>
              </a:spcAft>
            </a:pPr>
            <a:endParaRPr lang="en-US" sz="3200" cap="all" dirty="0">
              <a:ln w="3175" cmpd="sng">
                <a:noFill/>
              </a:ln>
              <a:solidFill>
                <a:srgbClr val="FFFFFF"/>
              </a:solidFill>
              <a:latin typeface="+mj-lt"/>
              <a:ea typeface="+mj-ea"/>
              <a:cs typeface="+mj-cs"/>
            </a:endParaRPr>
          </a:p>
          <a:p>
            <a:pPr algn="ctr">
              <a:spcBef>
                <a:spcPct val="0"/>
              </a:spcBef>
              <a:spcAft>
                <a:spcPts val="600"/>
              </a:spcAft>
            </a:pPr>
            <a:r>
              <a:rPr lang="en-US" sz="2800" cap="all" dirty="0">
                <a:ln w="3175" cmpd="sng">
                  <a:noFill/>
                </a:ln>
                <a:solidFill>
                  <a:srgbClr val="FFFFFF"/>
                </a:solidFill>
                <a:latin typeface="+mj-lt"/>
                <a:ea typeface="+mj-ea"/>
                <a:cs typeface="+mj-cs"/>
              </a:rPr>
              <a:t>1</a:t>
            </a:r>
            <a:r>
              <a:rPr lang="en-US" sz="2800" cap="all" baseline="30000" dirty="0">
                <a:ln w="3175" cmpd="sng">
                  <a:noFill/>
                </a:ln>
                <a:solidFill>
                  <a:srgbClr val="FFFFFF"/>
                </a:solidFill>
                <a:latin typeface="+mj-lt"/>
                <a:ea typeface="+mj-ea"/>
                <a:cs typeface="+mj-cs"/>
              </a:rPr>
              <a:t>st</a:t>
            </a:r>
            <a:r>
              <a:rPr lang="en-US" sz="2800" cap="all" dirty="0">
                <a:ln w="3175" cmpd="sng">
                  <a:noFill/>
                </a:ln>
                <a:solidFill>
                  <a:srgbClr val="FFFFFF"/>
                </a:solidFill>
                <a:latin typeface="+mj-lt"/>
                <a:ea typeface="+mj-ea"/>
                <a:cs typeface="+mj-cs"/>
              </a:rPr>
              <a:t> Regular Session of the 73</a:t>
            </a:r>
            <a:r>
              <a:rPr lang="en-US" sz="2800" cap="all" baseline="30000" dirty="0">
                <a:ln w="3175" cmpd="sng">
                  <a:noFill/>
                </a:ln>
                <a:solidFill>
                  <a:srgbClr val="FFFFFF"/>
                </a:solidFill>
                <a:latin typeface="+mj-lt"/>
                <a:ea typeface="+mj-ea"/>
                <a:cs typeface="+mj-cs"/>
              </a:rPr>
              <a:t>rd</a:t>
            </a:r>
            <a:r>
              <a:rPr lang="en-US" sz="2800" cap="all" dirty="0">
                <a:ln w="3175" cmpd="sng">
                  <a:noFill/>
                </a:ln>
                <a:solidFill>
                  <a:srgbClr val="FFFFFF"/>
                </a:solidFill>
                <a:latin typeface="+mj-lt"/>
                <a:ea typeface="+mj-ea"/>
                <a:cs typeface="+mj-cs"/>
              </a:rPr>
              <a:t> General Assembly</a:t>
            </a:r>
          </a:p>
        </p:txBody>
      </p:sp>
      <p:sp>
        <p:nvSpPr>
          <p:cNvPr id="3" name="TextBox 2"/>
          <p:cNvSpPr txBox="1"/>
          <p:nvPr/>
        </p:nvSpPr>
        <p:spPr>
          <a:xfrm>
            <a:off x="6516553" y="685800"/>
            <a:ext cx="4754563" cy="5410200"/>
          </a:xfrm>
          <a:prstGeom prst="rect">
            <a:avLst/>
          </a:prstGeom>
        </p:spPr>
        <p:txBody>
          <a:bodyPr vert="horz" lIns="91440" tIns="45720" rIns="91440" bIns="45720" rtlCol="0" anchor="ctr">
            <a:norm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General Assembly reconvened on Tuesday, February 16.</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As of this morning, 244 bills have been introduced.</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House – 129</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Senate – 115</a:t>
            </a:r>
          </a:p>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El Paso County is currently tracking:</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House – 65</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Senate - 38</a:t>
            </a:r>
          </a:p>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Expecting another 400+ bills to be introduced before the end of session, which is scheduled for mid-June.</a:t>
            </a:r>
          </a:p>
        </p:txBody>
      </p:sp>
    </p:spTree>
    <p:extLst>
      <p:ext uri="{BB962C8B-B14F-4D97-AF65-F5344CB8AC3E}">
        <p14:creationId xmlns:p14="http://schemas.microsoft.com/office/powerpoint/2010/main" val="60598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3</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spcBef>
                <a:spcPct val="0"/>
              </a:spcBef>
              <a:spcAft>
                <a:spcPts val="600"/>
              </a:spcAft>
            </a:pPr>
            <a:endParaRPr lang="en-US" sz="3200" cap="all" dirty="0">
              <a:ln w="3175" cmpd="sng">
                <a:noFill/>
              </a:ln>
              <a:solidFill>
                <a:srgbClr val="FFFFFF"/>
              </a:solidFill>
              <a:latin typeface="+mj-lt"/>
              <a:ea typeface="+mj-ea"/>
              <a:cs typeface="+mj-cs"/>
            </a:endParaRPr>
          </a:p>
          <a:p>
            <a:pPr algn="ctr">
              <a:spcBef>
                <a:spcPct val="0"/>
              </a:spcBef>
              <a:spcAft>
                <a:spcPts val="600"/>
              </a:spcAft>
            </a:pPr>
            <a:r>
              <a:rPr lang="en-US" sz="2800" cap="all" dirty="0">
                <a:ln w="3175" cmpd="sng">
                  <a:noFill/>
                </a:ln>
                <a:solidFill>
                  <a:srgbClr val="FFFFFF"/>
                </a:solidFill>
                <a:latin typeface="+mj-lt"/>
                <a:ea typeface="+mj-ea"/>
                <a:cs typeface="+mj-cs"/>
              </a:rPr>
              <a:t>Governor Polis’ State of the State Address</a:t>
            </a:r>
          </a:p>
        </p:txBody>
      </p:sp>
      <p:sp>
        <p:nvSpPr>
          <p:cNvPr id="3" name="TextBox 2"/>
          <p:cNvSpPr txBox="1"/>
          <p:nvPr/>
        </p:nvSpPr>
        <p:spPr>
          <a:xfrm>
            <a:off x="6516553" y="685800"/>
            <a:ext cx="4754563" cy="5050971"/>
          </a:xfrm>
          <a:prstGeom prst="rect">
            <a:avLst/>
          </a:prstGeom>
        </p:spPr>
        <p:txBody>
          <a:bodyPr vert="horz" lIns="91440" tIns="45720" rIns="91440" bIns="45720" rtlCol="0" anchor="ctr">
            <a:norm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Held last Wednesday, February 17.</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Governor’s priorities for 2021 included:</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COVID-19 Relief</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Tax Reform</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Healthcare</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Education</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Transportation</a:t>
            </a:r>
          </a:p>
          <a:p>
            <a:pPr lvl="1">
              <a:spcBef>
                <a:spcPct val="20000"/>
              </a:spcBef>
              <a:spcAft>
                <a:spcPts val="600"/>
              </a:spcAft>
              <a:buClr>
                <a:schemeClr val="tx1"/>
              </a:buClr>
              <a:buSzPct val="80000"/>
            </a:pPr>
            <a:endParaRPr lang="en-US" dirty="0">
              <a:solidFill>
                <a:srgbClr val="FFFFFF"/>
              </a:solidFill>
            </a:endParaRPr>
          </a:p>
        </p:txBody>
      </p:sp>
    </p:spTree>
    <p:extLst>
      <p:ext uri="{BB962C8B-B14F-4D97-AF65-F5344CB8AC3E}">
        <p14:creationId xmlns:p14="http://schemas.microsoft.com/office/powerpoint/2010/main" val="28264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4</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914379" y="1708036"/>
            <a:ext cx="3705269" cy="2510594"/>
          </a:xfrm>
          <a:prstGeom prst="rect">
            <a:avLst/>
          </a:prstGeom>
        </p:spPr>
        <p:txBody>
          <a:bodyPr vert="horz" lIns="91440" tIns="45720" rIns="91440" bIns="45720" rtlCol="0" anchor="ctr">
            <a:normAutofit/>
          </a:bodyPr>
          <a:lstStyle/>
          <a:p>
            <a:pPr algn="ctr">
              <a:spcBef>
                <a:spcPct val="0"/>
              </a:spcBef>
              <a:spcAft>
                <a:spcPts val="600"/>
              </a:spcAft>
            </a:pPr>
            <a:r>
              <a:rPr lang="en-US" sz="3200" cap="all" dirty="0">
                <a:ln w="3175" cmpd="sng">
                  <a:noFill/>
                </a:ln>
                <a:solidFill>
                  <a:srgbClr val="FFFFFF"/>
                </a:solidFill>
                <a:latin typeface="+mj-lt"/>
                <a:ea typeface="+mj-ea"/>
                <a:cs typeface="+mj-cs"/>
              </a:rPr>
              <a:t>Letters Needing Board Ratification</a:t>
            </a:r>
          </a:p>
        </p:txBody>
      </p:sp>
      <p:sp>
        <p:nvSpPr>
          <p:cNvPr id="3" name="TextBox 2"/>
          <p:cNvSpPr txBox="1"/>
          <p:nvPr/>
        </p:nvSpPr>
        <p:spPr>
          <a:xfrm>
            <a:off x="6516553" y="685800"/>
            <a:ext cx="4754563" cy="5410200"/>
          </a:xfrm>
          <a:prstGeom prst="rect">
            <a:avLst/>
          </a:prstGeom>
        </p:spPr>
        <p:txBody>
          <a:bodyPr vert="horz" lIns="91440" tIns="45720" rIns="91440" bIns="45720" rtlCol="0" anchor="ctr">
            <a:norm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Letter Opposing HB21-1115: Board of Health Member Requirements.</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Board approved opposition letter to draft version of legislation on Tuesday, February 16.</a:t>
            </a:r>
          </a:p>
          <a:p>
            <a:pPr marL="742950" lvl="1" indent="-285750">
              <a:spcBef>
                <a:spcPct val="20000"/>
              </a:spcBef>
              <a:spcAft>
                <a:spcPts val="600"/>
              </a:spcAft>
              <a:buClr>
                <a:schemeClr val="tx1"/>
              </a:buClr>
              <a:buSzPct val="80000"/>
              <a:buFont typeface="Wingdings" panose="05000000000000000000" pitchFamily="2" charset="2"/>
              <a:buChar char="Ø"/>
            </a:pPr>
            <a:r>
              <a:rPr lang="en-US" dirty="0">
                <a:solidFill>
                  <a:srgbClr val="FFFFFF"/>
                </a:solidFill>
              </a:rPr>
              <a:t>Official bill was introduced after board approval. Letter makes some changes to better address concerns with the introduced legislation.</a:t>
            </a:r>
          </a:p>
          <a:p>
            <a:pPr marL="28575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Letter supporting Arapahoe County’s proposed amendments to HB21-1047. </a:t>
            </a:r>
          </a:p>
          <a:p>
            <a:pPr marL="285750" lvl="0" indent="-285750">
              <a:spcBef>
                <a:spcPct val="20000"/>
              </a:spcBef>
              <a:spcAft>
                <a:spcPts val="600"/>
              </a:spcAft>
              <a:buClr>
                <a:schemeClr val="tx1"/>
              </a:buClr>
              <a:buSzPct val="80000"/>
              <a:buFont typeface="Wingdings" panose="05000000000000000000" pitchFamily="2" charset="2"/>
              <a:buChar char="q"/>
            </a:pPr>
            <a:endParaRPr lang="en-US" dirty="0">
              <a:solidFill>
                <a:srgbClr val="FFFFFF"/>
              </a:solidFill>
            </a:endParaRPr>
          </a:p>
        </p:txBody>
      </p:sp>
    </p:spTree>
    <p:extLst>
      <p:ext uri="{BB962C8B-B14F-4D97-AF65-F5344CB8AC3E}">
        <p14:creationId xmlns:p14="http://schemas.microsoft.com/office/powerpoint/2010/main" val="387151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5</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000" dirty="0">
                <a:solidFill>
                  <a:srgbClr val="FFFFFF"/>
                </a:solidFill>
              </a:rPr>
              <a:t>HB21-1047: County Commissioner</a:t>
            </a:r>
            <a:br>
              <a:rPr lang="en-US" sz="3000" dirty="0">
                <a:solidFill>
                  <a:srgbClr val="FFFFFF"/>
                </a:solidFill>
              </a:rPr>
            </a:br>
            <a:r>
              <a:rPr lang="en-US" sz="3000" dirty="0">
                <a:solidFill>
                  <a:srgbClr val="FFFFFF"/>
                </a:solidFill>
              </a:rPr>
              <a:t>Districts Gerrymandering</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4" y="1585585"/>
            <a:ext cx="9149444" cy="4801314"/>
          </a:xfrm>
          <a:prstGeom prst="rect">
            <a:avLst/>
          </a:prstGeom>
          <a:noFill/>
        </p:spPr>
        <p:txBody>
          <a:bodyPr wrap="square" rtlCol="0">
            <a:spAutoFit/>
          </a:bodyPr>
          <a:lstStyle/>
          <a:p>
            <a:pPr marL="285750" indent="-285750">
              <a:buClr>
                <a:schemeClr val="tx1"/>
              </a:buClr>
              <a:buFont typeface="Wingdings" panose="05000000000000000000" pitchFamily="2" charset="2"/>
              <a:buChar char="q"/>
            </a:pPr>
            <a:r>
              <a:rPr lang="en-US" sz="1700" dirty="0"/>
              <a:t>Prime Sponsor: Rep. Chris Kennedy (D)</a:t>
            </a:r>
          </a:p>
          <a:p>
            <a:pPr marL="285750" indent="-285750">
              <a:buClr>
                <a:schemeClr val="tx1"/>
              </a:buClr>
              <a:buFont typeface="Wingdings" panose="05000000000000000000" pitchFamily="2" charset="2"/>
              <a:buChar char="q"/>
            </a:pPr>
            <a:r>
              <a:rPr lang="en-US" sz="1700" dirty="0"/>
              <a:t>Arapahoe County has proposed the following strikethroughs to the bill language:</a:t>
            </a:r>
          </a:p>
          <a:p>
            <a:pPr marL="742950" lvl="1" indent="-285750">
              <a:buClr>
                <a:schemeClr val="tx1"/>
              </a:buClr>
              <a:buFont typeface="Wingdings" panose="05000000000000000000" pitchFamily="2" charset="2"/>
              <a:buChar char="Ø"/>
            </a:pPr>
            <a:r>
              <a:rPr lang="en-US" sz="1600" dirty="0"/>
              <a:t>Preserve the criteria for drawing district boundaries.</a:t>
            </a:r>
          </a:p>
          <a:p>
            <a:pPr marL="742950" lvl="1" indent="-285750">
              <a:buClr>
                <a:schemeClr val="tx1"/>
              </a:buClr>
              <a:buFont typeface="Wingdings" panose="05000000000000000000" pitchFamily="2" charset="2"/>
              <a:buChar char="Ø"/>
            </a:pPr>
            <a:r>
              <a:rPr lang="en-US" sz="1600" dirty="0"/>
              <a:t>Require staff preparation of at least three maps and at least three hearings for the public to comment on them in one phase instead of the two phases in the bill as introduced.</a:t>
            </a:r>
          </a:p>
          <a:p>
            <a:pPr marL="742950" lvl="1" indent="-285750">
              <a:buClr>
                <a:schemeClr val="tx1"/>
              </a:buClr>
              <a:buFont typeface="Wingdings" panose="05000000000000000000" pitchFamily="2" charset="2"/>
              <a:buChar char="Ø"/>
            </a:pPr>
            <a:r>
              <a:rPr lang="en-US" sz="1600" dirty="0"/>
              <a:t>Preserve restrictions against ex </a:t>
            </a:r>
            <a:r>
              <a:rPr lang="en-US" sz="1600" dirty="0" err="1"/>
              <a:t>parte</a:t>
            </a:r>
            <a:r>
              <a:rPr lang="en-US" sz="1600" dirty="0"/>
              <a:t> communication between Commissioners and staff.</a:t>
            </a:r>
          </a:p>
          <a:p>
            <a:pPr marL="742950" lvl="1" indent="-285750">
              <a:buClr>
                <a:schemeClr val="tx1"/>
              </a:buClr>
              <a:buFont typeface="Wingdings" panose="05000000000000000000" pitchFamily="2" charset="2"/>
              <a:buChar char="Ø"/>
            </a:pPr>
            <a:r>
              <a:rPr lang="en-US" sz="1600" dirty="0"/>
              <a:t>Preserve the requirements to comply with open meetings and records laws.</a:t>
            </a:r>
          </a:p>
          <a:p>
            <a:pPr marL="742950" lvl="1" indent="-285750">
              <a:buClr>
                <a:schemeClr val="tx1"/>
              </a:buClr>
              <a:buFont typeface="Wingdings" panose="05000000000000000000" pitchFamily="2" charset="2"/>
              <a:buChar char="Ø"/>
            </a:pPr>
            <a:r>
              <a:rPr lang="en-US" sz="1600" dirty="0"/>
              <a:t>Remove elements of the bill that added administrative requirements that contain requirements that would extend the time necessary to adopt new district maps.</a:t>
            </a:r>
          </a:p>
          <a:p>
            <a:pPr marL="742950" lvl="1" indent="-285750">
              <a:buClr>
                <a:schemeClr val="tx1"/>
              </a:buClr>
              <a:buFont typeface="Wingdings" panose="05000000000000000000" pitchFamily="2" charset="2"/>
              <a:buChar char="Ø"/>
            </a:pPr>
            <a:r>
              <a:rPr lang="en-US" sz="1600" dirty="0"/>
              <a:t>Clarify that the requirement that districts not deviate in size by more than five percent is at the time that district boundaries are adopted.</a:t>
            </a:r>
          </a:p>
          <a:p>
            <a:pPr marL="742950" lvl="1" indent="-285750">
              <a:buFont typeface="Wingdings" panose="05000000000000000000" pitchFamily="2" charset="2"/>
              <a:buChar char="Ø"/>
            </a:pPr>
            <a:r>
              <a:rPr lang="en-US" sz="1600" dirty="0"/>
              <a:t>State that politically competitive districts will be adopted to the extent that they are reasonably possible.*</a:t>
            </a:r>
          </a:p>
          <a:p>
            <a:pPr marL="742950" lvl="1" indent="-285750">
              <a:buFont typeface="Wingdings" panose="05000000000000000000" pitchFamily="2" charset="2"/>
              <a:buChar char="Ø"/>
            </a:pPr>
            <a:r>
              <a:rPr lang="en-US" sz="1600" dirty="0"/>
              <a:t>Remove the judicial panel and judicial review.</a:t>
            </a:r>
          </a:p>
          <a:p>
            <a:pPr marL="742950" lvl="1" indent="-285750">
              <a:buFont typeface="Wingdings" panose="05000000000000000000" pitchFamily="2" charset="2"/>
              <a:buChar char="Ø"/>
            </a:pPr>
            <a:r>
              <a:rPr lang="en-US" sz="1600" dirty="0"/>
              <a:t>Eliminate the step of waiting to get census data from legislative staff.</a:t>
            </a:r>
          </a:p>
          <a:p>
            <a:pPr marL="742950" lvl="1" indent="-285750">
              <a:buClr>
                <a:schemeClr val="tx1"/>
              </a:buClr>
              <a:buFont typeface="Wingdings" panose="05000000000000000000" pitchFamily="2" charset="2"/>
              <a:buChar char="Ø"/>
            </a:pPr>
            <a:endParaRPr lang="en-US" sz="1600" dirty="0"/>
          </a:p>
          <a:p>
            <a:pPr marL="742950" lvl="1" indent="-285750">
              <a:buClr>
                <a:schemeClr val="tx1"/>
              </a:buClr>
              <a:buFont typeface="Wingdings" panose="05000000000000000000" pitchFamily="2" charset="2"/>
              <a:buChar char="Ø"/>
            </a:pPr>
            <a:endParaRPr lang="en-US" sz="1600" dirty="0"/>
          </a:p>
        </p:txBody>
      </p:sp>
    </p:spTree>
    <p:extLst>
      <p:ext uri="{BB962C8B-B14F-4D97-AF65-F5344CB8AC3E}">
        <p14:creationId xmlns:p14="http://schemas.microsoft.com/office/powerpoint/2010/main" val="2534795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6</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892628" y="300825"/>
            <a:ext cx="9432472" cy="1206846"/>
          </a:xfrm>
        </p:spPr>
        <p:txBody>
          <a:bodyPr>
            <a:normAutofit/>
          </a:bodyPr>
          <a:lstStyle/>
          <a:p>
            <a:pPr algn="ctr"/>
            <a:r>
              <a:rPr lang="en-US" sz="3000" dirty="0">
                <a:solidFill>
                  <a:srgbClr val="FFFFFF"/>
                </a:solidFill>
              </a:rPr>
              <a:t>HB21-1047: County Commissioner</a:t>
            </a:r>
            <a:br>
              <a:rPr lang="en-US" sz="3000" dirty="0">
                <a:solidFill>
                  <a:srgbClr val="FFFFFF"/>
                </a:solidFill>
              </a:rPr>
            </a:br>
            <a:r>
              <a:rPr lang="en-US" sz="3000" dirty="0">
                <a:solidFill>
                  <a:srgbClr val="FFFFFF"/>
                </a:solidFill>
              </a:rPr>
              <a:t>Districts Gerrymandering</a:t>
            </a:r>
          </a:p>
        </p:txBody>
      </p:sp>
      <p:sp>
        <p:nvSpPr>
          <p:cNvPr id="7" name="TextBox 6">
            <a:extLst>
              <a:ext uri="{FF2B5EF4-FFF2-40B4-BE49-F238E27FC236}">
                <a16:creationId xmlns:a16="http://schemas.microsoft.com/office/drawing/2014/main" id="{09ED8A70-E3DF-4728-8160-E5581C6FA33F}"/>
              </a:ext>
            </a:extLst>
          </p:cNvPr>
          <p:cNvSpPr txBox="1"/>
          <p:nvPr/>
        </p:nvSpPr>
        <p:spPr>
          <a:xfrm>
            <a:off x="380999" y="1747157"/>
            <a:ext cx="9323615" cy="2800767"/>
          </a:xfrm>
          <a:prstGeom prst="rect">
            <a:avLst/>
          </a:prstGeom>
          <a:noFill/>
        </p:spPr>
        <p:txBody>
          <a:bodyPr wrap="square" rtlCol="0">
            <a:spAutoFit/>
          </a:bodyPr>
          <a:lstStyle/>
          <a:p>
            <a:pPr marL="742950" lvl="1" indent="-285750">
              <a:buFont typeface="Wingdings" panose="05000000000000000000" pitchFamily="2" charset="2"/>
              <a:buChar char="Ø"/>
            </a:pPr>
            <a:r>
              <a:rPr lang="en-US" sz="1600" dirty="0"/>
              <a:t>Allow the use of an advisory committee that will function as part of the staff and be subject to all ex </a:t>
            </a:r>
            <a:r>
              <a:rPr lang="en-US" sz="1600" dirty="0" err="1"/>
              <a:t>parte</a:t>
            </a:r>
            <a:r>
              <a:rPr lang="en-US" sz="1600" dirty="0"/>
              <a:t> restrictions with commissioners.</a:t>
            </a:r>
          </a:p>
          <a:p>
            <a:pPr marL="742950" lvl="1" indent="-285750">
              <a:buFont typeface="Wingdings" panose="05000000000000000000" pitchFamily="2" charset="2"/>
              <a:buChar char="Ø"/>
            </a:pPr>
            <a:r>
              <a:rPr lang="en-US" sz="1600" dirty="0"/>
              <a:t>Define the terms “plan” and “map” as they are used interchangeably in the bill and not defined.</a:t>
            </a:r>
          </a:p>
          <a:p>
            <a:pPr marL="742950" lvl="1" indent="-285750">
              <a:buFont typeface="Wingdings" panose="05000000000000000000" pitchFamily="2" charset="2"/>
              <a:buChar char="Ø"/>
            </a:pPr>
            <a:r>
              <a:rPr lang="en-US" sz="1600" dirty="0"/>
              <a:t>Eliminate section 4 of the bill as it is not related to gerrymandering and removes existing authority of county commissioners.</a:t>
            </a:r>
          </a:p>
          <a:p>
            <a:pPr marL="742950" lvl="1" indent="-285750">
              <a:buFont typeface="Wingdings" panose="05000000000000000000" pitchFamily="2" charset="2"/>
              <a:buChar char="Ø"/>
            </a:pPr>
            <a:r>
              <a:rPr lang="en-US" sz="1600" dirty="0"/>
              <a:t>Eliminate sections 6 and 7 of the bill as they impact all counties, not just those subject to the requirements of this bill. Suggest they be part of a separate bill, along with adjusting the September 30 requirement to draw boundaries in existing law.</a:t>
            </a:r>
          </a:p>
          <a:p>
            <a:pPr marL="742950" lvl="1" indent="-285750">
              <a:buFont typeface="Wingdings" panose="05000000000000000000" pitchFamily="2" charset="2"/>
              <a:buChar char="Ø"/>
            </a:pPr>
            <a:r>
              <a:rPr lang="en-US" sz="1600" dirty="0"/>
              <a:t>In addition to strikethroughs offered by Arapahoe County, we will also ask bill sponsor to strike reference to “politically competitive” language.</a:t>
            </a:r>
          </a:p>
        </p:txBody>
      </p:sp>
    </p:spTree>
    <p:extLst>
      <p:ext uri="{BB962C8B-B14F-4D97-AF65-F5344CB8AC3E}">
        <p14:creationId xmlns:p14="http://schemas.microsoft.com/office/powerpoint/2010/main" val="2543596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7</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1886722" y="213739"/>
            <a:ext cx="8166236" cy="1371846"/>
          </a:xfrm>
        </p:spPr>
        <p:txBody>
          <a:bodyPr>
            <a:normAutofit/>
          </a:bodyPr>
          <a:lstStyle/>
          <a:p>
            <a:pPr algn="ctr"/>
            <a:r>
              <a:rPr lang="en-US" sz="3000" dirty="0">
                <a:solidFill>
                  <a:srgbClr val="FFFFFF"/>
                </a:solidFill>
              </a:rPr>
              <a:t>HB21-1047: County Commissioner</a:t>
            </a:r>
            <a:br>
              <a:rPr lang="en-US" sz="3000" dirty="0">
                <a:solidFill>
                  <a:srgbClr val="FFFFFF"/>
                </a:solidFill>
              </a:rPr>
            </a:br>
            <a:r>
              <a:rPr lang="en-US" sz="3000" dirty="0">
                <a:solidFill>
                  <a:srgbClr val="FFFFFF"/>
                </a:solidFill>
              </a:rPr>
              <a:t>Districts Gerrymandering</a:t>
            </a:r>
          </a:p>
        </p:txBody>
      </p:sp>
      <p:sp>
        <p:nvSpPr>
          <p:cNvPr id="7" name="TextBox 6">
            <a:extLst>
              <a:ext uri="{FF2B5EF4-FFF2-40B4-BE49-F238E27FC236}">
                <a16:creationId xmlns:a16="http://schemas.microsoft.com/office/drawing/2014/main" id="{09ED8A70-E3DF-4728-8160-E5581C6FA33F}"/>
              </a:ext>
            </a:extLst>
          </p:cNvPr>
          <p:cNvSpPr txBox="1"/>
          <p:nvPr/>
        </p:nvSpPr>
        <p:spPr>
          <a:xfrm>
            <a:off x="560614" y="1585585"/>
            <a:ext cx="9149444" cy="3785652"/>
          </a:xfrm>
          <a:prstGeom prst="rect">
            <a:avLst/>
          </a:prstGeom>
          <a:noFill/>
        </p:spPr>
        <p:txBody>
          <a:bodyPr wrap="square" rtlCol="0">
            <a:spAutoFit/>
          </a:bodyPr>
          <a:lstStyle/>
          <a:p>
            <a:pPr>
              <a:buClr>
                <a:schemeClr val="tx1"/>
              </a:buClr>
            </a:pPr>
            <a:r>
              <a:rPr lang="en-US" sz="1600" dirty="0"/>
              <a:t>26 (d) FOR PURPOSES OF THIS SUBSECTION (3), </a:t>
            </a:r>
            <a:r>
              <a:rPr lang="en-US" sz="1600" strike="sngStrike" dirty="0"/>
              <a:t>"COMPETITIVE" MEANS </a:t>
            </a:r>
          </a:p>
          <a:p>
            <a:pPr>
              <a:buClr>
                <a:schemeClr val="tx1"/>
              </a:buClr>
            </a:pPr>
            <a:r>
              <a:rPr lang="en-US" sz="1600" strike="sngStrike" dirty="0"/>
              <a:t>27 HAVING A REASONABLE POTENTIAL FOR THE PARTY AFFILIATION OF THE 1 DISTRICT'S COUNTY COMMISSIONER TO CHANGE AT LEAST ONCE BETWEEN </a:t>
            </a:r>
          </a:p>
          <a:p>
            <a:pPr>
              <a:buClr>
                <a:schemeClr val="tx1"/>
              </a:buClr>
            </a:pPr>
            <a:r>
              <a:rPr lang="en-US" sz="1600" strike="sngStrike" dirty="0"/>
              <a:t>2 FEDERAL DECENNIAL CENSUSES.COMPETITIVENESS MAY BE MEASURED BY  3 FACTORS SUCH AS A PROPOSED DISTRICT'S PAST ELECTION RESULTS, A </a:t>
            </a:r>
          </a:p>
          <a:p>
            <a:pPr>
              <a:buClr>
                <a:schemeClr val="tx1"/>
              </a:buClr>
            </a:pPr>
            <a:r>
              <a:rPr lang="en-US" sz="1600" strike="sngStrike" dirty="0"/>
              <a:t>4 PROPOSED DISTRICT'S POLITICAL PARTY REGISTRATION DATA, AND 5 EVIDENCE-BASED ANALYSES OF PROPOSED DISTRICTS </a:t>
            </a:r>
            <a:r>
              <a:rPr lang="en-US" sz="1600" dirty="0"/>
              <a:t>6 (4) NO MAP MAY BE APPROVED BY THE BOARD OF COUNTY 7 COMMISSIONERS OR THE COMMISSION, OR GIVEN EFFECT BY THE JUDICIAL 8 PANEL IF THE MAP: 9 (a) HAS BEEN DRAWN FOR THE PURPOSE OF PROTECTING ONE OR 10 MORE INCUMBENT MEMBERS, OR ONE OR MORE DECLARED CANDIDATES, 11 OF THE BOARD OF COUNTY COMMISSIONERS, OR ANY POLITICAL PARTY; OR 12 (b) HAS BEEN DRAWN FOR THE PURPOSE OF OR RESULTS IN THE 13 DENIAL OR ABRIDGEMENT OF THE RIGHT OF ANY CITIZEN TO VOTE ON 14 ACCOUNT OF THAT PERSON'S RACE OR MEMBERSHIP IN A LANGUAGE 15 MINORITY GROUP, INCLUDING DILUTING THE IMPACT OF THAT RACIAL OR 16 LANGUAGE MINORITY GROUP'S ELECTORAL INFLUENCE.</a:t>
            </a:r>
            <a:endParaRPr lang="en-US" sz="1700" dirty="0"/>
          </a:p>
        </p:txBody>
      </p:sp>
    </p:spTree>
    <p:extLst>
      <p:ext uri="{BB962C8B-B14F-4D97-AF65-F5344CB8AC3E}">
        <p14:creationId xmlns:p14="http://schemas.microsoft.com/office/powerpoint/2010/main" val="2994712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 name="Straight Connector 9">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7" name="Rectangle 15">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7">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grpSp>
        <p:nvGrpSpPr>
          <p:cNvPr id="15" name="Group 19">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1" name="Straight Connector 20">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12"/>
          </p:nvPr>
        </p:nvSpPr>
        <p:spPr>
          <a:xfrm>
            <a:off x="80045" y="5867400"/>
            <a:ext cx="1142245" cy="669925"/>
          </a:xfrm>
        </p:spPr>
        <p:txBody>
          <a:bodyPr vert="horz" lIns="91440" tIns="45720" rIns="91440" bIns="45720" rtlCol="0" anchor="b">
            <a:normAutofit/>
          </a:bodyPr>
          <a:lstStyle/>
          <a:p>
            <a:pPr>
              <a:spcAft>
                <a:spcPts val="600"/>
              </a:spcAft>
            </a:pPr>
            <a:fld id="{B05066EA-1BD1-41E2-AE2F-6909D7FBA41A}" type="slidenum">
              <a:rPr lang="en-US" b="0" i="0" kern="1200">
                <a:solidFill>
                  <a:srgbClr val="FFFFFF"/>
                </a:solidFill>
                <a:effectLst/>
                <a:latin typeface="+mn-lt"/>
                <a:ea typeface="+mn-ea"/>
                <a:cs typeface="+mn-cs"/>
              </a:rPr>
              <a:pPr>
                <a:spcAft>
                  <a:spcPts val="600"/>
                </a:spcAft>
              </a:pPr>
              <a:t>8</a:t>
            </a:fld>
            <a:endParaRPr lang="en-US" b="0" i="0" kern="1200" dirty="0">
              <a:solidFill>
                <a:srgbClr val="FFFFFF"/>
              </a:solidFill>
              <a:effectLst/>
              <a:latin typeface="+mn-lt"/>
              <a:ea typeface="+mn-ea"/>
              <a:cs typeface="+mn-cs"/>
            </a:endParaRPr>
          </a:p>
        </p:txBody>
      </p:sp>
      <p:sp>
        <p:nvSpPr>
          <p:cNvPr id="17" name="Rectangle 26">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337668" y="2096948"/>
            <a:ext cx="4730432" cy="2022930"/>
          </a:xfrm>
          <a:prstGeom prst="rect">
            <a:avLst/>
          </a:prstGeom>
        </p:spPr>
        <p:txBody>
          <a:bodyPr vert="horz" lIns="91440" tIns="45720" rIns="91440" bIns="45720" rtlCol="0" anchor="ctr">
            <a:normAutofit/>
          </a:bodyPr>
          <a:lstStyle/>
          <a:p>
            <a:pPr algn="ctr">
              <a:spcBef>
                <a:spcPct val="0"/>
              </a:spcBef>
              <a:spcAft>
                <a:spcPts val="600"/>
              </a:spcAft>
            </a:pPr>
            <a:r>
              <a:rPr lang="en-US" sz="3000" cap="all" dirty="0">
                <a:ln w="3175" cmpd="sng">
                  <a:noFill/>
                </a:ln>
                <a:solidFill>
                  <a:srgbClr val="FFFFFF"/>
                </a:solidFill>
                <a:latin typeface="+mj-lt"/>
                <a:ea typeface="+mj-ea"/>
                <a:cs typeface="+mj-cs"/>
              </a:rPr>
              <a:t>Bills of Note Addressing Covid-19 State Actions</a:t>
            </a:r>
          </a:p>
        </p:txBody>
      </p:sp>
      <p:sp>
        <p:nvSpPr>
          <p:cNvPr id="3" name="TextBox 2"/>
          <p:cNvSpPr txBox="1"/>
          <p:nvPr/>
        </p:nvSpPr>
        <p:spPr>
          <a:xfrm>
            <a:off x="6516553" y="685800"/>
            <a:ext cx="4754563" cy="5410200"/>
          </a:xfrm>
          <a:prstGeom prst="rect">
            <a:avLst/>
          </a:prstGeom>
        </p:spPr>
        <p:txBody>
          <a:bodyPr vert="horz" lIns="91440" tIns="45720" rIns="91440" bIns="45720" rtlCol="0" anchor="ctr">
            <a:norm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HB21-1036: Local Control of Health Orders (Rep. Pico is Prime Sponsor)</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HB21-1074: Immunity for Entities During COVID-19 (Rep. Bradfield is Prime Sponsor)</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SB21-036: Additional Requirements Issue Emergency Public Health Order (Sen. Gardner is Prime Sponsor)</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SB21-080: Protections For Entities During COVID-19 (Rep. Bradfield is a Prime Sponsor)</a:t>
            </a:r>
          </a:p>
        </p:txBody>
      </p:sp>
    </p:spTree>
    <p:extLst>
      <p:ext uri="{BB962C8B-B14F-4D97-AF65-F5344CB8AC3E}">
        <p14:creationId xmlns:p14="http://schemas.microsoft.com/office/powerpoint/2010/main" val="316072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
              <a:schemeClr val="accent1"/>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304AA60-22F2-4A7A-B3CB-7758ADA502EF}"/>
              </a:ext>
            </a:extLst>
          </p:cNvPr>
          <p:cNvSpPr>
            <a:spLocks noGrp="1"/>
          </p:cNvSpPr>
          <p:nvPr>
            <p:ph type="sldNum" sz="quarter" idx="12"/>
          </p:nvPr>
        </p:nvSpPr>
        <p:spPr/>
        <p:txBody>
          <a:bodyPr>
            <a:normAutofit/>
          </a:bodyPr>
          <a:lstStyle/>
          <a:p>
            <a:pPr>
              <a:spcAft>
                <a:spcPts val="600"/>
              </a:spcAft>
            </a:pPr>
            <a:fld id="{B05066EA-1BD1-41E2-AE2F-6909D7FBA41A}" type="slidenum">
              <a:rPr lang="en-US">
                <a:solidFill>
                  <a:srgbClr val="FFFFFF"/>
                </a:solidFill>
              </a:rPr>
              <a:pPr>
                <a:spcAft>
                  <a:spcPts val="600"/>
                </a:spcAft>
              </a:pPr>
              <a:t>9</a:t>
            </a:fld>
            <a:endParaRPr lang="en-US" dirty="0">
              <a:solidFill>
                <a:srgbClr val="FFFFFF"/>
              </a:solidFill>
            </a:endParaRPr>
          </a:p>
        </p:txBody>
      </p:sp>
      <p:sp>
        <p:nvSpPr>
          <p:cNvPr id="3" name="Title 2">
            <a:extLst>
              <a:ext uri="{FF2B5EF4-FFF2-40B4-BE49-F238E27FC236}">
                <a16:creationId xmlns:a16="http://schemas.microsoft.com/office/drawing/2014/main" id="{B2047A86-D86D-4015-85DA-882772BBB77E}"/>
              </a:ext>
            </a:extLst>
          </p:cNvPr>
          <p:cNvSpPr>
            <a:spLocks noGrp="1"/>
          </p:cNvSpPr>
          <p:nvPr>
            <p:ph type="title" idx="4294967295"/>
          </p:nvPr>
        </p:nvSpPr>
        <p:spPr>
          <a:xfrm>
            <a:off x="881743" y="158543"/>
            <a:ext cx="9710057" cy="1415173"/>
          </a:xfrm>
        </p:spPr>
        <p:txBody>
          <a:bodyPr>
            <a:normAutofit/>
          </a:bodyPr>
          <a:lstStyle/>
          <a:p>
            <a:pPr algn="ctr"/>
            <a:r>
              <a:rPr lang="en-US" sz="3200" dirty="0">
                <a:solidFill>
                  <a:srgbClr val="FFFFFF"/>
                </a:solidFill>
              </a:rPr>
              <a:t>General House &amp; Senate Bills of Note</a:t>
            </a:r>
          </a:p>
        </p:txBody>
      </p:sp>
      <p:sp>
        <p:nvSpPr>
          <p:cNvPr id="7" name="TextBox 6">
            <a:extLst>
              <a:ext uri="{FF2B5EF4-FFF2-40B4-BE49-F238E27FC236}">
                <a16:creationId xmlns:a16="http://schemas.microsoft.com/office/drawing/2014/main" id="{09ED8A70-E3DF-4728-8160-E5581C6FA33F}"/>
              </a:ext>
            </a:extLst>
          </p:cNvPr>
          <p:cNvSpPr txBox="1"/>
          <p:nvPr/>
        </p:nvSpPr>
        <p:spPr>
          <a:xfrm>
            <a:off x="881743" y="1934662"/>
            <a:ext cx="9149443" cy="2825389"/>
          </a:xfrm>
          <a:prstGeom prst="rect">
            <a:avLst/>
          </a:prstGeom>
          <a:noFill/>
        </p:spPr>
        <p:txBody>
          <a:bodyPr wrap="square" rtlCol="0">
            <a:spAutoFit/>
          </a:bodyPr>
          <a:lstStyle/>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HB21-1011: Multilingual Ballot Access For Voters</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HB21-1072: Equal Access Service for Out of Home Placements</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HB21-1095: 811 Locate Exemption For County Road Maintenance</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HB21-1106: Safe Storage of Firearms</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HB21-1107: Protections For Public Health Department Workers</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HB21-1117: Local Government Authority Promote Affordable Housing Units</a:t>
            </a:r>
          </a:p>
          <a:p>
            <a:pPr marL="285750" lvl="0" indent="-285750">
              <a:spcBef>
                <a:spcPct val="20000"/>
              </a:spcBef>
              <a:spcAft>
                <a:spcPts val="600"/>
              </a:spcAft>
              <a:buClr>
                <a:schemeClr val="tx1"/>
              </a:buClr>
              <a:buSzPct val="80000"/>
              <a:buFont typeface="Wingdings" panose="05000000000000000000" pitchFamily="2" charset="2"/>
              <a:buChar char="q"/>
            </a:pPr>
            <a:r>
              <a:rPr lang="en-US" dirty="0">
                <a:solidFill>
                  <a:srgbClr val="FFFFFF"/>
                </a:solidFill>
              </a:rPr>
              <a:t>SB21-078: Lost Or Stolen Firearms</a:t>
            </a:r>
          </a:p>
        </p:txBody>
      </p:sp>
    </p:spTree>
    <p:extLst>
      <p:ext uri="{BB962C8B-B14F-4D97-AF65-F5344CB8AC3E}">
        <p14:creationId xmlns:p14="http://schemas.microsoft.com/office/powerpoint/2010/main" val="117429283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4" ma:contentTypeDescription="Create a new document." ma:contentTypeScope="" ma:versionID="3bef97373d1ee85e124ee327c9dfda5a">
  <xsd:schema xmlns:xsd="http://www.w3.org/2001/XMLSchema" xmlns:xs="http://www.w3.org/2001/XMLSchema" xmlns:p="http://schemas.microsoft.com/office/2006/metadata/properties" xmlns:ns2="80156bfa-366b-4c3c-b565-b9add8006275" xmlns:ns3="5665252f-2c69-48e5-b0d6-d600eead1583" targetNamespace="http://schemas.microsoft.com/office/2006/metadata/properties" ma:root="true" ma:fieldsID="b9614db397b7f2ee866226bf8125faba" ns2:_="" ns3:_="">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46D44F-045F-41B7-AEED-13010E3F6612}">
  <ds:schemaRefs>
    <ds:schemaRef ds:uri="http://schemas.microsoft.com/sharepoint/v3/contenttype/forms"/>
  </ds:schemaRefs>
</ds:datastoreItem>
</file>

<file path=customXml/itemProps2.xml><?xml version="1.0" encoding="utf-8"?>
<ds:datastoreItem xmlns:ds="http://schemas.openxmlformats.org/officeDocument/2006/customXml" ds:itemID="{7F2560DE-2803-42AC-AC77-7605122095B3}"/>
</file>

<file path=customXml/itemProps3.xml><?xml version="1.0" encoding="utf-8"?>
<ds:datastoreItem xmlns:ds="http://schemas.openxmlformats.org/officeDocument/2006/customXml" ds:itemID="{083E4868-B43C-47DC-B865-83CE5676E3B3}">
  <ds:schemaRefs>
    <ds:schemaRef ds:uri="http://schemas.microsoft.com/sharepoint/v3"/>
    <ds:schemaRef ds:uri="http://purl.org/dc/terms/"/>
    <ds:schemaRef ds:uri="a3da4978-2b78-4297-8ed5-04e0e672236f"/>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08dc471-f49f-480f-8af0-f0d220479d7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1826</TotalTime>
  <Words>2119</Words>
  <Application>Microsoft Office PowerPoint</Application>
  <PresentationFormat>Widescreen</PresentationFormat>
  <Paragraphs>131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Century Gothic</vt:lpstr>
      <vt:lpstr>Wingdings</vt:lpstr>
      <vt:lpstr>Wingdings 3</vt:lpstr>
      <vt:lpstr>Slice</vt:lpstr>
      <vt:lpstr>Colorado General Assembly Legislative Update</vt:lpstr>
      <vt:lpstr>PowerPoint Presentation</vt:lpstr>
      <vt:lpstr>PowerPoint Presentation</vt:lpstr>
      <vt:lpstr>PowerPoint Presentation</vt:lpstr>
      <vt:lpstr>HB21-1047: County Commissioner Districts Gerrymandering</vt:lpstr>
      <vt:lpstr>HB21-1047: County Commissioner Districts Gerrymandering</vt:lpstr>
      <vt:lpstr>HB21-1047: County Commissioner Districts Gerrymandering</vt:lpstr>
      <vt:lpstr>PowerPoint Presentation</vt:lpstr>
      <vt:lpstr>General House &amp; Senate Bills of Note</vt:lpstr>
      <vt:lpstr>HB21-1011: Multilingual Ballot Access For Voters</vt:lpstr>
      <vt:lpstr>HB21-1072: Equal Access Service for Out-of-Home Placements</vt:lpstr>
      <vt:lpstr>HB21-1095: 811 Locate Exemption For County Road Maintenance</vt:lpstr>
      <vt:lpstr>HB21-1106: Safe Storage of Firearms</vt:lpstr>
      <vt:lpstr>HB21-1107: Protections For Public Health Department Workers</vt:lpstr>
      <vt:lpstr>HB21-1117: Local Government Authority Promote Affordable Housing Units</vt:lpstr>
      <vt:lpstr>SB21-078: Lost or Stolen Firearms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Regular Session of the 73rd Colorado General Assembly Update 02.09.2021</dc:title>
  <dc:creator>Brandon Wilson</dc:creator>
  <cp:lastModifiedBy>Brandon Wilson</cp:lastModifiedBy>
  <cp:revision>92</cp:revision>
  <dcterms:created xsi:type="dcterms:W3CDTF">2021-02-05T16:58:23Z</dcterms:created>
  <dcterms:modified xsi:type="dcterms:W3CDTF">2021-02-23T15:34:59Z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0x010100B8B90CC84C13534CABA8E62057ACEC45</vt:lpwstr>
  </property>
</Properties>
</file>