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26" r:id="rId4"/>
  </p:sldMasterIdLst>
  <p:notesMasterIdLst>
    <p:notesMasterId r:id="rId26"/>
  </p:notesMasterIdLst>
  <p:sldIdLst>
    <p:sldId id="256" r:id="rId5"/>
    <p:sldId id="266" r:id="rId6"/>
    <p:sldId id="346" r:id="rId7"/>
    <p:sldId id="297" r:id="rId8"/>
    <p:sldId id="271" r:id="rId9"/>
    <p:sldId id="279" r:id="rId10"/>
    <p:sldId id="272" r:id="rId11"/>
    <p:sldId id="281" r:id="rId12"/>
    <p:sldId id="342" r:id="rId13"/>
    <p:sldId id="349" r:id="rId14"/>
    <p:sldId id="345" r:id="rId15"/>
    <p:sldId id="274" r:id="rId16"/>
    <p:sldId id="275" r:id="rId17"/>
    <p:sldId id="276" r:id="rId18"/>
    <p:sldId id="277" r:id="rId19"/>
    <p:sldId id="347" r:id="rId20"/>
    <p:sldId id="295" r:id="rId21"/>
    <p:sldId id="284" r:id="rId22"/>
    <p:sldId id="338" r:id="rId23"/>
    <p:sldId id="343" r:id="rId24"/>
    <p:sldId id="265"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8CC45-3D27-4082-A206-0072AC6D9A6B}" v="157" dt="2020-09-24T20:10:40.436"/>
    <p1510:client id="{2314035C-FED8-425A-BBE6-148F53124884}" v="4" dt="2020-09-24T16:12:37.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8" autoAdjust="0"/>
    <p:restoredTop sz="94660"/>
  </p:normalViewPr>
  <p:slideViewPr>
    <p:cSldViewPr>
      <p:cViewPr varScale="1">
        <p:scale>
          <a:sx n="56" d="100"/>
          <a:sy n="56" d="100"/>
        </p:scale>
        <p:origin x="7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8A7752-73DE-404C-BA6F-63DEF987950B}" type="datetimeFigureOut">
              <a:rPr lang="en-US" smtClean="0"/>
              <a:pPr/>
              <a:t>9/28/2020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C00428-765A-4708-ADE2-3AAB557AF17C}" type="slidenum">
              <a:rPr lang="en-US" smtClean="0"/>
              <a:pPr/>
              <a:t>‹#›</a:t>
            </a:fld>
            <a:endParaRPr lang="en-US" dirty="0"/>
          </a:p>
        </p:txBody>
      </p:sp>
    </p:spTree>
    <p:extLst>
      <p:ext uri="{BB962C8B-B14F-4D97-AF65-F5344CB8AC3E}">
        <p14:creationId xmlns:p14="http://schemas.microsoft.com/office/powerpoint/2010/main" val="7906856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116EAB-B03E-4347-90D3-940FE22E7043}" type="slidenum">
              <a:rPr lang="en-US" smtClean="0"/>
              <a:pPr>
                <a:defRPr/>
              </a:pPr>
              <a:t>5</a:t>
            </a:fld>
            <a:endParaRPr lang="en-US" dirty="0"/>
          </a:p>
        </p:txBody>
      </p:sp>
    </p:spTree>
    <p:extLst>
      <p:ext uri="{BB962C8B-B14F-4D97-AF65-F5344CB8AC3E}">
        <p14:creationId xmlns:p14="http://schemas.microsoft.com/office/powerpoint/2010/main" val="71797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20788" y="709613"/>
            <a:ext cx="4724400" cy="3544887"/>
          </a:xfrm>
          <a:ln/>
        </p:spPr>
      </p:sp>
      <p:sp>
        <p:nvSpPr>
          <p:cNvPr id="18435" name="Notes Placeholder 2"/>
          <p:cNvSpPr>
            <a:spLocks noGrp="1"/>
          </p:cNvSpPr>
          <p:nvPr>
            <p:ph type="body" idx="1"/>
          </p:nvPr>
        </p:nvSpPr>
        <p:spPr>
          <a:xfrm>
            <a:off x="717268" y="4490032"/>
            <a:ext cx="5731651" cy="4251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4" tIns="46537" rIns="93074" bIns="46537"/>
          <a:lstStyle/>
          <a:p>
            <a:pPr eaLnBrk="1" hangingPunct="1"/>
            <a:endParaRPr lang="en-US" altLang="en-US" dirty="0"/>
          </a:p>
        </p:txBody>
      </p:sp>
      <p:sp>
        <p:nvSpPr>
          <p:cNvPr id="18436" name="Slide Number Placeholder 3"/>
          <p:cNvSpPr txBox="1">
            <a:spLocks noGrp="1"/>
          </p:cNvSpPr>
          <p:nvPr/>
        </p:nvSpPr>
        <p:spPr bwMode="auto">
          <a:xfrm>
            <a:off x="4058568" y="8976835"/>
            <a:ext cx="3105997"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4" tIns="46537" rIns="93074" bIns="46537" anchor="b"/>
          <a:lstStyle>
            <a:lvl1pPr defTabSz="931863">
              <a:defRPr>
                <a:solidFill>
                  <a:schemeClr val="tx1"/>
                </a:solidFill>
                <a:latin typeface="Tahoma" panose="020B0604030504040204" pitchFamily="34" charset="0"/>
                <a:cs typeface="Arial" panose="020B0604020202020204" pitchFamily="34" charset="0"/>
              </a:defRPr>
            </a:lvl1pPr>
            <a:lvl2pPr marL="742950" indent="-285750" defTabSz="931863">
              <a:defRPr>
                <a:solidFill>
                  <a:schemeClr val="tx1"/>
                </a:solidFill>
                <a:latin typeface="Tahoma" panose="020B0604030504040204" pitchFamily="34" charset="0"/>
                <a:cs typeface="Arial" panose="020B0604020202020204" pitchFamily="34" charset="0"/>
              </a:defRPr>
            </a:lvl2pPr>
            <a:lvl3pPr marL="1143000" indent="-228600" defTabSz="931863">
              <a:defRPr>
                <a:solidFill>
                  <a:schemeClr val="tx1"/>
                </a:solidFill>
                <a:latin typeface="Tahoma" panose="020B0604030504040204" pitchFamily="34" charset="0"/>
                <a:cs typeface="Arial" panose="020B0604020202020204" pitchFamily="34" charset="0"/>
              </a:defRPr>
            </a:lvl3pPr>
            <a:lvl4pPr marL="1600200" indent="-228600" defTabSz="931863">
              <a:defRPr>
                <a:solidFill>
                  <a:schemeClr val="tx1"/>
                </a:solidFill>
                <a:latin typeface="Tahoma" panose="020B0604030504040204" pitchFamily="34" charset="0"/>
                <a:cs typeface="Arial" panose="020B0604020202020204" pitchFamily="34" charset="0"/>
              </a:defRPr>
            </a:lvl4pPr>
            <a:lvl5pPr marL="2057400" indent="-228600" defTabSz="931863">
              <a:defRPr>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8C257DBD-D77B-48C7-BC3A-1A9FF032E1F4}" type="slidenum">
              <a:rPr lang="en-US" altLang="en-US" sz="1200">
                <a:latin typeface="Arial" panose="020B0604020202020204" pitchFamily="34" charset="0"/>
              </a:rPr>
              <a:pPr algn="r" eaLnBrk="1" hangingPunct="1"/>
              <a:t>14</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63468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220788" y="709613"/>
            <a:ext cx="4724400" cy="3544887"/>
          </a:xfrm>
          <a:ln/>
        </p:spPr>
      </p:sp>
      <p:sp>
        <p:nvSpPr>
          <p:cNvPr id="15363" name="Notes Placeholder 2"/>
          <p:cNvSpPr>
            <a:spLocks noGrp="1"/>
          </p:cNvSpPr>
          <p:nvPr>
            <p:ph type="body" idx="1"/>
          </p:nvPr>
        </p:nvSpPr>
        <p:spPr>
          <a:xfrm>
            <a:off x="717268" y="4490032"/>
            <a:ext cx="5731651" cy="4251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4" tIns="46537" rIns="93074" bIns="46537"/>
          <a:lstStyle/>
          <a:p>
            <a:pPr eaLnBrk="1" hangingPunct="1"/>
            <a:endParaRPr lang="en-US" altLang="en-US" dirty="0"/>
          </a:p>
        </p:txBody>
      </p:sp>
      <p:sp>
        <p:nvSpPr>
          <p:cNvPr id="15364" name="Slide Number Placeholder 3"/>
          <p:cNvSpPr txBox="1">
            <a:spLocks noGrp="1"/>
          </p:cNvSpPr>
          <p:nvPr/>
        </p:nvSpPr>
        <p:spPr bwMode="auto">
          <a:xfrm>
            <a:off x="4058568" y="8976835"/>
            <a:ext cx="3105997"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4" tIns="46537" rIns="93074" bIns="46537" anchor="b"/>
          <a:lstStyle>
            <a:lvl1pPr defTabSz="931863">
              <a:defRPr>
                <a:solidFill>
                  <a:schemeClr val="tx1"/>
                </a:solidFill>
                <a:latin typeface="Tahoma" panose="020B0604030504040204" pitchFamily="34" charset="0"/>
                <a:cs typeface="Arial" panose="020B0604020202020204" pitchFamily="34" charset="0"/>
              </a:defRPr>
            </a:lvl1pPr>
            <a:lvl2pPr marL="742950" indent="-285750" defTabSz="931863">
              <a:defRPr>
                <a:solidFill>
                  <a:schemeClr val="tx1"/>
                </a:solidFill>
                <a:latin typeface="Tahoma" panose="020B0604030504040204" pitchFamily="34" charset="0"/>
                <a:cs typeface="Arial" panose="020B0604020202020204" pitchFamily="34" charset="0"/>
              </a:defRPr>
            </a:lvl2pPr>
            <a:lvl3pPr marL="1143000" indent="-228600" defTabSz="931863">
              <a:defRPr>
                <a:solidFill>
                  <a:schemeClr val="tx1"/>
                </a:solidFill>
                <a:latin typeface="Tahoma" panose="020B0604030504040204" pitchFamily="34" charset="0"/>
                <a:cs typeface="Arial" panose="020B0604020202020204" pitchFamily="34" charset="0"/>
              </a:defRPr>
            </a:lvl3pPr>
            <a:lvl4pPr marL="1600200" indent="-228600" defTabSz="931863">
              <a:defRPr>
                <a:solidFill>
                  <a:schemeClr val="tx1"/>
                </a:solidFill>
                <a:latin typeface="Tahoma" panose="020B0604030504040204" pitchFamily="34" charset="0"/>
                <a:cs typeface="Arial" panose="020B0604020202020204" pitchFamily="34" charset="0"/>
              </a:defRPr>
            </a:lvl4pPr>
            <a:lvl5pPr marL="2057400" indent="-228600" defTabSz="931863">
              <a:defRPr>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E8837FF4-9C38-4675-867F-8776B93077D6}" type="slidenum">
              <a:rPr lang="en-US" altLang="en-US" sz="1200">
                <a:latin typeface="Arial" panose="020B0604020202020204" pitchFamily="34" charset="0"/>
              </a:rPr>
              <a:pPr algn="r" eaLnBrk="1" hangingPunct="1"/>
              <a:t>15</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99801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220788" y="709613"/>
            <a:ext cx="4724400" cy="3544887"/>
          </a:xfrm>
          <a:ln/>
        </p:spPr>
      </p:sp>
      <p:sp>
        <p:nvSpPr>
          <p:cNvPr id="15363" name="Notes Placeholder 2"/>
          <p:cNvSpPr>
            <a:spLocks noGrp="1"/>
          </p:cNvSpPr>
          <p:nvPr>
            <p:ph type="body" idx="1"/>
          </p:nvPr>
        </p:nvSpPr>
        <p:spPr>
          <a:xfrm>
            <a:off x="717268" y="4490032"/>
            <a:ext cx="5731651" cy="4251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4" tIns="46537" rIns="93074" bIns="46537"/>
          <a:lstStyle/>
          <a:p>
            <a:pPr eaLnBrk="1" hangingPunct="1"/>
            <a:endParaRPr lang="en-US" altLang="en-US" dirty="0"/>
          </a:p>
        </p:txBody>
      </p:sp>
      <p:sp>
        <p:nvSpPr>
          <p:cNvPr id="15364" name="Slide Number Placeholder 3"/>
          <p:cNvSpPr txBox="1">
            <a:spLocks noGrp="1"/>
          </p:cNvSpPr>
          <p:nvPr/>
        </p:nvSpPr>
        <p:spPr bwMode="auto">
          <a:xfrm>
            <a:off x="4058568" y="8976835"/>
            <a:ext cx="3105997"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4" tIns="46537" rIns="93074" bIns="46537" anchor="b"/>
          <a:lstStyle>
            <a:lvl1pPr defTabSz="931863">
              <a:defRPr>
                <a:solidFill>
                  <a:schemeClr val="tx1"/>
                </a:solidFill>
                <a:latin typeface="Tahoma" panose="020B0604030504040204" pitchFamily="34" charset="0"/>
                <a:cs typeface="Arial" panose="020B0604020202020204" pitchFamily="34" charset="0"/>
              </a:defRPr>
            </a:lvl1pPr>
            <a:lvl2pPr marL="742950" indent="-285750" defTabSz="931863">
              <a:defRPr>
                <a:solidFill>
                  <a:schemeClr val="tx1"/>
                </a:solidFill>
                <a:latin typeface="Tahoma" panose="020B0604030504040204" pitchFamily="34" charset="0"/>
                <a:cs typeface="Arial" panose="020B0604020202020204" pitchFamily="34" charset="0"/>
              </a:defRPr>
            </a:lvl2pPr>
            <a:lvl3pPr marL="1143000" indent="-228600" defTabSz="931863">
              <a:defRPr>
                <a:solidFill>
                  <a:schemeClr val="tx1"/>
                </a:solidFill>
                <a:latin typeface="Tahoma" panose="020B0604030504040204" pitchFamily="34" charset="0"/>
                <a:cs typeface="Arial" panose="020B0604020202020204" pitchFamily="34" charset="0"/>
              </a:defRPr>
            </a:lvl3pPr>
            <a:lvl4pPr marL="1600200" indent="-228600" defTabSz="931863">
              <a:defRPr>
                <a:solidFill>
                  <a:schemeClr val="tx1"/>
                </a:solidFill>
                <a:latin typeface="Tahoma" panose="020B0604030504040204" pitchFamily="34" charset="0"/>
                <a:cs typeface="Arial" panose="020B0604020202020204" pitchFamily="34" charset="0"/>
              </a:defRPr>
            </a:lvl4pPr>
            <a:lvl5pPr marL="2057400" indent="-228600" defTabSz="931863">
              <a:defRPr>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E8837FF4-9C38-4675-867F-8776B93077D6}" type="slidenum">
              <a:rPr lang="en-US" altLang="en-US" sz="1200">
                <a:latin typeface="Arial" panose="020B0604020202020204" pitchFamily="34" charset="0"/>
              </a:rPr>
              <a:pPr algn="r" eaLnBrk="1" hangingPunct="1"/>
              <a:t>16</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40463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dirty="0"/>
          </a:p>
        </p:txBody>
      </p:sp>
    </p:spTree>
    <p:extLst>
      <p:ext uri="{BB962C8B-B14F-4D97-AF65-F5344CB8AC3E}">
        <p14:creationId xmlns:p14="http://schemas.microsoft.com/office/powerpoint/2010/main" val="348902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7099F87-63AA-4A21-855D-B94ACC3FA3B4}" type="datetime1">
              <a:rPr lang="en-US" smtClean="0"/>
              <a:t>9/28/2020</a:t>
            </a:fld>
            <a:endParaRPr lang="en-US" sz="1600" dirty="0"/>
          </a:p>
        </p:txBody>
      </p:sp>
      <p:sp>
        <p:nvSpPr>
          <p:cNvPr id="5" name="Footer Placeholder 4"/>
          <p:cNvSpPr>
            <a:spLocks noGrp="1"/>
          </p:cNvSpPr>
          <p:nvPr>
            <p:ph type="ftr" sz="quarter" idx="11"/>
          </p:nvPr>
        </p:nvSpPr>
        <p:spPr>
          <a:xfrm>
            <a:off x="3623733" y="6117336"/>
            <a:ext cx="3609438" cy="365125"/>
          </a:xfrm>
        </p:spPr>
        <p:txBody>
          <a:bodyPr/>
          <a:lstStyle/>
          <a:p>
            <a:r>
              <a:rPr lang="en-US" dirty="0"/>
              <a:t>4th Judicial District Attorney's Office</a:t>
            </a:r>
          </a:p>
        </p:txBody>
      </p:sp>
      <p:sp>
        <p:nvSpPr>
          <p:cNvPr id="6" name="Slide Number Placeholder 5"/>
          <p:cNvSpPr>
            <a:spLocks noGrp="1"/>
          </p:cNvSpPr>
          <p:nvPr>
            <p:ph type="sldNum" sz="quarter" idx="12"/>
          </p:nvPr>
        </p:nvSpPr>
        <p:spPr>
          <a:xfrm>
            <a:off x="8275320" y="6117336"/>
            <a:ext cx="411480" cy="365125"/>
          </a:xfrm>
        </p:spPr>
        <p:txBody>
          <a:bodyPr/>
          <a:lstStyle/>
          <a:p>
            <a:fld id="{D4B5ADC2-7248-4799-8E52-477E151C3EE9}"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97224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F47FA7-2F4E-4EEA-84EF-183E67F7F145}" type="datetime1">
              <a:rPr lang="en-US" smtClean="0"/>
              <a:t>9/28/2020</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US" sz="1400" dirty="0">
                <a:solidFill>
                  <a:schemeClr val="tx2"/>
                </a:solidFill>
              </a:rPr>
              <a:t>4th Judicial District Attorney's Office</a:t>
            </a:r>
          </a:p>
        </p:txBody>
      </p:sp>
      <p:sp>
        <p:nvSpPr>
          <p:cNvPr id="7" name="Slide Number Placeholder 6"/>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344528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018FE-B5D3-4C96-8756-B9E72778A867}" type="datetime1">
              <a:rPr lang="en-US" smtClean="0"/>
              <a:t>9/28/2020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dirty="0">
                <a:solidFill>
                  <a:schemeClr val="tx2"/>
                </a:solidFill>
              </a:rPr>
              <a:t>4th Judicial District Attorney's Office</a:t>
            </a: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426675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7DAC6-BC27-43B5-A3CC-71E53B76E749}" type="datetime1">
              <a:rPr lang="en-US" smtClean="0"/>
              <a:t>9/28/2020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dirty="0">
                <a:solidFill>
                  <a:schemeClr val="tx2"/>
                </a:solidFill>
              </a:rPr>
              <a:t>4th Judicial District Attorney's Office</a:t>
            </a: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65734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6080E-131D-4475-B438-D1AFC513E613}" type="datetime1">
              <a:rPr lang="en-US" smtClean="0"/>
              <a:t>9/28/2020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dirty="0">
                <a:solidFill>
                  <a:schemeClr val="tx2"/>
                </a:solidFill>
              </a:rPr>
              <a:t>4th Judicial District Attorney's Office</a:t>
            </a: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5503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47BED-AC73-4F46-9105-D3D4F3D1FB09}" type="datetime1">
              <a:rPr lang="en-US" smtClean="0"/>
              <a:t>9/28/2020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dirty="0">
                <a:solidFill>
                  <a:schemeClr val="tx2"/>
                </a:solidFill>
              </a:rPr>
              <a:t>4th Judicial District Attorney's Office</a:t>
            </a: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321265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91AD0-AF0C-430E-A666-CF65BF03A9BD}" type="datetime1">
              <a:rPr lang="en-US" smtClean="0"/>
              <a:t>9/28/2020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dirty="0">
                <a:solidFill>
                  <a:schemeClr val="tx2"/>
                </a:solidFill>
              </a:rPr>
              <a:t>4th Judicial District Attorney's Office</a:t>
            </a: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67087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96B29-DC87-4828-BADF-24FE1E8F97E0}"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4th Judicial District Attorney's Office</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27776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2872-B6B2-4C84-A377-1D6A72F67282}"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4th Judicial District Attorney's Office</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63009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0961863-5C50-4FB3-A6A7-A95F62914149}" type="datetime1">
              <a:rPr lang="en-US" smtClean="0"/>
              <a:t>9/28/2020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r>
              <a:rPr lang="en-US" dirty="0"/>
              <a:t>4th Judicial District Attorney's Office</a:t>
            </a:r>
          </a:p>
        </p:txBody>
      </p:sp>
      <p:sp>
        <p:nvSpPr>
          <p:cNvPr id="6" name="Slide Number Placeholder 5"/>
          <p:cNvSpPr>
            <a:spLocks noGrp="1"/>
          </p:cNvSpPr>
          <p:nvPr>
            <p:ph type="sldNum" sz="quarter" idx="12"/>
          </p:nvPr>
        </p:nvSpPr>
        <p:spPr>
          <a:xfrm>
            <a:off x="8258967" y="6108173"/>
            <a:ext cx="427833" cy="365125"/>
          </a:xfrm>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172395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859D22-10DB-401D-814B-A9DD38D44499}"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4th Judicial District Attorney's Office</a:t>
            </a:r>
          </a:p>
        </p:txBody>
      </p:sp>
      <p:sp>
        <p:nvSpPr>
          <p:cNvPr id="6" name="Slide Number Placeholder 5"/>
          <p:cNvSpPr>
            <a:spLocks noGrp="1"/>
          </p:cNvSpPr>
          <p:nvPr>
            <p:ph type="sldNum" sz="quarter" idx="12"/>
          </p:nvPr>
        </p:nvSpPr>
        <p:spPr>
          <a:xfrm>
            <a:off x="8273317" y="6116070"/>
            <a:ext cx="413483" cy="365125"/>
          </a:xfrm>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2857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1883B-D297-497A-B2ED-4247B06E4DD7}"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4th Judicial District Attorney's Office</a:t>
            </a:r>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157911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9E0DDC-6FB9-4FDA-BC6C-0E8CD07B432A}" type="datetime1">
              <a:rPr lang="en-US" smtClean="0"/>
              <a:t>9/28/2020</a:t>
            </a:fld>
            <a:endParaRPr lang="en-US" dirty="0"/>
          </a:p>
        </p:txBody>
      </p:sp>
      <p:sp>
        <p:nvSpPr>
          <p:cNvPr id="8" name="Footer Placeholder 7"/>
          <p:cNvSpPr>
            <a:spLocks noGrp="1"/>
          </p:cNvSpPr>
          <p:nvPr>
            <p:ph type="ftr" sz="quarter" idx="11"/>
          </p:nvPr>
        </p:nvSpPr>
        <p:spPr/>
        <p:txBody>
          <a:bodyPr/>
          <a:lstStyle/>
          <a:p>
            <a:r>
              <a:rPr lang="en-US" dirty="0"/>
              <a:t>4th Judicial District Attorney's Office</a:t>
            </a:r>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193006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E61431-21C2-4A6C-A600-6811599EBA5C}" type="datetime1">
              <a:rPr lang="en-US" smtClean="0"/>
              <a:t>9/28/2020</a:t>
            </a:fld>
            <a:endParaRPr lang="en-US" dirty="0"/>
          </a:p>
        </p:txBody>
      </p:sp>
      <p:sp>
        <p:nvSpPr>
          <p:cNvPr id="4" name="Footer Placeholder 3"/>
          <p:cNvSpPr>
            <a:spLocks noGrp="1"/>
          </p:cNvSpPr>
          <p:nvPr>
            <p:ph type="ftr" sz="quarter" idx="11"/>
          </p:nvPr>
        </p:nvSpPr>
        <p:spPr/>
        <p:txBody>
          <a:bodyPr/>
          <a:lstStyle/>
          <a:p>
            <a:r>
              <a:rPr lang="en-US" dirty="0"/>
              <a:t>4th Judicial District Attorney's Office</a:t>
            </a:r>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78465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AD64A-262B-4D86-979E-D3542735889B}" type="datetime1">
              <a:rPr lang="en-US" smtClean="0"/>
              <a:t>9/28/2020</a:t>
            </a:fld>
            <a:endParaRPr lang="en-US" dirty="0"/>
          </a:p>
        </p:txBody>
      </p:sp>
      <p:sp>
        <p:nvSpPr>
          <p:cNvPr id="3" name="Footer Placeholder 2"/>
          <p:cNvSpPr>
            <a:spLocks noGrp="1"/>
          </p:cNvSpPr>
          <p:nvPr>
            <p:ph type="ftr" sz="quarter" idx="11"/>
          </p:nvPr>
        </p:nvSpPr>
        <p:spPr/>
        <p:txBody>
          <a:bodyPr/>
          <a:lstStyle/>
          <a:p>
            <a:r>
              <a:rPr lang="en-US" dirty="0"/>
              <a:t>4th Judicial District Attorney's Office</a:t>
            </a:r>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34083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3107A-8212-46E7-8030-205D798237D9}"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4th Judicial District Attorney's Office</a:t>
            </a:r>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64000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95B45-9ECA-4EC2-93EB-F69AFB4F5076}"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4th Judicial District Attorney's Office</a:t>
            </a:r>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279586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E34184-48D6-4816-812E-720C2A059E1E}" type="datetime1">
              <a:rPr lang="en-US" smtClean="0"/>
              <a:t>9/28/2020</a:t>
            </a:fld>
            <a:endParaRPr lang="en-US" sz="1400" dirty="0">
              <a:solidFill>
                <a:schemeClr val="tx2"/>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r"/>
            <a:r>
              <a:rPr lang="en-US" sz="1400" dirty="0">
                <a:solidFill>
                  <a:schemeClr val="tx2"/>
                </a:solidFill>
              </a:rPr>
              <a:t>4th Judicial District Attorney's Office</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937514750"/>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2021 Budget Presentation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District Attorney’s Office</a:t>
            </a:r>
            <a:br>
              <a:rPr lang="en-US" dirty="0">
                <a:latin typeface="Times New Roman" panose="02020603050405020304" pitchFamily="18" charset="0"/>
                <a:cs typeface="Times New Roman" panose="02020603050405020304" pitchFamily="18" charset="0"/>
              </a:rPr>
            </a:b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latin typeface="Times New Roman" panose="02020603050405020304" pitchFamily="18" charset="0"/>
              <a:cs typeface="Times New Roman" panose="02020603050405020304" pitchFamily="18" charset="0"/>
            </a:endParaRPr>
          </a:p>
        </p:txBody>
      </p:sp>
      <p:sp>
        <p:nvSpPr>
          <p:cNvPr id="3" name="Rectangle 2"/>
          <p:cNvSpPr>
            <a:spLocks noGrp="1"/>
          </p:cNvSpPr>
          <p:nvPr>
            <p:ph type="subTitle" idx="1"/>
          </p:nvPr>
        </p:nvSpPr>
        <p:spPr/>
        <p:txBody>
          <a:bodyPr>
            <a:noAutofit/>
          </a:bodyPr>
          <a:lstStyle/>
          <a:p>
            <a:r>
              <a:rPr lang="en-US" sz="2000" dirty="0">
                <a:latin typeface="Times New Roman" panose="02020603050405020304" pitchFamily="18" charset="0"/>
                <a:cs typeface="Times New Roman" panose="02020603050405020304" pitchFamily="18" charset="0"/>
              </a:rPr>
              <a:t>Daniel H. May, District Attorney</a:t>
            </a:r>
          </a:p>
          <a:p>
            <a:r>
              <a:rPr lang="en-US" sz="2000" dirty="0">
                <a:latin typeface="Times New Roman" panose="02020603050405020304" pitchFamily="18" charset="0"/>
                <a:cs typeface="Times New Roman" panose="02020603050405020304" pitchFamily="18" charset="0"/>
              </a:rPr>
              <a:t>October 20, 2020</a:t>
            </a:r>
          </a:p>
        </p:txBody>
      </p:sp>
      <p:pic>
        <p:nvPicPr>
          <p:cNvPr id="7" name="Picture 6" descr="logo-1-T.gif"/>
          <p:cNvPicPr>
            <a:picLocks noChangeAspect="1"/>
          </p:cNvPicPr>
          <p:nvPr/>
        </p:nvPicPr>
        <p:blipFill>
          <a:blip r:embed="rId3" cstate="print"/>
          <a:stretch>
            <a:fillRect/>
          </a:stretch>
        </p:blipFill>
        <p:spPr>
          <a:xfrm>
            <a:off x="228600" y="228600"/>
            <a:ext cx="1600200" cy="15817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04800"/>
            <a:ext cx="7024744" cy="723900"/>
          </a:xfrm>
        </p:spPr>
        <p:txBody>
          <a:bodyPr>
            <a:normAutofit fontScale="90000"/>
          </a:bodyPr>
          <a:lstStyle/>
          <a:p>
            <a:r>
              <a:rPr lang="en-US"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23BF3E62-90C4-45EA-BF13-32EAC021255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199" y="381000"/>
            <a:ext cx="8501917" cy="5592712"/>
          </a:xfrm>
          <a:prstGeom prst="rect">
            <a:avLst/>
          </a:prstGeom>
        </p:spPr>
      </p:pic>
      <p:sp>
        <p:nvSpPr>
          <p:cNvPr id="2" name="Footer Placeholder 1"/>
          <p:cNvSpPr>
            <a:spLocks noGrp="1"/>
          </p:cNvSpPr>
          <p:nvPr>
            <p:ph type="ftr" sz="quarter" idx="11"/>
          </p:nvPr>
        </p:nvSpPr>
        <p:spPr>
          <a:xfrm>
            <a:off x="2057400" y="6321002"/>
            <a:ext cx="2286000" cy="321733"/>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458200" y="6294437"/>
            <a:ext cx="413483" cy="365125"/>
          </a:xfrm>
        </p:spPr>
        <p:txBody>
          <a:bodyPr/>
          <a:lstStyle/>
          <a:p>
            <a:fld id="{147C1B20-DEF4-46E3-B77F-0FB6B8193D90}" type="slidenum">
              <a:rPr lang="en-US" sz="1400" smtClean="0">
                <a:latin typeface="Times New Roman" panose="02020603050405020304" pitchFamily="18" charset="0"/>
                <a:cs typeface="Times New Roman" panose="02020603050405020304" pitchFamily="18" charset="0"/>
              </a:rPr>
              <a:pPr/>
              <a:t>10</a:t>
            </a:fld>
            <a:endParaRPr lang="en-US" sz="1400" dirty="0">
              <a:latin typeface="Times New Roman" panose="02020603050405020304" pitchFamily="18" charset="0"/>
              <a:cs typeface="Times New Roman" panose="02020603050405020304" pitchFamily="18" charset="0"/>
            </a:endParaRPr>
          </a:p>
        </p:txBody>
      </p:sp>
      <p:pic>
        <p:nvPicPr>
          <p:cNvPr id="7" name="Picture 6" descr="logo-1-T.gif"/>
          <p:cNvPicPr>
            <a:picLocks noChangeAspect="1"/>
          </p:cNvPicPr>
          <p:nvPr/>
        </p:nvPicPr>
        <p:blipFill>
          <a:blip r:embed="rId3" cstate="print"/>
          <a:stretch>
            <a:fillRect/>
          </a:stretch>
        </p:blipFill>
        <p:spPr>
          <a:xfrm>
            <a:off x="184883" y="6172200"/>
            <a:ext cx="561197" cy="554726"/>
          </a:xfrm>
          <a:prstGeom prst="rect">
            <a:avLst/>
          </a:prstGeom>
        </p:spPr>
      </p:pic>
    </p:spTree>
    <p:extLst>
      <p:ext uri="{BB962C8B-B14F-4D97-AF65-F5344CB8AC3E}">
        <p14:creationId xmlns:p14="http://schemas.microsoft.com/office/powerpoint/2010/main" val="251127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304800"/>
            <a:ext cx="7024744" cy="723900"/>
          </a:xfrm>
        </p:spPr>
        <p:txBody>
          <a:bodyPr>
            <a:normAutofit fontScale="90000"/>
          </a:bodyPr>
          <a:lstStyle/>
          <a:p>
            <a:r>
              <a:rPr lang="en-US"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AWARDS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1"/>
          </p:nvPr>
        </p:nvSpPr>
        <p:spPr>
          <a:xfrm>
            <a:off x="839261" y="1203326"/>
            <a:ext cx="8032422" cy="5091111"/>
          </a:xfrm>
          <a:prstGeom prst="rect">
            <a:avLst/>
          </a:prstGeom>
        </p:spPr>
        <p:txBody>
          <a:bodyPr>
            <a:noAutofit/>
          </a:bodyPr>
          <a:lstStyle/>
          <a:p>
            <a:pPr marL="365760" lvl="1" indent="0">
              <a:buNone/>
            </a:pPr>
            <a:r>
              <a:rPr lang="en-US" b="1" dirty="0">
                <a:latin typeface="Times New Roman" panose="02020603050405020304" pitchFamily="18" charset="0"/>
                <a:cs typeface="Times New Roman" panose="02020603050405020304" pitchFamily="18" charset="0"/>
              </a:rPr>
              <a:t>4</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Judicial District - CDAC Outstanding Trial Team Achievement 2020</a:t>
            </a:r>
          </a:p>
          <a:p>
            <a:pPr marL="365760" lvl="1" indent="0">
              <a:buNone/>
            </a:pPr>
            <a:endParaRPr lang="en-US" b="1" dirty="0">
              <a:latin typeface="Times New Roman" panose="02020603050405020304" pitchFamily="18" charset="0"/>
              <a:cs typeface="Times New Roman" panose="02020603050405020304" pitchFamily="18" charset="0"/>
            </a:endParaRPr>
          </a:p>
          <a:p>
            <a:pPr marL="365760" lvl="1" indent="0">
              <a:buNone/>
            </a:pPr>
            <a:r>
              <a:rPr lang="en-US" sz="1400" b="1" dirty="0">
                <a:latin typeface="Times New Roman" panose="02020603050405020304" pitchFamily="18" charset="0"/>
                <a:cs typeface="Times New Roman" panose="02020603050405020304" pitchFamily="18" charset="0"/>
              </a:rPr>
              <a:t>CDAC: Prosecutor of the Year - 5, Trainer of the Year, Cindy Nelson Administrator of the        Year,  Victim Advocate of the year, Sustained Performance 30+ years, Investigator of the year</a:t>
            </a:r>
          </a:p>
          <a:p>
            <a:pPr marL="365760" lvl="1" indent="0">
              <a:buNone/>
            </a:pPr>
            <a:r>
              <a:rPr lang="en-US" sz="1400" b="1" dirty="0">
                <a:latin typeface="Times New Roman" panose="02020603050405020304" pitchFamily="18" charset="0"/>
                <a:cs typeface="Times New Roman" panose="02020603050405020304" pitchFamily="18" charset="0"/>
              </a:rPr>
              <a:t>DV Summit Porch Light Award Above &amp; Beyond</a:t>
            </a:r>
          </a:p>
          <a:p>
            <a:pPr marL="365760" lvl="1" indent="0">
              <a:buNone/>
            </a:pPr>
            <a:r>
              <a:rPr lang="en-US" sz="1400" b="1" dirty="0">
                <a:latin typeface="Times New Roman" panose="02020603050405020304" pitchFamily="18" charset="0"/>
                <a:cs typeface="Times New Roman" panose="02020603050405020304" pitchFamily="18" charset="0"/>
              </a:rPr>
              <a:t>Association of Fraud Examiners Distinguished Service Award</a:t>
            </a:r>
          </a:p>
          <a:p>
            <a:pPr marL="365760" lvl="1" indent="0">
              <a:buNone/>
            </a:pPr>
            <a:r>
              <a:rPr lang="en-US" sz="1400" b="1" dirty="0">
                <a:latin typeface="Times New Roman" panose="02020603050405020304" pitchFamily="18" charset="0"/>
                <a:cs typeface="Times New Roman" panose="02020603050405020304" pitchFamily="18" charset="0"/>
              </a:rPr>
              <a:t>EPC Bar Association Portia Award - 2 </a:t>
            </a:r>
          </a:p>
          <a:p>
            <a:pPr marL="365760" lvl="1" indent="0">
              <a:buNone/>
            </a:pPr>
            <a:r>
              <a:rPr lang="en-US" sz="1400" b="1" dirty="0">
                <a:latin typeface="Times New Roman" panose="02020603050405020304" pitchFamily="18" charset="0"/>
                <a:cs typeface="Times New Roman" panose="02020603050405020304" pitchFamily="18" charset="0"/>
              </a:rPr>
              <a:t>Dept. of Human Services Prosecutor of the Year</a:t>
            </a:r>
          </a:p>
          <a:p>
            <a:pPr marL="365760" lvl="1" indent="0">
              <a:buNone/>
            </a:pPr>
            <a:r>
              <a:rPr lang="en-US" sz="1400" b="1" dirty="0">
                <a:latin typeface="Times New Roman" panose="02020603050405020304" pitchFamily="18" charset="0"/>
                <a:cs typeface="Times New Roman" panose="02020603050405020304" pitchFamily="18" charset="0"/>
              </a:rPr>
              <a:t>Safe Passage Team Partner of the Year</a:t>
            </a:r>
          </a:p>
          <a:p>
            <a:pPr marL="365760" lvl="1" indent="0">
              <a:buNone/>
            </a:pPr>
            <a:r>
              <a:rPr lang="en-US" sz="1400" b="1" dirty="0">
                <a:latin typeface="Times New Roman" panose="02020603050405020304" pitchFamily="18" charset="0"/>
                <a:cs typeface="Times New Roman" panose="02020603050405020304" pitchFamily="18" charset="0"/>
              </a:rPr>
              <a:t>EPC Bar Assoc Liberty Bell Award</a:t>
            </a:r>
          </a:p>
          <a:p>
            <a:pPr marL="365760" lvl="1" indent="0">
              <a:buNone/>
            </a:pPr>
            <a:r>
              <a:rPr lang="en-US" sz="1400" b="1" dirty="0">
                <a:latin typeface="Times New Roman" panose="02020603050405020304" pitchFamily="18" charset="0"/>
                <a:cs typeface="Times New Roman" panose="02020603050405020304" pitchFamily="18" charset="0"/>
              </a:rPr>
              <a:t>DEA Prosecutor of the Year </a:t>
            </a:r>
          </a:p>
          <a:p>
            <a:pPr marL="365760" lvl="1" indent="0">
              <a:buNone/>
            </a:pPr>
            <a:r>
              <a:rPr lang="en-US" sz="1400" b="1" dirty="0">
                <a:latin typeface="Times New Roman" panose="02020603050405020304" pitchFamily="18" charset="0"/>
                <a:cs typeface="Times New Roman" panose="02020603050405020304" pitchFamily="18" charset="0"/>
              </a:rPr>
              <a:t>Kaleidoscope Award</a:t>
            </a:r>
          </a:p>
        </p:txBody>
      </p:sp>
      <p:sp>
        <p:nvSpPr>
          <p:cNvPr id="2" name="Footer Placeholder 1"/>
          <p:cNvSpPr>
            <a:spLocks noGrp="1"/>
          </p:cNvSpPr>
          <p:nvPr>
            <p:ph type="ftr" sz="quarter" idx="11"/>
          </p:nvPr>
        </p:nvSpPr>
        <p:spPr>
          <a:xfrm>
            <a:off x="2057400" y="6321002"/>
            <a:ext cx="2286000" cy="321733"/>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458200" y="6294437"/>
            <a:ext cx="413483" cy="365125"/>
          </a:xfrm>
        </p:spPr>
        <p:txBody>
          <a:bodyPr/>
          <a:lstStyle/>
          <a:p>
            <a:fld id="{147C1B20-DEF4-46E3-B77F-0FB6B8193D90}" type="slidenum">
              <a:rPr lang="en-US" sz="1400" smtClean="0">
                <a:latin typeface="Times New Roman" panose="02020603050405020304" pitchFamily="18" charset="0"/>
                <a:cs typeface="Times New Roman" panose="02020603050405020304" pitchFamily="18" charset="0"/>
              </a:rPr>
              <a:pPr/>
              <a:t>11</a:t>
            </a:fld>
            <a:endParaRPr lang="en-US" sz="1400" dirty="0">
              <a:latin typeface="Times New Roman" panose="02020603050405020304" pitchFamily="18" charset="0"/>
              <a:cs typeface="Times New Roman" panose="02020603050405020304" pitchFamily="18" charset="0"/>
            </a:endParaRPr>
          </a:p>
        </p:txBody>
      </p:sp>
      <p:pic>
        <p:nvPicPr>
          <p:cNvPr id="7" name="Picture 6" descr="logo-1-T.gif"/>
          <p:cNvPicPr>
            <a:picLocks noChangeAspect="1"/>
          </p:cNvPicPr>
          <p:nvPr/>
        </p:nvPicPr>
        <p:blipFill>
          <a:blip r:embed="rId2" cstate="print"/>
          <a:stretch>
            <a:fillRect/>
          </a:stretch>
        </p:blipFill>
        <p:spPr>
          <a:xfrm>
            <a:off x="184883" y="5973712"/>
            <a:ext cx="762000" cy="753214"/>
          </a:xfrm>
          <a:prstGeom prst="rect">
            <a:avLst/>
          </a:prstGeom>
        </p:spPr>
      </p:pic>
    </p:spTree>
    <p:extLst>
      <p:ext uri="{BB962C8B-B14F-4D97-AF65-F5344CB8AC3E}">
        <p14:creationId xmlns:p14="http://schemas.microsoft.com/office/powerpoint/2010/main" val="79427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6699" y="238920"/>
            <a:ext cx="8610600" cy="1214336"/>
          </a:xfrm>
        </p:spPr>
        <p:txBody>
          <a:bodyPr>
            <a:normAutofit fontScale="90000"/>
          </a:bodyPr>
          <a:lstStyle/>
          <a:p>
            <a:pPr algn="ct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MAJOR METRO COMPARISON 2019</a:t>
            </a:r>
            <a:br>
              <a:rPr lang="en-US" sz="3600"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dirty="0"/>
            </a:b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9906097"/>
              </p:ext>
            </p:extLst>
          </p:nvPr>
        </p:nvGraphicFramePr>
        <p:xfrm>
          <a:off x="165101" y="1476233"/>
          <a:ext cx="8839200" cy="4223494"/>
        </p:xfrm>
        <a:graphic>
          <a:graphicData uri="http://schemas.openxmlformats.org/drawingml/2006/table">
            <a:tbl>
              <a:tblPr firstRow="1" bandRow="1">
                <a:tableStyleId>{85BE263C-DBD7-4A20-BB59-AAB30ACAA65A}</a:tableStyleId>
              </a:tblPr>
              <a:tblGrid>
                <a:gridCol w="1676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307509">
                  <a:extLst>
                    <a:ext uri="{9D8B030D-6E8A-4147-A177-3AD203B41FA5}">
                      <a16:colId xmlns:a16="http://schemas.microsoft.com/office/drawing/2014/main" val="20006"/>
                    </a:ext>
                  </a:extLst>
                </a:gridCol>
                <a:gridCol w="826091">
                  <a:extLst>
                    <a:ext uri="{9D8B030D-6E8A-4147-A177-3AD203B41FA5}">
                      <a16:colId xmlns:a16="http://schemas.microsoft.com/office/drawing/2014/main" val="20007"/>
                    </a:ext>
                  </a:extLst>
                </a:gridCol>
              </a:tblGrid>
              <a:tr h="594491">
                <a:tc>
                  <a:txBody>
                    <a:bodyPr/>
                    <a:lstStyle/>
                    <a:p>
                      <a:r>
                        <a:rPr lang="en-US" sz="1800" dirty="0">
                          <a:solidFill>
                            <a:schemeClr val="tx1"/>
                          </a:solidFill>
                          <a:latin typeface="Times New Roman" panose="02020603050405020304" pitchFamily="18" charset="0"/>
                          <a:cs typeface="Times New Roman" panose="02020603050405020304" pitchFamily="18" charset="0"/>
                        </a:rPr>
                        <a:t>Judicial</a:t>
                      </a:r>
                    </a:p>
                    <a:p>
                      <a:r>
                        <a:rPr lang="en-US" sz="1800" dirty="0">
                          <a:solidFill>
                            <a:schemeClr val="tx1"/>
                          </a:solidFill>
                          <a:latin typeface="Times New Roman" panose="02020603050405020304" pitchFamily="18" charset="0"/>
                          <a:cs typeface="Times New Roman" panose="02020603050405020304" pitchFamily="18" charset="0"/>
                        </a:rPr>
                        <a:t>District</a:t>
                      </a:r>
                    </a:p>
                  </a:txBody>
                  <a:tcPr>
                    <a:solidFill>
                      <a:schemeClr val="accent1">
                        <a:lumMod val="60000"/>
                        <a:lumOff val="4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Felony Cases</a:t>
                      </a:r>
                    </a:p>
                  </a:txBody>
                  <a:tcPr>
                    <a:solidFill>
                      <a:schemeClr val="accent1">
                        <a:lumMod val="60000"/>
                        <a:lumOff val="40000"/>
                      </a:schemeClr>
                    </a:solidFill>
                  </a:tcPr>
                </a:tc>
                <a:tc>
                  <a:txBody>
                    <a:bodyPr/>
                    <a:lstStyle/>
                    <a:p>
                      <a:r>
                        <a:rPr lang="en-US" sz="1400" dirty="0">
                          <a:solidFill>
                            <a:schemeClr val="tx1"/>
                          </a:solidFill>
                          <a:latin typeface="Times New Roman" panose="02020603050405020304" pitchFamily="18" charset="0"/>
                          <a:cs typeface="Times New Roman" panose="02020603050405020304" pitchFamily="18" charset="0"/>
                        </a:rPr>
                        <a:t>Juvenile</a:t>
                      </a:r>
                    </a:p>
                    <a:p>
                      <a:r>
                        <a:rPr lang="en-US" sz="1600" dirty="0">
                          <a:solidFill>
                            <a:schemeClr val="tx1"/>
                          </a:solidFill>
                          <a:latin typeface="Times New Roman" panose="02020603050405020304" pitchFamily="18" charset="0"/>
                          <a:cs typeface="Times New Roman" panose="02020603050405020304" pitchFamily="18" charset="0"/>
                        </a:rPr>
                        <a:t>Cases</a:t>
                      </a:r>
                    </a:p>
                  </a:txBody>
                  <a:tcPr>
                    <a:solidFill>
                      <a:schemeClr val="accent1">
                        <a:lumMod val="60000"/>
                        <a:lumOff val="4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Traffic Cases</a:t>
                      </a:r>
                    </a:p>
                  </a:txBody>
                  <a:tcPr>
                    <a:solidFill>
                      <a:schemeClr val="accent1">
                        <a:lumMod val="60000"/>
                        <a:lumOff val="40000"/>
                      </a:schemeClr>
                    </a:solidFill>
                  </a:tcPr>
                </a:tc>
                <a:tc>
                  <a:txBody>
                    <a:bodyPr/>
                    <a:lstStyle/>
                    <a:p>
                      <a:pPr algn="l">
                        <a:lnSpc>
                          <a:spcPct val="100000"/>
                        </a:lnSpc>
                      </a:pPr>
                      <a:r>
                        <a:rPr lang="en-US" sz="1400" dirty="0">
                          <a:solidFill>
                            <a:schemeClr val="tx1"/>
                          </a:solidFill>
                          <a:latin typeface="Times New Roman" panose="02020603050405020304" pitchFamily="18" charset="0"/>
                          <a:cs typeface="Times New Roman" panose="02020603050405020304" pitchFamily="18" charset="0"/>
                        </a:rPr>
                        <a:t>Misd. </a:t>
                      </a:r>
                      <a:r>
                        <a:rPr lang="en-US" sz="1600" dirty="0">
                          <a:solidFill>
                            <a:schemeClr val="tx1"/>
                          </a:solidFill>
                          <a:latin typeface="Times New Roman" panose="02020603050405020304" pitchFamily="18" charset="0"/>
                          <a:cs typeface="Times New Roman" panose="02020603050405020304" pitchFamily="18" charset="0"/>
                        </a:rPr>
                        <a:t>Cases</a:t>
                      </a:r>
                    </a:p>
                  </a:txBody>
                  <a:tcPr>
                    <a:solidFill>
                      <a:schemeClr val="accent1">
                        <a:lumMod val="60000"/>
                        <a:lumOff val="40000"/>
                      </a:schemeClr>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p>
                      <a:pPr algn="ctr"/>
                      <a:r>
                        <a:rPr lang="en-US" sz="1800" dirty="0">
                          <a:solidFill>
                            <a:schemeClr val="tx1"/>
                          </a:solidFill>
                          <a:latin typeface="Times New Roman" panose="02020603050405020304" pitchFamily="18" charset="0"/>
                          <a:cs typeface="Times New Roman" panose="02020603050405020304" pitchFamily="18" charset="0"/>
                        </a:rPr>
                        <a:t>Budget</a:t>
                      </a:r>
                    </a:p>
                  </a:txBody>
                  <a:tcPr>
                    <a:solidFill>
                      <a:schemeClr val="accent1">
                        <a:lumMod val="60000"/>
                        <a:lumOff val="40000"/>
                      </a:schemeClr>
                    </a:solid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Population</a:t>
                      </a:r>
                    </a:p>
                  </a:txBody>
                  <a:tcPr>
                    <a:solidFill>
                      <a:schemeClr val="accent1">
                        <a:lumMod val="60000"/>
                        <a:lumOff val="40000"/>
                      </a:schemeClr>
                    </a:solid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Total</a:t>
                      </a:r>
                    </a:p>
                    <a:p>
                      <a:pPr algn="ctr"/>
                      <a:r>
                        <a:rPr lang="en-US" sz="1800" dirty="0">
                          <a:solidFill>
                            <a:schemeClr val="tx1"/>
                          </a:solidFill>
                          <a:latin typeface="Times New Roman" panose="02020603050405020304" pitchFamily="18" charset="0"/>
                          <a:cs typeface="Times New Roman" panose="02020603050405020304" pitchFamily="18" charset="0"/>
                        </a:rPr>
                        <a:t>Staff</a:t>
                      </a:r>
                    </a:p>
                  </a:txBody>
                  <a:tcPr>
                    <a:solidFill>
                      <a:schemeClr val="accent1">
                        <a:lumMod val="60000"/>
                        <a:lumOff val="40000"/>
                      </a:schemeClr>
                    </a:solidFill>
                  </a:tcPr>
                </a:tc>
                <a:extLst>
                  <a:ext uri="{0D108BD9-81ED-4DB2-BD59-A6C34878D82A}">
                    <a16:rowId xmlns:a16="http://schemas.microsoft.com/office/drawing/2014/main" val="10000"/>
                  </a:ext>
                </a:extLst>
              </a:tr>
              <a:tr h="648707">
                <a:tc>
                  <a:txBody>
                    <a:bodyPr/>
                    <a:lstStyle/>
                    <a:p>
                      <a:r>
                        <a:rPr lang="en-US" sz="1800" b="1" dirty="0">
                          <a:solidFill>
                            <a:schemeClr val="tx1"/>
                          </a:solidFill>
                          <a:latin typeface="Times New Roman" panose="02020603050405020304" pitchFamily="18" charset="0"/>
                          <a:cs typeface="Times New Roman" panose="02020603050405020304" pitchFamily="18" charset="0"/>
                        </a:rPr>
                        <a:t>4</a:t>
                      </a:r>
                      <a:r>
                        <a:rPr lang="en-US" sz="1800" b="1" baseline="30000" dirty="0">
                          <a:solidFill>
                            <a:schemeClr val="tx1"/>
                          </a:solidFill>
                          <a:latin typeface="Times New Roman" panose="02020603050405020304" pitchFamily="18" charset="0"/>
                          <a:cs typeface="Times New Roman" panose="02020603050405020304" pitchFamily="18" charset="0"/>
                        </a:rPr>
                        <a:t>th</a:t>
                      </a:r>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a:solidFill>
                            <a:schemeClr val="tx1"/>
                          </a:solidFill>
                          <a:latin typeface="Times New Roman" panose="02020603050405020304" pitchFamily="18" charset="0"/>
                          <a:cs typeface="Times New Roman" panose="02020603050405020304" pitchFamily="18" charset="0"/>
                        </a:rPr>
                        <a:t>EL PASO </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8,200</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3,019</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15,812</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8,334</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$16,187,000</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723,994</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226</a:t>
                      </a: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10569">
                <a:tc>
                  <a:txBody>
                    <a:bodyPr/>
                    <a:lstStyle/>
                    <a:p>
                      <a:r>
                        <a:rPr lang="en-US" sz="1800" b="1" dirty="0">
                          <a:solidFill>
                            <a:schemeClr val="tx1"/>
                          </a:solidFill>
                          <a:latin typeface="Times New Roman" panose="02020603050405020304" pitchFamily="18" charset="0"/>
                          <a:cs typeface="Times New Roman" panose="02020603050405020304" pitchFamily="18" charset="0"/>
                        </a:rPr>
                        <a:t>2</a:t>
                      </a:r>
                      <a:r>
                        <a:rPr lang="en-US" sz="1800" b="1" baseline="30000" dirty="0">
                          <a:solidFill>
                            <a:schemeClr val="tx1"/>
                          </a:solidFill>
                          <a:latin typeface="Times New Roman" panose="02020603050405020304" pitchFamily="18" charset="0"/>
                          <a:cs typeface="Times New Roman" panose="02020603050405020304" pitchFamily="18" charset="0"/>
                        </a:rPr>
                        <a:t>nd</a:t>
                      </a:r>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a:solidFill>
                            <a:schemeClr val="tx1"/>
                          </a:solidFill>
                          <a:latin typeface="Times New Roman" panose="02020603050405020304" pitchFamily="18" charset="0"/>
                          <a:cs typeface="Times New Roman" panose="02020603050405020304" pitchFamily="18" charset="0"/>
                        </a:rPr>
                        <a:t>DENVER </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7,342</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2,973</a:t>
                      </a:r>
                    </a:p>
                  </a:txBody>
                  <a:tcPr/>
                </a:tc>
                <a:tc>
                  <a:txBody>
                    <a:bodyPr/>
                    <a:lstStyle/>
                    <a:p>
                      <a:pPr algn="r"/>
                      <a:r>
                        <a:rPr lang="en-US" sz="2400" b="1"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r"/>
                      <a:r>
                        <a:rPr lang="en-US" sz="2400" b="1" dirty="0">
                          <a:solidFill>
                            <a:schemeClr val="tx1"/>
                          </a:solidFill>
                          <a:latin typeface="Times New Roman" panose="02020603050405020304" pitchFamily="18" charset="0"/>
                          <a:cs typeface="Times New Roman" panose="02020603050405020304" pitchFamily="18" charset="0"/>
                        </a:rPr>
                        <a:t>*</a:t>
                      </a: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$27,464,000</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729,239</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221</a:t>
                      </a:r>
                    </a:p>
                  </a:txBody>
                  <a:tcPr/>
                </a:tc>
                <a:extLst>
                  <a:ext uri="{0D108BD9-81ED-4DB2-BD59-A6C34878D82A}">
                    <a16:rowId xmlns:a16="http://schemas.microsoft.com/office/drawing/2014/main" val="10002"/>
                  </a:ext>
                </a:extLst>
              </a:tr>
              <a:tr h="762000">
                <a:tc>
                  <a:txBody>
                    <a:bodyPr/>
                    <a:lstStyle/>
                    <a:p>
                      <a:r>
                        <a:rPr lang="en-US" sz="1800" b="1" dirty="0">
                          <a:solidFill>
                            <a:schemeClr val="tx1"/>
                          </a:solidFill>
                          <a:latin typeface="Times New Roman" panose="02020603050405020304" pitchFamily="18" charset="0"/>
                          <a:cs typeface="Times New Roman" panose="02020603050405020304" pitchFamily="18" charset="0"/>
                        </a:rPr>
                        <a:t>18</a:t>
                      </a:r>
                      <a:r>
                        <a:rPr lang="en-US" sz="1800" b="1" baseline="30000" dirty="0">
                          <a:solidFill>
                            <a:schemeClr val="tx1"/>
                          </a:solidFill>
                          <a:latin typeface="Times New Roman" panose="02020603050405020304" pitchFamily="18" charset="0"/>
                          <a:cs typeface="Times New Roman" panose="02020603050405020304" pitchFamily="18" charset="0"/>
                        </a:rPr>
                        <a:t>th</a:t>
                      </a:r>
                      <a:r>
                        <a:rPr lang="en-US" sz="1800" b="1" dirty="0">
                          <a:solidFill>
                            <a:schemeClr val="tx1"/>
                          </a:solidFill>
                          <a:latin typeface="Times New Roman" panose="02020603050405020304" pitchFamily="18" charset="0"/>
                          <a:cs typeface="Times New Roman" panose="02020603050405020304" pitchFamily="18" charset="0"/>
                        </a:rPr>
                        <a:t> - </a:t>
                      </a:r>
                    </a:p>
                    <a:p>
                      <a:r>
                        <a:rPr lang="en-US" sz="1800" b="1" dirty="0">
                          <a:solidFill>
                            <a:schemeClr val="tx1"/>
                          </a:solidFill>
                          <a:latin typeface="Times New Roman" panose="02020603050405020304" pitchFamily="18" charset="0"/>
                          <a:cs typeface="Times New Roman" panose="02020603050405020304" pitchFamily="18" charset="0"/>
                        </a:rPr>
                        <a:t>ARAPAHOE</a:t>
                      </a:r>
                    </a:p>
                    <a:p>
                      <a:r>
                        <a:rPr lang="en-US" sz="1800" b="1" dirty="0">
                          <a:solidFill>
                            <a:schemeClr val="tx1"/>
                          </a:solidFill>
                          <a:latin typeface="Times New Roman" panose="02020603050405020304" pitchFamily="18" charset="0"/>
                          <a:cs typeface="Times New Roman" panose="02020603050405020304" pitchFamily="18" charset="0"/>
                        </a:rPr>
                        <a:t>DOUGLAS</a:t>
                      </a:r>
                      <a:endParaRPr lang="en-US"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5,308</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3,295</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17,264</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7,100</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$23,324,000</a:t>
                      </a: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988,599</a:t>
                      </a:r>
                    </a:p>
                    <a:p>
                      <a:pPr algn="r"/>
                      <a:endParaRPr lang="en-US" sz="1800" b="1" dirty="0">
                        <a:solidFill>
                          <a:schemeClr val="tx1"/>
                        </a:solidFill>
                        <a:latin typeface="Times New Roman" panose="02020603050405020304" pitchFamily="18" charset="0"/>
                        <a:cs typeface="Times New Roman" panose="02020603050405020304" pitchFamily="18" charset="0"/>
                      </a:endParaRP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232</a:t>
                      </a:r>
                    </a:p>
                  </a:txBody>
                  <a:tcPr/>
                </a:tc>
                <a:extLst>
                  <a:ext uri="{0D108BD9-81ED-4DB2-BD59-A6C34878D82A}">
                    <a16:rowId xmlns:a16="http://schemas.microsoft.com/office/drawing/2014/main" val="10003"/>
                  </a:ext>
                </a:extLst>
              </a:tr>
              <a:tr h="648707">
                <a:tc>
                  <a:txBody>
                    <a:bodyPr/>
                    <a:lstStyle/>
                    <a:p>
                      <a:r>
                        <a:rPr lang="en-US" sz="1800" b="1" dirty="0">
                          <a:solidFill>
                            <a:schemeClr val="tx1"/>
                          </a:solidFill>
                          <a:latin typeface="Times New Roman" panose="02020603050405020304" pitchFamily="18" charset="0"/>
                          <a:cs typeface="Times New Roman" panose="02020603050405020304" pitchFamily="18" charset="0"/>
                        </a:rPr>
                        <a:t>17</a:t>
                      </a:r>
                      <a:r>
                        <a:rPr lang="en-US" sz="1800" b="1" baseline="30000" dirty="0">
                          <a:solidFill>
                            <a:schemeClr val="tx1"/>
                          </a:solidFill>
                          <a:latin typeface="Times New Roman" panose="02020603050405020304" pitchFamily="18" charset="0"/>
                          <a:cs typeface="Times New Roman" panose="02020603050405020304" pitchFamily="18" charset="0"/>
                        </a:rPr>
                        <a:t>th</a:t>
                      </a:r>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a:solidFill>
                            <a:schemeClr val="tx1"/>
                          </a:solidFill>
                          <a:latin typeface="Times New Roman" panose="02020603050405020304" pitchFamily="18" charset="0"/>
                          <a:cs typeface="Times New Roman" panose="02020603050405020304" pitchFamily="18" charset="0"/>
                        </a:rPr>
                        <a:t>ADAMS </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5,246</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1,945</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14,060</a:t>
                      </a: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5,486</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$19,096,000</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503,375</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186</a:t>
                      </a:r>
                    </a:p>
                  </a:txBody>
                  <a:tcPr/>
                </a:tc>
                <a:extLst>
                  <a:ext uri="{0D108BD9-81ED-4DB2-BD59-A6C34878D82A}">
                    <a16:rowId xmlns:a16="http://schemas.microsoft.com/office/drawing/2014/main" val="10004"/>
                  </a:ext>
                </a:extLst>
              </a:tr>
              <a:tr h="624181">
                <a:tc>
                  <a:txBody>
                    <a:bodyPr/>
                    <a:lstStyle/>
                    <a:p>
                      <a:r>
                        <a:rPr lang="en-US" sz="1800" b="1" dirty="0">
                          <a:solidFill>
                            <a:schemeClr val="tx1"/>
                          </a:solidFill>
                          <a:latin typeface="Times New Roman" panose="02020603050405020304" pitchFamily="18" charset="0"/>
                          <a:cs typeface="Times New Roman" panose="02020603050405020304" pitchFamily="18" charset="0"/>
                        </a:rPr>
                        <a:t>1</a:t>
                      </a:r>
                      <a:r>
                        <a:rPr lang="en-US" sz="1800" b="1" baseline="30000" dirty="0">
                          <a:solidFill>
                            <a:schemeClr val="tx1"/>
                          </a:solidFill>
                          <a:latin typeface="Times New Roman" panose="02020603050405020304" pitchFamily="18" charset="0"/>
                          <a:cs typeface="Times New Roman" panose="02020603050405020304" pitchFamily="18" charset="0"/>
                        </a:rPr>
                        <a:t>st</a:t>
                      </a:r>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a:solidFill>
                            <a:schemeClr val="tx1"/>
                          </a:solidFill>
                          <a:latin typeface="Times New Roman" panose="02020603050405020304" pitchFamily="18" charset="0"/>
                          <a:cs typeface="Times New Roman" panose="02020603050405020304" pitchFamily="18" charset="0"/>
                        </a:rPr>
                        <a:t>JEFFERSON</a:t>
                      </a:r>
                      <a:endParaRPr lang="en-US"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4,896</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1,863</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11,149</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6,206</a:t>
                      </a: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$23,956,000</a:t>
                      </a: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583,081</a:t>
                      </a:r>
                    </a:p>
                    <a:p>
                      <a:pPr algn="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en-US" sz="1800" b="1" dirty="0">
                          <a:solidFill>
                            <a:schemeClr val="tx1"/>
                          </a:solidFill>
                          <a:latin typeface="Times New Roman" panose="02020603050405020304" pitchFamily="18" charset="0"/>
                          <a:cs typeface="Times New Roman" panose="02020603050405020304" pitchFamily="18" charset="0"/>
                        </a:rPr>
                        <a:t>183</a:t>
                      </a:r>
                    </a:p>
                  </a:txBody>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a:xfrm>
            <a:off x="1940653" y="6518173"/>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p:cNvSpPr>
            <a:spLocks noGrp="1"/>
          </p:cNvSpPr>
          <p:nvPr>
            <p:ph type="sldNum" sz="quarter" idx="12"/>
          </p:nvPr>
        </p:nvSpPr>
        <p:spPr>
          <a:xfrm>
            <a:off x="8534400" y="6335611"/>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12</a:t>
            </a:fld>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940653" y="5856062"/>
            <a:ext cx="7239000" cy="646331"/>
          </a:xfrm>
          <a:prstGeom prst="rect">
            <a:avLst/>
          </a:prstGeom>
          <a:noFill/>
        </p:spPr>
        <p:txBody>
          <a:bodyPr wrap="square" rtlCol="0">
            <a:spAutoFit/>
          </a:bodyPr>
          <a:lstStyle/>
          <a:p>
            <a:r>
              <a:rPr lang="en-US" sz="900" b="1" dirty="0"/>
              <a:t>* </a:t>
            </a:r>
            <a:r>
              <a:rPr lang="en-US" sz="900" dirty="0"/>
              <a:t>   The majority of Denver traffic cases are prosecuted by City Attorneys in city court.  Includes traffic and misdemeanor cases</a:t>
            </a:r>
            <a:r>
              <a:rPr lang="en-US" sz="900" dirty="0">
                <a:solidFill>
                  <a:schemeClr val="accent2"/>
                </a:solidFill>
              </a:rPr>
              <a:t>.</a:t>
            </a:r>
          </a:p>
          <a:p>
            <a:r>
              <a:rPr lang="en-US" sz="900" dirty="0">
                <a:solidFill>
                  <a:schemeClr val="accent2"/>
                </a:solidFill>
              </a:rPr>
              <a:t> </a:t>
            </a:r>
          </a:p>
          <a:p>
            <a:r>
              <a:rPr lang="en-US" sz="900" dirty="0">
                <a:solidFill>
                  <a:schemeClr val="accent2"/>
                </a:solidFill>
              </a:rPr>
              <a:t>      -  </a:t>
            </a:r>
            <a:r>
              <a:rPr lang="en-US" sz="900" dirty="0"/>
              <a:t>State Judicial is the source of the case load numbers</a:t>
            </a:r>
          </a:p>
          <a:p>
            <a:r>
              <a:rPr lang="en-US" sz="900" dirty="0"/>
              <a:t>       - 10 County Survey is the source of the budget, population and staff numbers</a:t>
            </a:r>
          </a:p>
        </p:txBody>
      </p:sp>
      <p:pic>
        <p:nvPicPr>
          <p:cNvPr id="7" name="Picture 6" descr="logo-1-T.gif"/>
          <p:cNvPicPr>
            <a:picLocks noChangeAspect="1"/>
          </p:cNvPicPr>
          <p:nvPr/>
        </p:nvPicPr>
        <p:blipFill>
          <a:blip r:embed="rId2" cstate="print"/>
          <a:stretch>
            <a:fillRect/>
          </a:stretch>
        </p:blipFill>
        <p:spPr>
          <a:xfrm>
            <a:off x="152402" y="6028586"/>
            <a:ext cx="761998" cy="753213"/>
          </a:xfrm>
          <a:prstGeom prst="rect">
            <a:avLst/>
          </a:prstGeom>
        </p:spPr>
      </p:pic>
    </p:spTree>
    <p:extLst>
      <p:ext uri="{BB962C8B-B14F-4D97-AF65-F5344CB8AC3E}">
        <p14:creationId xmlns:p14="http://schemas.microsoft.com/office/powerpoint/2010/main" val="257217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467600" cy="1219200"/>
          </a:xfrm>
        </p:spPr>
        <p:txBody>
          <a:bodyPr>
            <a:normAutofit fontScale="90000"/>
          </a:bodyPr>
          <a:lstStyle/>
          <a:p>
            <a:r>
              <a:rPr lang="en-US" b="1" dirty="0">
                <a:latin typeface="Times New Roman" panose="02020603050405020304" pitchFamily="18" charset="0"/>
                <a:cs typeface="Times New Roman" panose="02020603050405020304" pitchFamily="18" charset="0"/>
              </a:rPr>
              <a:t>2019 BUDGET COMPARISON</a:t>
            </a:r>
            <a:br>
              <a:rPr lang="en-US" sz="4400"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USING 10-COUNTY SURVEY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6801128"/>
              </p:ext>
            </p:extLst>
          </p:nvPr>
        </p:nvGraphicFramePr>
        <p:xfrm>
          <a:off x="152400" y="2438400"/>
          <a:ext cx="8809833" cy="2182996"/>
        </p:xfrm>
        <a:graphic>
          <a:graphicData uri="http://schemas.openxmlformats.org/drawingml/2006/table">
            <a:tbl>
              <a:tblPr firstRow="1" bandRow="1">
                <a:tableStyleId>{85BE263C-DBD7-4A20-BB59-AAB30ACAA65A}</a:tableStyleId>
              </a:tblPr>
              <a:tblGrid>
                <a:gridCol w="857593">
                  <a:extLst>
                    <a:ext uri="{9D8B030D-6E8A-4147-A177-3AD203B41FA5}">
                      <a16:colId xmlns:a16="http://schemas.microsoft.com/office/drawing/2014/main" val="20000"/>
                    </a:ext>
                  </a:extLst>
                </a:gridCol>
                <a:gridCol w="887752">
                  <a:extLst>
                    <a:ext uri="{9D8B030D-6E8A-4147-A177-3AD203B41FA5}">
                      <a16:colId xmlns:a16="http://schemas.microsoft.com/office/drawing/2014/main" val="20001"/>
                    </a:ext>
                  </a:extLst>
                </a:gridCol>
                <a:gridCol w="831117">
                  <a:extLst>
                    <a:ext uri="{9D8B030D-6E8A-4147-A177-3AD203B41FA5}">
                      <a16:colId xmlns:a16="http://schemas.microsoft.com/office/drawing/2014/main" val="20002"/>
                    </a:ext>
                  </a:extLst>
                </a:gridCol>
                <a:gridCol w="748004">
                  <a:extLst>
                    <a:ext uri="{9D8B030D-6E8A-4147-A177-3AD203B41FA5}">
                      <a16:colId xmlns:a16="http://schemas.microsoft.com/office/drawing/2014/main" val="20003"/>
                    </a:ext>
                  </a:extLst>
                </a:gridCol>
                <a:gridCol w="831117">
                  <a:extLst>
                    <a:ext uri="{9D8B030D-6E8A-4147-A177-3AD203B41FA5}">
                      <a16:colId xmlns:a16="http://schemas.microsoft.com/office/drawing/2014/main" val="20004"/>
                    </a:ext>
                  </a:extLst>
                </a:gridCol>
                <a:gridCol w="831117">
                  <a:extLst>
                    <a:ext uri="{9D8B030D-6E8A-4147-A177-3AD203B41FA5}">
                      <a16:colId xmlns:a16="http://schemas.microsoft.com/office/drawing/2014/main" val="20005"/>
                    </a:ext>
                  </a:extLst>
                </a:gridCol>
                <a:gridCol w="831117">
                  <a:extLst>
                    <a:ext uri="{9D8B030D-6E8A-4147-A177-3AD203B41FA5}">
                      <a16:colId xmlns:a16="http://schemas.microsoft.com/office/drawing/2014/main" val="20006"/>
                    </a:ext>
                  </a:extLst>
                </a:gridCol>
                <a:gridCol w="748004">
                  <a:extLst>
                    <a:ext uri="{9D8B030D-6E8A-4147-A177-3AD203B41FA5}">
                      <a16:colId xmlns:a16="http://schemas.microsoft.com/office/drawing/2014/main" val="20007"/>
                    </a:ext>
                  </a:extLst>
                </a:gridCol>
                <a:gridCol w="748004">
                  <a:extLst>
                    <a:ext uri="{9D8B030D-6E8A-4147-A177-3AD203B41FA5}">
                      <a16:colId xmlns:a16="http://schemas.microsoft.com/office/drawing/2014/main" val="20008"/>
                    </a:ext>
                  </a:extLst>
                </a:gridCol>
                <a:gridCol w="748004">
                  <a:extLst>
                    <a:ext uri="{9D8B030D-6E8A-4147-A177-3AD203B41FA5}">
                      <a16:colId xmlns:a16="http://schemas.microsoft.com/office/drawing/2014/main" val="20009"/>
                    </a:ext>
                  </a:extLst>
                </a:gridCol>
                <a:gridCol w="748004">
                  <a:extLst>
                    <a:ext uri="{9D8B030D-6E8A-4147-A177-3AD203B41FA5}">
                      <a16:colId xmlns:a16="http://schemas.microsoft.com/office/drawing/2014/main" val="20010"/>
                    </a:ext>
                  </a:extLst>
                </a:gridCol>
              </a:tblGrid>
              <a:tr h="259343">
                <a:tc>
                  <a:txBody>
                    <a:bodyPr/>
                    <a:lstStyle/>
                    <a:p>
                      <a:endParaRPr lang="en-US" sz="800" dirty="0">
                        <a:latin typeface="+mj-lt"/>
                      </a:endParaRP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ADAMS</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ARAPAHOE</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DOUGLAS</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BOULDER</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EL</a:t>
                      </a:r>
                      <a:r>
                        <a:rPr lang="en-US" sz="1000" baseline="0" dirty="0">
                          <a:solidFill>
                            <a:schemeClr val="tx1"/>
                          </a:solidFill>
                          <a:latin typeface="Times New Roman" panose="02020603050405020304" pitchFamily="18" charset="0"/>
                          <a:cs typeface="Times New Roman" panose="02020603050405020304" pitchFamily="18" charset="0"/>
                        </a:rPr>
                        <a:t> PASO</a:t>
                      </a:r>
                      <a:endParaRPr lang="en-US" sz="1000" dirty="0">
                        <a:solidFill>
                          <a:schemeClr val="tx1"/>
                        </a:solidFill>
                        <a:latin typeface="Times New Roman" panose="02020603050405020304" pitchFamily="18" charset="0"/>
                        <a:cs typeface="Times New Roman" panose="02020603050405020304" pitchFamily="18" charset="0"/>
                      </a:endParaRPr>
                    </a:p>
                  </a:txBody>
                  <a:tcPr marL="48725" marR="48725">
                    <a:solidFill>
                      <a:schemeClr val="accent1">
                        <a:lumMod val="60000"/>
                        <a:lumOff val="40000"/>
                      </a:schemeClr>
                    </a:solidFill>
                  </a:tcPr>
                </a:tc>
                <a:tc>
                  <a:txBody>
                    <a:bodyPr/>
                    <a:lstStyle/>
                    <a:p>
                      <a:pPr algn="ctr"/>
                      <a:r>
                        <a:rPr lang="en-US" sz="900" dirty="0">
                          <a:solidFill>
                            <a:schemeClr val="tx1"/>
                          </a:solidFill>
                          <a:latin typeface="Times New Roman" panose="02020603050405020304" pitchFamily="18" charset="0"/>
                          <a:cs typeface="Times New Roman" panose="02020603050405020304" pitchFamily="18" charset="0"/>
                        </a:rPr>
                        <a:t>JEFFERSON</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LARIMER</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MESA</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PUEBLO</a:t>
                      </a:r>
                    </a:p>
                  </a:txBody>
                  <a:tcPr marL="48725" marR="48725">
                    <a:solidFill>
                      <a:schemeClr val="accent1">
                        <a:lumMod val="60000"/>
                        <a:lumOff val="40000"/>
                      </a:schemeClr>
                    </a:solidFill>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WELD</a:t>
                      </a:r>
                    </a:p>
                  </a:txBody>
                  <a:tcPr marL="48725" marR="48725">
                    <a:solidFill>
                      <a:schemeClr val="accent1">
                        <a:lumMod val="60000"/>
                        <a:lumOff val="40000"/>
                      </a:schemeClr>
                    </a:solidFill>
                  </a:tcPr>
                </a:tc>
                <a:extLst>
                  <a:ext uri="{0D108BD9-81ED-4DB2-BD59-A6C34878D82A}">
                    <a16:rowId xmlns:a16="http://schemas.microsoft.com/office/drawing/2014/main" val="10000"/>
                  </a:ext>
                </a:extLst>
              </a:tr>
              <a:tr h="666880">
                <a:tc>
                  <a:txBody>
                    <a:bodyPr/>
                    <a:lstStyle/>
                    <a:p>
                      <a:r>
                        <a:rPr lang="en-US" sz="800" b="1" dirty="0">
                          <a:solidFill>
                            <a:schemeClr val="tx1"/>
                          </a:solidFill>
                          <a:latin typeface="Times New Roman" panose="02020603050405020304" pitchFamily="18" charset="0"/>
                          <a:cs typeface="Times New Roman" panose="02020603050405020304" pitchFamily="18" charset="0"/>
                        </a:rPr>
                        <a:t>DAO</a:t>
                      </a:r>
                    </a:p>
                    <a:p>
                      <a:r>
                        <a:rPr lang="en-US" sz="800" b="1" dirty="0">
                          <a:solidFill>
                            <a:schemeClr val="tx1"/>
                          </a:solidFill>
                          <a:latin typeface="Times New Roman" panose="02020603050405020304" pitchFamily="18" charset="0"/>
                          <a:cs typeface="Times New Roman" panose="02020603050405020304" pitchFamily="18" charset="0"/>
                        </a:rPr>
                        <a:t>BUDGET</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$19,096,000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$15,386,000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7,938,000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6,692,000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16,187,000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$23,956,000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$9,312,000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$4,658,000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$3,998,000</a:t>
                      </a:r>
                    </a:p>
                  </a:txBody>
                  <a:tcPr marL="48725" marR="48725"/>
                </a:tc>
                <a:tc>
                  <a:txBody>
                    <a:bodyPr/>
                    <a:lstStyle/>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r>
                        <a:rPr lang="en-US" sz="1000" b="1" dirty="0">
                          <a:solidFill>
                            <a:schemeClr val="tx1"/>
                          </a:solidFill>
                          <a:latin typeface="Times New Roman" panose="02020603050405020304" pitchFamily="18" charset="0"/>
                          <a:cs typeface="Times New Roman" panose="02020603050405020304" pitchFamily="18" charset="0"/>
                        </a:rPr>
                        <a:t>$6,397,000</a:t>
                      </a:r>
                    </a:p>
                  </a:txBody>
                  <a:tcPr marL="48725" marR="48725"/>
                </a:tc>
                <a:extLst>
                  <a:ext uri="{0D108BD9-81ED-4DB2-BD59-A6C34878D82A}">
                    <a16:rowId xmlns:a16="http://schemas.microsoft.com/office/drawing/2014/main" val="10001"/>
                  </a:ext>
                </a:extLst>
              </a:tr>
              <a:tr h="555733">
                <a:tc>
                  <a:txBody>
                    <a:bodyPr/>
                    <a:lstStyle/>
                    <a:p>
                      <a:r>
                        <a:rPr lang="en-US" sz="800" b="1" dirty="0">
                          <a:solidFill>
                            <a:schemeClr val="tx1"/>
                          </a:solidFill>
                          <a:latin typeface="Times New Roman" panose="02020603050405020304" pitchFamily="18" charset="0"/>
                          <a:cs typeface="Times New Roman" panose="02020603050405020304" pitchFamily="18" charset="0"/>
                        </a:rPr>
                        <a:t>POPULATION</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503,375</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643,257</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345,342</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329,445</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723,994</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583,081</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354,144</a:t>
                      </a:r>
                    </a:p>
                  </a:txBody>
                  <a:tcPr marL="48725" marR="4872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Times New Roman" panose="02020603050405020304" pitchFamily="18" charset="0"/>
                          <a:cs typeface="Times New Roman" panose="02020603050405020304" pitchFamily="18" charset="0"/>
                        </a:rPr>
                        <a:t>151,900</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166,447</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323,765</a:t>
                      </a:r>
                    </a:p>
                  </a:txBody>
                  <a:tcPr marL="48725" marR="48725"/>
                </a:tc>
                <a:extLst>
                  <a:ext uri="{0D108BD9-81ED-4DB2-BD59-A6C34878D82A}">
                    <a16:rowId xmlns:a16="http://schemas.microsoft.com/office/drawing/2014/main" val="10002"/>
                  </a:ext>
                </a:extLst>
              </a:tr>
              <a:tr h="666882">
                <a:tc>
                  <a:txBody>
                    <a:bodyPr/>
                    <a:lstStyle/>
                    <a:p>
                      <a:r>
                        <a:rPr lang="en-US" sz="800" b="1" dirty="0">
                          <a:solidFill>
                            <a:schemeClr val="tx1"/>
                          </a:solidFill>
                          <a:latin typeface="Times New Roman" panose="02020603050405020304" pitchFamily="18" charset="0"/>
                          <a:cs typeface="Times New Roman" panose="02020603050405020304" pitchFamily="18" charset="0"/>
                        </a:rPr>
                        <a:t>COST PER CITIZEN</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$37.94</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$23.92</a:t>
                      </a:r>
                    </a:p>
                    <a:p>
                      <a:pPr algn="r"/>
                      <a:endParaRPr lang="en-US" sz="1000" b="1" dirty="0">
                        <a:solidFill>
                          <a:schemeClr val="tx1"/>
                        </a:solidFill>
                        <a:latin typeface="Times New Roman" panose="02020603050405020304" pitchFamily="18" charset="0"/>
                        <a:cs typeface="Times New Roman" panose="02020603050405020304" pitchFamily="18" charset="0"/>
                      </a:endParaRP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$22.99</a:t>
                      </a:r>
                    </a:p>
                    <a:p>
                      <a:pPr algn="r"/>
                      <a:endParaRPr lang="en-US" sz="1000" b="1" dirty="0">
                        <a:solidFill>
                          <a:schemeClr val="tx1"/>
                        </a:solidFill>
                        <a:latin typeface="Times New Roman" panose="02020603050405020304" pitchFamily="18" charset="0"/>
                        <a:cs typeface="Times New Roman" panose="02020603050405020304" pitchFamily="18" charset="0"/>
                      </a:endParaRP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$20.31</a:t>
                      </a:r>
                    </a:p>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endParaRPr lang="en-US" sz="1000" b="1" dirty="0">
                        <a:solidFill>
                          <a:schemeClr val="tx1"/>
                        </a:solidFill>
                        <a:latin typeface="Times New Roman" panose="02020603050405020304" pitchFamily="18" charset="0"/>
                        <a:cs typeface="Times New Roman" panose="02020603050405020304" pitchFamily="18" charset="0"/>
                      </a:endParaRP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$22.36</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$41.09</a:t>
                      </a:r>
                    </a:p>
                    <a:p>
                      <a:pPr algn="r"/>
                      <a:endParaRPr lang="en-US" sz="1000" b="1" dirty="0">
                        <a:solidFill>
                          <a:schemeClr val="tx1"/>
                        </a:solidFill>
                        <a:latin typeface="Times New Roman" panose="02020603050405020304" pitchFamily="18" charset="0"/>
                        <a:cs typeface="Times New Roman" panose="02020603050405020304" pitchFamily="18" charset="0"/>
                      </a:endParaRP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$26.29</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$30.66</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$24.02</a:t>
                      </a:r>
                    </a:p>
                  </a:txBody>
                  <a:tcPr marL="48725" marR="48725"/>
                </a:tc>
                <a:tc>
                  <a:txBody>
                    <a:bodyPr/>
                    <a:lstStyle/>
                    <a:p>
                      <a:pPr algn="r"/>
                      <a:r>
                        <a:rPr lang="en-US" sz="1000" b="1" dirty="0">
                          <a:solidFill>
                            <a:schemeClr val="tx1"/>
                          </a:solidFill>
                          <a:latin typeface="Times New Roman" panose="02020603050405020304" pitchFamily="18" charset="0"/>
                          <a:cs typeface="Times New Roman" panose="02020603050405020304" pitchFamily="18" charset="0"/>
                        </a:rPr>
                        <a:t>$19.76</a:t>
                      </a:r>
                    </a:p>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endParaRPr lang="en-US" sz="1000" b="1" dirty="0">
                        <a:solidFill>
                          <a:schemeClr val="tx1"/>
                        </a:solidFill>
                        <a:latin typeface="Times New Roman" panose="02020603050405020304" pitchFamily="18" charset="0"/>
                        <a:cs typeface="Times New Roman" panose="02020603050405020304" pitchFamily="18" charset="0"/>
                      </a:endParaRPr>
                    </a:p>
                    <a:p>
                      <a:pPr algn="r"/>
                      <a:endParaRPr lang="en-US" sz="1000" b="1" dirty="0">
                        <a:solidFill>
                          <a:schemeClr val="tx1"/>
                        </a:solidFill>
                        <a:latin typeface="Times New Roman" panose="02020603050405020304" pitchFamily="18" charset="0"/>
                        <a:cs typeface="Times New Roman" panose="02020603050405020304" pitchFamily="18" charset="0"/>
                      </a:endParaRPr>
                    </a:p>
                  </a:txBody>
                  <a:tcPr marL="48725" marR="48725"/>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a:xfrm>
            <a:off x="1914741" y="6291641"/>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94437"/>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13</a:t>
            </a:fld>
            <a:endParaRPr lang="en-US" dirty="0">
              <a:latin typeface="Times New Roman" panose="02020603050405020304" pitchFamily="18" charset="0"/>
              <a:cs typeface="Times New Roman" panose="02020603050405020304" pitchFamily="18" charset="0"/>
            </a:endParaRPr>
          </a:p>
        </p:txBody>
      </p:sp>
      <p:pic>
        <p:nvPicPr>
          <p:cNvPr id="7" name="Picture 6" descr="logo-1-T.gif"/>
          <p:cNvPicPr>
            <a:picLocks noChangeAspect="1"/>
          </p:cNvPicPr>
          <p:nvPr/>
        </p:nvPicPr>
        <p:blipFill>
          <a:blip r:embed="rId2" cstate="print"/>
          <a:stretch>
            <a:fillRect/>
          </a:stretch>
        </p:blipFill>
        <p:spPr>
          <a:xfrm>
            <a:off x="152400" y="5953265"/>
            <a:ext cx="838200" cy="828535"/>
          </a:xfrm>
          <a:prstGeom prst="rect">
            <a:avLst/>
          </a:prstGeom>
        </p:spPr>
      </p:pic>
    </p:spTree>
    <p:extLst>
      <p:ext uri="{BB962C8B-B14F-4D97-AF65-F5344CB8AC3E}">
        <p14:creationId xmlns:p14="http://schemas.microsoft.com/office/powerpoint/2010/main" val="91454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74481" y="6367533"/>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97950"/>
            <a:ext cx="413483" cy="365125"/>
          </a:xfrm>
        </p:spPr>
        <p:txBody>
          <a:bodyPr/>
          <a:lstStyle/>
          <a:p>
            <a:fld id="{147C1B20-DEF4-46E3-B77F-0FB6B8193D90}" type="slidenum">
              <a:rPr lang="en-US" sz="1400" smtClean="0">
                <a:latin typeface="Times New Roman" panose="02020603050405020304" pitchFamily="18" charset="0"/>
                <a:cs typeface="Times New Roman" panose="02020603050405020304" pitchFamily="18" charset="0"/>
              </a:rPr>
              <a:pPr/>
              <a:t>14</a:t>
            </a:fld>
            <a:endParaRPr lang="en-US" sz="1400" dirty="0">
              <a:latin typeface="Times New Roman" panose="02020603050405020304" pitchFamily="18" charset="0"/>
              <a:cs typeface="Times New Roman" panose="02020603050405020304" pitchFamily="18" charset="0"/>
            </a:endParaRPr>
          </a:p>
        </p:txBody>
      </p:sp>
      <p:sp>
        <p:nvSpPr>
          <p:cNvPr id="101378" name="Rectangle 2"/>
          <p:cNvSpPr>
            <a:spLocks noGrp="1"/>
          </p:cNvSpPr>
          <p:nvPr>
            <p:ph type="title" idx="4294967295"/>
          </p:nvPr>
        </p:nvSpPr>
        <p:spPr>
          <a:xfrm>
            <a:off x="0" y="304800"/>
            <a:ext cx="8839200" cy="868363"/>
          </a:xfrm>
        </p:spPr>
        <p:txBody>
          <a:bodyPr>
            <a:normAutofit/>
            <a:scene3d>
              <a:camera prst="orthographicFront"/>
              <a:lightRig rig="soft" dir="t">
                <a:rot lat="0" lon="0" rev="16800000"/>
              </a:lightRig>
            </a:scene3d>
            <a:sp3d prstMaterial="softEdge">
              <a:bevelT w="38100" h="38100"/>
            </a:sp3d>
          </a:bodyPr>
          <a:lstStyle/>
          <a:p>
            <a:pPr eaLnBrk="1" hangingPunct="1">
              <a:defRPr/>
            </a:pPr>
            <a:r>
              <a:rPr lang="en-US" sz="4000" b="1" dirty="0">
                <a:latin typeface="Times New Roman" panose="02020603050405020304" pitchFamily="18" charset="0"/>
                <a:cs typeface="Times New Roman" panose="02020603050405020304" pitchFamily="18" charset="0"/>
              </a:rPr>
              <a:t>2019 STATISTICS</a:t>
            </a:r>
          </a:p>
        </p:txBody>
      </p:sp>
      <p:sp>
        <p:nvSpPr>
          <p:cNvPr id="59395" name="Rectangle 3"/>
          <p:cNvSpPr>
            <a:spLocks noGrp="1"/>
          </p:cNvSpPr>
          <p:nvPr>
            <p:ph idx="4294967295"/>
          </p:nvPr>
        </p:nvSpPr>
        <p:spPr>
          <a:xfrm>
            <a:off x="990599" y="1682400"/>
            <a:ext cx="7805737" cy="4566000"/>
          </a:xfrm>
        </p:spPr>
        <p:txBody>
          <a:bodyPr>
            <a:normAutofit fontScale="92500" lnSpcReduction="10000"/>
          </a:bodyPr>
          <a:lstStyle/>
          <a:p>
            <a:pPr marL="547688" indent="-411163">
              <a:lnSpc>
                <a:spcPct val="80000"/>
              </a:lnSpc>
              <a:buClr>
                <a:srgbClr val="696986"/>
              </a:buClr>
              <a:defRPr/>
            </a:pPr>
            <a:endParaRPr lang="en-US" b="1" dirty="0">
              <a:latin typeface="Times New Roman" panose="02020603050405020304" pitchFamily="18" charset="0"/>
              <a:cs typeface="Times New Roman" panose="02020603050405020304" pitchFamily="18" charset="0"/>
            </a:endParaRPr>
          </a:p>
          <a:p>
            <a:pPr marL="547688" indent="-411163">
              <a:lnSpc>
                <a:spcPct val="80000"/>
              </a:lnSpc>
              <a:buClr>
                <a:srgbClr val="696986"/>
              </a:buClr>
              <a:defRPr/>
            </a:pPr>
            <a:r>
              <a:rPr lang="en-US" sz="2800" b="1" dirty="0">
                <a:latin typeface="Times New Roman" panose="02020603050405020304" pitchFamily="18" charset="0"/>
                <a:cs typeface="Times New Roman" panose="02020603050405020304" pitchFamily="18" charset="0"/>
              </a:rPr>
              <a:t>36,400 cases were prosecuted by this Office</a:t>
            </a:r>
          </a:p>
          <a:p>
            <a:pPr marL="136525" indent="0">
              <a:lnSpc>
                <a:spcPct val="80000"/>
              </a:lnSpc>
              <a:buClr>
                <a:srgbClr val="696986"/>
              </a:buClr>
              <a:buNone/>
              <a:defRPr/>
            </a:pPr>
            <a:endParaRPr lang="en-US" sz="2800" b="1" dirty="0">
              <a:latin typeface="Times New Roman" panose="02020603050405020304" pitchFamily="18" charset="0"/>
              <a:cs typeface="Times New Roman" panose="02020603050405020304" pitchFamily="18" charset="0"/>
            </a:endParaRPr>
          </a:p>
          <a:p>
            <a:pPr marL="547688" indent="-411163">
              <a:buClr>
                <a:srgbClr val="696986"/>
              </a:buClr>
              <a:defRPr/>
            </a:pPr>
            <a:r>
              <a:rPr lang="en-US" sz="2800" b="1" dirty="0">
                <a:latin typeface="Times New Roman" panose="02020603050405020304" pitchFamily="18" charset="0"/>
                <a:cs typeface="Times New Roman" panose="02020603050405020304" pitchFamily="18" charset="0"/>
              </a:rPr>
              <a:t>$6,296,304 was collected in restitution for victims of crime *</a:t>
            </a:r>
          </a:p>
          <a:p>
            <a:pPr marL="136525" indent="0">
              <a:buClr>
                <a:srgbClr val="696986"/>
              </a:buClr>
              <a:buNone/>
              <a:defRPr/>
            </a:pPr>
            <a:endParaRPr lang="en-US" sz="2800" b="1" dirty="0">
              <a:latin typeface="Times New Roman" panose="02020603050405020304" pitchFamily="18" charset="0"/>
              <a:cs typeface="Times New Roman" panose="02020603050405020304" pitchFamily="18" charset="0"/>
            </a:endParaRPr>
          </a:p>
          <a:p>
            <a:pPr marL="547688" indent="-411163">
              <a:buClr>
                <a:srgbClr val="696986"/>
              </a:buClr>
              <a:defRPr/>
            </a:pPr>
            <a:r>
              <a:rPr lang="en-US" sz="2800" b="1" dirty="0">
                <a:latin typeface="Times New Roman" panose="02020603050405020304" pitchFamily="18" charset="0"/>
                <a:cs typeface="Times New Roman" panose="02020603050405020304" pitchFamily="18" charset="0"/>
              </a:rPr>
              <a:t>Victim’s Compensation awarded </a:t>
            </a:r>
            <a:r>
              <a:rPr lang="en-US" sz="2800" b="1" dirty="0">
                <a:effectLst/>
                <a:latin typeface="Times New Roman" panose="02020603050405020304" pitchFamily="18" charset="0"/>
                <a:cs typeface="Times New Roman" panose="02020603050405020304" pitchFamily="18" charset="0"/>
              </a:rPr>
              <a:t>$1,536,408 </a:t>
            </a:r>
            <a:r>
              <a:rPr lang="en-US" sz="2800" b="1" dirty="0">
                <a:latin typeface="Times New Roman" panose="02020603050405020304" pitchFamily="18" charset="0"/>
                <a:cs typeface="Times New Roman" panose="02020603050405020304" pitchFamily="18" charset="0"/>
              </a:rPr>
              <a:t>to victims of crime and their service providers  </a:t>
            </a:r>
          </a:p>
          <a:p>
            <a:pPr marL="136525" indent="0">
              <a:buClr>
                <a:srgbClr val="696986"/>
              </a:buClr>
              <a:buNone/>
              <a:defRPr/>
            </a:pPr>
            <a:endParaRPr lang="en-US" sz="2800" b="1" dirty="0">
              <a:latin typeface="Times New Roman" panose="02020603050405020304" pitchFamily="18" charset="0"/>
              <a:cs typeface="Times New Roman" panose="02020603050405020304" pitchFamily="18" charset="0"/>
            </a:endParaRPr>
          </a:p>
          <a:p>
            <a:pPr marL="136525" indent="0">
              <a:buNone/>
              <a:defRPr/>
            </a:pPr>
            <a:r>
              <a:rPr lang="en-US" sz="1200" dirty="0">
                <a:latin typeface="Times New Roman" panose="02020603050405020304" pitchFamily="18" charset="0"/>
                <a:cs typeface="Times New Roman" panose="02020603050405020304" pitchFamily="18" charset="0"/>
              </a:rPr>
              <a:t>            * For Fiscal Year 7/1/2018 thru 6/30/2019</a:t>
            </a:r>
            <a:endParaRPr lang="en-US" dirty="0"/>
          </a:p>
          <a:p>
            <a:pPr marL="136525" indent="0">
              <a:buNone/>
              <a:defRPr/>
            </a:pPr>
            <a:endParaRPr lang="en-US" dirty="0"/>
          </a:p>
        </p:txBody>
      </p:sp>
      <p:pic>
        <p:nvPicPr>
          <p:cNvPr id="6" name="Picture 5" descr="logo-1-T.gif"/>
          <p:cNvPicPr>
            <a:picLocks noChangeAspect="1"/>
          </p:cNvPicPr>
          <p:nvPr/>
        </p:nvPicPr>
        <p:blipFill>
          <a:blip r:embed="rId3"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154156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981200" y="6297950"/>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97950"/>
            <a:ext cx="413483" cy="365125"/>
          </a:xfrm>
        </p:spPr>
        <p:txBody>
          <a:bodyPr/>
          <a:lstStyle/>
          <a:p>
            <a:fld id="{147C1B20-DEF4-46E3-B77F-0FB6B8193D90}" type="slidenum">
              <a:rPr lang="en-US" sz="1400" smtClean="0">
                <a:latin typeface="Times New Roman" panose="02020603050405020304" pitchFamily="18" charset="0"/>
                <a:cs typeface="Times New Roman" panose="02020603050405020304" pitchFamily="18" charset="0"/>
              </a:rPr>
              <a:pPr/>
              <a:t>15</a:t>
            </a:fld>
            <a:endParaRPr lang="en-US" sz="1400" dirty="0">
              <a:latin typeface="Times New Roman" panose="02020603050405020304" pitchFamily="18" charset="0"/>
              <a:cs typeface="Times New Roman" panose="02020603050405020304" pitchFamily="18" charset="0"/>
            </a:endParaRPr>
          </a:p>
        </p:txBody>
      </p:sp>
      <p:sp>
        <p:nvSpPr>
          <p:cNvPr id="90114" name="Rectangle 2"/>
          <p:cNvSpPr>
            <a:spLocks noGrp="1"/>
          </p:cNvSpPr>
          <p:nvPr>
            <p:ph type="title" idx="4294967295"/>
          </p:nvPr>
        </p:nvSpPr>
        <p:spPr>
          <a:xfrm>
            <a:off x="1633756" y="339664"/>
            <a:ext cx="5876488" cy="720929"/>
          </a:xfrm>
        </p:spPr>
        <p:txBody>
          <a:bodyPr>
            <a:normAutofit/>
            <a:scene3d>
              <a:camera prst="orthographicFront"/>
              <a:lightRig rig="soft" dir="t">
                <a:rot lat="0" lon="0" rev="16800000"/>
              </a:lightRig>
            </a:scene3d>
            <a:sp3d prstMaterial="softEdge">
              <a:bevelT w="38100" h="38100"/>
            </a:sp3d>
          </a:bodyPr>
          <a:lstStyle/>
          <a:p>
            <a:pPr eaLnBrk="1" hangingPunct="1">
              <a:defRPr/>
            </a:pPr>
            <a:r>
              <a:rPr lang="en-US" sz="3600" b="1" dirty="0">
                <a:latin typeface="Times New Roman" panose="02020603050405020304" pitchFamily="18" charset="0"/>
                <a:cs typeface="Times New Roman" panose="02020603050405020304" pitchFamily="18" charset="0"/>
              </a:rPr>
              <a:t>2019 STATISTICS</a:t>
            </a:r>
          </a:p>
        </p:txBody>
      </p:sp>
      <p:sp>
        <p:nvSpPr>
          <p:cNvPr id="56323" name="Rectangle 3"/>
          <p:cNvSpPr>
            <a:spLocks noGrp="1"/>
          </p:cNvSpPr>
          <p:nvPr>
            <p:ph idx="4294967295"/>
          </p:nvPr>
        </p:nvSpPr>
        <p:spPr>
          <a:xfrm>
            <a:off x="663941" y="1524000"/>
            <a:ext cx="8283942" cy="4310543"/>
          </a:xfrm>
        </p:spPr>
        <p:txBody>
          <a:bodyPr/>
          <a:lstStyle/>
          <a:p>
            <a:pPr marL="547688" indent="-411163">
              <a:lnSpc>
                <a:spcPct val="80000"/>
              </a:lnSpc>
              <a:buClr>
                <a:srgbClr val="696986"/>
              </a:buClr>
              <a:defRPr/>
            </a:pPr>
            <a:r>
              <a:rPr lang="en-US" sz="1800" b="1" dirty="0">
                <a:latin typeface="Times New Roman" panose="02020603050405020304" pitchFamily="18" charset="0"/>
                <a:cs typeface="Times New Roman" panose="02020603050405020304" pitchFamily="18" charset="0"/>
              </a:rPr>
              <a:t>In 2019, there were 30 homicides. In 2020, 24 homicides have been filed to date</a:t>
            </a:r>
          </a:p>
          <a:p>
            <a:pPr marL="136525" indent="0">
              <a:lnSpc>
                <a:spcPct val="80000"/>
              </a:lnSpc>
              <a:buClr>
                <a:srgbClr val="696986"/>
              </a:buClr>
              <a:buNone/>
              <a:defRPr/>
            </a:pPr>
            <a:endParaRPr lang="en-US" sz="1800" b="1" dirty="0">
              <a:latin typeface="Times New Roman" panose="02020603050405020304" pitchFamily="18" charset="0"/>
              <a:cs typeface="Times New Roman" panose="02020603050405020304" pitchFamily="18" charset="0"/>
            </a:endParaRPr>
          </a:p>
          <a:p>
            <a:pPr marL="547688" indent="-411163">
              <a:lnSpc>
                <a:spcPct val="80000"/>
              </a:lnSpc>
              <a:buClr>
                <a:srgbClr val="696986"/>
              </a:buClr>
              <a:defRPr/>
            </a:pPr>
            <a:r>
              <a:rPr lang="en-US" sz="1800" b="1" dirty="0">
                <a:latin typeface="Times New Roman" panose="02020603050405020304" pitchFamily="18" charset="0"/>
                <a:cs typeface="Times New Roman" panose="02020603050405020304" pitchFamily="18" charset="0"/>
              </a:rPr>
              <a:t>In 2019, 15 homicide cases were taken to trial.  In 2020, 6 homicide cases have been taken to trial to date</a:t>
            </a:r>
          </a:p>
          <a:p>
            <a:pPr marL="547688" indent="-411163">
              <a:lnSpc>
                <a:spcPct val="80000"/>
              </a:lnSpc>
              <a:buClr>
                <a:srgbClr val="696986"/>
              </a:buClr>
              <a:defRPr/>
            </a:pPr>
            <a:endParaRPr lang="en-US" sz="1800" b="1" dirty="0">
              <a:latin typeface="Times New Roman" panose="02020603050405020304" pitchFamily="18" charset="0"/>
              <a:cs typeface="Times New Roman" panose="02020603050405020304" pitchFamily="18" charset="0"/>
            </a:endParaRPr>
          </a:p>
          <a:p>
            <a:pPr marL="547688" indent="-411163">
              <a:lnSpc>
                <a:spcPct val="80000"/>
              </a:lnSpc>
              <a:buClr>
                <a:srgbClr val="696986"/>
              </a:buClr>
              <a:defRPr/>
            </a:pPr>
            <a:r>
              <a:rPr lang="en-US" sz="1800" b="1" dirty="0">
                <a:latin typeface="Times New Roman" panose="02020603050405020304" pitchFamily="18" charset="0"/>
                <a:cs typeface="Times New Roman" panose="02020603050405020304" pitchFamily="18" charset="0"/>
              </a:rPr>
              <a:t>214 felony cases were tried in 2019.  This is more than any other jurisdiction in the State and  translates to over 689 days in trial. The COVID-19 impact on the courts and our community has hindered our ability to take cases to trial.  Even with the COVID-19 impacts, the office has tried 50 felony trials to date which translates to 167 days in tria</a:t>
            </a:r>
            <a:r>
              <a:rPr lang="en-US" sz="1800" dirty="0">
                <a:latin typeface="Times New Roman" panose="02020603050405020304" pitchFamily="18" charset="0"/>
                <a:cs typeface="Times New Roman" panose="02020603050405020304" pitchFamily="18" charset="0"/>
              </a:rPr>
              <a:t>l. </a:t>
            </a:r>
          </a:p>
          <a:p>
            <a:pPr marL="136525" indent="0">
              <a:lnSpc>
                <a:spcPct val="80000"/>
              </a:lnSpc>
              <a:buClr>
                <a:srgbClr val="696986"/>
              </a:buClr>
              <a:buNone/>
              <a:defRPr/>
            </a:pPr>
            <a:endParaRPr lang="en-US" sz="1800" dirty="0">
              <a:latin typeface="Times New Roman" panose="02020603050405020304" pitchFamily="18" charset="0"/>
              <a:cs typeface="Times New Roman" panose="02020603050405020304" pitchFamily="18" charset="0"/>
            </a:endParaRPr>
          </a:p>
          <a:p>
            <a:pPr marL="547688" indent="-411163">
              <a:lnSpc>
                <a:spcPct val="80000"/>
              </a:lnSpc>
              <a:buClr>
                <a:srgbClr val="696986"/>
              </a:buClr>
              <a:defRPr/>
            </a:pPr>
            <a:r>
              <a:rPr lang="en-US" sz="1800" b="1" dirty="0">
                <a:latin typeface="Times New Roman" panose="02020603050405020304" pitchFamily="18" charset="0"/>
                <a:cs typeface="Times New Roman" panose="02020603050405020304" pitchFamily="18" charset="0"/>
              </a:rPr>
              <a:t>The 4</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Judicial District was the first to resume trials amidst the COVID-19 pandemic</a:t>
            </a:r>
          </a:p>
        </p:txBody>
      </p:sp>
      <p:pic>
        <p:nvPicPr>
          <p:cNvPr id="6" name="Picture 5" descr="logo-1-T.gif"/>
          <p:cNvPicPr>
            <a:picLocks noChangeAspect="1"/>
          </p:cNvPicPr>
          <p:nvPr/>
        </p:nvPicPr>
        <p:blipFill>
          <a:blip r:embed="rId3"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284294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957385" y="6416675"/>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97950"/>
            <a:ext cx="413483" cy="365125"/>
          </a:xfrm>
        </p:spPr>
        <p:txBody>
          <a:bodyPr/>
          <a:lstStyle/>
          <a:p>
            <a:fld id="{147C1B20-DEF4-46E3-B77F-0FB6B8193D90}" type="slidenum">
              <a:rPr lang="en-US" sz="1400" smtClean="0">
                <a:latin typeface="Times New Roman" panose="02020603050405020304" pitchFamily="18" charset="0"/>
                <a:cs typeface="Times New Roman" panose="02020603050405020304" pitchFamily="18" charset="0"/>
              </a:rPr>
              <a:pPr/>
              <a:t>16</a:t>
            </a:fld>
            <a:endParaRPr lang="en-US" sz="1400" dirty="0">
              <a:latin typeface="Times New Roman" panose="02020603050405020304" pitchFamily="18" charset="0"/>
              <a:cs typeface="Times New Roman" panose="02020603050405020304" pitchFamily="18" charset="0"/>
            </a:endParaRPr>
          </a:p>
        </p:txBody>
      </p:sp>
      <p:sp>
        <p:nvSpPr>
          <p:cNvPr id="90114" name="Rectangle 2"/>
          <p:cNvSpPr>
            <a:spLocks noGrp="1"/>
          </p:cNvSpPr>
          <p:nvPr>
            <p:ph type="title" idx="4294967295"/>
          </p:nvPr>
        </p:nvSpPr>
        <p:spPr>
          <a:xfrm>
            <a:off x="1676400" y="143799"/>
            <a:ext cx="5876488" cy="1065613"/>
          </a:xfrm>
        </p:spPr>
        <p:txBody>
          <a:bodyPr>
            <a:normAutofit fontScale="90000"/>
            <a:scene3d>
              <a:camera prst="orthographicFront"/>
              <a:lightRig rig="soft" dir="t">
                <a:rot lat="0" lon="0" rev="16800000"/>
              </a:lightRig>
            </a:scene3d>
            <a:sp3d prstMaterial="softEdge">
              <a:bevelT w="38100" h="38100"/>
            </a:sp3d>
          </a:bodyPr>
          <a:lstStyle/>
          <a:p>
            <a:pPr>
              <a:defRPr/>
            </a:pPr>
            <a:r>
              <a:rPr lang="en-US" dirty="0">
                <a:latin typeface="Times New Roman" panose="02020603050405020304" pitchFamily="18" charset="0"/>
                <a:cs typeface="Times New Roman" panose="02020603050405020304" pitchFamily="18" charset="0"/>
              </a:rPr>
              <a:t>COVID-19</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AND CRIMINAL JUSTICE</a:t>
            </a:r>
            <a:endParaRPr lang="en-US" sz="3600" b="1"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3" cstate="print"/>
          <a:stretch>
            <a:fillRect/>
          </a:stretch>
        </p:blipFill>
        <p:spPr>
          <a:xfrm>
            <a:off x="152400" y="6137042"/>
            <a:ext cx="652279" cy="644758"/>
          </a:xfrm>
          <a:prstGeom prst="rect">
            <a:avLst/>
          </a:prstGeom>
        </p:spPr>
      </p:pic>
      <p:pic>
        <p:nvPicPr>
          <p:cNvPr id="9" name="Content Placeholder 7">
            <a:extLst>
              <a:ext uri="{FF2B5EF4-FFF2-40B4-BE49-F238E27FC236}">
                <a16:creationId xmlns:a16="http://schemas.microsoft.com/office/drawing/2014/main" id="{7EA18984-48C5-4513-AF5B-664A0F974862}"/>
              </a:ext>
            </a:extLst>
          </p:cNvPr>
          <p:cNvPicPr>
            <a:picLocks noGrp="1" noChangeAspect="1"/>
          </p:cNvPicPr>
          <p:nvPr>
            <p:ph idx="4294967295"/>
          </p:nvPr>
        </p:nvPicPr>
        <p:blipFill>
          <a:blip r:embed="rId4"/>
          <a:stretch>
            <a:fillRect/>
          </a:stretch>
        </p:blipFill>
        <p:spPr>
          <a:xfrm>
            <a:off x="892391" y="1332289"/>
            <a:ext cx="8055492" cy="4961508"/>
          </a:xfrm>
          <a:prstGeom prst="rect">
            <a:avLst/>
          </a:prstGeom>
        </p:spPr>
      </p:pic>
    </p:spTree>
    <p:extLst>
      <p:ext uri="{BB962C8B-B14F-4D97-AF65-F5344CB8AC3E}">
        <p14:creationId xmlns:p14="http://schemas.microsoft.com/office/powerpoint/2010/main" val="65342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93772" cy="1600200"/>
          </a:xfrm>
        </p:spPr>
        <p:txBody>
          <a:bodyPr>
            <a:noAutofit/>
          </a:bodyPr>
          <a:lstStyle/>
          <a:p>
            <a:r>
              <a:rPr lang="en-US" sz="3400" b="1" dirty="0">
                <a:latin typeface="Times New Roman" panose="02020603050405020304" pitchFamily="18" charset="0"/>
                <a:cs typeface="Times New Roman" panose="02020603050405020304" pitchFamily="18" charset="0"/>
              </a:rPr>
              <a:t>2020 EL PASO COUNTY</a:t>
            </a:r>
            <a:br>
              <a:rPr lang="en-US" sz="3400" b="1" dirty="0">
                <a:latin typeface="Times New Roman" panose="02020603050405020304" pitchFamily="18" charset="0"/>
                <a:cs typeface="Times New Roman" panose="02020603050405020304" pitchFamily="18" charset="0"/>
              </a:rPr>
            </a:br>
            <a:r>
              <a:rPr lang="en-US" sz="3400" b="1" dirty="0">
                <a:latin typeface="Times New Roman" panose="02020603050405020304" pitchFamily="18" charset="0"/>
                <a:cs typeface="Times New Roman" panose="02020603050405020304" pitchFamily="18" charset="0"/>
              </a:rPr>
              <a:t>DISTRICT ATTORNEY’S OFFICE  BUDGET</a:t>
            </a:r>
          </a:p>
        </p:txBody>
      </p:sp>
      <p:sp>
        <p:nvSpPr>
          <p:cNvPr id="3" name="Content Placeholder 2"/>
          <p:cNvSpPr>
            <a:spLocks noGrp="1"/>
          </p:cNvSpPr>
          <p:nvPr>
            <p:ph idx="1"/>
          </p:nvPr>
        </p:nvSpPr>
        <p:spPr>
          <a:xfrm>
            <a:off x="990600" y="1828800"/>
            <a:ext cx="7696200" cy="3886200"/>
          </a:xfrm>
        </p:spPr>
        <p:txBody>
          <a:bodyPr>
            <a:normAutofit/>
          </a:bodyPr>
          <a:lstStyle/>
          <a:p>
            <a:endParaRPr lang="en-US" dirty="0"/>
          </a:p>
          <a:p>
            <a:endParaRPr lang="en-US" dirty="0"/>
          </a:p>
          <a:p>
            <a:pPr marL="0" indent="0">
              <a:buNone/>
            </a:pPr>
            <a:r>
              <a:rPr lang="en-US" sz="3000" b="1" dirty="0">
                <a:latin typeface="Times New Roman" panose="02020603050405020304" pitchFamily="18" charset="0"/>
                <a:cs typeface="Times New Roman" panose="02020603050405020304" pitchFamily="18" charset="0"/>
              </a:rPr>
              <a:t>PERSONNEL			$16,819,153       96%       OPERATING 			</a:t>
            </a:r>
            <a:r>
              <a:rPr lang="en-US" sz="3000" b="1" u="sng" dirty="0">
                <a:latin typeface="Times New Roman" panose="02020603050405020304" pitchFamily="18" charset="0"/>
                <a:cs typeface="Times New Roman" panose="02020603050405020304" pitchFamily="18" charset="0"/>
              </a:rPr>
              <a:t>$     717,047</a:t>
            </a:r>
            <a:r>
              <a:rPr lang="en-US" sz="3000" b="1" dirty="0">
                <a:latin typeface="Times New Roman" panose="02020603050405020304" pitchFamily="18" charset="0"/>
                <a:cs typeface="Times New Roman" panose="02020603050405020304" pitchFamily="18" charset="0"/>
              </a:rPr>
              <a:t>         4%</a:t>
            </a:r>
          </a:p>
          <a:p>
            <a:pPr marL="0" indent="0">
              <a:buNone/>
            </a:pPr>
            <a:r>
              <a:rPr lang="en-US" sz="3000" b="1" dirty="0">
                <a:latin typeface="Times New Roman" panose="02020603050405020304" pitchFamily="18" charset="0"/>
                <a:cs typeface="Times New Roman" panose="02020603050405020304" pitchFamily="18" charset="0"/>
              </a:rPr>
              <a:t>TOTAL						$17,536,200</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sz="1600" b="1" dirty="0">
                <a:solidFill>
                  <a:schemeClr val="accent2"/>
                </a:solidFill>
              </a:rPr>
              <a:t>          					</a:t>
            </a:r>
            <a:endParaRPr lang="en-US" sz="1600" b="1" dirty="0">
              <a:solidFill>
                <a:schemeClr val="accent2">
                  <a:lumMod val="75000"/>
                </a:schemeClr>
              </a:solidFill>
            </a:endParaRPr>
          </a:p>
        </p:txBody>
      </p:sp>
      <p:sp>
        <p:nvSpPr>
          <p:cNvPr id="4" name="Footer Placeholder 3"/>
          <p:cNvSpPr>
            <a:spLocks noGrp="1"/>
          </p:cNvSpPr>
          <p:nvPr>
            <p:ph type="ftr" sz="quarter" idx="11"/>
          </p:nvPr>
        </p:nvSpPr>
        <p:spPr>
          <a:xfrm>
            <a:off x="1914741" y="6111874"/>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p:cNvSpPr>
            <a:spLocks noGrp="1"/>
          </p:cNvSpPr>
          <p:nvPr>
            <p:ph type="sldNum" sz="quarter" idx="12"/>
          </p:nvPr>
        </p:nvSpPr>
        <p:spPr>
          <a:xfrm>
            <a:off x="8534400" y="6294437"/>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17</a:t>
            </a:fld>
            <a:endParaRPr lang="en-US"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2" cstate="print"/>
          <a:stretch>
            <a:fillRect/>
          </a:stretch>
        </p:blipFill>
        <p:spPr>
          <a:xfrm>
            <a:off x="152400" y="5953265"/>
            <a:ext cx="838200" cy="828535"/>
          </a:xfrm>
          <a:prstGeom prst="rect">
            <a:avLst/>
          </a:prstGeom>
        </p:spPr>
      </p:pic>
    </p:spTree>
    <p:extLst>
      <p:ext uri="{BB962C8B-B14F-4D97-AF65-F5344CB8AC3E}">
        <p14:creationId xmlns:p14="http://schemas.microsoft.com/office/powerpoint/2010/main" val="347718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40" y="2697487"/>
            <a:ext cx="7024744" cy="2285975"/>
          </a:xfrm>
        </p:spPr>
        <p:txBody>
          <a:bodyPr>
            <a:normAutofit fontScale="90000"/>
          </a:bodyPr>
          <a:lstStyle/>
          <a:p>
            <a:r>
              <a:rPr lang="en-US" sz="6700" b="1" dirty="0">
                <a:latin typeface="Times New Roman" panose="02020603050405020304" pitchFamily="18" charset="0"/>
                <a:cs typeface="Times New Roman" panose="02020603050405020304" pitchFamily="18" charset="0"/>
              </a:rPr>
              <a:t>CRITICAL NEEDS </a:t>
            </a:r>
            <a:br>
              <a:rPr lang="en-US" sz="6700" b="1" dirty="0">
                <a:latin typeface="Times New Roman" panose="02020603050405020304" pitchFamily="18" charset="0"/>
                <a:cs typeface="Times New Roman" panose="02020603050405020304" pitchFamily="18" charset="0"/>
              </a:rPr>
            </a:br>
            <a:r>
              <a:rPr lang="en-US" sz="6700" b="1" dirty="0">
                <a:latin typeface="Times New Roman" panose="02020603050405020304" pitchFamily="18" charset="0"/>
                <a:cs typeface="Times New Roman" panose="02020603050405020304" pitchFamily="18" charset="0"/>
              </a:rPr>
              <a:t>2021</a:t>
            </a:r>
            <a:br>
              <a:rPr lang="en-US" sz="4800" b="1" dirty="0">
                <a:solidFill>
                  <a:srgbClr val="696986"/>
                </a:solidFill>
              </a:rPr>
            </a:br>
            <a:endParaRPr lang="en-US" sz="4800" b="1" dirty="0">
              <a:solidFill>
                <a:srgbClr val="696986"/>
              </a:solidFill>
            </a:endParaRPr>
          </a:p>
        </p:txBody>
      </p:sp>
      <p:sp>
        <p:nvSpPr>
          <p:cNvPr id="5" name="Content Placeholder 4"/>
          <p:cNvSpPr>
            <a:spLocks noGrp="1"/>
          </p:cNvSpPr>
          <p:nvPr>
            <p:ph idx="1"/>
          </p:nvPr>
        </p:nvSpPr>
        <p:spPr>
          <a:xfrm>
            <a:off x="914440" y="411513"/>
            <a:ext cx="7162800" cy="2011658"/>
          </a:xfrm>
        </p:spPr>
        <p:txBody>
          <a:bodyPr>
            <a:normAutofit/>
          </a:bodyPr>
          <a:lstStyle/>
          <a:p>
            <a:pPr marL="1097280" lvl="4" indent="0">
              <a:buClr>
                <a:schemeClr val="accent5"/>
              </a:buClr>
              <a:buNone/>
            </a:pPr>
            <a:r>
              <a:rPr lang="en-US" sz="4400" dirty="0">
                <a:solidFill>
                  <a:schemeClr val="accent2"/>
                </a:solidFill>
              </a:rPr>
              <a:t> </a:t>
            </a:r>
          </a:p>
          <a:p>
            <a:pPr marL="1097280" lvl="4" indent="0">
              <a:buClr>
                <a:schemeClr val="accent5"/>
              </a:buClr>
              <a:buNone/>
            </a:pPr>
            <a:endParaRPr lang="en-US" sz="4400" dirty="0">
              <a:solidFill>
                <a:schemeClr val="accent2"/>
              </a:solidFill>
            </a:endParaRPr>
          </a:p>
        </p:txBody>
      </p:sp>
      <p:sp>
        <p:nvSpPr>
          <p:cNvPr id="2" name="Footer Placeholder 1"/>
          <p:cNvSpPr>
            <a:spLocks noGrp="1"/>
          </p:cNvSpPr>
          <p:nvPr>
            <p:ph type="ftr" sz="quarter" idx="11"/>
          </p:nvPr>
        </p:nvSpPr>
        <p:spPr>
          <a:xfrm>
            <a:off x="1914741" y="6263924"/>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18237"/>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18</a:t>
            </a:fld>
            <a:endParaRPr lang="en-US"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2" cstate="print"/>
          <a:stretch>
            <a:fillRect/>
          </a:stretch>
        </p:blipFill>
        <p:spPr>
          <a:xfrm>
            <a:off x="152400" y="5943600"/>
            <a:ext cx="847978" cy="838200"/>
          </a:xfrm>
          <a:prstGeom prst="rect">
            <a:avLst/>
          </a:prstGeom>
        </p:spPr>
      </p:pic>
    </p:spTree>
    <p:extLst>
      <p:ext uri="{BB962C8B-B14F-4D97-AF65-F5344CB8AC3E}">
        <p14:creationId xmlns:p14="http://schemas.microsoft.com/office/powerpoint/2010/main" val="408206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570022"/>
            <a:ext cx="7848600" cy="910698"/>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sz="4400" dirty="0"/>
              <a:t>  </a:t>
            </a:r>
            <a:br>
              <a:rPr lang="en-US" sz="4400" dirty="0"/>
            </a:br>
            <a:br>
              <a:rPr lang="en-US" sz="4400" dirty="0"/>
            </a:br>
            <a:r>
              <a:rPr lang="en-US" sz="3100" b="1" u="sng" dirty="0">
                <a:latin typeface="Times New Roman" panose="02020603050405020304" pitchFamily="18" charset="0"/>
                <a:cs typeface="Times New Roman" panose="02020603050405020304" pitchFamily="18" charset="0"/>
              </a:rPr>
              <a:t>CRITICAL NEEDS </a:t>
            </a:r>
            <a:br>
              <a:rPr lang="en-US" sz="4400" b="1" u="sng" dirty="0">
                <a:latin typeface="Times New Roman" panose="02020603050405020304" pitchFamily="18" charset="0"/>
                <a:cs typeface="Times New Roman" panose="02020603050405020304" pitchFamily="18" charset="0"/>
              </a:rPr>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b="1" dirty="0"/>
              <a:t>	</a:t>
            </a:r>
            <a:r>
              <a:rPr lang="en-US" b="1" dirty="0">
                <a:solidFill>
                  <a:srgbClr val="696986"/>
                </a:solidFill>
              </a:rPr>
              <a:t> </a:t>
            </a: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r>
              <a:rPr lang="en-US" sz="2700" b="1" dirty="0">
                <a:solidFill>
                  <a:srgbClr val="696986"/>
                </a:solidFill>
              </a:rPr>
              <a:t>PERSONNEL – ON GOING NEEDS </a:t>
            </a:r>
            <a:r>
              <a:rPr lang="en-US" b="1" dirty="0"/>
              <a:t>	</a:t>
            </a:r>
            <a:r>
              <a:rPr lang="en-US" dirty="0"/>
              <a:t>	</a:t>
            </a:r>
          </a:p>
        </p:txBody>
      </p:sp>
      <p:sp>
        <p:nvSpPr>
          <p:cNvPr id="3" name="Content Placeholder 2"/>
          <p:cNvSpPr>
            <a:spLocks noGrp="1"/>
          </p:cNvSpPr>
          <p:nvPr>
            <p:ph idx="1"/>
          </p:nvPr>
        </p:nvSpPr>
        <p:spPr>
          <a:xfrm>
            <a:off x="609600" y="1828800"/>
            <a:ext cx="7848600" cy="4003829"/>
          </a:xfrm>
        </p:spPr>
        <p:txBody>
          <a:bodyPr>
            <a:normAutofit/>
          </a:bodyPr>
          <a:lstStyle/>
          <a:p>
            <a:pPr lvl="1"/>
            <a:endParaRPr lang="en-US" dirty="0"/>
          </a:p>
          <a:p>
            <a:pPr marL="365760" lvl="1" indent="0">
              <a:buNone/>
            </a:pPr>
            <a:endParaRPr lang="en-US" dirty="0"/>
          </a:p>
        </p:txBody>
      </p:sp>
      <p:sp>
        <p:nvSpPr>
          <p:cNvPr id="4" name="Footer Placeholder 3">
            <a:extLst>
              <a:ext uri="{FF2B5EF4-FFF2-40B4-BE49-F238E27FC236}">
                <a16:creationId xmlns:a16="http://schemas.microsoft.com/office/drawing/2014/main" id="{FA662A06-C8A5-492E-9805-3DEAADBFDE0B}"/>
              </a:ext>
            </a:extLst>
          </p:cNvPr>
          <p:cNvSpPr>
            <a:spLocks noGrp="1"/>
          </p:cNvSpPr>
          <p:nvPr>
            <p:ph type="ftr" sz="quarter" idx="11"/>
          </p:nvPr>
        </p:nvSpPr>
        <p:spPr>
          <a:xfrm>
            <a:off x="1914741" y="6287978"/>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a:extLst>
              <a:ext uri="{FF2B5EF4-FFF2-40B4-BE49-F238E27FC236}">
                <a16:creationId xmlns:a16="http://schemas.microsoft.com/office/drawing/2014/main" id="{E4900335-CF8B-4DE6-AD6F-FF2DC365E677}"/>
              </a:ext>
            </a:extLst>
          </p:cNvPr>
          <p:cNvSpPr>
            <a:spLocks noGrp="1"/>
          </p:cNvSpPr>
          <p:nvPr>
            <p:ph type="sldNum" sz="quarter" idx="12"/>
          </p:nvPr>
        </p:nvSpPr>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19</a:t>
            </a:fld>
            <a:endParaRPr lang="en-US"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66981236"/>
              </p:ext>
            </p:extLst>
          </p:nvPr>
        </p:nvGraphicFramePr>
        <p:xfrm>
          <a:off x="440652" y="1799502"/>
          <a:ext cx="8378505" cy="4128626"/>
        </p:xfrm>
        <a:graphic>
          <a:graphicData uri="http://schemas.openxmlformats.org/drawingml/2006/table">
            <a:tbl>
              <a:tblPr firstRow="1" bandRow="1">
                <a:tableStyleId>{85BE263C-DBD7-4A20-BB59-AAB30ACAA65A}</a:tableStyleId>
              </a:tblPr>
              <a:tblGrid>
                <a:gridCol w="5947331">
                  <a:extLst>
                    <a:ext uri="{9D8B030D-6E8A-4147-A177-3AD203B41FA5}">
                      <a16:colId xmlns:a16="http://schemas.microsoft.com/office/drawing/2014/main" val="20000"/>
                    </a:ext>
                  </a:extLst>
                </a:gridCol>
                <a:gridCol w="2431174">
                  <a:extLst>
                    <a:ext uri="{9D8B030D-6E8A-4147-A177-3AD203B41FA5}">
                      <a16:colId xmlns:a16="http://schemas.microsoft.com/office/drawing/2014/main" val="20001"/>
                    </a:ext>
                  </a:extLst>
                </a:gridCol>
              </a:tblGrid>
              <a:tr h="353936">
                <a:tc>
                  <a:txBody>
                    <a:bodyPr/>
                    <a:lstStyle/>
                    <a:p>
                      <a:pPr algn="l" fontAlgn="b"/>
                      <a:endParaRPr lang="en-US" sz="1800" b="0" i="0" u="none" strike="noStrike" dirty="0">
                        <a:solidFill>
                          <a:schemeClr val="bg1"/>
                        </a:solidFill>
                        <a:effectLst/>
                        <a:latin typeface="Century Gothic" panose="020B0502020202020204" pitchFamily="34" charset="0"/>
                      </a:endParaRPr>
                    </a:p>
                  </a:txBody>
                  <a:tcPr marL="9525" marR="9525" marT="9525" marB="0" anchor="b">
                    <a:solidFill>
                      <a:schemeClr val="bg2">
                        <a:lumMod val="75000"/>
                      </a:schemeClr>
                    </a:solidFill>
                  </a:tcPr>
                </a:tc>
                <a:tc>
                  <a:txBody>
                    <a:bodyPr/>
                    <a:lstStyle/>
                    <a:p>
                      <a:pPr algn="r" fontAlgn="b"/>
                      <a:endParaRPr lang="en-US" sz="1800" b="0" i="0" u="none" strike="noStrike" dirty="0">
                        <a:solidFill>
                          <a:schemeClr val="bg1"/>
                        </a:solidFill>
                        <a:effectLst/>
                        <a:latin typeface="Century Gothic" panose="020B0502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33544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700" b="1" i="0" u="sng"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4921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Deputy District Attorney – District Court</a:t>
                      </a:r>
                    </a:p>
                  </a:txBody>
                  <a:tcPr marL="9525" marR="9525" marT="9525" marB="0" anchor="b"/>
                </a:tc>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$126,218</a:t>
                      </a:r>
                    </a:p>
                  </a:txBody>
                  <a:tcPr marL="9525" marR="9525" marT="9525" marB="0" anchor="b"/>
                </a:tc>
                <a:extLst>
                  <a:ext uri="{0D108BD9-81ED-4DB2-BD59-A6C34878D82A}">
                    <a16:rowId xmlns:a16="http://schemas.microsoft.com/office/drawing/2014/main" val="3669305931"/>
                  </a:ext>
                </a:extLst>
              </a:tr>
              <a:tr h="3700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Deputy District Attorney – County Court</a:t>
                      </a:r>
                    </a:p>
                  </a:txBody>
                  <a:tcPr marL="9525" marR="9525" marT="9525" marB="0" anchor="b"/>
                </a:tc>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$118,741</a:t>
                      </a:r>
                    </a:p>
                  </a:txBody>
                  <a:tcPr marL="9525" marR="9525" marT="9525" marB="0" anchor="b"/>
                </a:tc>
                <a:extLst>
                  <a:ext uri="{0D108BD9-81ED-4DB2-BD59-A6C34878D82A}">
                    <a16:rowId xmlns:a16="http://schemas.microsoft.com/office/drawing/2014/main" val="10002"/>
                  </a:ext>
                </a:extLst>
              </a:tr>
              <a:tr h="3801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Legal Assistant – District Court</a:t>
                      </a:r>
                    </a:p>
                  </a:txBody>
                  <a:tcPr marL="9525" marR="9525" marT="9525" marB="0" anchor="b"/>
                </a:tc>
                <a:tc>
                  <a:txBody>
                    <a:bodyPr/>
                    <a:lstStyle/>
                    <a:p>
                      <a:pPr algn="r" fontAlgn="b"/>
                      <a:r>
                        <a:rPr lang="en-US" sz="2200" b="1" u="sng" strike="noStrike" dirty="0">
                          <a:solidFill>
                            <a:schemeClr val="tx1"/>
                          </a:solidFill>
                          <a:effectLst/>
                          <a:latin typeface="Times New Roman" panose="02020603050405020304" pitchFamily="18" charset="0"/>
                          <a:cs typeface="Times New Roman" panose="02020603050405020304" pitchFamily="18" charset="0"/>
                        </a:rPr>
                        <a:t>$</a:t>
                      </a:r>
                      <a:r>
                        <a:rPr lang="en-US" sz="2200" b="1" i="0" u="sng" strike="noStrike" dirty="0">
                          <a:solidFill>
                            <a:schemeClr val="tx1"/>
                          </a:solidFill>
                          <a:effectLst/>
                          <a:latin typeface="Times New Roman" panose="02020603050405020304" pitchFamily="18" charset="0"/>
                          <a:cs typeface="Times New Roman" panose="02020603050405020304" pitchFamily="18" charset="0"/>
                        </a:rPr>
                        <a:t>70,214</a:t>
                      </a:r>
                    </a:p>
                  </a:txBody>
                  <a:tcPr marL="9525" marR="9525" marT="9525" marB="0" anchor="b"/>
                </a:tc>
                <a:extLst>
                  <a:ext uri="{0D108BD9-81ED-4DB2-BD59-A6C34878D82A}">
                    <a16:rowId xmlns:a16="http://schemas.microsoft.com/office/drawing/2014/main" val="10003"/>
                  </a:ext>
                </a:extLst>
              </a:tr>
              <a:tr h="370005">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On going Total</a:t>
                      </a:r>
                    </a:p>
                  </a:txBody>
                  <a:tcPr marL="9525" marR="9525" marT="9525" marB="0" anchor="b"/>
                </a:tc>
                <a:tc>
                  <a:txBody>
                    <a:bodyPr/>
                    <a:lstStyle/>
                    <a:p>
                      <a:pPr algn="r" fontAlgn="b"/>
                      <a:r>
                        <a:rPr lang="en-US" sz="2200" b="1" u="none" strike="noStrike" dirty="0">
                          <a:solidFill>
                            <a:schemeClr val="tx1"/>
                          </a:solidFill>
                          <a:effectLst/>
                          <a:latin typeface="Times New Roman" panose="02020603050405020304" pitchFamily="18" charset="0"/>
                          <a:cs typeface="Times New Roman" panose="02020603050405020304" pitchFamily="18" charset="0"/>
                        </a:rPr>
                        <a:t>$315,173</a:t>
                      </a:r>
                    </a:p>
                  </a:txBody>
                  <a:tcPr marL="9525" marR="9525" marT="9525" marB="0" anchor="b"/>
                </a:tc>
                <a:extLst>
                  <a:ext uri="{0D108BD9-81ED-4DB2-BD59-A6C34878D82A}">
                    <a16:rowId xmlns:a16="http://schemas.microsoft.com/office/drawing/2014/main" val="10004"/>
                  </a:ext>
                </a:extLst>
              </a:tr>
              <a:tr h="370005">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r" fontAlgn="b"/>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370005">
                <a:tc>
                  <a:txBody>
                    <a:bodyPr/>
                    <a:lstStyle/>
                    <a:p>
                      <a:pPr algn="l"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New Elevators – Onetime Expense </a:t>
                      </a:r>
                    </a:p>
                  </a:txBody>
                  <a:tcPr marL="9525" marR="9525" marT="9525" marB="0" anchor="b"/>
                </a:tc>
                <a:tc>
                  <a:txBody>
                    <a:bodyPr/>
                    <a:lstStyle/>
                    <a:p>
                      <a:pPr algn="r" fontAlgn="b"/>
                      <a:r>
                        <a:rPr lang="en-US" sz="2200" b="1" i="0" u="sng" strike="noStrike" dirty="0">
                          <a:solidFill>
                            <a:schemeClr val="tx1"/>
                          </a:solidFill>
                          <a:effectLst/>
                          <a:latin typeface="Times New Roman" panose="02020603050405020304" pitchFamily="18" charset="0"/>
                          <a:cs typeface="Times New Roman" panose="02020603050405020304" pitchFamily="18" charset="0"/>
                        </a:rPr>
                        <a:t>$1,000,000</a:t>
                      </a:r>
                    </a:p>
                  </a:txBody>
                  <a:tcPr marL="9525" marR="9525" marT="9525" marB="0" anchor="b"/>
                </a:tc>
                <a:extLst>
                  <a:ext uri="{0D108BD9-81ED-4DB2-BD59-A6C34878D82A}">
                    <a16:rowId xmlns:a16="http://schemas.microsoft.com/office/drawing/2014/main" val="10007"/>
                  </a:ext>
                </a:extLst>
              </a:tr>
              <a:tr h="370005">
                <a:tc>
                  <a:txBody>
                    <a:bodyPr/>
                    <a:lstStyle/>
                    <a:p>
                      <a:pPr algn="l" fontAlgn="b"/>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endParaRPr lang="en-US" sz="2200" b="1" i="0" u="sng"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r h="372171">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Total</a:t>
                      </a:r>
                    </a:p>
                  </a:txBody>
                  <a:tcPr marL="9525" marR="9525" marT="9525" marB="0" anchor="b"/>
                </a:tc>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$1,315,173</a:t>
                      </a:r>
                    </a:p>
                  </a:txBody>
                  <a:tcPr marL="9525" marR="9525" marT="9525" marB="0" anchor="b"/>
                </a:tc>
                <a:extLst>
                  <a:ext uri="{0D108BD9-81ED-4DB2-BD59-A6C34878D82A}">
                    <a16:rowId xmlns:a16="http://schemas.microsoft.com/office/drawing/2014/main" val="3550805147"/>
                  </a:ext>
                </a:extLst>
              </a:tr>
              <a:tr h="334556">
                <a:tc>
                  <a:txBody>
                    <a:bodyPr/>
                    <a:lstStyle/>
                    <a:p>
                      <a:pPr algn="r" fontAlgn="b"/>
                      <a:endParaRPr lang="en-US" sz="2200" b="1" i="0" u="none" strike="noStrike" dirty="0">
                        <a:solidFill>
                          <a:schemeClr val="tx1"/>
                        </a:solidFill>
                        <a:effectLst/>
                        <a:latin typeface="Century Gothic" panose="020B0502020202020204" pitchFamily="34" charset="0"/>
                      </a:endParaRPr>
                    </a:p>
                  </a:txBody>
                  <a:tcPr marL="9525" marR="9525" marT="9525" marB="0" anchor="b"/>
                </a:tc>
                <a:tc>
                  <a:txBody>
                    <a:bodyPr/>
                    <a:lstStyle/>
                    <a:p>
                      <a:pPr algn="r" fontAlgn="b"/>
                      <a:endParaRPr lang="en-US" sz="2200" b="1" i="0" u="none" strike="noStrike" dirty="0">
                        <a:solidFill>
                          <a:schemeClr val="tx1"/>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pic>
        <p:nvPicPr>
          <p:cNvPr id="8" name="Picture 7" descr="logo-1-T.gif">
            <a:extLst>
              <a:ext uri="{FF2B5EF4-FFF2-40B4-BE49-F238E27FC236}">
                <a16:creationId xmlns:a16="http://schemas.microsoft.com/office/drawing/2014/main" id="{D32D8AE0-CDCA-49FD-AF92-F90B450AF011}"/>
              </a:ext>
            </a:extLst>
          </p:cNvPr>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4572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C7FB-8EF4-42DF-A6F6-A2DF683E9CF3}"/>
              </a:ext>
            </a:extLst>
          </p:cNvPr>
          <p:cNvSpPr>
            <a:spLocks noGrp="1"/>
          </p:cNvSpPr>
          <p:nvPr>
            <p:ph type="title"/>
          </p:nvPr>
        </p:nvSpPr>
        <p:spPr>
          <a:xfrm>
            <a:off x="982133" y="457201"/>
            <a:ext cx="7704667" cy="5334000"/>
          </a:xfrm>
        </p:spPr>
        <p:txBody>
          <a:bodyPr/>
          <a:lstStyle/>
          <a:p>
            <a:r>
              <a:rPr lang="en-US" dirty="0">
                <a:latin typeface="Times New Roman" panose="02020603050405020304" pitchFamily="18" charset="0"/>
                <a:cs typeface="Times New Roman" panose="02020603050405020304" pitchFamily="18" charset="0"/>
              </a:rPr>
              <a:t>The mission of the Fourth Judicial District Attorney’s Office is to administer justice, advocate for victims and partner with law enforcement and the citizens of this community in the deterrence and prevention of crime.</a:t>
            </a:r>
          </a:p>
        </p:txBody>
      </p:sp>
      <p:sp>
        <p:nvSpPr>
          <p:cNvPr id="3" name="Footer Placeholder 2">
            <a:extLst>
              <a:ext uri="{FF2B5EF4-FFF2-40B4-BE49-F238E27FC236}">
                <a16:creationId xmlns:a16="http://schemas.microsoft.com/office/drawing/2014/main" id="{4514989C-061E-4D7C-AEF0-9AB828CFA195}"/>
              </a:ext>
            </a:extLst>
          </p:cNvPr>
          <p:cNvSpPr>
            <a:spLocks noGrp="1"/>
          </p:cNvSpPr>
          <p:nvPr>
            <p:ph type="ftr" sz="quarter" idx="11"/>
          </p:nvPr>
        </p:nvSpPr>
        <p:spPr>
          <a:xfrm>
            <a:off x="1974699" y="6298632"/>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4" name="Slide Number Placeholder 3">
            <a:extLst>
              <a:ext uri="{FF2B5EF4-FFF2-40B4-BE49-F238E27FC236}">
                <a16:creationId xmlns:a16="http://schemas.microsoft.com/office/drawing/2014/main" id="{EE5522D7-0CC8-4DED-8A6D-AEFF699F69F4}"/>
              </a:ext>
            </a:extLst>
          </p:cNvPr>
          <p:cNvSpPr>
            <a:spLocks noGrp="1"/>
          </p:cNvSpPr>
          <p:nvPr>
            <p:ph type="sldNum" sz="quarter" idx="12"/>
          </p:nvPr>
        </p:nvSpPr>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2</a:t>
            </a:fld>
            <a:endParaRPr lang="en-US" dirty="0">
              <a:latin typeface="Times New Roman" panose="02020603050405020304" pitchFamily="18" charset="0"/>
              <a:cs typeface="Times New Roman" panose="02020603050405020304" pitchFamily="18" charset="0"/>
            </a:endParaRPr>
          </a:p>
        </p:txBody>
      </p:sp>
      <p:pic>
        <p:nvPicPr>
          <p:cNvPr id="5" name="Picture 4" descr="logo-1-T.gif">
            <a:extLst>
              <a:ext uri="{FF2B5EF4-FFF2-40B4-BE49-F238E27FC236}">
                <a16:creationId xmlns:a16="http://schemas.microsoft.com/office/drawing/2014/main" id="{5CDD76B5-4206-465C-9710-15745F110211}"/>
              </a:ext>
            </a:extLst>
          </p:cNvPr>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182126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570022"/>
            <a:ext cx="7848600" cy="910698"/>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sz="4400" dirty="0"/>
              <a:t>  </a:t>
            </a:r>
            <a:br>
              <a:rPr lang="en-US" sz="4400" dirty="0"/>
            </a:br>
            <a:br>
              <a:rPr lang="en-US" sz="4400" dirty="0"/>
            </a:br>
            <a:r>
              <a:rPr lang="en-US" sz="3100" b="1" u="sng" dirty="0">
                <a:latin typeface="Times New Roman" panose="02020603050405020304" pitchFamily="18" charset="0"/>
                <a:cs typeface="Times New Roman" panose="02020603050405020304" pitchFamily="18" charset="0"/>
              </a:rPr>
              <a:t>ON GOING</a:t>
            </a:r>
            <a:r>
              <a:rPr lang="en-US" sz="4400" u="sng" dirty="0">
                <a:latin typeface="Times New Roman" panose="02020603050405020304" pitchFamily="18" charset="0"/>
                <a:cs typeface="Times New Roman" panose="02020603050405020304" pitchFamily="18" charset="0"/>
              </a:rPr>
              <a:t> </a:t>
            </a:r>
            <a:r>
              <a:rPr lang="en-US" sz="3100" b="1" u="sng" dirty="0">
                <a:latin typeface="Times New Roman" panose="02020603050405020304" pitchFamily="18" charset="0"/>
                <a:cs typeface="Times New Roman" panose="02020603050405020304" pitchFamily="18" charset="0"/>
              </a:rPr>
              <a:t>CRITICAL NEEDS</a:t>
            </a:r>
            <a:br>
              <a:rPr lang="en-US" sz="4400" b="1" u="sng" dirty="0">
                <a:latin typeface="Times New Roman" panose="02020603050405020304" pitchFamily="18" charset="0"/>
                <a:cs typeface="Times New Roman" panose="02020603050405020304" pitchFamily="18" charset="0"/>
              </a:rPr>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b="1" dirty="0"/>
              <a:t>	</a:t>
            </a:r>
            <a:r>
              <a:rPr lang="en-US" b="1" dirty="0">
                <a:solidFill>
                  <a:srgbClr val="696986"/>
                </a:solidFill>
              </a:rPr>
              <a:t> </a:t>
            </a: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br>
              <a:rPr lang="en-US" b="1" dirty="0">
                <a:solidFill>
                  <a:srgbClr val="696986"/>
                </a:solidFill>
              </a:rPr>
            </a:br>
            <a:r>
              <a:rPr lang="en-US" sz="2700" b="1" dirty="0">
                <a:solidFill>
                  <a:srgbClr val="696986"/>
                </a:solidFill>
              </a:rPr>
              <a:t>PERSONNEL – ON GOING NEEDS </a:t>
            </a:r>
            <a:r>
              <a:rPr lang="en-US" b="1" dirty="0"/>
              <a:t>	</a:t>
            </a:r>
            <a:r>
              <a:rPr lang="en-US" dirty="0"/>
              <a:t>	</a:t>
            </a:r>
          </a:p>
        </p:txBody>
      </p:sp>
      <p:sp>
        <p:nvSpPr>
          <p:cNvPr id="3" name="Content Placeholder 2"/>
          <p:cNvSpPr>
            <a:spLocks noGrp="1"/>
          </p:cNvSpPr>
          <p:nvPr>
            <p:ph idx="1"/>
          </p:nvPr>
        </p:nvSpPr>
        <p:spPr>
          <a:xfrm>
            <a:off x="609600" y="1828800"/>
            <a:ext cx="7848600" cy="4003829"/>
          </a:xfrm>
        </p:spPr>
        <p:txBody>
          <a:bodyPr>
            <a:normAutofit/>
          </a:bodyPr>
          <a:lstStyle/>
          <a:p>
            <a:pPr lvl="1"/>
            <a:endParaRPr lang="en-US" dirty="0"/>
          </a:p>
          <a:p>
            <a:pPr marL="365760" lvl="1" indent="0">
              <a:buNone/>
            </a:pPr>
            <a:endParaRPr lang="en-US" dirty="0"/>
          </a:p>
        </p:txBody>
      </p:sp>
      <p:sp>
        <p:nvSpPr>
          <p:cNvPr id="4" name="Footer Placeholder 3">
            <a:extLst>
              <a:ext uri="{FF2B5EF4-FFF2-40B4-BE49-F238E27FC236}">
                <a16:creationId xmlns:a16="http://schemas.microsoft.com/office/drawing/2014/main" id="{FA662A06-C8A5-492E-9805-3DEAADBFDE0B}"/>
              </a:ext>
            </a:extLst>
          </p:cNvPr>
          <p:cNvSpPr>
            <a:spLocks noGrp="1"/>
          </p:cNvSpPr>
          <p:nvPr>
            <p:ph type="ftr" sz="quarter" idx="11"/>
          </p:nvPr>
        </p:nvSpPr>
        <p:spPr>
          <a:xfrm>
            <a:off x="1967524" y="6367533"/>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a:extLst>
              <a:ext uri="{FF2B5EF4-FFF2-40B4-BE49-F238E27FC236}">
                <a16:creationId xmlns:a16="http://schemas.microsoft.com/office/drawing/2014/main" id="{E4900335-CF8B-4DE6-AD6F-FF2DC365E677}"/>
              </a:ext>
            </a:extLst>
          </p:cNvPr>
          <p:cNvSpPr>
            <a:spLocks noGrp="1"/>
          </p:cNvSpPr>
          <p:nvPr>
            <p:ph type="sldNum" sz="quarter" idx="12"/>
          </p:nvPr>
        </p:nvSpPr>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20</a:t>
            </a:fld>
            <a:endParaRPr lang="en-US"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46275934"/>
              </p:ext>
            </p:extLst>
          </p:nvPr>
        </p:nvGraphicFramePr>
        <p:xfrm>
          <a:off x="937816" y="2514600"/>
          <a:ext cx="7725567" cy="3061135"/>
        </p:xfrm>
        <a:graphic>
          <a:graphicData uri="http://schemas.openxmlformats.org/drawingml/2006/table">
            <a:tbl>
              <a:tblPr firstRow="1" bandRow="1">
                <a:tableStyleId>{85BE263C-DBD7-4A20-BB59-AAB30ACAA65A}</a:tableStyleId>
              </a:tblPr>
              <a:tblGrid>
                <a:gridCol w="5074103">
                  <a:extLst>
                    <a:ext uri="{9D8B030D-6E8A-4147-A177-3AD203B41FA5}">
                      <a16:colId xmlns:a16="http://schemas.microsoft.com/office/drawing/2014/main" val="20000"/>
                    </a:ext>
                  </a:extLst>
                </a:gridCol>
                <a:gridCol w="2651464">
                  <a:extLst>
                    <a:ext uri="{9D8B030D-6E8A-4147-A177-3AD203B41FA5}">
                      <a16:colId xmlns:a16="http://schemas.microsoft.com/office/drawing/2014/main" val="20001"/>
                    </a:ext>
                  </a:extLst>
                </a:gridCol>
              </a:tblGrid>
              <a:tr h="353936">
                <a:tc>
                  <a:txBody>
                    <a:bodyPr/>
                    <a:lstStyle/>
                    <a:p>
                      <a:pPr algn="l" fontAlgn="b"/>
                      <a:endParaRPr lang="en-US" sz="1800" b="0" i="0" u="none" strike="noStrike" dirty="0">
                        <a:solidFill>
                          <a:schemeClr val="bg1"/>
                        </a:solidFill>
                        <a:effectLst/>
                        <a:latin typeface="Century Gothic" panose="020B0502020202020204" pitchFamily="34" charset="0"/>
                      </a:endParaRPr>
                    </a:p>
                  </a:txBody>
                  <a:tcPr marL="9525" marR="9525" marT="9525" marB="0" anchor="b">
                    <a:solidFill>
                      <a:schemeClr val="bg2">
                        <a:lumMod val="75000"/>
                      </a:schemeClr>
                    </a:solidFill>
                  </a:tcPr>
                </a:tc>
                <a:tc>
                  <a:txBody>
                    <a:bodyPr/>
                    <a:lstStyle/>
                    <a:p>
                      <a:pPr algn="r" fontAlgn="b"/>
                      <a:endParaRPr lang="en-US" sz="1800" b="0" i="0" u="none" strike="noStrike" dirty="0">
                        <a:solidFill>
                          <a:schemeClr val="bg1"/>
                        </a:solidFill>
                        <a:effectLst/>
                        <a:latin typeface="Century Gothic" panose="020B0502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33544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4921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Crime Analyst</a:t>
                      </a:r>
                    </a:p>
                  </a:txBody>
                  <a:tcPr marL="9525" marR="9525" marT="9525" marB="0" anchor="b"/>
                </a:tc>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$120,662</a:t>
                      </a:r>
                    </a:p>
                  </a:txBody>
                  <a:tcPr marL="9525" marR="9525" marT="9525" marB="0" anchor="b"/>
                </a:tc>
                <a:extLst>
                  <a:ext uri="{0D108BD9-81ED-4DB2-BD59-A6C34878D82A}">
                    <a16:rowId xmlns:a16="http://schemas.microsoft.com/office/drawing/2014/main" val="3669305931"/>
                  </a:ext>
                </a:extLst>
              </a:tr>
              <a:tr h="3700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Body Worn Camera Clerk</a:t>
                      </a:r>
                    </a:p>
                  </a:txBody>
                  <a:tcPr marL="9525" marR="9525" marT="9525" marB="0" anchor="b"/>
                </a:tc>
                <a:tc>
                  <a:txBody>
                    <a:bodyPr/>
                    <a:lstStyle/>
                    <a:p>
                      <a:pPr algn="r" fontAlgn="b"/>
                      <a:r>
                        <a:rPr lang="en-US" sz="2200" b="1" i="0" u="none" strike="noStrike" dirty="0">
                          <a:solidFill>
                            <a:schemeClr val="tx1"/>
                          </a:solidFill>
                          <a:effectLst/>
                          <a:latin typeface="Times New Roman" panose="02020603050405020304" pitchFamily="18" charset="0"/>
                          <a:cs typeface="Times New Roman" panose="02020603050405020304" pitchFamily="18" charset="0"/>
                        </a:rPr>
                        <a:t>$63,203</a:t>
                      </a:r>
                    </a:p>
                  </a:txBody>
                  <a:tcPr marL="9525" marR="9525" marT="9525" marB="0" anchor="b"/>
                </a:tc>
                <a:extLst>
                  <a:ext uri="{0D108BD9-81ED-4DB2-BD59-A6C34878D82A}">
                    <a16:rowId xmlns:a16="http://schemas.microsoft.com/office/drawing/2014/main" val="10002"/>
                  </a:ext>
                </a:extLst>
              </a:tr>
              <a:tr h="3801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Administrative Assistant – Investigations</a:t>
                      </a:r>
                    </a:p>
                  </a:txBody>
                  <a:tcPr marL="9525" marR="9525" marT="9525" marB="0" anchor="b"/>
                </a:tc>
                <a:tc>
                  <a:txBody>
                    <a:bodyPr/>
                    <a:lstStyle/>
                    <a:p>
                      <a:pPr algn="r" fontAlgn="b"/>
                      <a:r>
                        <a:rPr lang="en-US" sz="2200" b="1" u="none" strike="noStrike" dirty="0">
                          <a:solidFill>
                            <a:schemeClr val="tx1"/>
                          </a:solidFill>
                          <a:effectLst/>
                          <a:latin typeface="Times New Roman" panose="02020603050405020304" pitchFamily="18" charset="0"/>
                          <a:cs typeface="Times New Roman" panose="02020603050405020304" pitchFamily="18" charset="0"/>
                        </a:rPr>
                        <a:t>$63,805</a:t>
                      </a:r>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0406138"/>
                  </a:ext>
                </a:extLst>
              </a:tr>
              <a:tr h="3801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37000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1" i="0" u="none" strike="noStrike" dirty="0">
                          <a:solidFill>
                            <a:schemeClr val="tx1"/>
                          </a:solidFill>
                          <a:effectLst/>
                          <a:latin typeface="Times New Roman" panose="02020603050405020304" pitchFamily="18" charset="0"/>
                          <a:cs typeface="Times New Roman" panose="02020603050405020304" pitchFamily="18" charset="0"/>
                        </a:rPr>
                        <a:t>                                                              Total</a:t>
                      </a:r>
                    </a:p>
                  </a:txBody>
                  <a:tcPr marL="9525" marR="9525" marT="9525" marB="0" anchor="b"/>
                </a:tc>
                <a:tc>
                  <a:txBody>
                    <a:bodyPr/>
                    <a:lstStyle/>
                    <a:p>
                      <a:pPr algn="r" fontAlgn="b"/>
                      <a:r>
                        <a:rPr lang="en-US" sz="2200" b="1" u="none" strike="noStrike" dirty="0">
                          <a:solidFill>
                            <a:schemeClr val="tx1"/>
                          </a:solidFill>
                          <a:effectLst/>
                          <a:latin typeface="Times New Roman" panose="02020603050405020304" pitchFamily="18" charset="0"/>
                          <a:cs typeface="Times New Roman" panose="02020603050405020304" pitchFamily="18" charset="0"/>
                        </a:rPr>
                        <a:t>$247,670</a:t>
                      </a:r>
                    </a:p>
                  </a:txBody>
                  <a:tcPr marL="9525" marR="9525" marT="9525" marB="0" anchor="b"/>
                </a:tc>
                <a:extLst>
                  <a:ext uri="{0D108BD9-81ED-4DB2-BD59-A6C34878D82A}">
                    <a16:rowId xmlns:a16="http://schemas.microsoft.com/office/drawing/2014/main" val="10004"/>
                  </a:ext>
                </a:extLst>
              </a:tr>
              <a:tr h="370005">
                <a:tc>
                  <a:txBody>
                    <a:bodyPr/>
                    <a:lstStyle/>
                    <a:p>
                      <a:pPr algn="l" fontAlgn="b"/>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endParaRPr lang="en-US" sz="2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pic>
        <p:nvPicPr>
          <p:cNvPr id="8" name="Picture 7" descr="logo-1-T.gif">
            <a:extLst>
              <a:ext uri="{FF2B5EF4-FFF2-40B4-BE49-F238E27FC236}">
                <a16:creationId xmlns:a16="http://schemas.microsoft.com/office/drawing/2014/main" id="{31CC2ADD-7819-4FEC-B339-7FC199AF6554}"/>
              </a:ext>
            </a:extLst>
          </p:cNvPr>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45397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0"/>
            <a:ext cx="7704667" cy="5562599"/>
          </a:xfrm>
        </p:spPr>
        <p:txBody>
          <a:bodyPr>
            <a:normAutofit/>
          </a:bodyPr>
          <a:lstStyle/>
          <a:p>
            <a:r>
              <a:rPr lang="en-JM" sz="6600" dirty="0">
                <a:latin typeface="Times New Roman" panose="02020603050405020304" pitchFamily="18" charset="0"/>
                <a:cs typeface="Times New Roman" panose="02020603050405020304" pitchFamily="18" charset="0"/>
              </a:rPr>
              <a:t>Questions? </a:t>
            </a:r>
          </a:p>
        </p:txBody>
      </p:sp>
      <p:sp>
        <p:nvSpPr>
          <p:cNvPr id="4" name="Footer Placeholder 3"/>
          <p:cNvSpPr>
            <a:spLocks noGrp="1"/>
          </p:cNvSpPr>
          <p:nvPr>
            <p:ph type="ftr" sz="quarter" idx="11"/>
          </p:nvPr>
        </p:nvSpPr>
        <p:spPr>
          <a:xfrm>
            <a:off x="2057400" y="6391403"/>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6" name="Slide Number Placeholder 5"/>
          <p:cNvSpPr>
            <a:spLocks noGrp="1"/>
          </p:cNvSpPr>
          <p:nvPr>
            <p:ph type="sldNum" sz="quarter" idx="12"/>
          </p:nvPr>
        </p:nvSpPr>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21</a:t>
            </a:fld>
            <a:endParaRPr lang="en-US" dirty="0">
              <a:latin typeface="Times New Roman" panose="02020603050405020304" pitchFamily="18" charset="0"/>
              <a:cs typeface="Times New Roman" panose="02020603050405020304" pitchFamily="18" charset="0"/>
            </a:endParaRPr>
          </a:p>
        </p:txBody>
      </p:sp>
      <p:pic>
        <p:nvPicPr>
          <p:cNvPr id="5" name="Picture 4" descr="logo-1-T.gif"/>
          <p:cNvPicPr>
            <a:picLocks noChangeAspect="1"/>
          </p:cNvPicPr>
          <p:nvPr/>
        </p:nvPicPr>
        <p:blipFill>
          <a:blip r:embed="rId3" cstate="print"/>
          <a:stretch>
            <a:fillRect/>
          </a:stretch>
        </p:blipFill>
        <p:spPr>
          <a:xfrm>
            <a:off x="152400" y="6019800"/>
            <a:ext cx="770889" cy="762000"/>
          </a:xfrm>
          <a:prstGeom prst="rect">
            <a:avLst/>
          </a:prstGeom>
        </p:spPr>
      </p:pic>
    </p:spTree>
    <p:extLst>
      <p:ext uri="{BB962C8B-B14F-4D97-AF65-F5344CB8AC3E}">
        <p14:creationId xmlns:p14="http://schemas.microsoft.com/office/powerpoint/2010/main" val="4291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C7FB-8EF4-42DF-A6F6-A2DF683E9CF3}"/>
              </a:ext>
            </a:extLst>
          </p:cNvPr>
          <p:cNvSpPr>
            <a:spLocks noGrp="1"/>
          </p:cNvSpPr>
          <p:nvPr>
            <p:ph type="title"/>
          </p:nvPr>
        </p:nvSpPr>
        <p:spPr>
          <a:xfrm>
            <a:off x="1219200" y="457201"/>
            <a:ext cx="7239000" cy="5334000"/>
          </a:xfrm>
        </p:spPr>
        <p:txBody>
          <a:bodyPr>
            <a:normAutofit/>
          </a:bodyPr>
          <a:lstStyle/>
          <a:p>
            <a:r>
              <a:rPr lang="en-US" sz="4800" dirty="0">
                <a:latin typeface="Times New Roman" panose="02020603050405020304" pitchFamily="18" charset="0"/>
                <a:cs typeface="Times New Roman" panose="02020603050405020304" pitchFamily="18" charset="0"/>
              </a:rPr>
              <a:t>The Office of the District Attorney is mandated and                                   governed by the               Colorado Constitution and       CRS 20-1-101 to 20-1-308</a:t>
            </a:r>
          </a:p>
        </p:txBody>
      </p:sp>
      <p:sp>
        <p:nvSpPr>
          <p:cNvPr id="3" name="Footer Placeholder 2">
            <a:extLst>
              <a:ext uri="{FF2B5EF4-FFF2-40B4-BE49-F238E27FC236}">
                <a16:creationId xmlns:a16="http://schemas.microsoft.com/office/drawing/2014/main" id="{4514989C-061E-4D7C-AEF0-9AB828CFA195}"/>
              </a:ext>
            </a:extLst>
          </p:cNvPr>
          <p:cNvSpPr>
            <a:spLocks noGrp="1"/>
          </p:cNvSpPr>
          <p:nvPr>
            <p:ph type="ftr" sz="quarter" idx="11"/>
          </p:nvPr>
        </p:nvSpPr>
        <p:spPr>
          <a:xfrm>
            <a:off x="1996371" y="6367533"/>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4" name="Slide Number Placeholder 3">
            <a:extLst>
              <a:ext uri="{FF2B5EF4-FFF2-40B4-BE49-F238E27FC236}">
                <a16:creationId xmlns:a16="http://schemas.microsoft.com/office/drawing/2014/main" id="{EE5522D7-0CC8-4DED-8A6D-AEFF699F69F4}"/>
              </a:ext>
            </a:extLst>
          </p:cNvPr>
          <p:cNvSpPr>
            <a:spLocks noGrp="1"/>
          </p:cNvSpPr>
          <p:nvPr>
            <p:ph type="sldNum" sz="quarter" idx="12"/>
          </p:nvPr>
        </p:nvSpPr>
        <p:spPr/>
        <p:txBody>
          <a:bodyPr/>
          <a:lstStyle/>
          <a:p>
            <a:r>
              <a:rPr lang="en-US" sz="1400" dirty="0">
                <a:latin typeface="Times New Roman" panose="02020603050405020304" pitchFamily="18" charset="0"/>
                <a:cs typeface="Times New Roman" panose="02020603050405020304" pitchFamily="18" charset="0"/>
              </a:rPr>
              <a:t>3</a:t>
            </a:r>
          </a:p>
        </p:txBody>
      </p:sp>
      <p:pic>
        <p:nvPicPr>
          <p:cNvPr id="5" name="Picture 4" descr="logo-1-T.gif">
            <a:extLst>
              <a:ext uri="{FF2B5EF4-FFF2-40B4-BE49-F238E27FC236}">
                <a16:creationId xmlns:a16="http://schemas.microsoft.com/office/drawing/2014/main" id="{5CDD76B5-4206-465C-9710-15745F110211}"/>
              </a:ext>
            </a:extLst>
          </p:cNvPr>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306477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69B6-7C0F-4756-A8C0-B27BD35B1237}"/>
              </a:ext>
            </a:extLst>
          </p:cNvPr>
          <p:cNvSpPr>
            <a:spLocks noGrp="1"/>
          </p:cNvSpPr>
          <p:nvPr>
            <p:ph type="title"/>
          </p:nvPr>
        </p:nvSpPr>
        <p:spPr>
          <a:xfrm>
            <a:off x="990600" y="152401"/>
            <a:ext cx="8001000" cy="990599"/>
          </a:xfrm>
        </p:spPr>
        <p:txBody>
          <a:bodyPr>
            <a:noAutofit/>
          </a:bodyPr>
          <a:lstStyle/>
          <a:p>
            <a:r>
              <a:rPr lang="en-US" sz="3200" dirty="0">
                <a:latin typeface="Times New Roman" panose="02020603050405020304" pitchFamily="18" charset="0"/>
                <a:cs typeface="Times New Roman" panose="02020603050405020304" pitchFamily="18" charset="0"/>
              </a:rPr>
              <a:t>22 DISTRICT ATTORNEY JURISDICTIONS</a:t>
            </a:r>
          </a:p>
        </p:txBody>
      </p:sp>
      <p:pic>
        <p:nvPicPr>
          <p:cNvPr id="6" name="Content Placeholder 5" descr="districtmap_large 2">
            <a:extLst>
              <a:ext uri="{FF2B5EF4-FFF2-40B4-BE49-F238E27FC236}">
                <a16:creationId xmlns:a16="http://schemas.microsoft.com/office/drawing/2014/main" id="{0AE11BF3-AAA3-459B-A340-01A71C42A0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7696200" cy="49591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DAD6694-B0C8-4A86-B96B-9B6B627B8576}"/>
              </a:ext>
            </a:extLst>
          </p:cNvPr>
          <p:cNvSpPr>
            <a:spLocks noGrp="1"/>
          </p:cNvSpPr>
          <p:nvPr>
            <p:ph type="ftr" sz="quarter" idx="11"/>
          </p:nvPr>
        </p:nvSpPr>
        <p:spPr>
          <a:xfrm>
            <a:off x="2057400" y="6480073"/>
            <a:ext cx="4562258"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a:extLst>
              <a:ext uri="{FF2B5EF4-FFF2-40B4-BE49-F238E27FC236}">
                <a16:creationId xmlns:a16="http://schemas.microsoft.com/office/drawing/2014/main" id="{52991D22-094E-4ADC-A32B-F743E32A34A8}"/>
              </a:ext>
            </a:extLst>
          </p:cNvPr>
          <p:cNvSpPr>
            <a:spLocks noGrp="1"/>
          </p:cNvSpPr>
          <p:nvPr>
            <p:ph type="sldNum" sz="quarter" idx="12"/>
          </p:nvPr>
        </p:nvSpPr>
        <p:spPr>
          <a:xfrm>
            <a:off x="8305799" y="6254549"/>
            <a:ext cx="533400" cy="451049"/>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4</a:t>
            </a:fld>
            <a:endParaRPr lang="en-US" dirty="0">
              <a:latin typeface="Times New Roman" panose="02020603050405020304" pitchFamily="18" charset="0"/>
              <a:cs typeface="Times New Roman" panose="02020603050405020304" pitchFamily="18" charset="0"/>
            </a:endParaRPr>
          </a:p>
        </p:txBody>
      </p:sp>
      <p:pic>
        <p:nvPicPr>
          <p:cNvPr id="7" name="Picture 6" descr="logo-1-T.gif">
            <a:extLst>
              <a:ext uri="{FF2B5EF4-FFF2-40B4-BE49-F238E27FC236}">
                <a16:creationId xmlns:a16="http://schemas.microsoft.com/office/drawing/2014/main" id="{98A9C2B8-B501-4F8E-8C35-90CA94DA61F3}"/>
              </a:ext>
            </a:extLst>
          </p:cNvPr>
          <p:cNvPicPr>
            <a:picLocks noChangeAspect="1"/>
          </p:cNvPicPr>
          <p:nvPr/>
        </p:nvPicPr>
        <p:blipFill>
          <a:blip r:embed="rId3" cstate="print"/>
          <a:stretch>
            <a:fillRect/>
          </a:stretch>
        </p:blipFill>
        <p:spPr>
          <a:xfrm>
            <a:off x="152400" y="5943600"/>
            <a:ext cx="685800" cy="695325"/>
          </a:xfrm>
          <a:prstGeom prst="rect">
            <a:avLst/>
          </a:prstGeom>
        </p:spPr>
      </p:pic>
    </p:spTree>
    <p:extLst>
      <p:ext uri="{BB962C8B-B14F-4D97-AF65-F5344CB8AC3E}">
        <p14:creationId xmlns:p14="http://schemas.microsoft.com/office/powerpoint/2010/main" val="31551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p:cNvSpPr>
          <p:nvPr>
            <p:ph type="title"/>
          </p:nvPr>
        </p:nvSpPr>
        <p:spPr bwMode="auto">
          <a:xfrm>
            <a:off x="609600" y="194925"/>
            <a:ext cx="8229600" cy="1401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eaLnBrk="1" hangingPunct="1">
              <a:defRPr/>
            </a:pPr>
            <a:r>
              <a:rPr lang="en-US" sz="3600" b="1" dirty="0">
                <a:ln>
                  <a:noFill/>
                </a:ln>
                <a:effectLst/>
                <a:latin typeface="Times New Roman" panose="02020603050405020304" pitchFamily="18" charset="0"/>
                <a:cs typeface="Times New Roman" panose="02020603050405020304" pitchFamily="18" charset="0"/>
              </a:rPr>
              <a:t>YOUR 4</a:t>
            </a:r>
            <a:r>
              <a:rPr lang="en-US" sz="3600" b="1" baseline="30000" dirty="0">
                <a:ln>
                  <a:noFill/>
                </a:ln>
                <a:effectLst/>
                <a:latin typeface="Times New Roman" panose="02020603050405020304" pitchFamily="18" charset="0"/>
                <a:cs typeface="Times New Roman" panose="02020603050405020304" pitchFamily="18" charset="0"/>
              </a:rPr>
              <a:t>TH</a:t>
            </a:r>
            <a:r>
              <a:rPr lang="en-US" sz="3600" b="1" dirty="0">
                <a:ln>
                  <a:noFill/>
                </a:ln>
                <a:effectLst/>
                <a:latin typeface="Times New Roman" panose="02020603050405020304" pitchFamily="18" charset="0"/>
                <a:cs typeface="Times New Roman" panose="02020603050405020304" pitchFamily="18" charset="0"/>
              </a:rPr>
              <a:t> JUDICIAL DISTRICT</a:t>
            </a:r>
            <a:br>
              <a:rPr lang="en-US" sz="3600" b="1" u="sng" dirty="0">
                <a:ln>
                  <a:noFill/>
                </a:ln>
                <a:effectLst/>
                <a:latin typeface="Times New Roman" panose="02020603050405020304" pitchFamily="18" charset="0"/>
                <a:cs typeface="Times New Roman" panose="02020603050405020304" pitchFamily="18" charset="0"/>
              </a:rPr>
            </a:br>
            <a:r>
              <a:rPr lang="en-US" sz="3600" b="1" dirty="0">
                <a:ln>
                  <a:noFill/>
                </a:ln>
                <a:effectLst/>
                <a:latin typeface="Times New Roman" panose="02020603050405020304" pitchFamily="18" charset="0"/>
                <a:cs typeface="Times New Roman" panose="02020603050405020304" pitchFamily="18" charset="0"/>
              </a:rPr>
              <a:t>  ATTORNEY’S OFFICE</a:t>
            </a:r>
          </a:p>
        </p:txBody>
      </p:sp>
      <p:sp>
        <p:nvSpPr>
          <p:cNvPr id="4099" name="Rectangle 3"/>
          <p:cNvSpPr>
            <a:spLocks noGrp="1"/>
          </p:cNvSpPr>
          <p:nvPr>
            <p:ph idx="1"/>
          </p:nvPr>
        </p:nvSpPr>
        <p:spPr>
          <a:xfrm>
            <a:off x="838200" y="1559066"/>
            <a:ext cx="7848600" cy="4738884"/>
          </a:xfrm>
        </p:spPr>
        <p:txBody>
          <a:bodyPr>
            <a:normAutofit fontScale="62500" lnSpcReduction="20000"/>
          </a:bodyPr>
          <a:lstStyle/>
          <a:p>
            <a:pPr marL="0" indent="0" eaLnBrk="1" hangingPunct="1">
              <a:lnSpc>
                <a:spcPct val="80000"/>
              </a:lnSpc>
              <a:buClr>
                <a:srgbClr val="696986"/>
              </a:buClr>
              <a:buNone/>
            </a:pPr>
            <a:endParaRPr lang="en-US" sz="3500" dirty="0">
              <a:latin typeface="Times New Roman" panose="02020603050405020304" pitchFamily="18" charset="0"/>
              <a:cs typeface="Times New Roman" panose="02020603050405020304" pitchFamily="18" charset="0"/>
            </a:endParaRPr>
          </a:p>
          <a:p>
            <a:pPr lvl="1">
              <a:lnSpc>
                <a:spcPct val="80000"/>
              </a:lnSpc>
              <a:buClr>
                <a:srgbClr val="696986"/>
              </a:buClr>
            </a:pPr>
            <a:r>
              <a:rPr lang="en-US" sz="3500" b="1" dirty="0">
                <a:latin typeface="Times New Roman" panose="02020603050405020304" pitchFamily="18" charset="0"/>
                <a:cs typeface="Times New Roman" panose="02020603050405020304" pitchFamily="18" charset="0"/>
              </a:rPr>
              <a:t>Covers El Paso and Teller Counties</a:t>
            </a:r>
          </a:p>
          <a:p>
            <a:pPr eaLnBrk="1" hangingPunct="1">
              <a:lnSpc>
                <a:spcPct val="80000"/>
              </a:lnSpc>
              <a:buClr>
                <a:srgbClr val="696986"/>
              </a:buClr>
            </a:pPr>
            <a:endParaRPr lang="en-US" sz="3500" b="1" dirty="0">
              <a:latin typeface="Times New Roman" panose="02020603050405020304" pitchFamily="18" charset="0"/>
              <a:cs typeface="Times New Roman" panose="02020603050405020304" pitchFamily="18" charset="0"/>
            </a:endParaRPr>
          </a:p>
          <a:p>
            <a:pPr lvl="1">
              <a:lnSpc>
                <a:spcPct val="80000"/>
              </a:lnSpc>
              <a:buClr>
                <a:srgbClr val="696986"/>
              </a:buClr>
            </a:pPr>
            <a:r>
              <a:rPr lang="en-US" sz="3500" b="1" dirty="0">
                <a:latin typeface="Times New Roman" panose="02020603050405020304" pitchFamily="18" charset="0"/>
                <a:cs typeface="Times New Roman" panose="02020603050405020304" pitchFamily="18" charset="0"/>
              </a:rPr>
              <a:t>Receives reported crimes from 22 different </a:t>
            </a:r>
          </a:p>
          <a:p>
            <a:pPr marL="457200" lvl="1" indent="0">
              <a:lnSpc>
                <a:spcPct val="80000"/>
              </a:lnSpc>
              <a:buClr>
                <a:srgbClr val="696986"/>
              </a:buClr>
              <a:buNone/>
            </a:pPr>
            <a:r>
              <a:rPr lang="en-US" sz="3500" b="1" dirty="0">
                <a:latin typeface="Times New Roman" panose="02020603050405020304" pitchFamily="18" charset="0"/>
                <a:cs typeface="Times New Roman" panose="02020603050405020304" pitchFamily="18" charset="0"/>
              </a:rPr>
              <a:t>    law enforcement agencies</a:t>
            </a:r>
          </a:p>
          <a:p>
            <a:pPr algn="r" eaLnBrk="1" hangingPunct="1">
              <a:lnSpc>
                <a:spcPct val="80000"/>
              </a:lnSpc>
              <a:buClr>
                <a:srgbClr val="696986"/>
              </a:buClr>
            </a:pPr>
            <a:endParaRPr lang="en-US" sz="3500" b="1" dirty="0">
              <a:latin typeface="Times New Roman" panose="02020603050405020304" pitchFamily="18" charset="0"/>
              <a:cs typeface="Times New Roman" panose="02020603050405020304" pitchFamily="18" charset="0"/>
            </a:endParaRPr>
          </a:p>
          <a:p>
            <a:pPr lvl="1">
              <a:lnSpc>
                <a:spcPct val="120000"/>
              </a:lnSpc>
              <a:buClr>
                <a:srgbClr val="696986"/>
              </a:buClr>
            </a:pPr>
            <a:r>
              <a:rPr lang="en-US" sz="3500" b="1" dirty="0">
                <a:latin typeface="Times New Roman" panose="02020603050405020304" pitchFamily="18" charset="0"/>
                <a:cs typeface="Times New Roman" panose="02020603050405020304" pitchFamily="18" charset="0"/>
              </a:rPr>
              <a:t>Is comprised of 86 Attorneys, 24 sworn Investigators and 126 Support Staff </a:t>
            </a:r>
          </a:p>
          <a:p>
            <a:pPr marL="457200" lvl="1" indent="0">
              <a:lnSpc>
                <a:spcPct val="80000"/>
              </a:lnSpc>
              <a:buClr>
                <a:srgbClr val="696986"/>
              </a:buClr>
              <a:buNone/>
            </a:pPr>
            <a:r>
              <a:rPr lang="en-US" sz="3500" b="1" dirty="0">
                <a:latin typeface="Times New Roman" panose="02020603050405020304" pitchFamily="18" charset="0"/>
                <a:cs typeface="Times New Roman" panose="02020603050405020304" pitchFamily="18" charset="0"/>
              </a:rPr>
              <a:t> </a:t>
            </a:r>
          </a:p>
          <a:p>
            <a:pPr lvl="1">
              <a:lnSpc>
                <a:spcPct val="120000"/>
              </a:lnSpc>
              <a:buClr>
                <a:srgbClr val="696986"/>
              </a:buClr>
              <a:buFont typeface="Arial" panose="020B0604020202020204" pitchFamily="34" charset="0"/>
              <a:buChar char="•"/>
            </a:pPr>
            <a:r>
              <a:rPr lang="en-US" sz="3500" b="1" dirty="0">
                <a:latin typeface="Times New Roman" panose="02020603050405020304" pitchFamily="18" charset="0"/>
                <a:cs typeface="Times New Roman" panose="02020603050405020304" pitchFamily="18" charset="0"/>
              </a:rPr>
              <a:t>2019 had 125 Volunteers that spent 17,397 hours in the office. 61 Volunteers received the Presidential Service Award</a:t>
            </a:r>
          </a:p>
          <a:p>
            <a:pPr eaLnBrk="1" hangingPunct="1">
              <a:lnSpc>
                <a:spcPct val="80000"/>
              </a:lnSpc>
              <a:buFont typeface="Wingdings 2" pitchFamily="18" charset="2"/>
              <a:buNone/>
            </a:pPr>
            <a:r>
              <a:rPr lang="en-US" sz="2400" dirty="0"/>
              <a:t>    	     </a:t>
            </a:r>
            <a:endParaRPr lang="en-US" sz="3600" dirty="0"/>
          </a:p>
        </p:txBody>
      </p:sp>
      <p:sp>
        <p:nvSpPr>
          <p:cNvPr id="2" name="Footer Placeholder 1"/>
          <p:cNvSpPr>
            <a:spLocks noGrp="1"/>
          </p:cNvSpPr>
          <p:nvPr>
            <p:ph type="ftr" sz="quarter" idx="11"/>
          </p:nvPr>
        </p:nvSpPr>
        <p:spPr>
          <a:xfrm>
            <a:off x="1981200" y="6297950"/>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97950"/>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5</a:t>
            </a:fld>
            <a:endParaRPr lang="en-US"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3" cstate="print"/>
          <a:stretch>
            <a:fillRect/>
          </a:stretch>
        </p:blipFill>
        <p:spPr>
          <a:xfrm>
            <a:off x="152400" y="5943600"/>
            <a:ext cx="685800" cy="761999"/>
          </a:xfrm>
          <a:prstGeom prst="rect">
            <a:avLst/>
          </a:prstGeom>
        </p:spPr>
      </p:pic>
    </p:spTree>
    <p:extLst>
      <p:ext uri="{BB962C8B-B14F-4D97-AF65-F5344CB8AC3E}">
        <p14:creationId xmlns:p14="http://schemas.microsoft.com/office/powerpoint/2010/main" val="14743177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99" y="762000"/>
            <a:ext cx="8046632" cy="1212630"/>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YOUR 4</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JUDICIAL DISTRICT</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ATTORNEY’S OFFICE</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2000455"/>
            <a:ext cx="7620000" cy="3931877"/>
          </a:xfrm>
        </p:spPr>
        <p:txBody>
          <a:bodyPr>
            <a:normAutofit lnSpcReduction="10000"/>
          </a:bodyPr>
          <a:lstStyle/>
          <a:p>
            <a:pPr lvl="1">
              <a:buClr>
                <a:srgbClr val="696986"/>
              </a:buClr>
            </a:pPr>
            <a:r>
              <a:rPr lang="en-US" sz="2800" b="1" dirty="0">
                <a:latin typeface="Times New Roman" panose="02020603050405020304" pitchFamily="18" charset="0"/>
                <a:cs typeface="Times New Roman" panose="02020603050405020304" pitchFamily="18" charset="0"/>
              </a:rPr>
              <a:t>20 District Court Judges with Felony dockets </a:t>
            </a:r>
          </a:p>
          <a:p>
            <a:pPr lvl="1">
              <a:buClr>
                <a:srgbClr val="696986"/>
              </a:buClr>
            </a:pPr>
            <a:r>
              <a:rPr lang="en-US" sz="2800" b="1" dirty="0">
                <a:latin typeface="Times New Roman" panose="02020603050405020304" pitchFamily="18" charset="0"/>
                <a:cs typeface="Times New Roman" panose="02020603050405020304" pitchFamily="18" charset="0"/>
              </a:rPr>
              <a:t>11 County Court Judges with Misdemeanor dockets </a:t>
            </a:r>
          </a:p>
          <a:p>
            <a:pPr lvl="1">
              <a:buClr>
                <a:srgbClr val="696986"/>
              </a:buClr>
            </a:pPr>
            <a:r>
              <a:rPr lang="en-US" sz="2800" b="1" dirty="0">
                <a:latin typeface="Times New Roman" panose="02020603050405020304" pitchFamily="18" charset="0"/>
                <a:cs typeface="Times New Roman" panose="02020603050405020304" pitchFamily="18" charset="0"/>
              </a:rPr>
              <a:t>4 Juvenile District Court Divisions</a:t>
            </a:r>
          </a:p>
          <a:p>
            <a:pPr lvl="1">
              <a:buClr>
                <a:srgbClr val="696986"/>
              </a:buClr>
            </a:pPr>
            <a:r>
              <a:rPr lang="en-US" sz="2800" b="1" dirty="0">
                <a:latin typeface="Times New Roman" panose="02020603050405020304" pitchFamily="18" charset="0"/>
                <a:cs typeface="Times New Roman" panose="02020603050405020304" pitchFamily="18" charset="0"/>
              </a:rPr>
              <a:t>4 Specialty Courts – DUI Court, Domestic Violence Court, Veteran’s Court, Recovery Court (includes Drug and Heals courts)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937556" y="6297950"/>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p:cNvSpPr>
            <a:spLocks noGrp="1"/>
          </p:cNvSpPr>
          <p:nvPr>
            <p:ph type="sldNum" sz="quarter" idx="12"/>
          </p:nvPr>
        </p:nvSpPr>
        <p:spPr>
          <a:xfrm>
            <a:off x="8382000" y="6340475"/>
            <a:ext cx="609600"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6</a:t>
            </a:fld>
            <a:endParaRPr lang="en-US"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2" cstate="print"/>
          <a:stretch>
            <a:fillRect/>
          </a:stretch>
        </p:blipFill>
        <p:spPr>
          <a:xfrm>
            <a:off x="243885" y="6057927"/>
            <a:ext cx="655228" cy="647673"/>
          </a:xfrm>
          <a:prstGeom prst="rect">
            <a:avLst/>
          </a:prstGeom>
        </p:spPr>
      </p:pic>
    </p:spTree>
    <p:extLst>
      <p:ext uri="{BB962C8B-B14F-4D97-AF65-F5344CB8AC3E}">
        <p14:creationId xmlns:p14="http://schemas.microsoft.com/office/powerpoint/2010/main" val="328831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914400" y="304800"/>
            <a:ext cx="6172200" cy="712787"/>
          </a:xfrm>
        </p:spPr>
        <p:txBody>
          <a:bodyPr/>
          <a:lstStyle/>
          <a:p>
            <a:r>
              <a:rPr lang="en-US" sz="4000" dirty="0">
                <a:latin typeface="Times New Roman" panose="02020603050405020304" pitchFamily="18" charset="0"/>
                <a:cs typeface="Times New Roman" panose="02020603050405020304" pitchFamily="18" charset="0"/>
              </a:rPr>
              <a:t>         PARTNER AGENCIES</a:t>
            </a:r>
          </a:p>
        </p:txBody>
      </p:sp>
      <p:sp>
        <p:nvSpPr>
          <p:cNvPr id="9221" name="Rectangle 5"/>
          <p:cNvSpPr>
            <a:spLocks noGrp="1" noChangeArrowheads="1"/>
          </p:cNvSpPr>
          <p:nvPr>
            <p:ph sz="half" idx="1"/>
          </p:nvPr>
        </p:nvSpPr>
        <p:spPr>
          <a:xfrm>
            <a:off x="1219200" y="1066800"/>
            <a:ext cx="3810000" cy="5181600"/>
          </a:xfrm>
          <a:prstGeom prst="rect">
            <a:avLst/>
          </a:prstGeom>
        </p:spPr>
        <p:txBody>
          <a:bodyPr>
            <a:normAutofit fontScale="92500" lnSpcReduction="10000"/>
          </a:bodyPr>
          <a:lstStyle/>
          <a:p>
            <a:pPr>
              <a:lnSpc>
                <a:spcPct val="80000"/>
              </a:lnSpc>
              <a:buClr>
                <a:srgbClr val="696986"/>
              </a:buClr>
            </a:pPr>
            <a:r>
              <a:rPr lang="en-US" sz="1800" b="1" dirty="0">
                <a:latin typeface="Times New Roman" panose="02020603050405020304" pitchFamily="18" charset="0"/>
                <a:cs typeface="Times New Roman" panose="02020603050405020304" pitchFamily="18" charset="0"/>
              </a:rPr>
              <a:t>Colorado Springs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El Paso County Sheriff’s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Teller County Sheriff’s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Manitou Springs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Colorado State Patrol</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Fountain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Woodland Park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Green Mountain Falls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Victor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Cripple Creek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Calhan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Palmer Lake Marshal’s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Monument Police Department</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Colorado Bureau of Investigation</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Colorado Division of Wildlife</a:t>
            </a:r>
          </a:p>
        </p:txBody>
      </p:sp>
      <p:sp>
        <p:nvSpPr>
          <p:cNvPr id="9222" name="Rectangle 6"/>
          <p:cNvSpPr>
            <a:spLocks noGrp="1" noChangeArrowheads="1"/>
          </p:cNvSpPr>
          <p:nvPr>
            <p:ph sz="half" idx="2"/>
          </p:nvPr>
        </p:nvSpPr>
        <p:spPr>
          <a:xfrm>
            <a:off x="5334000" y="1295400"/>
            <a:ext cx="3429000" cy="5105400"/>
          </a:xfrm>
          <a:prstGeom prst="rect">
            <a:avLst/>
          </a:prstGeom>
        </p:spPr>
        <p:txBody>
          <a:bodyPr>
            <a:normAutofit fontScale="92500" lnSpcReduction="10000"/>
          </a:bodyPr>
          <a:lstStyle/>
          <a:p>
            <a:pPr>
              <a:lnSpc>
                <a:spcPct val="80000"/>
              </a:lnSpc>
              <a:buClr>
                <a:srgbClr val="696986"/>
              </a:buClr>
            </a:pPr>
            <a:r>
              <a:rPr lang="en-US" sz="1800" b="1" dirty="0">
                <a:latin typeface="Times New Roman" panose="02020603050405020304" pitchFamily="18" charset="0"/>
                <a:cs typeface="Times New Roman" panose="02020603050405020304" pitchFamily="18" charset="0"/>
              </a:rPr>
              <a:t>Colorado Division of Gaming</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Colorado Attorney General’s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United States Attorney’s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Ft. Carson Judge Advocate General’s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United States Air Force Academy Judge Advocate General’s Office</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Fire Departments within El Paso and Teller Counties</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Humane Society</a:t>
            </a:r>
          </a:p>
          <a:p>
            <a:pPr>
              <a:lnSpc>
                <a:spcPct val="80000"/>
              </a:lnSpc>
              <a:buClr>
                <a:srgbClr val="696986"/>
              </a:buClr>
            </a:pPr>
            <a:r>
              <a:rPr lang="en-US" sz="1800" b="1" dirty="0">
                <a:latin typeface="Times New Roman" panose="02020603050405020304" pitchFamily="18" charset="0"/>
                <a:cs typeface="Times New Roman" panose="02020603050405020304" pitchFamily="18" charset="0"/>
              </a:rPr>
              <a:t>Agencies of the United States Government, including the Federal Bureau of Investigation, Internal Revenue Service, Immigration and Naturalization Service, U.S. Marshall, Drug Enforcement Administration, and Bureau of Alcohol, Tobacco and Firearms.</a:t>
            </a:r>
          </a:p>
          <a:p>
            <a:pPr>
              <a:lnSpc>
                <a:spcPct val="80000"/>
              </a:lnSpc>
            </a:pPr>
            <a:endParaRPr lang="en-US" sz="18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1981200" y="6416674"/>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3" name="Slide Number Placeholder 2"/>
          <p:cNvSpPr>
            <a:spLocks noGrp="1"/>
          </p:cNvSpPr>
          <p:nvPr>
            <p:ph type="sldNum" sz="quarter" idx="12"/>
          </p:nvPr>
        </p:nvSpPr>
        <p:spPr>
          <a:xfrm>
            <a:off x="8534400" y="6297950"/>
            <a:ext cx="413483" cy="365125"/>
          </a:xfrm>
        </p:spPr>
        <p:txBody>
          <a:bodyPr/>
          <a:lstStyle/>
          <a:p>
            <a:fld id="{147C1B20-DEF4-46E3-B77F-0FB6B8193D90}" type="slidenum">
              <a:rPr lang="en-US" sz="1400" smtClean="0">
                <a:latin typeface="Times New Roman" panose="02020603050405020304" pitchFamily="18" charset="0"/>
                <a:cs typeface="Times New Roman" panose="02020603050405020304" pitchFamily="18" charset="0"/>
              </a:rPr>
              <a:pPr/>
              <a:t>7</a:t>
            </a:fld>
            <a:endParaRPr lang="en-US" sz="1400" dirty="0">
              <a:latin typeface="Times New Roman" panose="02020603050405020304" pitchFamily="18" charset="0"/>
              <a:cs typeface="Times New Roman" panose="02020603050405020304" pitchFamily="18" charset="0"/>
            </a:endParaRPr>
          </a:p>
        </p:txBody>
      </p:sp>
      <p:pic>
        <p:nvPicPr>
          <p:cNvPr id="7" name="Picture 6" descr="logo-1-T.gif"/>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20592024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358" y="88084"/>
            <a:ext cx="7696200" cy="1334536"/>
          </a:xfrm>
        </p:spPr>
        <p:txBody>
          <a:bodyPr>
            <a:normAutofit/>
          </a:bodyPr>
          <a:lstStyle/>
          <a:p>
            <a:pPr algn="ctr"/>
            <a:r>
              <a:rPr lang="en-US" sz="3600" b="1" dirty="0">
                <a:latin typeface="Times New Roman" panose="02020603050405020304" pitchFamily="18" charset="0"/>
                <a:cs typeface="Times New Roman" panose="02020603050405020304" pitchFamily="18" charset="0"/>
              </a:rPr>
              <a:t>YOUR 4</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JUDICIAL DISTRICT</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ATTORNEY’S OFFICE</a:t>
            </a:r>
          </a:p>
        </p:txBody>
      </p:sp>
      <p:sp>
        <p:nvSpPr>
          <p:cNvPr id="3" name="Content Placeholder 2"/>
          <p:cNvSpPr>
            <a:spLocks noGrp="1"/>
          </p:cNvSpPr>
          <p:nvPr>
            <p:ph idx="1"/>
          </p:nvPr>
        </p:nvSpPr>
        <p:spPr>
          <a:xfrm>
            <a:off x="371258" y="1859369"/>
            <a:ext cx="8534400" cy="4042377"/>
          </a:xfrm>
        </p:spPr>
        <p:txBody>
          <a:bodyPr>
            <a:normAutofit fontScale="62500" lnSpcReduction="20000"/>
          </a:bodyPr>
          <a:lstStyle/>
          <a:p>
            <a:pPr lvl="1">
              <a:buClr>
                <a:srgbClr val="696986"/>
              </a:buClr>
            </a:pPr>
            <a:r>
              <a:rPr lang="en-US" sz="2900" b="1" dirty="0">
                <a:latin typeface="Times New Roman" panose="02020603050405020304" pitchFamily="18" charset="0"/>
                <a:cs typeface="Times New Roman" panose="02020603050405020304" pitchFamily="18" charset="0"/>
              </a:rPr>
              <a:t>9 Specialty Divisions – SVU, Economic Crime, Felony Intake, Investigations, Victim Witness, Diversion services, Neighborhood Justice Center services, Veteran’s Court, Appellate Unit</a:t>
            </a:r>
          </a:p>
          <a:p>
            <a:pPr marL="457200" lvl="1" indent="0">
              <a:buClr>
                <a:srgbClr val="696986"/>
              </a:buClr>
              <a:buNone/>
            </a:pPr>
            <a:endParaRPr lang="en-US" sz="2900" b="1" dirty="0">
              <a:latin typeface="Times New Roman" panose="02020603050405020304" pitchFamily="18" charset="0"/>
              <a:cs typeface="Times New Roman" panose="02020603050405020304" pitchFamily="18" charset="0"/>
            </a:endParaRPr>
          </a:p>
          <a:p>
            <a:pPr lvl="1">
              <a:buClr>
                <a:srgbClr val="696986"/>
              </a:buClr>
            </a:pPr>
            <a:r>
              <a:rPr lang="en-US" sz="2900" b="1" dirty="0">
                <a:latin typeface="Times New Roman" panose="02020603050405020304" pitchFamily="18" charset="0"/>
                <a:cs typeface="Times New Roman" panose="02020603050405020304" pitchFamily="18" charset="0"/>
              </a:rPr>
              <a:t>Major Units:</a:t>
            </a:r>
          </a:p>
          <a:p>
            <a:pPr lvl="2">
              <a:buClr>
                <a:srgbClr val="696986"/>
              </a:buClr>
            </a:pPr>
            <a:r>
              <a:rPr lang="en-US" sz="2900" b="1" dirty="0">
                <a:latin typeface="Times New Roman" panose="02020603050405020304" pitchFamily="18" charset="0"/>
                <a:cs typeface="Times New Roman" panose="02020603050405020304" pitchFamily="18" charset="0"/>
              </a:rPr>
              <a:t>District Court – Prosecutes Felony Cases</a:t>
            </a:r>
          </a:p>
          <a:p>
            <a:pPr lvl="2">
              <a:buClr>
                <a:srgbClr val="696986"/>
              </a:buClr>
            </a:pPr>
            <a:r>
              <a:rPr lang="en-US" sz="2900" b="1" dirty="0">
                <a:latin typeface="Times New Roman" panose="02020603050405020304" pitchFamily="18" charset="0"/>
                <a:cs typeface="Times New Roman" panose="02020603050405020304" pitchFamily="18" charset="0"/>
              </a:rPr>
              <a:t>County Court – Prosecutes Misdemeanor Cases</a:t>
            </a:r>
          </a:p>
          <a:p>
            <a:pPr lvl="2">
              <a:buClr>
                <a:srgbClr val="696986"/>
              </a:buClr>
            </a:pPr>
            <a:r>
              <a:rPr lang="en-US" sz="2900" b="1" dirty="0">
                <a:latin typeface="Times New Roman" panose="02020603050405020304" pitchFamily="18" charset="0"/>
                <a:cs typeface="Times New Roman" panose="02020603050405020304" pitchFamily="18" charset="0"/>
              </a:rPr>
              <a:t>Juvenile Division – Prosecutes Juvenile Criminal Cases</a:t>
            </a:r>
          </a:p>
          <a:p>
            <a:pPr lvl="2">
              <a:buClr>
                <a:srgbClr val="696986"/>
              </a:buClr>
            </a:pPr>
            <a:r>
              <a:rPr lang="en-US" sz="2900" b="1" dirty="0">
                <a:latin typeface="Times New Roman" panose="02020603050405020304" pitchFamily="18" charset="0"/>
                <a:cs typeface="Times New Roman" panose="02020603050405020304" pitchFamily="18" charset="0"/>
              </a:rPr>
              <a:t>Discovery – fulfills discovery for 30,000 – 35,000 criminal cases each year</a:t>
            </a:r>
          </a:p>
          <a:p>
            <a:pPr marL="365760" lvl="1" indent="0">
              <a:buClr>
                <a:srgbClr val="696986"/>
              </a:buClr>
              <a:buNone/>
            </a:pPr>
            <a:endParaRPr lang="en-US" sz="2900" b="1" dirty="0">
              <a:latin typeface="Times New Roman" panose="02020603050405020304" pitchFamily="18" charset="0"/>
              <a:cs typeface="Times New Roman" panose="02020603050405020304" pitchFamily="18" charset="0"/>
            </a:endParaRPr>
          </a:p>
          <a:p>
            <a:pPr lvl="1">
              <a:buClr>
                <a:srgbClr val="696986"/>
              </a:buClr>
            </a:pPr>
            <a:r>
              <a:rPr lang="en-US" sz="2900" b="1" dirty="0">
                <a:latin typeface="Times New Roman" panose="02020603050405020304" pitchFamily="18" charset="0"/>
                <a:cs typeface="Times New Roman" panose="02020603050405020304" pitchFamily="18" charset="0"/>
              </a:rPr>
              <a:t>Other Programs –  Not One More, Human Trafficking, Prescription Drug, Stop Program, Kids Against Crime</a:t>
            </a:r>
          </a:p>
          <a:p>
            <a:pPr marL="365760" lvl="1" indent="0">
              <a:buClr>
                <a:schemeClr val="accent5"/>
              </a:buClr>
              <a:buNone/>
            </a:pPr>
            <a:endParaRPr lang="en-US" sz="2800" b="1" dirty="0">
              <a:solidFill>
                <a:schemeClr val="accent2"/>
              </a:solidFill>
            </a:endParaRPr>
          </a:p>
          <a:p>
            <a:endParaRPr lang="en-US" dirty="0"/>
          </a:p>
        </p:txBody>
      </p:sp>
      <p:sp>
        <p:nvSpPr>
          <p:cNvPr id="4" name="Footer Placeholder 3"/>
          <p:cNvSpPr>
            <a:spLocks noGrp="1"/>
          </p:cNvSpPr>
          <p:nvPr>
            <p:ph type="ftr" sz="quarter" idx="11"/>
          </p:nvPr>
        </p:nvSpPr>
        <p:spPr>
          <a:xfrm>
            <a:off x="1981200" y="6297950"/>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p:cNvSpPr>
            <a:spLocks noGrp="1"/>
          </p:cNvSpPr>
          <p:nvPr>
            <p:ph type="sldNum" sz="quarter" idx="12"/>
          </p:nvPr>
        </p:nvSpPr>
        <p:spPr>
          <a:xfrm>
            <a:off x="8534400" y="6297950"/>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8</a:t>
            </a:fld>
            <a:endParaRPr lang="en-US"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82100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358" y="88084"/>
            <a:ext cx="7696200" cy="1334536"/>
          </a:xfrm>
        </p:spPr>
        <p:txBody>
          <a:bodyPr>
            <a:normAutofit/>
          </a:bodyPr>
          <a:lstStyle/>
          <a:p>
            <a:pPr algn="ctr"/>
            <a:r>
              <a:rPr lang="en-US" sz="3600" b="1" dirty="0">
                <a:latin typeface="Times New Roman" panose="02020603050405020304" pitchFamily="18" charset="0"/>
                <a:cs typeface="Times New Roman" panose="02020603050405020304" pitchFamily="18" charset="0"/>
              </a:rPr>
              <a:t>YOUR 4</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JUDICIAL DISTRICT</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ATTORNEY’S OFFICE</a:t>
            </a:r>
          </a:p>
        </p:txBody>
      </p:sp>
      <p:sp>
        <p:nvSpPr>
          <p:cNvPr id="3" name="Content Placeholder 2"/>
          <p:cNvSpPr>
            <a:spLocks noGrp="1"/>
          </p:cNvSpPr>
          <p:nvPr>
            <p:ph idx="1"/>
          </p:nvPr>
        </p:nvSpPr>
        <p:spPr>
          <a:xfrm>
            <a:off x="1027650" y="1894111"/>
            <a:ext cx="7506750" cy="4042377"/>
          </a:xfrm>
        </p:spPr>
        <p:txBody>
          <a:bodyPr>
            <a:normAutofit fontScale="92500" lnSpcReduction="20000"/>
          </a:bodyPr>
          <a:lstStyle/>
          <a:p>
            <a:pPr marL="457200" lvl="1" indent="0">
              <a:buClr>
                <a:srgbClr val="696986"/>
              </a:buClr>
              <a:buNone/>
            </a:pPr>
            <a:endParaRPr lang="en-US" sz="3200" b="1" dirty="0">
              <a:latin typeface="Times New Roman" panose="02020603050405020304" pitchFamily="18" charset="0"/>
              <a:cs typeface="Times New Roman" panose="02020603050405020304" pitchFamily="18" charset="0"/>
            </a:endParaRPr>
          </a:p>
          <a:p>
            <a:pPr marL="457200" lvl="1" indent="0">
              <a:buClr>
                <a:srgbClr val="696986"/>
              </a:buClr>
              <a:buNone/>
            </a:pPr>
            <a:r>
              <a:rPr lang="en-US" sz="3400" b="1" dirty="0">
                <a:latin typeface="Times New Roman" panose="02020603050405020304" pitchFamily="18" charset="0"/>
                <a:cs typeface="Times New Roman" panose="02020603050405020304" pitchFamily="18" charset="0"/>
              </a:rPr>
              <a:t>New Programs coming in 2021</a:t>
            </a:r>
          </a:p>
          <a:p>
            <a:pPr lvl="1">
              <a:buClr>
                <a:srgbClr val="696986"/>
              </a:buClr>
            </a:pPr>
            <a:endParaRPr lang="en-US" sz="3400" b="1" dirty="0">
              <a:latin typeface="Times New Roman" panose="02020603050405020304" pitchFamily="18" charset="0"/>
              <a:cs typeface="Times New Roman" panose="02020603050405020304" pitchFamily="18" charset="0"/>
            </a:endParaRPr>
          </a:p>
          <a:p>
            <a:pPr lvl="2">
              <a:buClr>
                <a:srgbClr val="696986"/>
              </a:buClr>
            </a:pPr>
            <a:r>
              <a:rPr lang="en-US" sz="3400" b="1" dirty="0">
                <a:latin typeface="Times New Roman" panose="02020603050405020304" pitchFamily="18" charset="0"/>
                <a:cs typeface="Times New Roman" panose="02020603050405020304" pitchFamily="18" charset="0"/>
              </a:rPr>
              <a:t>Intelligence Driven Prosecution -</a:t>
            </a:r>
          </a:p>
          <a:p>
            <a:pPr marL="914400" lvl="2" indent="0">
              <a:buClr>
                <a:srgbClr val="696986"/>
              </a:buClr>
              <a:buNone/>
            </a:pPr>
            <a:r>
              <a:rPr lang="en-US" sz="3400" b="1" dirty="0">
                <a:latin typeface="Times New Roman" panose="02020603050405020304" pitchFamily="18" charset="0"/>
                <a:cs typeface="Times New Roman" panose="02020603050405020304" pitchFamily="18" charset="0"/>
              </a:rPr>
              <a:t>   a partnership with UCCS</a:t>
            </a:r>
          </a:p>
          <a:p>
            <a:pPr marL="914400" lvl="2" indent="0">
              <a:buClr>
                <a:srgbClr val="696986"/>
              </a:buClr>
              <a:buNone/>
            </a:pPr>
            <a:endParaRPr lang="en-US" sz="3400" b="1" dirty="0">
              <a:latin typeface="Times New Roman" panose="02020603050405020304" pitchFamily="18" charset="0"/>
              <a:cs typeface="Times New Roman" panose="02020603050405020304" pitchFamily="18" charset="0"/>
            </a:endParaRPr>
          </a:p>
          <a:p>
            <a:pPr lvl="2">
              <a:buClr>
                <a:srgbClr val="696986"/>
              </a:buClr>
            </a:pPr>
            <a:r>
              <a:rPr lang="en-US" sz="3400" b="1" dirty="0">
                <a:latin typeface="Times New Roman" panose="02020603050405020304" pitchFamily="18" charset="0"/>
                <a:cs typeface="Times New Roman" panose="02020603050405020304" pitchFamily="18" charset="0"/>
              </a:rPr>
              <a:t>Animal Cruelty</a:t>
            </a:r>
          </a:p>
          <a:p>
            <a:pPr marL="365760" lvl="1" indent="0">
              <a:buClr>
                <a:schemeClr val="accent5"/>
              </a:buClr>
              <a:buNone/>
            </a:pPr>
            <a:endParaRPr lang="en-US" sz="2800" b="1" dirty="0">
              <a:solidFill>
                <a:schemeClr val="accent2"/>
              </a:solidFill>
            </a:endParaRPr>
          </a:p>
          <a:p>
            <a:endParaRPr lang="en-US" dirty="0"/>
          </a:p>
        </p:txBody>
      </p:sp>
      <p:sp>
        <p:nvSpPr>
          <p:cNvPr id="4" name="Footer Placeholder 3"/>
          <p:cNvSpPr>
            <a:spLocks noGrp="1"/>
          </p:cNvSpPr>
          <p:nvPr>
            <p:ph type="ftr" sz="quarter" idx="11"/>
          </p:nvPr>
        </p:nvSpPr>
        <p:spPr>
          <a:xfrm>
            <a:off x="1914741" y="6346102"/>
            <a:ext cx="5314517" cy="365125"/>
          </a:xfrm>
        </p:spPr>
        <p:txBody>
          <a:bodyPr/>
          <a:lstStyle/>
          <a:p>
            <a:r>
              <a:rPr lang="en-US" dirty="0">
                <a:latin typeface="Times New Roman" panose="02020603050405020304" pitchFamily="18" charset="0"/>
                <a:cs typeface="Times New Roman" panose="02020603050405020304" pitchFamily="18" charset="0"/>
              </a:rPr>
              <a:t>4th Judicial District Attorney's Office</a:t>
            </a:r>
          </a:p>
        </p:txBody>
      </p:sp>
      <p:sp>
        <p:nvSpPr>
          <p:cNvPr id="5" name="Slide Number Placeholder 4"/>
          <p:cNvSpPr>
            <a:spLocks noGrp="1"/>
          </p:cNvSpPr>
          <p:nvPr>
            <p:ph type="sldNum" sz="quarter" idx="12"/>
          </p:nvPr>
        </p:nvSpPr>
        <p:spPr>
          <a:xfrm>
            <a:off x="8534400" y="6297950"/>
            <a:ext cx="427833" cy="365125"/>
          </a:xfrm>
        </p:spPr>
        <p:txBody>
          <a:bodyPr/>
          <a:lstStyle/>
          <a:p>
            <a:fld id="{D4B5ADC2-7248-4799-8E52-477E151C3EE9}" type="slidenum">
              <a:rPr lang="en-US" sz="1400" smtClean="0">
                <a:latin typeface="Times New Roman" panose="02020603050405020304" pitchFamily="18" charset="0"/>
                <a:cs typeface="Times New Roman" panose="02020603050405020304" pitchFamily="18" charset="0"/>
              </a:rPr>
              <a:pPr/>
              <a:t>9</a:t>
            </a:fld>
            <a:endParaRPr lang="en-US" dirty="0">
              <a:latin typeface="Times New Roman" panose="02020603050405020304" pitchFamily="18" charset="0"/>
              <a:cs typeface="Times New Roman" panose="02020603050405020304" pitchFamily="18" charset="0"/>
            </a:endParaRPr>
          </a:p>
        </p:txBody>
      </p:sp>
      <p:pic>
        <p:nvPicPr>
          <p:cNvPr id="6" name="Picture 5" descr="logo-1-T.gif"/>
          <p:cNvPicPr>
            <a:picLocks noChangeAspect="1"/>
          </p:cNvPicPr>
          <p:nvPr/>
        </p:nvPicPr>
        <p:blipFill>
          <a:blip r:embed="rId2" cstate="print"/>
          <a:stretch>
            <a:fillRect/>
          </a:stretch>
        </p:blipFill>
        <p:spPr>
          <a:xfrm>
            <a:off x="152400" y="5953266"/>
            <a:ext cx="838199" cy="828534"/>
          </a:xfrm>
          <a:prstGeom prst="rect">
            <a:avLst/>
          </a:prstGeom>
        </p:spPr>
      </p:pic>
    </p:spTree>
    <p:extLst>
      <p:ext uri="{BB962C8B-B14F-4D97-AF65-F5344CB8AC3E}">
        <p14:creationId xmlns:p14="http://schemas.microsoft.com/office/powerpoint/2010/main" val="3948668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2">
      <a:dk1>
        <a:sysClr val="windowText" lastClr="000000"/>
      </a:dk1>
      <a:lt1>
        <a:sysClr val="window" lastClr="FFFFFF"/>
      </a:lt1>
      <a:dk2>
        <a:srgbClr val="212121"/>
      </a:dk2>
      <a:lt2>
        <a:srgbClr val="CDD0D1"/>
      </a:lt2>
      <a:accent1>
        <a:srgbClr val="FB6B13"/>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9F51A06C0D1C4E956932000EE6386A" ma:contentTypeVersion="15" ma:contentTypeDescription="Create a new document." ma:contentTypeScope="" ma:versionID="bf10514ff5ef759cfeea5d6a2295b139">
  <xsd:schema xmlns:xsd="http://www.w3.org/2001/XMLSchema" xmlns:xs="http://www.w3.org/2001/XMLSchema" xmlns:p="http://schemas.microsoft.com/office/2006/metadata/properties" xmlns:ns1="http://schemas.microsoft.com/sharepoint/v3" xmlns:ns3="6ba237c1-8d31-4001-94bf-cd13b3313be1" xmlns:ns4="16780bfd-496a-4251-aaeb-e9779a03b354" targetNamespace="http://schemas.microsoft.com/office/2006/metadata/properties" ma:root="true" ma:fieldsID="2821ccdfd803df29279fcc76b6d6d1d8" ns1:_="" ns3:_="" ns4:_="">
    <xsd:import namespace="http://schemas.microsoft.com/sharepoint/v3"/>
    <xsd:import namespace="6ba237c1-8d31-4001-94bf-cd13b3313be1"/>
    <xsd:import namespace="16780bfd-496a-4251-aaeb-e9779a03b354"/>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a237c1-8d31-4001-94bf-cd13b3313b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780bfd-496a-4251-aaeb-e9779a03b3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1F68F1-EE7B-4A73-8DC2-8AC79A900BDE}">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16780bfd-496a-4251-aaeb-e9779a03b354"/>
    <ds:schemaRef ds:uri="6ba237c1-8d31-4001-94bf-cd13b3313be1"/>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B8FB1EE-9ABF-4687-AB7C-3435AB765B2A}">
  <ds:schemaRefs>
    <ds:schemaRef ds:uri="http://schemas.microsoft.com/sharepoint/v3/contenttype/forms"/>
  </ds:schemaRefs>
</ds:datastoreItem>
</file>

<file path=customXml/itemProps3.xml><?xml version="1.0" encoding="utf-8"?>
<ds:datastoreItem xmlns:ds="http://schemas.openxmlformats.org/officeDocument/2006/customXml" ds:itemID="{101EABE0-5F2C-4711-97D8-62516B558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ba237c1-8d31-4001-94bf-cd13b3313be1"/>
    <ds:schemaRef ds:uri="16780bfd-496a-4251-aaeb-e9779a03b3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1265</Words>
  <Application>Microsoft Office PowerPoint</Application>
  <PresentationFormat>On-screen Show (4:3)</PresentationFormat>
  <Paragraphs>293</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Corbel</vt:lpstr>
      <vt:lpstr>Times New Roman</vt:lpstr>
      <vt:lpstr>Wingdings 2</vt:lpstr>
      <vt:lpstr>Parallax</vt:lpstr>
      <vt:lpstr>2021 Budget Presentation District Attorney’s Office </vt:lpstr>
      <vt:lpstr>The mission of the Fourth Judicial District Attorney’s Office is to administer justice, advocate for victims and partner with law enforcement and the citizens of this community in the deterrence and prevention of crime.</vt:lpstr>
      <vt:lpstr>The Office of the District Attorney is mandated and                                   governed by the               Colorado Constitution and       CRS 20-1-101 to 20-1-308</vt:lpstr>
      <vt:lpstr>22 DISTRICT ATTORNEY JURISDICTIONS</vt:lpstr>
      <vt:lpstr>YOUR 4TH JUDICIAL DISTRICT   ATTORNEY’S OFFICE</vt:lpstr>
      <vt:lpstr>YOUR 4TH JUDICIAL DISTRICT ATTORNEY’S OFFICE </vt:lpstr>
      <vt:lpstr>         PARTNER AGENCIES</vt:lpstr>
      <vt:lpstr>YOUR 4TH JUDICIAL DISTRICT ATTORNEY’S OFFICE</vt:lpstr>
      <vt:lpstr>YOUR 4TH JUDICIAL DISTRICT ATTORNEY’S OFFICE</vt:lpstr>
      <vt:lpstr>                     </vt:lpstr>
      <vt:lpstr>                    AWARDS </vt:lpstr>
      <vt:lpstr>  MAJOR METRO COMPARISON 2019   </vt:lpstr>
      <vt:lpstr>2019 BUDGET COMPARISON    USING 10-COUNTY SURVEY</vt:lpstr>
      <vt:lpstr>2019 STATISTICS</vt:lpstr>
      <vt:lpstr>2019 STATISTICS</vt:lpstr>
      <vt:lpstr>COVID-19 AND CRIMINAL JUSTICE</vt:lpstr>
      <vt:lpstr>2020 EL PASO COUNTY DISTRICT ATTORNEY’S OFFICE  BUDGET</vt:lpstr>
      <vt:lpstr>CRITICAL NEEDS  2021 </vt:lpstr>
      <vt:lpstr>                      CRITICAL NEEDS                        PERSONNEL – ON GOING NEEDS   </vt:lpstr>
      <vt:lpstr>                      ON GOING CRITICAL NEEDS                       PERSONNEL – ON GOING NEEDS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2017-10-09T01:43:08Z</dcterms:created>
  <dcterms:modified xsi:type="dcterms:W3CDTF">2020-09-28T16:00:26Z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y fmtid="{D5CDD505-2E9C-101B-9397-08002B2CF9AE}" pid="3" name="ContentTypeId">
    <vt:lpwstr>0x010100029F51A06C0D1C4E956932000EE6386A</vt:lpwstr>
  </property>
</Properties>
</file>