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80" r:id="rId2"/>
    <p:sldId id="282" r:id="rId3"/>
    <p:sldId id="287" r:id="rId4"/>
    <p:sldId id="288" r:id="rId5"/>
    <p:sldId id="292" r:id="rId6"/>
    <p:sldId id="293" r:id="rId7"/>
    <p:sldId id="294" r:id="rId8"/>
    <p:sldId id="289" r:id="rId9"/>
    <p:sldId id="291" r:id="rId10"/>
    <p:sldId id="266" r:id="rId11"/>
    <p:sldId id="290" r:id="rId12"/>
    <p:sldId id="295" r:id="rId13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10" d="100"/>
          <a:sy n="110" d="100"/>
        </p:scale>
        <p:origin x="106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D51FE994-539D-4EB2-A4C2-E72AE38FA158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699F2EB-2812-4D4C-959E-AA84062FDA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4C873E5-5590-4B3B-BEF0-34328E013882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C873E5-5590-4B3B-BEF0-34328E013882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4C873E5-5590-4B3B-BEF0-34328E013882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4C873E5-5590-4B3B-BEF0-34328E013882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olorado.ballottrax.net/voter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67200"/>
            <a:ext cx="5486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Chuck Broerman</a:t>
            </a:r>
          </a:p>
          <a:p>
            <a:r>
              <a:rPr lang="en-US" dirty="0">
                <a:solidFill>
                  <a:schemeClr val="tx1"/>
                </a:solidFill>
              </a:rPr>
              <a:t>El Paso County Clerk and Recorder</a:t>
            </a:r>
          </a:p>
          <a:p>
            <a:r>
              <a:rPr lang="en-US" dirty="0">
                <a:solidFill>
                  <a:schemeClr val="tx1"/>
                </a:solidFill>
              </a:rPr>
              <a:t>October 6, 2020</a:t>
            </a:r>
          </a:p>
        </p:txBody>
      </p:sp>
      <p:pic>
        <p:nvPicPr>
          <p:cNvPr id="4" name="Picture 3" descr="CAR Logo Transpar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304800"/>
            <a:ext cx="2785403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History of Voter Outreach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/>
          </a:bodyPr>
          <a:lstStyle/>
          <a:p>
            <a:r>
              <a:rPr lang="en-US" dirty="0"/>
              <a:t>Secure 24-Hour Drop Box</a:t>
            </a: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2012 – 2</a:t>
            </a: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2014 – 12</a:t>
            </a: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2016 – 15</a:t>
            </a: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2018 – 16</a:t>
            </a: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2020 - 37</a:t>
            </a:r>
          </a:p>
          <a:p>
            <a:pPr marL="411480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r>
              <a:rPr lang="en-US" dirty="0"/>
              <a:t>231%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increase in drop boxes from 2016 General Election </a:t>
            </a: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lvl="2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endParaRPr lang="en-US" sz="2200" dirty="0"/>
          </a:p>
          <a:p>
            <a:pPr lvl="1"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General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Election Important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USPS Mailer – national mailer containing incorrect information for Colorado.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Confidence in USPS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Great Partnership over the past 12 elections</a:t>
            </a: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r>
              <a:rPr lang="en-US" sz="2200" dirty="0"/>
              <a:t>BallotTrax Implementation- Statewide ballot tracking service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September 14, 2020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Voters with an email on file were automatically enrolled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Enroll to receive notification at:  </a:t>
            </a:r>
            <a:r>
              <a:rPr lang="en-US" sz="2000" dirty="0">
                <a:solidFill>
                  <a:schemeClr val="tx2"/>
                </a:solidFill>
                <a:hlinkClick r:id="rId2"/>
              </a:rPr>
              <a:t>https://colorado.ballottrax.net/voter/</a:t>
            </a:r>
            <a:endParaRPr lang="en-US" sz="2000" dirty="0">
              <a:solidFill>
                <a:schemeClr val="tx2"/>
              </a:solidFill>
            </a:endParaRPr>
          </a:p>
          <a:p>
            <a:pPr marL="411480" lvl="1" indent="0">
              <a:buNone/>
            </a:pPr>
            <a:endParaRPr lang="en-US" sz="2000" dirty="0"/>
          </a:p>
          <a:p>
            <a:r>
              <a:rPr lang="en-US" sz="2200" dirty="0">
                <a:solidFill>
                  <a:schemeClr val="tx1"/>
                </a:solidFill>
              </a:rPr>
              <a:t>TXT2CURE Implementation- Powered by </a:t>
            </a:r>
            <a:r>
              <a:rPr lang="en-US" sz="2200" dirty="0"/>
              <a:t>G</a:t>
            </a:r>
            <a:r>
              <a:rPr lang="en-US" sz="2200" dirty="0">
                <a:solidFill>
                  <a:schemeClr val="tx1"/>
                </a:solidFill>
              </a:rPr>
              <a:t>lobal Mobile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3 methods to cure a signature discrepancy 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Paper Form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Email 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Patented smartphone sign solution (TXT2CURE)</a:t>
            </a:r>
          </a:p>
          <a:p>
            <a:pPr lvl="2"/>
            <a:endParaRPr lang="en-US" sz="1800" dirty="0">
              <a:solidFill>
                <a:schemeClr val="tx1"/>
              </a:solidFill>
            </a:endParaRP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lvl="2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endParaRPr lang="en-US" sz="2200" dirty="0"/>
          </a:p>
          <a:p>
            <a:pPr lvl="1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27379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A0637-20E7-432A-9E7A-DECD06706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066800"/>
          </a:xfrm>
        </p:spPr>
        <p:txBody>
          <a:bodyPr/>
          <a:lstStyle/>
          <a:p>
            <a:pPr algn="ctr"/>
            <a:r>
              <a:rPr lang="en-US" dirty="0"/>
              <a:t>Commentary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C1018-9A88-4A83-983D-C1556B48A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81784"/>
            <a:ext cx="8229600" cy="2694432"/>
          </a:xfrm>
        </p:spPr>
        <p:txBody>
          <a:bodyPr/>
          <a:lstStyle/>
          <a:p>
            <a:r>
              <a:rPr lang="en-US" dirty="0"/>
              <a:t>Most secure voting system in the country</a:t>
            </a:r>
          </a:p>
          <a:p>
            <a:r>
              <a:rPr lang="en-US" dirty="0"/>
              <a:t>Easy to vote….hard to cheat</a:t>
            </a:r>
          </a:p>
          <a:p>
            <a:r>
              <a:rPr lang="en-US" dirty="0"/>
              <a:t>Experienced-12 Elections, 1 during a pandemic</a:t>
            </a:r>
          </a:p>
          <a:p>
            <a:r>
              <a:rPr lang="en-US" dirty="0"/>
              <a:t>Observation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7F69FE1-FF80-49BA-8D38-7DCF8325D217}"/>
              </a:ext>
            </a:extLst>
          </p:cNvPr>
          <p:cNvSpPr txBox="1">
            <a:spLocks/>
          </p:cNvSpPr>
          <p:nvPr/>
        </p:nvSpPr>
        <p:spPr>
          <a:xfrm>
            <a:off x="463731" y="4572000"/>
            <a:ext cx="8229600" cy="1066800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Vote Your Mail Ballot in the Safety and Security of Your Home! </a:t>
            </a:r>
          </a:p>
        </p:txBody>
      </p:sp>
    </p:spTree>
    <p:extLst>
      <p:ext uri="{BB962C8B-B14F-4D97-AF65-F5344CB8AC3E}">
        <p14:creationId xmlns:p14="http://schemas.microsoft.com/office/powerpoint/2010/main" val="696957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066800"/>
          </a:xfrm>
        </p:spPr>
        <p:txBody>
          <a:bodyPr/>
          <a:lstStyle/>
          <a:p>
            <a:pPr algn="ctr"/>
            <a:r>
              <a:rPr lang="en-US" dirty="0"/>
              <a:t>General Election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Logic &amp; Accuracy Testing on all Election equipment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September 29, 2020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100% accuracy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10,995 ballot combinations tested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Ballots will be sent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October 9, 2020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425,846 ballots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Unaffilated-178,456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Republican-157,634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Democratic-89,756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/>
              <a:t>Canvass date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Week of November 16, 2020, pending Secretary of State</a:t>
            </a:r>
          </a:p>
          <a:p>
            <a:pPr lvl="1"/>
            <a:endParaRPr lang="en-US" sz="2800" dirty="0"/>
          </a:p>
          <a:p>
            <a:r>
              <a:rPr lang="en-US" dirty="0"/>
              <a:t>Risk Limiting Audit date</a:t>
            </a: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Week of December 14, 2020, pending Secretary of State</a:t>
            </a:r>
          </a:p>
          <a:p>
            <a:pPr lvl="1"/>
            <a:endParaRPr lang="en-US" sz="4400" dirty="0">
              <a:solidFill>
                <a:schemeClr val="tx2"/>
              </a:solidFill>
            </a:endParaRPr>
          </a:p>
          <a:p>
            <a:endParaRPr lang="en-US" sz="3900" dirty="0"/>
          </a:p>
          <a:p>
            <a:pPr lvl="1"/>
            <a:endParaRPr lang="en-US" sz="3700" dirty="0"/>
          </a:p>
          <a:p>
            <a:pPr lvl="1">
              <a:buNone/>
            </a:pPr>
            <a:endParaRPr lang="en-US" sz="3700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52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066800"/>
          </a:xfrm>
        </p:spPr>
        <p:txBody>
          <a:bodyPr/>
          <a:lstStyle/>
          <a:p>
            <a:pPr algn="ctr"/>
            <a:r>
              <a:rPr lang="en-US" dirty="0"/>
              <a:t>Voter Service and Polling Centers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Phase 1 VSPCs open October 12, 2020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Citizens Service Center</a:t>
            </a:r>
          </a:p>
          <a:p>
            <a:pPr lvl="1"/>
            <a:endParaRPr lang="en-US" dirty="0"/>
          </a:p>
          <a:p>
            <a:r>
              <a:rPr lang="en-US" dirty="0"/>
              <a:t>Phase 2 VSPC open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Monday-Friday, October 19, 2020, –October 30, 2020, 8:00 a.m. to 5:00 p.m.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Saturday, October 31, 2020, 8:00 a.m. to 5:00 p.m.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Monday, November 2, 2020, 7:00 a.m. to 7:00 p.m. Election Day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 Tuesday, November 3, 2020, 7:00 a.m. to 7:00 p.m.</a:t>
            </a:r>
          </a:p>
          <a:p>
            <a:pPr marL="411480" lvl="1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dirty="0"/>
              <a:t>7 additional VSPCs open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North Branch (EPC Clerk’s Office)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Southeast Branch (EPC Clerk’s Office)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Fort Carson (EPC Clerk’s Office)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Centennial Hall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Chapel Hills Mall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Citadel Mall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UCCS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742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066800"/>
          </a:xfrm>
        </p:spPr>
        <p:txBody>
          <a:bodyPr/>
          <a:lstStyle/>
          <a:p>
            <a:pPr algn="ctr"/>
            <a:r>
              <a:rPr lang="en-US" dirty="0"/>
              <a:t>Voter Service and Polling Centers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Phase 3 VSPCs Open- 14 additional locations-last four days of the Election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Friday, October 30, 2020, 8:00 a.m. to 5:00 p.m. Saturday, October 31, 2020, 8:00 a.m. to 5:00 p.m.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Monday, November 2, 2020, 7:00 a.m. to 7:00 p.m.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Election Day, Tuesday, November 3, 2020, 7:00 a.m. to 7:00 p.m.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r>
              <a:rPr lang="en-US" dirty="0"/>
              <a:t>Phase 4 VSPCs Open- 13 additional locations-last two days of the Election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Monday, November 2, 2020, 7:00 a.m. to 7:00 p.m.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Election Day, Tuesday, November 3, 2020, 7:00 a.m. to 7:00 p.m.</a:t>
            </a:r>
          </a:p>
        </p:txBody>
      </p:sp>
    </p:spTree>
    <p:extLst>
      <p:ext uri="{BB962C8B-B14F-4D97-AF65-F5344CB8AC3E}">
        <p14:creationId xmlns:p14="http://schemas.microsoft.com/office/powerpoint/2010/main" val="114694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History of Voter Outreach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/>
          </a:bodyPr>
          <a:lstStyle/>
          <a:p>
            <a:r>
              <a:rPr lang="en-US" dirty="0"/>
              <a:t>Voter Service and Polling Centers (VSPC)</a:t>
            </a: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2014 – 25 (statutory requirement 23)</a:t>
            </a: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2016 – 25 (statutory requirement 23)</a:t>
            </a: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2018 – 28 (statutory requirement 25)</a:t>
            </a: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2020 – 35 (statutory requirement 32)</a:t>
            </a:r>
          </a:p>
          <a:p>
            <a:pPr marL="411480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r>
              <a:rPr lang="en-US" dirty="0"/>
              <a:t>152% increase in VSPCs from 2016 General Election </a:t>
            </a: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lvl="2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endParaRPr lang="en-US" sz="2200" dirty="0"/>
          </a:p>
          <a:p>
            <a:pPr lvl="1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84382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833419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VSPC Approximate Drive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/>
          </a:bodyPr>
          <a:lstStyle/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lvl="2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endParaRPr lang="en-US" sz="2200" dirty="0"/>
          </a:p>
          <a:p>
            <a:pPr lvl="1">
              <a:buNone/>
            </a:pPr>
            <a:endParaRPr lang="en-US" sz="1800" dirty="0"/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54A92F55-CCE3-4FE2-BAB6-BF83FF878C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" y="1905000"/>
            <a:ext cx="9144000" cy="3769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659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6096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VSPC Capacity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sz="3200" dirty="0">
                <a:solidFill>
                  <a:schemeClr val="tx1"/>
                </a:solidFill>
              </a:rPr>
              <a:t>Voter Service &amp; Polling Stations Total</a:t>
            </a:r>
          </a:p>
          <a:p>
            <a:pPr lvl="2"/>
            <a:r>
              <a:rPr lang="en-US" sz="3200" dirty="0">
                <a:solidFill>
                  <a:schemeClr val="tx1"/>
                </a:solidFill>
              </a:rPr>
              <a:t>316 Intake stations </a:t>
            </a:r>
          </a:p>
          <a:p>
            <a:pPr lvl="3"/>
            <a:r>
              <a:rPr lang="en-US" sz="3000" dirty="0">
                <a:solidFill>
                  <a:schemeClr val="tx1"/>
                </a:solidFill>
              </a:rPr>
              <a:t>2018-166</a:t>
            </a:r>
          </a:p>
          <a:p>
            <a:pPr lvl="3"/>
            <a:r>
              <a:rPr lang="en-US" sz="3000" dirty="0">
                <a:solidFill>
                  <a:schemeClr val="tx1"/>
                </a:solidFill>
              </a:rPr>
              <a:t>2016-146</a:t>
            </a:r>
          </a:p>
          <a:p>
            <a:pPr lvl="4"/>
            <a:r>
              <a:rPr lang="en-US" sz="2800" dirty="0">
                <a:solidFill>
                  <a:schemeClr val="tx1"/>
                </a:solidFill>
              </a:rPr>
              <a:t>216% increase</a:t>
            </a:r>
          </a:p>
          <a:p>
            <a:pPr marL="978408" lvl="3" indent="0">
              <a:buNone/>
            </a:pPr>
            <a:endParaRPr lang="en-US" sz="3000" dirty="0">
              <a:solidFill>
                <a:schemeClr val="tx1"/>
              </a:solidFill>
            </a:endParaRPr>
          </a:p>
          <a:p>
            <a:pPr marL="978408" lvl="3" indent="0">
              <a:buNone/>
            </a:pPr>
            <a:r>
              <a:rPr lang="en-US" sz="3000" dirty="0">
                <a:solidFill>
                  <a:schemeClr val="tx1"/>
                </a:solidFill>
              </a:rPr>
              <a:t>Print on Demand Printers</a:t>
            </a:r>
          </a:p>
          <a:p>
            <a:pPr lvl="3"/>
            <a:r>
              <a:rPr lang="en-US" sz="3000" dirty="0">
                <a:solidFill>
                  <a:schemeClr val="tx1"/>
                </a:solidFill>
              </a:rPr>
              <a:t>2016-24</a:t>
            </a:r>
          </a:p>
          <a:p>
            <a:pPr lvl="3"/>
            <a:r>
              <a:rPr lang="en-US" sz="3000" dirty="0">
                <a:solidFill>
                  <a:schemeClr val="tx1"/>
                </a:solidFill>
              </a:rPr>
              <a:t>2018-31</a:t>
            </a:r>
          </a:p>
          <a:p>
            <a:pPr lvl="3"/>
            <a:r>
              <a:rPr lang="en-US" sz="3000" dirty="0">
                <a:solidFill>
                  <a:schemeClr val="tx1"/>
                </a:solidFill>
              </a:rPr>
              <a:t>2020-56</a:t>
            </a:r>
          </a:p>
          <a:p>
            <a:pPr lvl="4"/>
            <a:r>
              <a:rPr lang="en-US" sz="2800" dirty="0">
                <a:solidFill>
                  <a:schemeClr val="tx1"/>
                </a:solidFill>
              </a:rPr>
              <a:t>208% in equipment capacity</a:t>
            </a:r>
          </a:p>
          <a:p>
            <a:pPr lvl="3"/>
            <a:endParaRPr lang="en-US" sz="2200" dirty="0">
              <a:solidFill>
                <a:schemeClr val="tx1"/>
              </a:solidFill>
            </a:endParaRPr>
          </a:p>
          <a:p>
            <a:pPr marL="978408" lvl="3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Total Hours of Voting Opportunity</a:t>
            </a:r>
          </a:p>
          <a:p>
            <a:pPr lvl="2"/>
            <a:r>
              <a:rPr lang="en-US" sz="3200" dirty="0">
                <a:solidFill>
                  <a:schemeClr val="tx1"/>
                </a:solidFill>
              </a:rPr>
              <a:t>1,487</a:t>
            </a:r>
          </a:p>
          <a:p>
            <a:pPr lvl="2"/>
            <a:endParaRPr lang="en-US" sz="1800" dirty="0">
              <a:solidFill>
                <a:schemeClr val="tx1"/>
              </a:solidFill>
            </a:endParaRPr>
          </a:p>
          <a:p>
            <a:pPr lvl="2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endParaRPr lang="en-US" sz="2200" dirty="0"/>
          </a:p>
          <a:p>
            <a:pPr lvl="1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6074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37  Secure 24-Hour Ballot Drop Boxes</a:t>
            </a:r>
            <a:br>
              <a:rPr lang="en-US" dirty="0"/>
            </a:br>
            <a:r>
              <a:rPr lang="en-US" sz="2000" dirty="0"/>
              <a:t>Most Recent Boxes Highlighted Below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Broadmoor Towne Center at Southgate</a:t>
            </a:r>
          </a:p>
          <a:p>
            <a:r>
              <a:rPr lang="en-US" dirty="0"/>
              <a:t>First and Main</a:t>
            </a:r>
          </a:p>
          <a:p>
            <a:r>
              <a:rPr lang="en-US" dirty="0"/>
              <a:t>Falcon Fire Dept-Station 3 to Station 1</a:t>
            </a:r>
          </a:p>
          <a:p>
            <a:r>
              <a:rPr lang="en-US" dirty="0"/>
              <a:t>Boot Barn Hall at Bourbon Brothers</a:t>
            </a:r>
          </a:p>
          <a:p>
            <a:r>
              <a:rPr lang="en-US" dirty="0"/>
              <a:t>Bear Creek Park Community Garden</a:t>
            </a:r>
          </a:p>
          <a:p>
            <a:r>
              <a:rPr lang="en-US" dirty="0"/>
              <a:t>Colorado Springs Senior Center</a:t>
            </a:r>
          </a:p>
          <a:p>
            <a:r>
              <a:rPr lang="en-US" dirty="0"/>
              <a:t>Cottonwood Creek Recreational Center</a:t>
            </a:r>
            <a:endParaRPr lang="en-US" strike="sngStrike" dirty="0"/>
          </a:p>
          <a:p>
            <a:r>
              <a:rPr lang="en-US" dirty="0"/>
              <a:t>Leon Young Sports Complex</a:t>
            </a:r>
          </a:p>
          <a:p>
            <a:r>
              <a:rPr lang="en-US" dirty="0"/>
              <a:t>Rocky Mountain Calvary </a:t>
            </a:r>
          </a:p>
          <a:p>
            <a:r>
              <a:rPr lang="en-US" dirty="0"/>
              <a:t>Vista Grande Baptist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Church</a:t>
            </a:r>
          </a:p>
          <a:p>
            <a:r>
              <a:rPr lang="en-US" dirty="0"/>
              <a:t>Wilson Ranch Pool</a:t>
            </a:r>
          </a:p>
          <a:p>
            <a:r>
              <a:rPr lang="en-US" dirty="0"/>
              <a:t>Citadel Mall </a:t>
            </a:r>
          </a:p>
          <a:p>
            <a:r>
              <a:rPr lang="en-US" dirty="0"/>
              <a:t>School District 3 Federal Credit Union</a:t>
            </a:r>
          </a:p>
        </p:txBody>
      </p:sp>
    </p:spTree>
    <p:extLst>
      <p:ext uri="{BB962C8B-B14F-4D97-AF65-F5344CB8AC3E}">
        <p14:creationId xmlns:p14="http://schemas.microsoft.com/office/powerpoint/2010/main" val="3292190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846" y="10668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Drop Box Approximate Drive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/>
          </a:bodyPr>
          <a:lstStyle/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lvl="2">
              <a:buNone/>
            </a:pPr>
            <a:r>
              <a:rPr lang="en-US" sz="1800" dirty="0">
                <a:solidFill>
                  <a:schemeClr val="tx1"/>
                </a:solidFill>
              </a:rPr>
              <a:t>  </a:t>
            </a:r>
          </a:p>
          <a:p>
            <a:endParaRPr lang="en-US" sz="2200" dirty="0"/>
          </a:p>
          <a:p>
            <a:pPr lvl="1">
              <a:buNone/>
            </a:pPr>
            <a:endParaRPr lang="en-US" sz="1800" dirty="0"/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71CBCF10-CC22-4FD2-91F1-3D5C9A955E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" y="2362200"/>
            <a:ext cx="9144000" cy="386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505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19245</TotalTime>
  <Words>669</Words>
  <Application>Microsoft Office PowerPoint</Application>
  <PresentationFormat>On-screen Show (4:3)</PresentationFormat>
  <Paragraphs>139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Georgia</vt:lpstr>
      <vt:lpstr>Trebuchet MS</vt:lpstr>
      <vt:lpstr>Wingdings 2</vt:lpstr>
      <vt:lpstr>Urban</vt:lpstr>
      <vt:lpstr>PowerPoint Presentation</vt:lpstr>
      <vt:lpstr>General Election Timeline</vt:lpstr>
      <vt:lpstr>Voter Service and Polling Centers</vt:lpstr>
      <vt:lpstr>Voter Service and Polling Centers</vt:lpstr>
      <vt:lpstr>History of Voter Outreach</vt:lpstr>
      <vt:lpstr>VSPC Approximate Drive Times</vt:lpstr>
      <vt:lpstr>VSPC Capacity </vt:lpstr>
      <vt:lpstr>37  Secure 24-Hour Ballot Drop Boxes Most Recent Boxes Highlighted Below</vt:lpstr>
      <vt:lpstr>Drop Box Approximate Drive Times</vt:lpstr>
      <vt:lpstr>History of Voter Outreach</vt:lpstr>
      <vt:lpstr>General Election Important Topics</vt:lpstr>
      <vt:lpstr>Commentary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Primary Update</dc:title>
  <dc:creator>carbroerman</dc:creator>
  <cp:lastModifiedBy>Kristi Ridlen</cp:lastModifiedBy>
  <cp:revision>598</cp:revision>
  <cp:lastPrinted>2020-10-05T17:12:22Z</cp:lastPrinted>
  <dcterms:created xsi:type="dcterms:W3CDTF">2016-06-20T23:00:18Z</dcterms:created>
  <dcterms:modified xsi:type="dcterms:W3CDTF">2020-10-05T20:05:28Z</dcterms:modified>
</cp:coreProperties>
</file>