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56" r:id="rId2"/>
  </p:sldMasterIdLst>
  <p:notesMasterIdLst>
    <p:notesMasterId r:id="rId20"/>
  </p:notesMasterIdLst>
  <p:sldIdLst>
    <p:sldId id="256" r:id="rId3"/>
    <p:sldId id="297" r:id="rId4"/>
    <p:sldId id="273" r:id="rId5"/>
    <p:sldId id="296" r:id="rId6"/>
    <p:sldId id="295" r:id="rId7"/>
    <p:sldId id="283" r:id="rId8"/>
    <p:sldId id="286" r:id="rId9"/>
    <p:sldId id="261" r:id="rId10"/>
    <p:sldId id="280" r:id="rId11"/>
    <p:sldId id="287" r:id="rId12"/>
    <p:sldId id="277" r:id="rId13"/>
    <p:sldId id="288" r:id="rId14"/>
    <p:sldId id="292" r:id="rId15"/>
    <p:sldId id="282" r:id="rId16"/>
    <p:sldId id="289" r:id="rId17"/>
    <p:sldId id="264" r:id="rId18"/>
    <p:sldId id="265"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BE647E-15BF-4C74-BF48-1A34FF4530A6}">
          <p14:sldIdLst>
            <p14:sldId id="256"/>
            <p14:sldId id="297"/>
          </p14:sldIdLst>
        </p14:section>
        <p14:section name="Untitled Section" id="{501C013D-71EB-43F8-8DA7-D1E36849CC0C}">
          <p14:sldIdLst>
            <p14:sldId id="273"/>
            <p14:sldId id="296"/>
            <p14:sldId id="295"/>
            <p14:sldId id="283"/>
            <p14:sldId id="286"/>
            <p14:sldId id="261"/>
            <p14:sldId id="280"/>
            <p14:sldId id="287"/>
            <p14:sldId id="277"/>
            <p14:sldId id="288"/>
            <p14:sldId id="292"/>
            <p14:sldId id="282"/>
            <p14:sldId id="289"/>
            <p14:sldId id="264"/>
            <p14:sldId id="2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p:cViewPr varScale="1">
        <p:scale>
          <a:sx n="114" d="100"/>
          <a:sy n="114" d="100"/>
        </p:scale>
        <p:origin x="144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88A7752-73DE-404C-BA6F-63DEF987950B}" type="datetimeFigureOut">
              <a:rPr lang="en-US" smtClean="0"/>
              <a:pPr/>
              <a:t>10/19/2020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EC00428-765A-4708-ADE2-3AAB557AF17C}" type="slidenum">
              <a:rPr lang="en-US" smtClean="0"/>
              <a:pPr/>
              <a:t>‹#›</a:t>
            </a:fld>
            <a:endParaRPr lang="en-US" dirty="0"/>
          </a:p>
        </p:txBody>
      </p:sp>
    </p:spTree>
    <p:extLst>
      <p:ext uri="{BB962C8B-B14F-4D97-AF65-F5344CB8AC3E}">
        <p14:creationId xmlns:p14="http://schemas.microsoft.com/office/powerpoint/2010/main" val="7906856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dirty="0"/>
          </a:p>
        </p:txBody>
      </p:sp>
    </p:spTree>
    <p:extLst>
      <p:ext uri="{BB962C8B-B14F-4D97-AF65-F5344CB8AC3E}">
        <p14:creationId xmlns:p14="http://schemas.microsoft.com/office/powerpoint/2010/main" val="1293800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16</a:t>
            </a:fld>
            <a:endParaRPr lang="en-US" dirty="0"/>
          </a:p>
        </p:txBody>
      </p:sp>
    </p:spTree>
    <p:extLst>
      <p:ext uri="{BB962C8B-B14F-4D97-AF65-F5344CB8AC3E}">
        <p14:creationId xmlns:p14="http://schemas.microsoft.com/office/powerpoint/2010/main" val="784034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17</a:t>
            </a:fld>
            <a:endParaRPr lang="en-US" dirty="0"/>
          </a:p>
        </p:txBody>
      </p:sp>
    </p:spTree>
    <p:extLst>
      <p:ext uri="{BB962C8B-B14F-4D97-AF65-F5344CB8AC3E}">
        <p14:creationId xmlns:p14="http://schemas.microsoft.com/office/powerpoint/2010/main" val="3489023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a:p>
        </p:txBody>
      </p:sp>
    </p:spTree>
    <p:extLst>
      <p:ext uri="{BB962C8B-B14F-4D97-AF65-F5344CB8AC3E}">
        <p14:creationId xmlns:p14="http://schemas.microsoft.com/office/powerpoint/2010/main" val="2597081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dirty="0"/>
          </a:p>
        </p:txBody>
      </p:sp>
    </p:spTree>
    <p:extLst>
      <p:ext uri="{BB962C8B-B14F-4D97-AF65-F5344CB8AC3E}">
        <p14:creationId xmlns:p14="http://schemas.microsoft.com/office/powerpoint/2010/main" val="3580695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5D78FC6-CE17-4259-A63C-DDFC12E048F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35434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dirty="0"/>
          </a:p>
        </p:txBody>
      </p:sp>
    </p:spTree>
    <p:extLst>
      <p:ext uri="{BB962C8B-B14F-4D97-AF65-F5344CB8AC3E}">
        <p14:creationId xmlns:p14="http://schemas.microsoft.com/office/powerpoint/2010/main" val="1463345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dirty="0"/>
          </a:p>
        </p:txBody>
      </p:sp>
    </p:spTree>
    <p:extLst>
      <p:ext uri="{BB962C8B-B14F-4D97-AF65-F5344CB8AC3E}">
        <p14:creationId xmlns:p14="http://schemas.microsoft.com/office/powerpoint/2010/main" val="3109628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dirty="0"/>
          </a:p>
        </p:txBody>
      </p:sp>
    </p:spTree>
    <p:extLst>
      <p:ext uri="{BB962C8B-B14F-4D97-AF65-F5344CB8AC3E}">
        <p14:creationId xmlns:p14="http://schemas.microsoft.com/office/powerpoint/2010/main" val="3347513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dirty="0"/>
          </a:p>
        </p:txBody>
      </p:sp>
    </p:spTree>
    <p:extLst>
      <p:ext uri="{BB962C8B-B14F-4D97-AF65-F5344CB8AC3E}">
        <p14:creationId xmlns:p14="http://schemas.microsoft.com/office/powerpoint/2010/main" val="1543673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dirty="0"/>
          </a:p>
        </p:txBody>
      </p:sp>
    </p:spTree>
    <p:extLst>
      <p:ext uri="{BB962C8B-B14F-4D97-AF65-F5344CB8AC3E}">
        <p14:creationId xmlns:p14="http://schemas.microsoft.com/office/powerpoint/2010/main" val="3443895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956C048B-B3EF-434B-855B-80331A33FADE}" type="datetime1">
              <a:rPr lang="en-US" smtClean="0"/>
              <a:pPr/>
              <a:t>10/19/2020</a:t>
            </a:fld>
            <a:endParaRPr lang="en-US" sz="1600" dirty="0"/>
          </a:p>
        </p:txBody>
      </p:sp>
      <p:sp>
        <p:nvSpPr>
          <p:cNvPr id="5" name="Footer Placeholder 4"/>
          <p:cNvSpPr>
            <a:spLocks noGrp="1"/>
          </p:cNvSpPr>
          <p:nvPr>
            <p:ph type="ftr" sz="quarter" idx="11"/>
          </p:nvPr>
        </p:nvSpPr>
        <p:spPr>
          <a:xfrm>
            <a:off x="3623733" y="6117336"/>
            <a:ext cx="3609438" cy="365125"/>
          </a:xfrm>
        </p:spPr>
        <p:txBody>
          <a:bodyPr/>
          <a:lstStyle/>
          <a:p>
            <a:r>
              <a:rPr lang="en-US" dirty="0"/>
              <a:t>Add department/office name here</a:t>
            </a:r>
          </a:p>
        </p:txBody>
      </p:sp>
      <p:sp>
        <p:nvSpPr>
          <p:cNvPr id="6" name="Slide Number Placeholder 5"/>
          <p:cNvSpPr>
            <a:spLocks noGrp="1"/>
          </p:cNvSpPr>
          <p:nvPr>
            <p:ph type="sldNum" sz="quarter" idx="12"/>
          </p:nvPr>
        </p:nvSpPr>
        <p:spPr>
          <a:xfrm>
            <a:off x="8275320" y="6117336"/>
            <a:ext cx="411480" cy="365125"/>
          </a:xfrm>
        </p:spPr>
        <p:txBody>
          <a:bodyPr/>
          <a:lstStyle/>
          <a:p>
            <a:fld id="{D4B5ADC2-7248-4799-8E52-477E151C3EE9}"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4250111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42AEC9-5069-44D6-B972-76E102A33CFE}" type="datetime1">
              <a:rPr lang="en-US" smtClean="0"/>
              <a:pPr/>
              <a:t>10/19/2020</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en-US" sz="1400" dirty="0">
                <a:solidFill>
                  <a:schemeClr val="tx2"/>
                </a:solidFill>
              </a:rPr>
              <a:t>Add department/office name here</a:t>
            </a:r>
          </a:p>
        </p:txBody>
      </p:sp>
      <p:sp>
        <p:nvSpPr>
          <p:cNvPr id="7" name="Slide Number Placeholder 6"/>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3625410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69DE83-62CD-49B0-9304-7112A39A2441}" type="datetime1">
              <a:rPr lang="en-US" smtClean="0"/>
              <a:pPr/>
              <a:t>10/19/2020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dirty="0">
                <a:solidFill>
                  <a:schemeClr val="tx2"/>
                </a:solidFill>
              </a:rPr>
              <a:t>Add department/office name here</a:t>
            </a: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2505408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F61BE7-8619-4757-B433-3C4787FD52CF}" type="datetime1">
              <a:rPr lang="en-US" smtClean="0"/>
              <a:pPr/>
              <a:t>10/19/2020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dirty="0">
                <a:solidFill>
                  <a:schemeClr val="tx2"/>
                </a:solidFill>
              </a:rPr>
              <a:t>Add department/office name here</a:t>
            </a: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3313736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C11BAD-5B84-459F-A921-957F4B31C864}" type="datetime1">
              <a:rPr lang="en-US" smtClean="0"/>
              <a:pPr/>
              <a:t>10/19/2020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dirty="0">
                <a:solidFill>
                  <a:schemeClr val="tx2"/>
                </a:solidFill>
              </a:rPr>
              <a:t>Add department/office name here</a:t>
            </a: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800023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59BC55-03C1-44D7-95FC-0BFFE86CEFF8}" type="datetime1">
              <a:rPr lang="en-US" smtClean="0"/>
              <a:pPr/>
              <a:t>10/19/2020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dirty="0">
                <a:solidFill>
                  <a:schemeClr val="tx2"/>
                </a:solidFill>
              </a:rPr>
              <a:t>Add department/office name here</a:t>
            </a: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3854761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7F0EEA-5BD2-4639-BC22-1D2A72C015C0}" type="datetime1">
              <a:rPr lang="en-US" smtClean="0"/>
              <a:pPr/>
              <a:t>10/19/2020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dirty="0">
                <a:solidFill>
                  <a:schemeClr val="tx2"/>
                </a:solidFill>
              </a:rPr>
              <a:t>Add department/office name here</a:t>
            </a: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450059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8A3C1E-CA7A-4EA5-BC5A-E5B66C5F91CC}" type="datetime1">
              <a:rPr lang="en-US" smtClean="0"/>
              <a:pPr/>
              <a:t>10/19/2020</a:t>
            </a:fld>
            <a:endParaRPr lang="en-US" dirty="0"/>
          </a:p>
        </p:txBody>
      </p:sp>
      <p:sp>
        <p:nvSpPr>
          <p:cNvPr id="5" name="Footer Placeholder 4"/>
          <p:cNvSpPr>
            <a:spLocks noGrp="1"/>
          </p:cNvSpPr>
          <p:nvPr>
            <p:ph type="ftr" sz="quarter" idx="11"/>
          </p:nvPr>
        </p:nvSpPr>
        <p:spPr/>
        <p:txBody>
          <a:bodyPr/>
          <a:lstStyle/>
          <a:p>
            <a:r>
              <a:rPr lang="en-US" dirty="0"/>
              <a:t>Add department/office name here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3135285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6B15BB-4D6C-456F-B0D6-89E8242F8D1F}" type="datetime1">
              <a:rPr lang="en-US" smtClean="0"/>
              <a:pPr/>
              <a:t>10/19/2020</a:t>
            </a:fld>
            <a:endParaRPr lang="en-US" dirty="0"/>
          </a:p>
        </p:txBody>
      </p:sp>
      <p:sp>
        <p:nvSpPr>
          <p:cNvPr id="5" name="Footer Placeholder 4"/>
          <p:cNvSpPr>
            <a:spLocks noGrp="1"/>
          </p:cNvSpPr>
          <p:nvPr>
            <p:ph type="ftr" sz="quarter" idx="11"/>
          </p:nvPr>
        </p:nvSpPr>
        <p:spPr/>
        <p:txBody>
          <a:bodyPr/>
          <a:lstStyle/>
          <a:p>
            <a:r>
              <a:rPr lang="en-US" dirty="0"/>
              <a:t>Add department/office name here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2737879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87B267EC-FDF1-4699-B1D6-56FF0875F7A0}" type="datetime1">
              <a:rPr lang="en-US" smtClean="0"/>
              <a:pPr/>
              <a:t>10/19/2020</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r>
              <a:rPr lang="en-US" dirty="0"/>
              <a:t>Add department/office name here</a:t>
            </a:r>
          </a:p>
        </p:txBody>
      </p:sp>
      <p:sp>
        <p:nvSpPr>
          <p:cNvPr id="6" name="Slide Number Placeholder 5"/>
          <p:cNvSpPr>
            <a:spLocks noGrp="1"/>
          </p:cNvSpPr>
          <p:nvPr>
            <p:ph type="sldNum" sz="quarter" idx="12"/>
          </p:nvPr>
        </p:nvSpPr>
        <p:spPr>
          <a:xfrm>
            <a:off x="8258967" y="6108173"/>
            <a:ext cx="427833" cy="365125"/>
          </a:xfrm>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3683431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8977C8-B450-4D71-BB89-71CB659957DE}" type="datetime1">
              <a:rPr lang="en-US" smtClean="0"/>
              <a:pPr/>
              <a:t>10/19/2020</a:t>
            </a:fld>
            <a:endParaRPr lang="en-US" dirty="0"/>
          </a:p>
        </p:txBody>
      </p:sp>
      <p:sp>
        <p:nvSpPr>
          <p:cNvPr id="5" name="Footer Placeholder 4"/>
          <p:cNvSpPr>
            <a:spLocks noGrp="1"/>
          </p:cNvSpPr>
          <p:nvPr>
            <p:ph type="ftr" sz="quarter" idx="11"/>
          </p:nvPr>
        </p:nvSpPr>
        <p:spPr/>
        <p:txBody>
          <a:bodyPr/>
          <a:lstStyle/>
          <a:p>
            <a:r>
              <a:rPr lang="en-US" dirty="0"/>
              <a:t>Add department/office name here</a:t>
            </a:r>
          </a:p>
        </p:txBody>
      </p:sp>
      <p:sp>
        <p:nvSpPr>
          <p:cNvPr id="6" name="Slide Number Placeholder 5"/>
          <p:cNvSpPr>
            <a:spLocks noGrp="1"/>
          </p:cNvSpPr>
          <p:nvPr>
            <p:ph type="sldNum" sz="quarter" idx="12"/>
          </p:nvPr>
        </p:nvSpPr>
        <p:spPr>
          <a:xfrm>
            <a:off x="8273317" y="6116070"/>
            <a:ext cx="413483" cy="365125"/>
          </a:xfrm>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2468744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C4DCD7-32F1-4D16-A559-A5DC88104414}" type="datetime1">
              <a:rPr lang="en-US" smtClean="0"/>
              <a:pPr/>
              <a:t>10/19/2020</a:t>
            </a:fld>
            <a:endParaRPr lang="en-US" dirty="0"/>
          </a:p>
        </p:txBody>
      </p:sp>
      <p:sp>
        <p:nvSpPr>
          <p:cNvPr id="6" name="Footer Placeholder 5"/>
          <p:cNvSpPr>
            <a:spLocks noGrp="1"/>
          </p:cNvSpPr>
          <p:nvPr>
            <p:ph type="ftr" sz="quarter" idx="11"/>
          </p:nvPr>
        </p:nvSpPr>
        <p:spPr/>
        <p:txBody>
          <a:bodyPr/>
          <a:lstStyle/>
          <a:p>
            <a:r>
              <a:rPr lang="en-US" dirty="0"/>
              <a:t>Add department/office name here</a:t>
            </a:r>
          </a:p>
        </p:txBody>
      </p:sp>
      <p:sp>
        <p:nvSpPr>
          <p:cNvPr id="7" name="Slide Number Placeholder 6"/>
          <p:cNvSpPr>
            <a:spLocks noGrp="1"/>
          </p:cNvSpPr>
          <p:nvPr>
            <p:ph type="sldNum" sz="quarter" idx="12"/>
          </p:nvPr>
        </p:nvSpPr>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2913586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414F1D-0C6D-44C4-A055-CBD06968272E}" type="datetime1">
              <a:rPr lang="en-US" smtClean="0"/>
              <a:pPr/>
              <a:t>10/19/2020</a:t>
            </a:fld>
            <a:endParaRPr lang="en-US" dirty="0"/>
          </a:p>
        </p:txBody>
      </p:sp>
      <p:sp>
        <p:nvSpPr>
          <p:cNvPr id="8" name="Footer Placeholder 7"/>
          <p:cNvSpPr>
            <a:spLocks noGrp="1"/>
          </p:cNvSpPr>
          <p:nvPr>
            <p:ph type="ftr" sz="quarter" idx="11"/>
          </p:nvPr>
        </p:nvSpPr>
        <p:spPr/>
        <p:txBody>
          <a:bodyPr/>
          <a:lstStyle/>
          <a:p>
            <a:r>
              <a:rPr lang="en-US" dirty="0"/>
              <a:t>Add department/office name here</a:t>
            </a:r>
          </a:p>
        </p:txBody>
      </p:sp>
      <p:sp>
        <p:nvSpPr>
          <p:cNvPr id="9" name="Slide Number Placeholder 8"/>
          <p:cNvSpPr>
            <a:spLocks noGrp="1"/>
          </p:cNvSpPr>
          <p:nvPr>
            <p:ph type="sldNum" sz="quarter" idx="12"/>
          </p:nvPr>
        </p:nvSpPr>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4071753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5BC5D7-BBAA-47FA-8583-0741C0F6CCCD}" type="datetime1">
              <a:rPr lang="en-US" smtClean="0"/>
              <a:pPr/>
              <a:t>10/19/2020</a:t>
            </a:fld>
            <a:endParaRPr lang="en-US" dirty="0"/>
          </a:p>
        </p:txBody>
      </p:sp>
      <p:sp>
        <p:nvSpPr>
          <p:cNvPr id="4" name="Footer Placeholder 3"/>
          <p:cNvSpPr>
            <a:spLocks noGrp="1"/>
          </p:cNvSpPr>
          <p:nvPr>
            <p:ph type="ftr" sz="quarter" idx="11"/>
          </p:nvPr>
        </p:nvSpPr>
        <p:spPr/>
        <p:txBody>
          <a:bodyPr/>
          <a:lstStyle/>
          <a:p>
            <a:r>
              <a:rPr lang="en-US" dirty="0"/>
              <a:t>Add department/office name here</a:t>
            </a:r>
          </a:p>
        </p:txBody>
      </p:sp>
      <p:sp>
        <p:nvSpPr>
          <p:cNvPr id="5" name="Slide Number Placeholder 4"/>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3819958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353CB-9600-42CF-9E38-5955248467BC}" type="datetime1">
              <a:rPr lang="en-US" smtClean="0"/>
              <a:pPr/>
              <a:t>10/19/2020</a:t>
            </a:fld>
            <a:endParaRPr lang="en-US" dirty="0"/>
          </a:p>
        </p:txBody>
      </p:sp>
      <p:sp>
        <p:nvSpPr>
          <p:cNvPr id="3" name="Footer Placeholder 2"/>
          <p:cNvSpPr>
            <a:spLocks noGrp="1"/>
          </p:cNvSpPr>
          <p:nvPr>
            <p:ph type="ftr" sz="quarter" idx="11"/>
          </p:nvPr>
        </p:nvSpPr>
        <p:spPr/>
        <p:txBody>
          <a:bodyPr/>
          <a:lstStyle/>
          <a:p>
            <a:r>
              <a:rPr lang="en-US" dirty="0"/>
              <a:t>Add department/office name here</a:t>
            </a:r>
          </a:p>
        </p:txBody>
      </p:sp>
      <p:sp>
        <p:nvSpPr>
          <p:cNvPr id="4" name="Slide Number Placeholder 3"/>
          <p:cNvSpPr>
            <a:spLocks noGrp="1"/>
          </p:cNvSpPr>
          <p:nvPr>
            <p:ph type="sldNum" sz="quarter" idx="12"/>
          </p:nvPr>
        </p:nvSpPr>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621647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C7D58-DA09-4034-A84F-8EB6AB85D25C}" type="datetime1">
              <a:rPr lang="en-US" smtClean="0"/>
              <a:pPr/>
              <a:t>10/19/2020</a:t>
            </a:fld>
            <a:endParaRPr lang="en-US" dirty="0"/>
          </a:p>
        </p:txBody>
      </p:sp>
      <p:sp>
        <p:nvSpPr>
          <p:cNvPr id="6" name="Footer Placeholder 5"/>
          <p:cNvSpPr>
            <a:spLocks noGrp="1"/>
          </p:cNvSpPr>
          <p:nvPr>
            <p:ph type="ftr" sz="quarter" idx="11"/>
          </p:nvPr>
        </p:nvSpPr>
        <p:spPr/>
        <p:txBody>
          <a:bodyPr/>
          <a:lstStyle/>
          <a:p>
            <a:r>
              <a:rPr lang="en-US" dirty="0"/>
              <a:t>Add department/office name here</a:t>
            </a:r>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3860878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88FAE6-262E-46F1-B9B6-B597A6F1349A}" type="datetime1">
              <a:rPr lang="en-US" smtClean="0"/>
              <a:pPr/>
              <a:t>10/19/2020</a:t>
            </a:fld>
            <a:endParaRPr lang="en-US" dirty="0"/>
          </a:p>
        </p:txBody>
      </p:sp>
      <p:sp>
        <p:nvSpPr>
          <p:cNvPr id="6" name="Footer Placeholder 5"/>
          <p:cNvSpPr>
            <a:spLocks noGrp="1"/>
          </p:cNvSpPr>
          <p:nvPr>
            <p:ph type="ftr" sz="quarter" idx="11"/>
          </p:nvPr>
        </p:nvSpPr>
        <p:spPr/>
        <p:txBody>
          <a:bodyPr/>
          <a:lstStyle/>
          <a:p>
            <a:r>
              <a:rPr lang="en-US" dirty="0"/>
              <a:t>Add department/office name here</a:t>
            </a:r>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751106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B74E54-051A-4D47-A93E-73769CE8536A}" type="datetime1">
              <a:rPr lang="en-US" smtClean="0"/>
              <a:pPr/>
              <a:t>10/19/2020</a:t>
            </a:fld>
            <a:endParaRPr lang="en-US" sz="1400" dirty="0">
              <a:solidFill>
                <a:schemeClr val="tx2"/>
              </a:solidFill>
            </a:endParaRPr>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lgn="r"/>
            <a:r>
              <a:rPr lang="en-US" sz="1400" dirty="0">
                <a:solidFill>
                  <a:schemeClr val="tx2"/>
                </a:solidFill>
              </a:rPr>
              <a:t>Add department/office name here</a:t>
            </a: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3081145273"/>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 id="2147483869" r:id="rId13"/>
    <p:sldLayoutId id="2147483870" r:id="rId14"/>
    <p:sldLayoutId id="2147483871" r:id="rId15"/>
    <p:sldLayoutId id="2147483872" r:id="rId16"/>
    <p:sldLayoutId id="2147483873" r:id="rId17"/>
  </p:sldLayoutIdLst>
  <p:hf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2021 Budget Presentation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El Paso County Sheriff’s Office </a:t>
            </a:r>
            <a:br>
              <a:rPr lang="en-US" dirty="0">
                <a:latin typeface="Times New Roman" panose="02020603050405020304" pitchFamily="18" charset="0"/>
                <a:cs typeface="Times New Roman" panose="02020603050405020304" pitchFamily="18" charset="0"/>
              </a:rPr>
            </a:br>
            <a:endParaRPr lang="en-US"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latin typeface="Times New Roman" panose="02020603050405020304" pitchFamily="18" charset="0"/>
              <a:cs typeface="Times New Roman" panose="02020603050405020304" pitchFamily="18" charset="0"/>
            </a:endParaRPr>
          </a:p>
        </p:txBody>
      </p:sp>
      <p:sp>
        <p:nvSpPr>
          <p:cNvPr id="3" name="Rectangle 2"/>
          <p:cNvSpPr>
            <a:spLocks noGrp="1"/>
          </p:cNvSpPr>
          <p:nvPr>
            <p:ph type="subTitle" idx="1"/>
          </p:nvPr>
        </p:nvSpPr>
        <p:spPr/>
        <p:txBody>
          <a:bodyPr>
            <a:noAutofit/>
          </a:bodyPr>
          <a:lstStyle/>
          <a:p>
            <a:r>
              <a:rPr lang="en-US" dirty="0">
                <a:latin typeface="Times New Roman" panose="02020603050405020304" pitchFamily="18" charset="0"/>
                <a:cs typeface="Times New Roman" panose="02020603050405020304" pitchFamily="18" charset="0"/>
              </a:rPr>
              <a:t>Bill Elder, Sheriff</a:t>
            </a:r>
          </a:p>
          <a:p>
            <a:r>
              <a:rPr lang="en-US" dirty="0">
                <a:latin typeface="Times New Roman" panose="02020603050405020304" pitchFamily="18" charset="0"/>
                <a:cs typeface="Times New Roman" panose="02020603050405020304" pitchFamily="18" charset="0"/>
              </a:rPr>
              <a:t>October 20, 2020</a:t>
            </a:r>
          </a:p>
        </p:txBody>
      </p:sp>
      <p:pic>
        <p:nvPicPr>
          <p:cNvPr id="7" name="Picture 6" descr="logo-1-T.gif"/>
          <p:cNvPicPr>
            <a:picLocks noChangeAspect="1"/>
          </p:cNvPicPr>
          <p:nvPr/>
        </p:nvPicPr>
        <p:blipFill>
          <a:blip r:embed="rId4" cstate="print"/>
          <a:stretch>
            <a:fillRect/>
          </a:stretch>
        </p:blipFill>
        <p:spPr>
          <a:xfrm>
            <a:off x="228600" y="228600"/>
            <a:ext cx="1600200" cy="158174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990599"/>
          </a:xfrm>
        </p:spPr>
        <p:txBody>
          <a:bodyPr>
            <a:normAutofit/>
          </a:bodyPr>
          <a:lstStyle/>
          <a:p>
            <a:r>
              <a:rPr lang="en-JM" dirty="0">
                <a:latin typeface="Times New Roman" panose="02020603050405020304" pitchFamily="18" charset="0"/>
                <a:cs typeface="Times New Roman" panose="02020603050405020304" pitchFamily="18" charset="0"/>
              </a:rPr>
              <a:t>Budgetary Highlights </a:t>
            </a:r>
          </a:p>
        </p:txBody>
      </p:sp>
      <p:sp>
        <p:nvSpPr>
          <p:cNvPr id="3" name="Rectangle 2"/>
          <p:cNvSpPr>
            <a:spLocks noGrp="1"/>
          </p:cNvSpPr>
          <p:nvPr>
            <p:ph idx="1"/>
          </p:nvPr>
        </p:nvSpPr>
        <p:spPr>
          <a:xfrm>
            <a:off x="982133" y="1295400"/>
            <a:ext cx="7628467" cy="4724400"/>
          </a:xfrm>
        </p:spPr>
        <p:txBody>
          <a:bodyPr anchor="t">
            <a:noAutofit/>
          </a:bodyPr>
          <a:lstStyle/>
          <a:p>
            <a:r>
              <a:rPr lang="en-US" sz="3200" dirty="0">
                <a:latin typeface="Times New Roman" panose="02020603050405020304" pitchFamily="18" charset="0"/>
                <a:cs typeface="Times New Roman" panose="02020603050405020304" pitchFamily="18" charset="0"/>
              </a:rPr>
              <a:t>Budget Challenges (</a:t>
            </a:r>
            <a:r>
              <a:rPr lang="en-US" sz="2800" dirty="0">
                <a:latin typeface="Times New Roman" panose="02020603050405020304" pitchFamily="18" charset="0"/>
                <a:cs typeface="Times New Roman" panose="02020603050405020304" pitchFamily="18" charset="0"/>
              </a:rPr>
              <a:t>cont’d)</a:t>
            </a:r>
          </a:p>
          <a:p>
            <a:pPr lvl="2"/>
            <a:r>
              <a:rPr lang="en-US" sz="2600" dirty="0">
                <a:latin typeface="Times New Roman" panose="02020603050405020304" pitchFamily="18" charset="0"/>
                <a:cs typeface="Times New Roman" panose="02020603050405020304" pitchFamily="18" charset="0"/>
              </a:rPr>
              <a:t>Anticipated increases in fuel and other vehicle acquisition/outfitting costs and other services</a:t>
            </a:r>
          </a:p>
          <a:p>
            <a:pPr lvl="2"/>
            <a:r>
              <a:rPr lang="en-US" sz="2600" dirty="0">
                <a:latin typeface="Times New Roman" panose="02020603050405020304" pitchFamily="18" charset="0"/>
                <a:cs typeface="Times New Roman" panose="02020603050405020304" pitchFamily="18" charset="0"/>
              </a:rPr>
              <a:t>Other inflationary increases</a:t>
            </a:r>
          </a:p>
          <a:p>
            <a:pPr lvl="3"/>
            <a:r>
              <a:rPr lang="en-US" sz="2400" dirty="0">
                <a:latin typeface="Times New Roman" panose="02020603050405020304" pitchFamily="18" charset="0"/>
                <a:cs typeface="Times New Roman" panose="02020603050405020304" pitchFamily="18" charset="0"/>
              </a:rPr>
              <a:t>Extradition costs</a:t>
            </a:r>
          </a:p>
          <a:p>
            <a:pPr lvl="3"/>
            <a:r>
              <a:rPr lang="en-US" sz="2400" dirty="0">
                <a:latin typeface="Times New Roman" panose="02020603050405020304" pitchFamily="18" charset="0"/>
                <a:cs typeface="Times New Roman" panose="02020603050405020304" pitchFamily="18" charset="0"/>
              </a:rPr>
              <a:t>Training costs</a:t>
            </a:r>
          </a:p>
          <a:p>
            <a:pPr lvl="3"/>
            <a:r>
              <a:rPr lang="en-US" sz="2400" dirty="0">
                <a:latin typeface="Times New Roman" panose="02020603050405020304" pitchFamily="18" charset="0"/>
                <a:cs typeface="Times New Roman" panose="02020603050405020304" pitchFamily="18" charset="0"/>
              </a:rPr>
              <a:t>Ammunition</a:t>
            </a:r>
          </a:p>
          <a:p>
            <a:pPr lvl="3"/>
            <a:r>
              <a:rPr lang="en-US" sz="2400" dirty="0">
                <a:latin typeface="Times New Roman" panose="02020603050405020304" pitchFamily="18" charset="0"/>
                <a:cs typeface="Times New Roman" panose="02020603050405020304" pitchFamily="18" charset="0"/>
              </a:rPr>
              <a:t>Supplies</a:t>
            </a:r>
          </a:p>
          <a:p>
            <a:pPr lvl="3"/>
            <a:r>
              <a:rPr lang="en-US" sz="2400" dirty="0">
                <a:latin typeface="Times New Roman" panose="02020603050405020304" pitchFamily="18" charset="0"/>
                <a:cs typeface="Times New Roman" panose="02020603050405020304" pitchFamily="18" charset="0"/>
              </a:rPr>
              <a:t>Janitorial</a:t>
            </a:r>
          </a:p>
          <a:p>
            <a:pPr lvl="1"/>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4B5ADC2-7248-4799-8E52-477E151C3EE9}" type="slidenum">
              <a:rPr lang="en-US" b="1" smtClean="0">
                <a:latin typeface="Times New Roman" panose="02020603050405020304" pitchFamily="18" charset="0"/>
                <a:cs typeface="Times New Roman" panose="02020603050405020304" pitchFamily="18" charset="0"/>
              </a:rPr>
              <a:pPr/>
              <a:t>10</a:t>
            </a:fld>
            <a:endParaRPr lang="en-US" dirty="0">
              <a:latin typeface="Times New Roman" panose="02020603050405020304" pitchFamily="18" charset="0"/>
              <a:cs typeface="Times New Roman" panose="02020603050405020304" pitchFamily="18" charset="0"/>
            </a:endParaRPr>
          </a:p>
        </p:txBody>
      </p:sp>
      <p:pic>
        <p:nvPicPr>
          <p:cNvPr id="5" name="Picture 4" descr="logo-1-T.gif"/>
          <p:cNvPicPr>
            <a:picLocks noChangeAspect="1"/>
          </p:cNvPicPr>
          <p:nvPr/>
        </p:nvPicPr>
        <p:blipFill>
          <a:blip r:embed="rId4" cstate="print"/>
          <a:stretch>
            <a:fillRect/>
          </a:stretch>
        </p:blipFill>
        <p:spPr>
          <a:xfrm>
            <a:off x="152400" y="6019800"/>
            <a:ext cx="770889" cy="762000"/>
          </a:xfrm>
          <a:prstGeom prst="rect">
            <a:avLst/>
          </a:prstGeom>
        </p:spPr>
      </p:pic>
      <p:sp>
        <p:nvSpPr>
          <p:cNvPr id="6" name="TextBox 5">
            <a:extLst>
              <a:ext uri="{FF2B5EF4-FFF2-40B4-BE49-F238E27FC236}">
                <a16:creationId xmlns:a16="http://schemas.microsoft.com/office/drawing/2014/main" id="{11779806-7EEB-4175-AEA5-8B86FA11470B}"/>
              </a:ext>
            </a:extLst>
          </p:cNvPr>
          <p:cNvSpPr txBox="1"/>
          <p:nvPr/>
        </p:nvSpPr>
        <p:spPr>
          <a:xfrm>
            <a:off x="1143000" y="6154578"/>
            <a:ext cx="1826141" cy="246221"/>
          </a:xfrm>
          <a:prstGeom prst="rect">
            <a:avLst/>
          </a:prstGeom>
          <a:noFill/>
        </p:spPr>
        <p:txBody>
          <a:bodyPr wrap="none" rtlCol="0">
            <a:spAutoFit/>
          </a:bodyPr>
          <a:lstStyle/>
          <a:p>
            <a:r>
              <a:rPr lang="en-US" sz="1000" dirty="0">
                <a:latin typeface="Times New Roman" panose="02020603050405020304" pitchFamily="18" charset="0"/>
                <a:cs typeface="Times New Roman" panose="02020603050405020304" pitchFamily="18" charset="0"/>
              </a:rPr>
              <a:t>El Paso County Sheriff’s Office</a:t>
            </a:r>
          </a:p>
        </p:txBody>
      </p:sp>
    </p:spTree>
    <p:extLst>
      <p:ext uri="{BB962C8B-B14F-4D97-AF65-F5344CB8AC3E}">
        <p14:creationId xmlns:p14="http://schemas.microsoft.com/office/powerpoint/2010/main" val="3662254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990599"/>
          </a:xfrm>
        </p:spPr>
        <p:txBody>
          <a:bodyPr>
            <a:normAutofit/>
          </a:bodyPr>
          <a:lstStyle/>
          <a:p>
            <a:r>
              <a:rPr lang="en-JM" dirty="0">
                <a:latin typeface="Times New Roman" panose="02020603050405020304" pitchFamily="18" charset="0"/>
                <a:cs typeface="Times New Roman" panose="02020603050405020304" pitchFamily="18" charset="0"/>
              </a:rPr>
              <a:t>Budgetary Highlights </a:t>
            </a:r>
          </a:p>
        </p:txBody>
      </p:sp>
      <p:sp>
        <p:nvSpPr>
          <p:cNvPr id="3" name="Rectangle 2"/>
          <p:cNvSpPr>
            <a:spLocks noGrp="1"/>
          </p:cNvSpPr>
          <p:nvPr>
            <p:ph idx="1"/>
          </p:nvPr>
        </p:nvSpPr>
        <p:spPr>
          <a:xfrm>
            <a:off x="982133" y="1447800"/>
            <a:ext cx="7628467" cy="4495800"/>
          </a:xfrm>
        </p:spPr>
        <p:txBody>
          <a:bodyPr anchor="t">
            <a:noAutofit/>
          </a:bodyPr>
          <a:lstStyle/>
          <a:p>
            <a:r>
              <a:rPr lang="en-US" sz="3200" dirty="0">
                <a:latin typeface="Times New Roman" panose="02020603050405020304" pitchFamily="18" charset="0"/>
                <a:cs typeface="Times New Roman" panose="02020603050405020304" pitchFamily="18" charset="0"/>
              </a:rPr>
              <a:t>Budget Saving Opportunities</a:t>
            </a:r>
          </a:p>
          <a:p>
            <a:pPr lvl="1"/>
            <a:r>
              <a:rPr lang="en-US" sz="2800" dirty="0">
                <a:latin typeface="Times New Roman" panose="02020603050405020304" pitchFamily="18" charset="0"/>
                <a:cs typeface="Times New Roman" panose="02020603050405020304" pitchFamily="18" charset="0"/>
              </a:rPr>
              <a:t>Will move Civil Unit out of Metro Building to OTS for a savings at $20,000</a:t>
            </a:r>
          </a:p>
          <a:p>
            <a:pPr lvl="1"/>
            <a:r>
              <a:rPr lang="en-US" sz="2800" dirty="0">
                <a:latin typeface="Times New Roman" panose="02020603050405020304" pitchFamily="18" charset="0"/>
                <a:cs typeface="Times New Roman" panose="02020603050405020304" pitchFamily="18" charset="0"/>
              </a:rPr>
              <a:t>Continue to leverage SCAAP funds to Training &amp; Recruiting and renovating Sheriff’s Training facility</a:t>
            </a:r>
          </a:p>
          <a:p>
            <a:pPr lvl="1"/>
            <a:r>
              <a:rPr lang="en-US" sz="2800" dirty="0">
                <a:latin typeface="Times New Roman" panose="02020603050405020304" pitchFamily="18" charset="0"/>
                <a:cs typeface="Times New Roman" panose="02020603050405020304" pitchFamily="18" charset="0"/>
              </a:rPr>
              <a:t>Continue to leverage marijuana enforcement budget with black and gray market grant funds</a:t>
            </a:r>
          </a:p>
          <a:p>
            <a:pPr lvl="1"/>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4B5ADC2-7248-4799-8E52-477E151C3EE9}" type="slidenum">
              <a:rPr lang="en-US" b="1" smtClean="0">
                <a:latin typeface="Times New Roman" panose="02020603050405020304" pitchFamily="18" charset="0"/>
                <a:cs typeface="Times New Roman" panose="02020603050405020304" pitchFamily="18" charset="0"/>
              </a:rPr>
              <a:pPr/>
              <a:t>11</a:t>
            </a:fld>
            <a:endParaRPr lang="en-US" dirty="0">
              <a:latin typeface="Times New Roman" panose="02020603050405020304" pitchFamily="18" charset="0"/>
              <a:cs typeface="Times New Roman" panose="02020603050405020304" pitchFamily="18" charset="0"/>
            </a:endParaRPr>
          </a:p>
        </p:txBody>
      </p:sp>
      <p:pic>
        <p:nvPicPr>
          <p:cNvPr id="5" name="Picture 4" descr="logo-1-T.gif"/>
          <p:cNvPicPr>
            <a:picLocks noChangeAspect="1"/>
          </p:cNvPicPr>
          <p:nvPr/>
        </p:nvPicPr>
        <p:blipFill>
          <a:blip r:embed="rId4" cstate="print"/>
          <a:stretch>
            <a:fillRect/>
          </a:stretch>
        </p:blipFill>
        <p:spPr>
          <a:xfrm>
            <a:off x="152400" y="6019800"/>
            <a:ext cx="770889" cy="762000"/>
          </a:xfrm>
          <a:prstGeom prst="rect">
            <a:avLst/>
          </a:prstGeom>
        </p:spPr>
      </p:pic>
      <p:sp>
        <p:nvSpPr>
          <p:cNvPr id="6" name="TextBox 5">
            <a:extLst>
              <a:ext uri="{FF2B5EF4-FFF2-40B4-BE49-F238E27FC236}">
                <a16:creationId xmlns:a16="http://schemas.microsoft.com/office/drawing/2014/main" id="{5A028A88-C47B-4B21-9E05-230D97976343}"/>
              </a:ext>
            </a:extLst>
          </p:cNvPr>
          <p:cNvSpPr txBox="1"/>
          <p:nvPr/>
        </p:nvSpPr>
        <p:spPr>
          <a:xfrm>
            <a:off x="982133" y="6150508"/>
            <a:ext cx="1869423" cy="246221"/>
          </a:xfrm>
          <a:prstGeom prst="rect">
            <a:avLst/>
          </a:prstGeom>
          <a:noFill/>
        </p:spPr>
        <p:txBody>
          <a:bodyPr wrap="none" rtlCol="0">
            <a:spAutoFit/>
          </a:bodyPr>
          <a:lstStyle/>
          <a:p>
            <a:r>
              <a:rPr lang="en-US" sz="1000" dirty="0">
                <a:latin typeface="Times New Roman" panose="02020603050405020304" pitchFamily="18" charset="0"/>
                <a:cs typeface="Times New Roman" panose="02020603050405020304" pitchFamily="18" charset="0"/>
              </a:rPr>
              <a:t>EL Paso County Sheriff’s Office</a:t>
            </a:r>
          </a:p>
        </p:txBody>
      </p:sp>
    </p:spTree>
    <p:extLst>
      <p:ext uri="{BB962C8B-B14F-4D97-AF65-F5344CB8AC3E}">
        <p14:creationId xmlns:p14="http://schemas.microsoft.com/office/powerpoint/2010/main" val="2685378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990599"/>
          </a:xfrm>
        </p:spPr>
        <p:txBody>
          <a:bodyPr>
            <a:normAutofit/>
          </a:bodyPr>
          <a:lstStyle/>
          <a:p>
            <a:r>
              <a:rPr lang="en-JM" dirty="0">
                <a:latin typeface="Times New Roman" panose="02020603050405020304" pitchFamily="18" charset="0"/>
                <a:cs typeface="Times New Roman" panose="02020603050405020304" pitchFamily="18" charset="0"/>
              </a:rPr>
              <a:t>Budgetary Highlights </a:t>
            </a:r>
          </a:p>
        </p:txBody>
      </p:sp>
      <p:sp>
        <p:nvSpPr>
          <p:cNvPr id="3" name="Rectangle 2"/>
          <p:cNvSpPr>
            <a:spLocks noGrp="1"/>
          </p:cNvSpPr>
          <p:nvPr>
            <p:ph idx="1"/>
          </p:nvPr>
        </p:nvSpPr>
        <p:spPr>
          <a:xfrm>
            <a:off x="982133" y="1447799"/>
            <a:ext cx="7628467" cy="4660373"/>
          </a:xfrm>
        </p:spPr>
        <p:txBody>
          <a:bodyPr anchor="t">
            <a:noAutofit/>
          </a:bodyPr>
          <a:lstStyle/>
          <a:p>
            <a:r>
              <a:rPr lang="en-US" sz="3200" dirty="0">
                <a:latin typeface="Times New Roman" panose="02020603050405020304" pitchFamily="18" charset="0"/>
                <a:cs typeface="Times New Roman" panose="02020603050405020304" pitchFamily="18" charset="0"/>
              </a:rPr>
              <a:t>Other opportunities</a:t>
            </a:r>
          </a:p>
          <a:p>
            <a:pPr lvl="1"/>
            <a:r>
              <a:rPr lang="en-US" sz="2800" dirty="0">
                <a:latin typeface="Times New Roman" panose="02020603050405020304" pitchFamily="18" charset="0"/>
                <a:cs typeface="Times New Roman" panose="02020603050405020304" pitchFamily="18" charset="0"/>
              </a:rPr>
              <a:t>Will move to Acadis software program, resulting in increased accuracy and more efficient tracking of training and compliance operations</a:t>
            </a:r>
          </a:p>
          <a:p>
            <a:pPr lvl="1"/>
            <a:r>
              <a:rPr lang="en-US" sz="2800" dirty="0">
                <a:latin typeface="Times New Roman" panose="02020603050405020304" pitchFamily="18" charset="0"/>
                <a:cs typeface="Times New Roman" panose="02020603050405020304" pitchFamily="18" charset="0"/>
              </a:rPr>
              <a:t>From the PST fund balance, will complete phase II of radio replacement </a:t>
            </a:r>
          </a:p>
          <a:p>
            <a:pPr lvl="1"/>
            <a:r>
              <a:rPr lang="en-US" sz="2800" dirty="0">
                <a:latin typeface="Times New Roman" panose="02020603050405020304" pitchFamily="18" charset="0"/>
                <a:cs typeface="Times New Roman" panose="02020603050405020304" pitchFamily="18" charset="0"/>
              </a:rPr>
              <a:t>From the PST fund balance, will implement e-citation module </a:t>
            </a:r>
          </a:p>
          <a:p>
            <a:pPr marL="457200" lvl="1" indent="0">
              <a:buNone/>
            </a:pPr>
            <a:endParaRPr lang="en-US" sz="2800" dirty="0">
              <a:solidFill>
                <a:srgbClr val="7030A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4B5ADC2-7248-4799-8E52-477E151C3EE9}" type="slidenum">
              <a:rPr lang="en-US" b="1" smtClean="0">
                <a:latin typeface="Times New Roman" panose="02020603050405020304" pitchFamily="18" charset="0"/>
                <a:cs typeface="Times New Roman" panose="02020603050405020304" pitchFamily="18" charset="0"/>
              </a:rPr>
              <a:pPr/>
              <a:t>12</a:t>
            </a:fld>
            <a:endParaRPr lang="en-US" dirty="0">
              <a:latin typeface="Times New Roman" panose="02020603050405020304" pitchFamily="18" charset="0"/>
              <a:cs typeface="Times New Roman" panose="02020603050405020304" pitchFamily="18" charset="0"/>
            </a:endParaRPr>
          </a:p>
        </p:txBody>
      </p:sp>
      <p:pic>
        <p:nvPicPr>
          <p:cNvPr id="5" name="Picture 4" descr="logo-1-T.gif"/>
          <p:cNvPicPr>
            <a:picLocks noChangeAspect="1"/>
          </p:cNvPicPr>
          <p:nvPr/>
        </p:nvPicPr>
        <p:blipFill>
          <a:blip r:embed="rId4" cstate="print"/>
          <a:stretch>
            <a:fillRect/>
          </a:stretch>
        </p:blipFill>
        <p:spPr>
          <a:xfrm>
            <a:off x="152400" y="6019800"/>
            <a:ext cx="770889" cy="762000"/>
          </a:xfrm>
          <a:prstGeom prst="rect">
            <a:avLst/>
          </a:prstGeom>
        </p:spPr>
      </p:pic>
      <p:sp>
        <p:nvSpPr>
          <p:cNvPr id="6" name="TextBox 5">
            <a:extLst>
              <a:ext uri="{FF2B5EF4-FFF2-40B4-BE49-F238E27FC236}">
                <a16:creationId xmlns:a16="http://schemas.microsoft.com/office/drawing/2014/main" id="{47907D4F-5E0C-49E0-8F0B-1E1741438A2F}"/>
              </a:ext>
            </a:extLst>
          </p:cNvPr>
          <p:cNvSpPr txBox="1"/>
          <p:nvPr/>
        </p:nvSpPr>
        <p:spPr>
          <a:xfrm>
            <a:off x="1143000" y="6154578"/>
            <a:ext cx="1826141" cy="246221"/>
          </a:xfrm>
          <a:prstGeom prst="rect">
            <a:avLst/>
          </a:prstGeom>
          <a:noFill/>
        </p:spPr>
        <p:txBody>
          <a:bodyPr wrap="none" rtlCol="0">
            <a:spAutoFit/>
          </a:bodyPr>
          <a:lstStyle/>
          <a:p>
            <a:r>
              <a:rPr lang="en-US" sz="1000" dirty="0">
                <a:latin typeface="Times New Roman" panose="02020603050405020304" pitchFamily="18" charset="0"/>
                <a:cs typeface="Times New Roman" panose="02020603050405020304" pitchFamily="18" charset="0"/>
              </a:rPr>
              <a:t>El Paso County Sheriff’s Office</a:t>
            </a:r>
          </a:p>
        </p:txBody>
      </p:sp>
    </p:spTree>
    <p:extLst>
      <p:ext uri="{BB962C8B-B14F-4D97-AF65-F5344CB8AC3E}">
        <p14:creationId xmlns:p14="http://schemas.microsoft.com/office/powerpoint/2010/main" val="2690136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990599"/>
          </a:xfrm>
        </p:spPr>
        <p:txBody>
          <a:bodyPr>
            <a:normAutofit/>
          </a:bodyPr>
          <a:lstStyle/>
          <a:p>
            <a:r>
              <a:rPr lang="en-JM" dirty="0">
                <a:latin typeface="Times New Roman" panose="02020603050405020304" pitchFamily="18" charset="0"/>
                <a:cs typeface="Times New Roman" panose="02020603050405020304" pitchFamily="18" charset="0"/>
              </a:rPr>
              <a:t>Budgetary Highlights </a:t>
            </a:r>
          </a:p>
        </p:txBody>
      </p:sp>
      <p:sp>
        <p:nvSpPr>
          <p:cNvPr id="3" name="Rectangle 2"/>
          <p:cNvSpPr>
            <a:spLocks noGrp="1"/>
          </p:cNvSpPr>
          <p:nvPr>
            <p:ph idx="1"/>
          </p:nvPr>
        </p:nvSpPr>
        <p:spPr>
          <a:xfrm>
            <a:off x="982133" y="1295400"/>
            <a:ext cx="7628467" cy="4876800"/>
          </a:xfrm>
        </p:spPr>
        <p:txBody>
          <a:bodyPr anchor="t">
            <a:noAutofit/>
          </a:bodyPr>
          <a:lstStyle/>
          <a:p>
            <a:r>
              <a:rPr lang="en-US" sz="3200" dirty="0">
                <a:latin typeface="Times New Roman" panose="02020603050405020304" pitchFamily="18" charset="0"/>
                <a:cs typeface="Times New Roman" panose="02020603050405020304" pitchFamily="18" charset="0"/>
              </a:rPr>
              <a:t>Other Opportunities (cont’d)</a:t>
            </a:r>
          </a:p>
          <a:p>
            <a:pPr lvl="1"/>
            <a:r>
              <a:rPr lang="en-US" sz="2800" dirty="0">
                <a:latin typeface="Times New Roman" panose="02020603050405020304" pitchFamily="18" charset="0"/>
                <a:cs typeface="Times New Roman" panose="02020603050405020304" pitchFamily="18" charset="0"/>
              </a:rPr>
              <a:t>Purchase telemedicine equipment to reduce the number of hospital send-out for inmates</a:t>
            </a:r>
          </a:p>
          <a:p>
            <a:pPr lvl="1"/>
            <a:r>
              <a:rPr lang="en-US" sz="2800" dirty="0">
                <a:latin typeface="Times New Roman" panose="02020603050405020304" pitchFamily="18" charset="0"/>
                <a:cs typeface="Times New Roman" panose="02020603050405020304" pitchFamily="18" charset="0"/>
              </a:rPr>
              <a:t>Remodel the Sheriff’s Training Facility to accommodate relocating the Training Unit and allowing the Civil Unit to move into the Office of the Sheriff building</a:t>
            </a:r>
          </a:p>
          <a:p>
            <a:pPr lvl="1"/>
            <a:r>
              <a:rPr lang="en-US" sz="2800" dirty="0">
                <a:latin typeface="Times New Roman" panose="02020603050405020304" pitchFamily="18" charset="0"/>
                <a:cs typeface="Times New Roman" panose="02020603050405020304" pitchFamily="18" charset="0"/>
              </a:rPr>
              <a:t>From the commissary fund, we will replace the current inmate television system with cloud-based tablets</a:t>
            </a:r>
          </a:p>
          <a:p>
            <a:pPr marL="457200" lvl="1" indent="0">
              <a:buNone/>
            </a:pP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4B5ADC2-7248-4799-8E52-477E151C3EE9}" type="slidenum">
              <a:rPr lang="en-US" b="1" smtClean="0">
                <a:latin typeface="Times New Roman" panose="02020603050405020304" pitchFamily="18" charset="0"/>
                <a:cs typeface="Times New Roman" panose="02020603050405020304" pitchFamily="18" charset="0"/>
              </a:rPr>
              <a:pPr/>
              <a:t>13</a:t>
            </a:fld>
            <a:endParaRPr lang="en-US" dirty="0">
              <a:latin typeface="Times New Roman" panose="02020603050405020304" pitchFamily="18" charset="0"/>
              <a:cs typeface="Times New Roman" panose="02020603050405020304" pitchFamily="18" charset="0"/>
            </a:endParaRPr>
          </a:p>
        </p:txBody>
      </p:sp>
      <p:pic>
        <p:nvPicPr>
          <p:cNvPr id="5" name="Picture 4" descr="logo-1-T.gif"/>
          <p:cNvPicPr>
            <a:picLocks noChangeAspect="1"/>
          </p:cNvPicPr>
          <p:nvPr/>
        </p:nvPicPr>
        <p:blipFill>
          <a:blip r:embed="rId4" cstate="print"/>
          <a:stretch>
            <a:fillRect/>
          </a:stretch>
        </p:blipFill>
        <p:spPr>
          <a:xfrm>
            <a:off x="152400" y="6019800"/>
            <a:ext cx="770889" cy="762000"/>
          </a:xfrm>
          <a:prstGeom prst="rect">
            <a:avLst/>
          </a:prstGeom>
        </p:spPr>
      </p:pic>
      <p:sp>
        <p:nvSpPr>
          <p:cNvPr id="6" name="TextBox 5">
            <a:extLst>
              <a:ext uri="{FF2B5EF4-FFF2-40B4-BE49-F238E27FC236}">
                <a16:creationId xmlns:a16="http://schemas.microsoft.com/office/drawing/2014/main" id="{B62DC02B-0EAF-4BF4-9A2A-17B2CE546756}"/>
              </a:ext>
            </a:extLst>
          </p:cNvPr>
          <p:cNvSpPr txBox="1"/>
          <p:nvPr/>
        </p:nvSpPr>
        <p:spPr>
          <a:xfrm>
            <a:off x="1295400" y="6277688"/>
            <a:ext cx="1826141" cy="246221"/>
          </a:xfrm>
          <a:prstGeom prst="rect">
            <a:avLst/>
          </a:prstGeom>
          <a:noFill/>
        </p:spPr>
        <p:txBody>
          <a:bodyPr wrap="none" rtlCol="0">
            <a:spAutoFit/>
          </a:bodyPr>
          <a:lstStyle/>
          <a:p>
            <a:r>
              <a:rPr lang="en-US" sz="1000" dirty="0">
                <a:latin typeface="Times New Roman" panose="02020603050405020304" pitchFamily="18" charset="0"/>
                <a:cs typeface="Times New Roman" panose="02020603050405020304" pitchFamily="18" charset="0"/>
              </a:rPr>
              <a:t>El Paso County Sheriff’s Office</a:t>
            </a:r>
          </a:p>
        </p:txBody>
      </p:sp>
    </p:spTree>
    <p:extLst>
      <p:ext uri="{BB962C8B-B14F-4D97-AF65-F5344CB8AC3E}">
        <p14:creationId xmlns:p14="http://schemas.microsoft.com/office/powerpoint/2010/main" val="863489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C8745-2EC2-4781-AE07-7AAE98DD4944}"/>
              </a:ext>
            </a:extLst>
          </p:cNvPr>
          <p:cNvSpPr>
            <a:spLocks noGrp="1"/>
          </p:cNvSpPr>
          <p:nvPr>
            <p:ph type="title"/>
          </p:nvPr>
        </p:nvSpPr>
        <p:spPr>
          <a:xfrm>
            <a:off x="982133" y="457201"/>
            <a:ext cx="7704667" cy="993666"/>
          </a:xfrm>
        </p:spPr>
        <p:txBody>
          <a:bodyPr>
            <a:normAutofit fontScale="90000"/>
          </a:bodyPr>
          <a:lstStyle/>
          <a:p>
            <a:r>
              <a:rPr lang="en-JM" dirty="0">
                <a:latin typeface="Times New Roman" panose="02020603050405020304" pitchFamily="18" charset="0"/>
                <a:cs typeface="Times New Roman" panose="02020603050405020304" pitchFamily="18" charset="0"/>
              </a:rPr>
              <a:t>Base Budget(combined PST and GF)</a:t>
            </a:r>
            <a:endParaRPr lang="en-US" dirty="0">
              <a:latin typeface="Times New Roman" panose="02020603050405020304" pitchFamily="18" charset="0"/>
              <a:cs typeface="Times New Roman" panose="02020603050405020304" pitchFamily="18" charset="0"/>
            </a:endParaRPr>
          </a:p>
        </p:txBody>
      </p:sp>
      <p:graphicFrame>
        <p:nvGraphicFramePr>
          <p:cNvPr id="6" name="Content Placeholder 5">
            <a:extLst>
              <a:ext uri="{FF2B5EF4-FFF2-40B4-BE49-F238E27FC236}">
                <a16:creationId xmlns:a16="http://schemas.microsoft.com/office/drawing/2014/main" id="{BC797075-47B8-429C-A76C-D949ADA76DA7}"/>
              </a:ext>
            </a:extLst>
          </p:cNvPr>
          <p:cNvGraphicFramePr>
            <a:graphicFrameLocks noGrp="1"/>
          </p:cNvGraphicFramePr>
          <p:nvPr>
            <p:ph idx="1"/>
            <p:extLst>
              <p:ext uri="{D42A27DB-BD31-4B8C-83A1-F6EECF244321}">
                <p14:modId xmlns:p14="http://schemas.microsoft.com/office/powerpoint/2010/main" val="99481398"/>
              </p:ext>
            </p:extLst>
          </p:nvPr>
        </p:nvGraphicFramePr>
        <p:xfrm>
          <a:off x="914400" y="1711960"/>
          <a:ext cx="6858000" cy="3860800"/>
        </p:xfrm>
        <a:graphic>
          <a:graphicData uri="http://schemas.openxmlformats.org/drawingml/2006/table">
            <a:tbl>
              <a:tblPr firstRow="1" bandRow="1">
                <a:tableStyleId>{5C22544A-7EE6-4342-B048-85BDC9FD1C3A}</a:tableStyleId>
              </a:tblPr>
              <a:tblGrid>
                <a:gridCol w="1836737">
                  <a:extLst>
                    <a:ext uri="{9D8B030D-6E8A-4147-A177-3AD203B41FA5}">
                      <a16:colId xmlns:a16="http://schemas.microsoft.com/office/drawing/2014/main" val="1966051162"/>
                    </a:ext>
                  </a:extLst>
                </a:gridCol>
                <a:gridCol w="1371600">
                  <a:extLst>
                    <a:ext uri="{9D8B030D-6E8A-4147-A177-3AD203B41FA5}">
                      <a16:colId xmlns:a16="http://schemas.microsoft.com/office/drawing/2014/main" val="2584047882"/>
                    </a:ext>
                  </a:extLst>
                </a:gridCol>
                <a:gridCol w="1600200">
                  <a:extLst>
                    <a:ext uri="{9D8B030D-6E8A-4147-A177-3AD203B41FA5}">
                      <a16:colId xmlns:a16="http://schemas.microsoft.com/office/drawing/2014/main" val="1367443050"/>
                    </a:ext>
                  </a:extLst>
                </a:gridCol>
                <a:gridCol w="2049463">
                  <a:extLst>
                    <a:ext uri="{9D8B030D-6E8A-4147-A177-3AD203B41FA5}">
                      <a16:colId xmlns:a16="http://schemas.microsoft.com/office/drawing/2014/main" val="561665385"/>
                    </a:ext>
                  </a:extLst>
                </a:gridCol>
              </a:tblGrid>
              <a:tr h="622300">
                <a:tc>
                  <a:txBody>
                    <a:bodyPr/>
                    <a:lstStyle/>
                    <a:p>
                      <a:pPr algn="ctr"/>
                      <a:endParaRPr lang="en-US" dirty="0">
                        <a:latin typeface="Times New Roman" panose="02020603050405020304" pitchFamily="18" charset="0"/>
                        <a:cs typeface="Times New Roman" panose="02020603050405020304" pitchFamily="18" charset="0"/>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2020 OAB</a:t>
                      </a:r>
                    </a:p>
                    <a:p>
                      <a:pPr algn="ct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a:latin typeface="Times New Roman" panose="02020603050405020304" pitchFamily="18" charset="0"/>
                          <a:cs typeface="Times New Roman" panose="02020603050405020304" pitchFamily="18" charset="0"/>
                        </a:rPr>
                        <a:t>2021 PBB</a:t>
                      </a:r>
                    </a:p>
                  </a:txBody>
                  <a:tcPr/>
                </a:tc>
                <a:tc>
                  <a:txBody>
                    <a:bodyPr/>
                    <a:lstStyle/>
                    <a:p>
                      <a:pPr algn="ctr"/>
                      <a:r>
                        <a:rPr lang="en-US" dirty="0">
                          <a:latin typeface="Times New Roman" panose="02020603050405020304" pitchFamily="18" charset="0"/>
                          <a:cs typeface="Times New Roman" panose="02020603050405020304" pitchFamily="18" charset="0"/>
                        </a:rPr>
                        <a:t>Changes</a:t>
                      </a:r>
                    </a:p>
                  </a:txBody>
                  <a:tcPr/>
                </a:tc>
                <a:extLst>
                  <a:ext uri="{0D108BD9-81ED-4DB2-BD59-A6C34878D82A}">
                    <a16:rowId xmlns:a16="http://schemas.microsoft.com/office/drawing/2014/main" val="1256334987"/>
                  </a:ext>
                </a:extLst>
              </a:tr>
              <a:tr h="678180">
                <a:tc>
                  <a:txBody>
                    <a:bodyPr/>
                    <a:lstStyle/>
                    <a:p>
                      <a:r>
                        <a:rPr lang="en-US" dirty="0">
                          <a:latin typeface="Times New Roman" panose="02020603050405020304" pitchFamily="18" charset="0"/>
                          <a:cs typeface="Times New Roman" panose="02020603050405020304" pitchFamily="18" charset="0"/>
                        </a:rPr>
                        <a:t>Salaries and Benefits</a:t>
                      </a:r>
                    </a:p>
                  </a:txBody>
                  <a:tcPr/>
                </a:tc>
                <a:tc>
                  <a:txBody>
                    <a:bodyPr/>
                    <a:lstStyle/>
                    <a:p>
                      <a:pPr algn="r"/>
                      <a:r>
                        <a:rPr lang="en-US" dirty="0">
                          <a:latin typeface="Times New Roman" panose="02020603050405020304" pitchFamily="18" charset="0"/>
                          <a:cs typeface="Times New Roman" panose="02020603050405020304" pitchFamily="18" charset="0"/>
                        </a:rPr>
                        <a:t>$61,223,461</a:t>
                      </a:r>
                    </a:p>
                  </a:txBody>
                  <a:tcPr/>
                </a:tc>
                <a:tc>
                  <a:txBody>
                    <a:bodyPr/>
                    <a:lstStyle/>
                    <a:p>
                      <a:pPr algn="r"/>
                      <a:r>
                        <a:rPr lang="en-US" dirty="0">
                          <a:latin typeface="Times New Roman" panose="02020603050405020304" pitchFamily="18" charset="0"/>
                          <a:cs typeface="Times New Roman" panose="02020603050405020304" pitchFamily="18" charset="0"/>
                        </a:rPr>
                        <a:t>$61,830,721</a:t>
                      </a:r>
                    </a:p>
                  </a:txBody>
                  <a:tcPr/>
                </a:tc>
                <a:tc>
                  <a:txBody>
                    <a:bodyPr/>
                    <a:lstStyle/>
                    <a:p>
                      <a:pPr algn="r"/>
                      <a:r>
                        <a:rPr lang="en-US" dirty="0">
                          <a:latin typeface="Times New Roman" panose="02020603050405020304" pitchFamily="18" charset="0"/>
                          <a:cs typeface="Times New Roman" panose="02020603050405020304" pitchFamily="18" charset="0"/>
                        </a:rPr>
                        <a:t>$607,260</a:t>
                      </a:r>
                    </a:p>
                  </a:txBody>
                  <a:tcPr/>
                </a:tc>
                <a:extLst>
                  <a:ext uri="{0D108BD9-81ED-4DB2-BD59-A6C34878D82A}">
                    <a16:rowId xmlns:a16="http://schemas.microsoft.com/office/drawing/2014/main" val="3256166764"/>
                  </a:ext>
                </a:extLst>
              </a:tr>
              <a:tr h="622300">
                <a:tc>
                  <a:txBody>
                    <a:bodyPr/>
                    <a:lstStyle/>
                    <a:p>
                      <a:r>
                        <a:rPr lang="en-US" dirty="0">
                          <a:latin typeface="Times New Roman" panose="02020603050405020304" pitchFamily="18" charset="0"/>
                          <a:cs typeface="Times New Roman" panose="02020603050405020304" pitchFamily="18" charset="0"/>
                        </a:rPr>
                        <a:t>Operating and</a:t>
                      </a:r>
                    </a:p>
                    <a:p>
                      <a:r>
                        <a:rPr lang="en-US" dirty="0">
                          <a:latin typeface="Times New Roman" panose="02020603050405020304" pitchFamily="18" charset="0"/>
                          <a:cs typeface="Times New Roman" panose="02020603050405020304" pitchFamily="18" charset="0"/>
                        </a:rPr>
                        <a:t>Capital</a:t>
                      </a:r>
                    </a:p>
                  </a:txBody>
                  <a:tcPr/>
                </a:tc>
                <a:tc>
                  <a:txBody>
                    <a:bodyPr/>
                    <a:lstStyle/>
                    <a:p>
                      <a:pPr algn="r"/>
                      <a:r>
                        <a:rPr lang="en-US" dirty="0">
                          <a:latin typeface="Times New Roman" panose="02020603050405020304" pitchFamily="18" charset="0"/>
                          <a:cs typeface="Times New Roman" panose="02020603050405020304" pitchFamily="18" charset="0"/>
                        </a:rPr>
                        <a:t>$18,636,258</a:t>
                      </a:r>
                    </a:p>
                  </a:txBody>
                  <a:tcPr/>
                </a:tc>
                <a:tc>
                  <a:txBody>
                    <a:bodyPr/>
                    <a:lstStyle/>
                    <a:p>
                      <a:pPr algn="r"/>
                      <a:r>
                        <a:rPr lang="en-US" dirty="0">
                          <a:latin typeface="Times New Roman" panose="02020603050405020304" pitchFamily="18" charset="0"/>
                          <a:cs typeface="Times New Roman" panose="02020603050405020304" pitchFamily="18" charset="0"/>
                        </a:rPr>
                        <a:t>$19,060,562</a:t>
                      </a:r>
                    </a:p>
                  </a:txBody>
                  <a:tcPr/>
                </a:tc>
                <a:tc>
                  <a:txBody>
                    <a:bodyPr/>
                    <a:lstStyle/>
                    <a:p>
                      <a:pPr algn="r"/>
                      <a:r>
                        <a:rPr lang="en-US" dirty="0">
                          <a:latin typeface="Times New Roman" panose="02020603050405020304" pitchFamily="18" charset="0"/>
                          <a:cs typeface="Times New Roman" panose="02020603050405020304" pitchFamily="18" charset="0"/>
                        </a:rPr>
                        <a:t>$424,304</a:t>
                      </a:r>
                    </a:p>
                  </a:txBody>
                  <a:tcPr/>
                </a:tc>
                <a:extLst>
                  <a:ext uri="{0D108BD9-81ED-4DB2-BD59-A6C34878D82A}">
                    <a16:rowId xmlns:a16="http://schemas.microsoft.com/office/drawing/2014/main" val="2866505582"/>
                  </a:ext>
                </a:extLst>
              </a:tr>
              <a:tr h="6223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Total</a:t>
                      </a:r>
                    </a:p>
                    <a:p>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a:latin typeface="Times New Roman" panose="02020603050405020304" pitchFamily="18" charset="0"/>
                          <a:cs typeface="Times New Roman" panose="02020603050405020304" pitchFamily="18" charset="0"/>
                        </a:rPr>
                        <a:t>$79,859,719</a:t>
                      </a:r>
                    </a:p>
                  </a:txBody>
                  <a:tcPr/>
                </a:tc>
                <a:tc>
                  <a:txBody>
                    <a:bodyPr/>
                    <a:lstStyle/>
                    <a:p>
                      <a:pPr algn="r"/>
                      <a:r>
                        <a:rPr lang="en-US" dirty="0">
                          <a:latin typeface="Times New Roman" panose="02020603050405020304" pitchFamily="18" charset="0"/>
                          <a:cs typeface="Times New Roman" panose="02020603050405020304" pitchFamily="18" charset="0"/>
                        </a:rPr>
                        <a:t>$80,891,283</a:t>
                      </a:r>
                    </a:p>
                  </a:txBody>
                  <a:tcPr/>
                </a:tc>
                <a:tc>
                  <a:txBody>
                    <a:bodyPr/>
                    <a:lstStyle/>
                    <a:p>
                      <a:pPr algn="r"/>
                      <a:r>
                        <a:rPr lang="en-US" dirty="0">
                          <a:latin typeface="Times New Roman" panose="02020603050405020304" pitchFamily="18" charset="0"/>
                          <a:cs typeface="Times New Roman" panose="02020603050405020304" pitchFamily="18" charset="0"/>
                        </a:rPr>
                        <a:t>$1,031,564</a:t>
                      </a:r>
                    </a:p>
                  </a:txBody>
                  <a:tcPr/>
                </a:tc>
                <a:extLst>
                  <a:ext uri="{0D108BD9-81ED-4DB2-BD59-A6C34878D82A}">
                    <a16:rowId xmlns:a16="http://schemas.microsoft.com/office/drawing/2014/main" val="1818817591"/>
                  </a:ext>
                </a:extLst>
              </a:tr>
              <a:tr h="622300">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pPr algn="r"/>
                      <a:endParaRPr lang="en-US" dirty="0">
                        <a:latin typeface="Times New Roman" panose="02020603050405020304" pitchFamily="18" charset="0"/>
                        <a:cs typeface="Times New Roman" panose="02020603050405020304" pitchFamily="18" charset="0"/>
                      </a:endParaRPr>
                    </a:p>
                  </a:txBody>
                  <a:tcPr/>
                </a:tc>
                <a:tc>
                  <a:txBody>
                    <a:bodyPr/>
                    <a:lstStyle/>
                    <a:p>
                      <a:pPr algn="r"/>
                      <a:endParaRPr lang="en-US" dirty="0">
                        <a:latin typeface="Times New Roman" panose="02020603050405020304" pitchFamily="18" charset="0"/>
                        <a:cs typeface="Times New Roman" panose="02020603050405020304" pitchFamily="18" charset="0"/>
                      </a:endParaRPr>
                    </a:p>
                  </a:txBody>
                  <a:tcPr/>
                </a:tc>
                <a:tc>
                  <a:txBody>
                    <a:bodyPr/>
                    <a:lstStyle/>
                    <a:p>
                      <a:pPr algn="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31568003"/>
                  </a:ext>
                </a:extLst>
              </a:tr>
              <a:tr h="622300">
                <a:tc>
                  <a:txBody>
                    <a:bodyPr/>
                    <a:lstStyle/>
                    <a:p>
                      <a:r>
                        <a:rPr lang="en-US" dirty="0">
                          <a:latin typeface="Times New Roman" panose="02020603050405020304" pitchFamily="18" charset="0"/>
                          <a:cs typeface="Times New Roman" panose="02020603050405020304" pitchFamily="18" charset="0"/>
                        </a:rPr>
                        <a:t>Critical Needs</a:t>
                      </a:r>
                    </a:p>
                  </a:txBody>
                  <a:tcPr/>
                </a:tc>
                <a:tc>
                  <a:txBody>
                    <a:bodyPr/>
                    <a:lstStyle/>
                    <a:p>
                      <a:pPr algn="ctr"/>
                      <a:r>
                        <a:rPr lang="en-US" dirty="0">
                          <a:latin typeface="Times New Roman" panose="02020603050405020304" pitchFamily="18" charset="0"/>
                          <a:cs typeface="Times New Roman" panose="02020603050405020304" pitchFamily="18" charset="0"/>
                        </a:rPr>
                        <a:t>None</a:t>
                      </a: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None</a:t>
                      </a:r>
                    </a:p>
                    <a:p>
                      <a:pPr algn="r"/>
                      <a:endParaRPr lang="en-US" dirty="0">
                        <a:latin typeface="Times New Roman" panose="02020603050405020304" pitchFamily="18" charset="0"/>
                        <a:cs typeface="Times New Roman" panose="02020603050405020304" pitchFamily="18" charset="0"/>
                      </a:endParaRPr>
                    </a:p>
                  </a:txBody>
                  <a:tcPr/>
                </a:tc>
                <a:tc>
                  <a:txBody>
                    <a:bodyPr/>
                    <a:lstStyle/>
                    <a:p>
                      <a:pPr algn="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13751591"/>
                  </a:ext>
                </a:extLst>
              </a:tr>
            </a:tbl>
          </a:graphicData>
        </a:graphic>
      </p:graphicFrame>
      <p:sp>
        <p:nvSpPr>
          <p:cNvPr id="5" name="Slide Number Placeholder 4">
            <a:extLst>
              <a:ext uri="{FF2B5EF4-FFF2-40B4-BE49-F238E27FC236}">
                <a16:creationId xmlns:a16="http://schemas.microsoft.com/office/drawing/2014/main" id="{0A7D36EB-45F4-4BF4-B72A-33ECFAEFD6C4}"/>
              </a:ext>
            </a:extLst>
          </p:cNvPr>
          <p:cNvSpPr>
            <a:spLocks noGrp="1"/>
          </p:cNvSpPr>
          <p:nvPr>
            <p:ph type="sldNum" sz="quarter" idx="12"/>
          </p:nvPr>
        </p:nvSpPr>
        <p:spPr/>
        <p:txBody>
          <a:bodyPr/>
          <a:lstStyle/>
          <a:p>
            <a:fld id="{D4B5ADC2-7248-4799-8E52-477E151C3EE9}" type="slidenum">
              <a:rPr lang="en-US" b="1" smtClean="0">
                <a:latin typeface="Times New Roman" panose="02020603050405020304" pitchFamily="18" charset="0"/>
                <a:cs typeface="Times New Roman" panose="02020603050405020304" pitchFamily="18" charset="0"/>
              </a:rPr>
              <a:pPr/>
              <a:t>14</a:t>
            </a:fld>
            <a:endParaRPr lang="en-US"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EB6C0A22-730F-4297-9DEE-1F36617F7EA2}"/>
              </a:ext>
            </a:extLst>
          </p:cNvPr>
          <p:cNvSpPr txBox="1"/>
          <p:nvPr/>
        </p:nvSpPr>
        <p:spPr>
          <a:xfrm>
            <a:off x="1219200" y="6248413"/>
            <a:ext cx="1826141" cy="246221"/>
          </a:xfrm>
          <a:prstGeom prst="rect">
            <a:avLst/>
          </a:prstGeom>
          <a:noFill/>
        </p:spPr>
        <p:txBody>
          <a:bodyPr wrap="none" rtlCol="0">
            <a:spAutoFit/>
          </a:bodyPr>
          <a:lstStyle/>
          <a:p>
            <a:r>
              <a:rPr lang="en-US" sz="1000" dirty="0">
                <a:latin typeface="Times New Roman" panose="02020603050405020304" pitchFamily="18" charset="0"/>
                <a:cs typeface="Times New Roman" panose="02020603050405020304" pitchFamily="18" charset="0"/>
              </a:rPr>
              <a:t>El Paso County Sheriff’s Office</a:t>
            </a:r>
          </a:p>
        </p:txBody>
      </p:sp>
    </p:spTree>
    <p:extLst>
      <p:ext uri="{BB962C8B-B14F-4D97-AF65-F5344CB8AC3E}">
        <p14:creationId xmlns:p14="http://schemas.microsoft.com/office/powerpoint/2010/main" val="169203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46C8745-2EC2-4781-AE07-7AAE98DD4944}"/>
              </a:ext>
            </a:extLst>
          </p:cNvPr>
          <p:cNvSpPr>
            <a:spLocks noGrp="1"/>
          </p:cNvSpPr>
          <p:nvPr>
            <p:ph type="title"/>
          </p:nvPr>
        </p:nvSpPr>
        <p:spPr>
          <a:xfrm>
            <a:off x="982133" y="457201"/>
            <a:ext cx="7704667" cy="993666"/>
          </a:xfrm>
        </p:spPr>
        <p:txBody>
          <a:bodyPr>
            <a:normAutofit/>
          </a:bodyPr>
          <a:lstStyle/>
          <a:p>
            <a:r>
              <a:rPr lang="en-JM" dirty="0">
                <a:latin typeface="Times New Roman" panose="02020603050405020304" pitchFamily="18" charset="0"/>
                <a:cs typeface="Times New Roman" panose="02020603050405020304" pitchFamily="18" charset="0"/>
              </a:rPr>
              <a:t>2021 Base Budget Change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82133" y="1828800"/>
            <a:ext cx="7704667" cy="4114800"/>
          </a:xfrm>
        </p:spPr>
        <p:txBody>
          <a:bodyPr>
            <a:normAutofit fontScale="92500" lnSpcReduction="20000"/>
          </a:bodyPr>
          <a:lstStyle/>
          <a:p>
            <a:pPr>
              <a:buNone/>
            </a:pPr>
            <a:endParaRPr lang="en-US" dirty="0"/>
          </a:p>
          <a:p>
            <a:pPr>
              <a:buNone/>
            </a:pPr>
            <a:r>
              <a:rPr lang="en-US" dirty="0">
                <a:latin typeface="Times New Roman" panose="02020603050405020304" pitchFamily="18" charset="0"/>
                <a:cs typeface="Times New Roman" panose="02020603050405020304" pitchFamily="18" charset="0"/>
              </a:rPr>
              <a:t>Total= $1,031,564 </a:t>
            </a:r>
          </a:p>
          <a:p>
            <a:r>
              <a:rPr lang="en-US" dirty="0">
                <a:latin typeface="Times New Roman" panose="02020603050405020304" pitchFamily="18" charset="0"/>
                <a:cs typeface="Times New Roman" panose="02020603050405020304" pitchFamily="18" charset="0"/>
              </a:rPr>
              <a:t>Decease  to personnel expenses in the amount of $1,608,241for the removal of the 27</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pay period</a:t>
            </a:r>
          </a:p>
          <a:p>
            <a:r>
              <a:rPr lang="en-US" dirty="0">
                <a:latin typeface="Times New Roman" panose="02020603050405020304" pitchFamily="18" charset="0"/>
                <a:cs typeface="Times New Roman" panose="02020603050405020304" pitchFamily="18" charset="0"/>
              </a:rPr>
              <a:t>Increase to personnel expenses for COLA in the amount of $859,054.</a:t>
            </a:r>
          </a:p>
          <a:p>
            <a:r>
              <a:rPr lang="en-US" dirty="0">
                <a:latin typeface="Times New Roman" panose="02020603050405020304" pitchFamily="18" charset="0"/>
                <a:cs typeface="Times New Roman" panose="02020603050405020304" pitchFamily="18" charset="0"/>
              </a:rPr>
              <a:t>Increase to the County Security Budget in the amount of $1,255,540 for additional staff and operating expenses.</a:t>
            </a:r>
          </a:p>
          <a:p>
            <a:r>
              <a:rPr lang="en-US" dirty="0">
                <a:latin typeface="Times New Roman" panose="02020603050405020304" pitchFamily="18" charset="0"/>
                <a:cs typeface="Times New Roman" panose="02020603050405020304" pitchFamily="18" charset="0"/>
              </a:rPr>
              <a:t>Revenue of $650,000 was removed from the budget. This is due to the elimination of the Work Release Program which cost the Sheriff’s Office over a $1,000,000 annually to operate</a:t>
            </a:r>
          </a:p>
          <a:p>
            <a:pPr>
              <a:buNone/>
            </a:pPr>
            <a:endParaRPr lang="en-US" dirty="0"/>
          </a:p>
        </p:txBody>
      </p:sp>
      <p:sp>
        <p:nvSpPr>
          <p:cNvPr id="5" name="Slide Number Placeholder 4"/>
          <p:cNvSpPr>
            <a:spLocks noGrp="1"/>
          </p:cNvSpPr>
          <p:nvPr>
            <p:ph type="sldNum" sz="quarter" idx="12"/>
          </p:nvPr>
        </p:nvSpPr>
        <p:spPr/>
        <p:txBody>
          <a:bodyPr/>
          <a:lstStyle/>
          <a:p>
            <a:fld id="{D4B5ADC2-7248-4799-8E52-477E151C3EE9}" type="slidenum">
              <a:rPr lang="en-US" b="1" smtClean="0">
                <a:latin typeface="Times New Roman" panose="02020603050405020304" pitchFamily="18" charset="0"/>
                <a:cs typeface="Times New Roman" panose="02020603050405020304" pitchFamily="18" charset="0"/>
              </a:rPr>
              <a:pPr/>
              <a:t>15</a:t>
            </a:fld>
            <a:endParaRPr lang="en-US"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96ABAD53-5FFF-4923-AA67-AC88B569F554}"/>
              </a:ext>
            </a:extLst>
          </p:cNvPr>
          <p:cNvSpPr txBox="1"/>
          <p:nvPr/>
        </p:nvSpPr>
        <p:spPr>
          <a:xfrm>
            <a:off x="1066800" y="6248400"/>
            <a:ext cx="1869423" cy="246221"/>
          </a:xfrm>
          <a:prstGeom prst="rect">
            <a:avLst/>
          </a:prstGeom>
          <a:noFill/>
        </p:spPr>
        <p:txBody>
          <a:bodyPr wrap="none" rtlCol="0">
            <a:spAutoFit/>
          </a:bodyPr>
          <a:lstStyle/>
          <a:p>
            <a:r>
              <a:rPr lang="en-US" sz="1000" dirty="0">
                <a:latin typeface="Times New Roman" panose="02020603050405020304" pitchFamily="18" charset="0"/>
                <a:cs typeface="Times New Roman" panose="02020603050405020304" pitchFamily="18" charset="0"/>
              </a:rPr>
              <a:t>EL Paso County Sheriff’s Office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4116" y="384702"/>
            <a:ext cx="7704667" cy="761999"/>
          </a:xfrm>
        </p:spPr>
        <p:txBody>
          <a:bodyPr>
            <a:normAutofit/>
          </a:bodyPr>
          <a:lstStyle/>
          <a:p>
            <a:r>
              <a:rPr lang="en-JM" dirty="0">
                <a:latin typeface="Times New Roman" panose="02020603050405020304" pitchFamily="18" charset="0"/>
                <a:cs typeface="Times New Roman" panose="02020603050405020304" pitchFamily="18" charset="0"/>
              </a:rPr>
              <a:t>Critical Needs</a:t>
            </a:r>
          </a:p>
        </p:txBody>
      </p:sp>
      <p:sp>
        <p:nvSpPr>
          <p:cNvPr id="3" name="Rectangle 2"/>
          <p:cNvSpPr>
            <a:spLocks noGrp="1"/>
          </p:cNvSpPr>
          <p:nvPr>
            <p:ph idx="1"/>
          </p:nvPr>
        </p:nvSpPr>
        <p:spPr>
          <a:xfrm>
            <a:off x="982133" y="1219200"/>
            <a:ext cx="7704667" cy="4953000"/>
          </a:xfrm>
        </p:spPr>
        <p:txBody>
          <a:bodyPr anchor="t">
            <a:normAutofit fontScale="92500" lnSpcReduction="10000"/>
          </a:bodyPr>
          <a:lstStyle/>
          <a:p>
            <a:r>
              <a:rPr lang="en-US" dirty="0">
                <a:latin typeface="Times New Roman" panose="02020603050405020304" pitchFamily="18" charset="0"/>
                <a:cs typeface="Times New Roman" panose="02020603050405020304" pitchFamily="18" charset="0"/>
              </a:rPr>
              <a:t>Currently the El Paso County Sheriff’s Office County Security Section supplements its security officer staff with contracted unarmed security officers.  Moving forward, we intend to replace these positions with Sheriff’s Office  personnel. This will provide an enhanced and professional security service for the county.  </a:t>
            </a:r>
          </a:p>
          <a:p>
            <a:r>
              <a:rPr lang="en-US" dirty="0">
                <a:latin typeface="Times New Roman" panose="02020603050405020304" pitchFamily="18" charset="0"/>
                <a:cs typeface="Times New Roman" panose="02020603050405020304" pitchFamily="18" charset="0"/>
              </a:rPr>
              <a:t>Security services throughout the county continue to increase yearly.  In order to provide the necessary security, there is a need to increase sworn security staff by at least 6 in order to fulfill the security requests from department managers, elected officials and the courthouse.  By providing well trained personnel and increasing staff to appropriate levels, the security and safety of county employees and our community within county facilities will greatly increase and provide a safer and more secure</a:t>
            </a:r>
            <a:r>
              <a:rPr lang="en-US" dirty="0"/>
              <a:t> </a:t>
            </a:r>
            <a:r>
              <a:rPr lang="en-US" dirty="0">
                <a:latin typeface="Times New Roman" panose="02020603050405020304" pitchFamily="18" charset="0"/>
                <a:cs typeface="Times New Roman" panose="02020603050405020304" pitchFamily="18" charset="0"/>
              </a:rPr>
              <a:t>environment</a:t>
            </a:r>
            <a:r>
              <a:rPr lang="en-US" dirty="0"/>
              <a:t>.   </a:t>
            </a:r>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1066800" y="6102795"/>
            <a:ext cx="5314517" cy="365125"/>
          </a:xfrm>
        </p:spPr>
        <p:txBody>
          <a:bodyPr/>
          <a:lstStyle/>
          <a:p>
            <a:r>
              <a:rPr lang="en-US" dirty="0">
                <a:latin typeface="Times New Roman" panose="02020603050405020304" pitchFamily="18" charset="0"/>
                <a:cs typeface="Times New Roman" panose="02020603050405020304" pitchFamily="18" charset="0"/>
              </a:rPr>
              <a:t>El Paso County Sheriff’s Office </a:t>
            </a:r>
          </a:p>
        </p:txBody>
      </p:sp>
      <p:sp>
        <p:nvSpPr>
          <p:cNvPr id="6" name="Slide Number Placeholder 5"/>
          <p:cNvSpPr>
            <a:spLocks noGrp="1"/>
          </p:cNvSpPr>
          <p:nvPr>
            <p:ph type="sldNum" sz="quarter" idx="12"/>
          </p:nvPr>
        </p:nvSpPr>
        <p:spPr/>
        <p:txBody>
          <a:bodyPr/>
          <a:lstStyle/>
          <a:p>
            <a:fld id="{D4B5ADC2-7248-4799-8E52-477E151C3EE9}" type="slidenum">
              <a:rPr lang="en-US" b="1" smtClean="0">
                <a:latin typeface="Times New Roman" panose="02020603050405020304" pitchFamily="18" charset="0"/>
                <a:cs typeface="Times New Roman" panose="02020603050405020304" pitchFamily="18" charset="0"/>
              </a:rPr>
              <a:pPr/>
              <a:t>16</a:t>
            </a:fld>
            <a:endParaRPr lang="en-US" dirty="0">
              <a:latin typeface="Times New Roman" panose="02020603050405020304" pitchFamily="18" charset="0"/>
              <a:cs typeface="Times New Roman" panose="02020603050405020304" pitchFamily="18" charset="0"/>
            </a:endParaRPr>
          </a:p>
        </p:txBody>
      </p:sp>
      <p:pic>
        <p:nvPicPr>
          <p:cNvPr id="5" name="Picture 4" descr="logo-1-T.gif"/>
          <p:cNvPicPr>
            <a:picLocks noChangeAspect="1"/>
          </p:cNvPicPr>
          <p:nvPr/>
        </p:nvPicPr>
        <p:blipFill>
          <a:blip r:embed="rId4" cstate="print"/>
          <a:stretch>
            <a:fillRect/>
          </a:stretch>
        </p:blipFill>
        <p:spPr>
          <a:xfrm>
            <a:off x="152400" y="6019800"/>
            <a:ext cx="770889" cy="762000"/>
          </a:xfrm>
          <a:prstGeom prst="rect">
            <a:avLst/>
          </a:prstGeom>
        </p:spPr>
      </p:pic>
    </p:spTree>
    <p:extLst>
      <p:ext uri="{BB962C8B-B14F-4D97-AF65-F5344CB8AC3E}">
        <p14:creationId xmlns:p14="http://schemas.microsoft.com/office/powerpoint/2010/main" val="1855840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0"/>
            <a:ext cx="7704667" cy="5562599"/>
          </a:xfrm>
        </p:spPr>
        <p:txBody>
          <a:bodyPr>
            <a:normAutofit/>
          </a:bodyPr>
          <a:lstStyle/>
          <a:p>
            <a:r>
              <a:rPr lang="en-JM" sz="6600" dirty="0">
                <a:latin typeface="Times New Roman" panose="02020603050405020304" pitchFamily="18" charset="0"/>
                <a:cs typeface="Times New Roman" panose="02020603050405020304" pitchFamily="18" charset="0"/>
              </a:rPr>
              <a:t>Questions? </a:t>
            </a:r>
          </a:p>
        </p:txBody>
      </p:sp>
      <p:sp>
        <p:nvSpPr>
          <p:cNvPr id="6" name="Slide Number Placeholder 5"/>
          <p:cNvSpPr>
            <a:spLocks noGrp="1"/>
          </p:cNvSpPr>
          <p:nvPr>
            <p:ph type="sldNum" sz="quarter" idx="12"/>
          </p:nvPr>
        </p:nvSpPr>
        <p:spPr/>
        <p:txBody>
          <a:bodyPr/>
          <a:lstStyle/>
          <a:p>
            <a:fld id="{D4B5ADC2-7248-4799-8E52-477E151C3EE9}" type="slidenum">
              <a:rPr lang="en-US" b="1" smtClean="0">
                <a:latin typeface="Times New Roman" panose="02020603050405020304" pitchFamily="18" charset="0"/>
                <a:cs typeface="Times New Roman" panose="02020603050405020304" pitchFamily="18" charset="0"/>
              </a:rPr>
              <a:pPr/>
              <a:t>17</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1271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20203"/>
            <a:ext cx="7704667" cy="1142999"/>
          </a:xfrm>
        </p:spPr>
        <p:txBody>
          <a:bodyPr/>
          <a:lstStyle/>
          <a:p>
            <a:r>
              <a:rPr lang="en-JM" dirty="0">
                <a:latin typeface="Times New Roman" panose="02020603050405020304" pitchFamily="18" charset="0"/>
                <a:cs typeface="Times New Roman" panose="02020603050405020304" pitchFamily="18" charset="0"/>
              </a:rPr>
              <a:t>Organizational Chart </a:t>
            </a:r>
          </a:p>
        </p:txBody>
      </p:sp>
      <p:pic>
        <p:nvPicPr>
          <p:cNvPr id="5" name="Picture 4" descr="logo-1-T.gif"/>
          <p:cNvPicPr>
            <a:picLocks noChangeAspect="1"/>
          </p:cNvPicPr>
          <p:nvPr/>
        </p:nvPicPr>
        <p:blipFill>
          <a:blip r:embed="rId4" cstate="print"/>
          <a:stretch>
            <a:fillRect/>
          </a:stretch>
        </p:blipFill>
        <p:spPr>
          <a:xfrm>
            <a:off x="152400" y="6019800"/>
            <a:ext cx="770889" cy="762000"/>
          </a:xfrm>
          <a:prstGeom prst="rect">
            <a:avLst/>
          </a:prstGeom>
        </p:spPr>
      </p:pic>
      <p:sp>
        <p:nvSpPr>
          <p:cNvPr id="9" name="TextBox 8">
            <a:extLst>
              <a:ext uri="{FF2B5EF4-FFF2-40B4-BE49-F238E27FC236}">
                <a16:creationId xmlns:a16="http://schemas.microsoft.com/office/drawing/2014/main" id="{82139620-4FF2-A649-9524-97E3F9A7C562}"/>
              </a:ext>
            </a:extLst>
          </p:cNvPr>
          <p:cNvSpPr txBox="1"/>
          <p:nvPr/>
        </p:nvSpPr>
        <p:spPr>
          <a:xfrm>
            <a:off x="4007628" y="1310312"/>
            <a:ext cx="1516007" cy="400110"/>
          </a:xfrm>
          <a:prstGeom prst="rect">
            <a:avLst/>
          </a:prstGeom>
          <a:noFill/>
          <a:ln>
            <a:noFill/>
          </a:ln>
        </p:spPr>
        <p:txBody>
          <a:bodyPr wrap="square" rtlCol="0">
            <a:spAutoFit/>
          </a:bodyPr>
          <a:lstStyle/>
          <a:p>
            <a:pPr algn="ctr"/>
            <a:r>
              <a:rPr lang="en-US" sz="1000" b="1" dirty="0">
                <a:latin typeface="Times New Roman" panose="02020603050405020304" pitchFamily="18" charset="0"/>
                <a:cs typeface="Times New Roman" panose="02020603050405020304" pitchFamily="18" charset="0"/>
              </a:rPr>
              <a:t>Sheriff </a:t>
            </a:r>
          </a:p>
          <a:p>
            <a:pPr algn="ctr"/>
            <a:r>
              <a:rPr lang="en-US" sz="1000" i="1" dirty="0">
                <a:latin typeface="Times New Roman" panose="02020603050405020304" pitchFamily="18" charset="0"/>
                <a:cs typeface="Times New Roman" panose="02020603050405020304" pitchFamily="18" charset="0"/>
              </a:rPr>
              <a:t>Bill Elder</a:t>
            </a:r>
          </a:p>
        </p:txBody>
      </p:sp>
      <p:sp>
        <p:nvSpPr>
          <p:cNvPr id="10" name="Rectangle 9">
            <a:extLst>
              <a:ext uri="{FF2B5EF4-FFF2-40B4-BE49-F238E27FC236}">
                <a16:creationId xmlns:a16="http://schemas.microsoft.com/office/drawing/2014/main" id="{3FB3FA2E-3746-724A-BD10-54249D808BB4}"/>
              </a:ext>
            </a:extLst>
          </p:cNvPr>
          <p:cNvSpPr/>
          <p:nvPr/>
        </p:nvSpPr>
        <p:spPr bwMode="auto">
          <a:xfrm>
            <a:off x="3935557" y="1314426"/>
            <a:ext cx="1661857" cy="405354"/>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none" rtlCol="0" fromWordArt="1" anchor="ctr">
            <a:prstTxWarp prst="textPlain">
              <a:avLst>
                <a:gd name="adj" fmla="val 50000"/>
              </a:avLst>
            </a:prstTxWarp>
          </a:bodyPr>
          <a:lstStyle/>
          <a:p>
            <a:pPr algn="ctr"/>
            <a:endParaRPr lang="en-US" sz="3600" kern="10" dirty="0">
              <a:ln w="9525">
                <a:solidFill>
                  <a:srgbClr val="000000"/>
                </a:solidFill>
                <a:round/>
                <a:headEnd/>
                <a:tailEnd/>
              </a:ln>
              <a:solidFill>
                <a:schemeClr val="bg1"/>
              </a:solidFill>
              <a:latin typeface="Arial Black"/>
            </a:endParaRPr>
          </a:p>
        </p:txBody>
      </p:sp>
      <p:sp>
        <p:nvSpPr>
          <p:cNvPr id="11" name="TextBox 10">
            <a:extLst>
              <a:ext uri="{FF2B5EF4-FFF2-40B4-BE49-F238E27FC236}">
                <a16:creationId xmlns:a16="http://schemas.microsoft.com/office/drawing/2014/main" id="{05E41D58-8B7D-C742-BE61-5D4F8CE15CF6}"/>
              </a:ext>
            </a:extLst>
          </p:cNvPr>
          <p:cNvSpPr txBox="1"/>
          <p:nvPr/>
        </p:nvSpPr>
        <p:spPr>
          <a:xfrm>
            <a:off x="6311121" y="2333223"/>
            <a:ext cx="962123" cy="338554"/>
          </a:xfrm>
          <a:prstGeom prst="rect">
            <a:avLst/>
          </a:prstGeom>
          <a:noFill/>
          <a:ln>
            <a:noFill/>
          </a:ln>
        </p:spPr>
        <p:txBody>
          <a:bodyPr wrap="none" rtlCol="0">
            <a:spAutoFit/>
          </a:bodyPr>
          <a:lstStyle/>
          <a:p>
            <a:pPr algn="ctr"/>
            <a:r>
              <a:rPr lang="en-US" sz="800" b="1" dirty="0">
                <a:latin typeface="Times New Roman" panose="02020603050405020304" pitchFamily="18" charset="0"/>
                <a:cs typeface="Times New Roman" panose="02020603050405020304" pitchFamily="18" charset="0"/>
              </a:rPr>
              <a:t>Staff Psychologist</a:t>
            </a:r>
          </a:p>
          <a:p>
            <a:pPr algn="ctr"/>
            <a:r>
              <a:rPr lang="en-US" sz="800" i="1" dirty="0">
                <a:latin typeface="Times New Roman" panose="02020603050405020304" pitchFamily="18" charset="0"/>
                <a:cs typeface="Times New Roman" panose="02020603050405020304" pitchFamily="18" charset="0"/>
              </a:rPr>
              <a:t>Sharon Trivette</a:t>
            </a:r>
          </a:p>
        </p:txBody>
      </p:sp>
      <p:sp>
        <p:nvSpPr>
          <p:cNvPr id="12" name="TextBox 11">
            <a:extLst>
              <a:ext uri="{FF2B5EF4-FFF2-40B4-BE49-F238E27FC236}">
                <a16:creationId xmlns:a16="http://schemas.microsoft.com/office/drawing/2014/main" id="{82AFFE05-7EA4-8645-AB56-9A7BE4CAA3E1}"/>
              </a:ext>
            </a:extLst>
          </p:cNvPr>
          <p:cNvSpPr txBox="1"/>
          <p:nvPr/>
        </p:nvSpPr>
        <p:spPr>
          <a:xfrm>
            <a:off x="4280631" y="2294229"/>
            <a:ext cx="958916" cy="415498"/>
          </a:xfrm>
          <a:prstGeom prst="rect">
            <a:avLst/>
          </a:prstGeom>
          <a:noFill/>
          <a:ln>
            <a:noFill/>
          </a:ln>
        </p:spPr>
        <p:txBody>
          <a:bodyPr wrap="none" rtlCol="0">
            <a:spAutoFit/>
          </a:bodyPr>
          <a:lstStyle/>
          <a:p>
            <a:pPr algn="ctr"/>
            <a:r>
              <a:rPr lang="en-US" sz="1000" b="1" dirty="0">
                <a:latin typeface="Times New Roman" panose="02020603050405020304" pitchFamily="18" charset="0"/>
                <a:cs typeface="Times New Roman" panose="02020603050405020304" pitchFamily="18" charset="0"/>
              </a:rPr>
              <a:t>Undersheriff </a:t>
            </a:r>
          </a:p>
          <a:p>
            <a:pPr algn="ctr"/>
            <a:r>
              <a:rPr lang="en-US" sz="1000" i="1" dirty="0">
                <a:latin typeface="Times New Roman" panose="02020603050405020304" pitchFamily="18" charset="0"/>
                <a:cs typeface="Times New Roman" panose="02020603050405020304" pitchFamily="18" charset="0"/>
              </a:rPr>
              <a:t>Pete Carey</a:t>
            </a:r>
          </a:p>
        </p:txBody>
      </p:sp>
      <p:sp>
        <p:nvSpPr>
          <p:cNvPr id="13" name="Rectangle 12">
            <a:extLst>
              <a:ext uri="{FF2B5EF4-FFF2-40B4-BE49-F238E27FC236}">
                <a16:creationId xmlns:a16="http://schemas.microsoft.com/office/drawing/2014/main" id="{69FA0590-8D25-5E40-B0C4-9F389B770A4F}"/>
              </a:ext>
            </a:extLst>
          </p:cNvPr>
          <p:cNvSpPr/>
          <p:nvPr/>
        </p:nvSpPr>
        <p:spPr bwMode="auto">
          <a:xfrm>
            <a:off x="3942143" y="2286000"/>
            <a:ext cx="1642413" cy="400110"/>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none" rtlCol="0" fromWordArt="1" anchor="ctr">
            <a:prstTxWarp prst="textPlain">
              <a:avLst>
                <a:gd name="adj" fmla="val 50000"/>
              </a:avLst>
            </a:prstTxWarp>
          </a:bodyPr>
          <a:lstStyle/>
          <a:p>
            <a:pPr algn="ctr"/>
            <a:endParaRPr lang="en-US" sz="3600" kern="10" dirty="0">
              <a:ln w="9525">
                <a:solidFill>
                  <a:srgbClr val="000000"/>
                </a:solidFill>
                <a:round/>
                <a:headEnd/>
                <a:tailEnd/>
              </a:ln>
              <a:solidFill>
                <a:schemeClr val="bg1"/>
              </a:solidFill>
              <a:latin typeface="Arial Black"/>
            </a:endParaRPr>
          </a:p>
        </p:txBody>
      </p:sp>
      <p:sp>
        <p:nvSpPr>
          <p:cNvPr id="14" name="TextBox 13">
            <a:extLst>
              <a:ext uri="{FF2B5EF4-FFF2-40B4-BE49-F238E27FC236}">
                <a16:creationId xmlns:a16="http://schemas.microsoft.com/office/drawing/2014/main" id="{BE0E0019-D319-7544-BA5B-A21E961C2D04}"/>
              </a:ext>
            </a:extLst>
          </p:cNvPr>
          <p:cNvSpPr txBox="1"/>
          <p:nvPr/>
        </p:nvSpPr>
        <p:spPr>
          <a:xfrm>
            <a:off x="2072228" y="1847756"/>
            <a:ext cx="1106452" cy="215444"/>
          </a:xfrm>
          <a:prstGeom prst="rect">
            <a:avLst/>
          </a:prstGeom>
          <a:noFill/>
          <a:ln>
            <a:noFill/>
          </a:ln>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County Attorney</a:t>
            </a:r>
          </a:p>
        </p:txBody>
      </p:sp>
      <p:cxnSp>
        <p:nvCxnSpPr>
          <p:cNvPr id="15" name="Straight Connector 14">
            <a:extLst>
              <a:ext uri="{FF2B5EF4-FFF2-40B4-BE49-F238E27FC236}">
                <a16:creationId xmlns:a16="http://schemas.microsoft.com/office/drawing/2014/main" id="{1C9477B8-1C24-CE49-8FE2-3F982E98F805}"/>
              </a:ext>
            </a:extLst>
          </p:cNvPr>
          <p:cNvCxnSpPr>
            <a:cxnSpLocks/>
            <a:endCxn id="13" idx="0"/>
          </p:cNvCxnSpPr>
          <p:nvPr/>
        </p:nvCxnSpPr>
        <p:spPr bwMode="auto">
          <a:xfrm flipH="1">
            <a:off x="4763350" y="1725831"/>
            <a:ext cx="3976" cy="560169"/>
          </a:xfrm>
          <a:prstGeom prst="line">
            <a:avLst/>
          </a:prstGeom>
          <a:gradFill rotWithShape="0">
            <a:gsLst>
              <a:gs pos="0">
                <a:srgbClr val="FFFFFF"/>
              </a:gs>
              <a:gs pos="100000">
                <a:srgbClr val="FFFFFF">
                  <a:gamma/>
                  <a:shade val="46275"/>
                  <a:invGamma/>
                </a:srgbClr>
              </a:gs>
            </a:gsLst>
            <a:lin ang="0" scaled="1"/>
          </a:gradFill>
          <a:ln w="12700" cap="flat" cmpd="sng" algn="ctr">
            <a:solidFill>
              <a:schemeClr val="tx1"/>
            </a:solidFill>
            <a:prstDash val="solid"/>
            <a:round/>
            <a:headEnd type="none" w="med" len="med"/>
            <a:tailEnd type="none" w="med" len="med"/>
          </a:ln>
          <a:effectLst/>
        </p:spPr>
      </p:cxnSp>
      <p:sp>
        <p:nvSpPr>
          <p:cNvPr id="16" name="TextBox 15">
            <a:extLst>
              <a:ext uri="{FF2B5EF4-FFF2-40B4-BE49-F238E27FC236}">
                <a16:creationId xmlns:a16="http://schemas.microsoft.com/office/drawing/2014/main" id="{07CAD5DE-C540-8F4C-A88D-92FDE882E986}"/>
              </a:ext>
            </a:extLst>
          </p:cNvPr>
          <p:cNvSpPr txBox="1"/>
          <p:nvPr/>
        </p:nvSpPr>
        <p:spPr>
          <a:xfrm>
            <a:off x="2683989" y="3751287"/>
            <a:ext cx="1734942" cy="400110"/>
          </a:xfrm>
          <a:prstGeom prst="rect">
            <a:avLst/>
          </a:prstGeom>
          <a:noFill/>
          <a:ln>
            <a:noFill/>
          </a:ln>
        </p:spPr>
        <p:txBody>
          <a:bodyPr wrap="square" rtlCol="0">
            <a:spAutoFit/>
          </a:bodyPr>
          <a:lstStyle/>
          <a:p>
            <a:pPr algn="ctr"/>
            <a:r>
              <a:rPr lang="en-US" sz="1000" b="1" dirty="0">
                <a:latin typeface="Times New Roman" panose="02020603050405020304" pitchFamily="18" charset="0"/>
                <a:cs typeface="Times New Roman" panose="02020603050405020304" pitchFamily="18" charset="0"/>
              </a:rPr>
              <a:t>Administrative Bureau </a:t>
            </a:r>
          </a:p>
          <a:p>
            <a:pPr algn="ctr"/>
            <a:r>
              <a:rPr lang="en-US" sz="1000" i="1" dirty="0">
                <a:latin typeface="Times New Roman" panose="02020603050405020304" pitchFamily="18" charset="0"/>
                <a:cs typeface="Times New Roman" panose="02020603050405020304" pitchFamily="18" charset="0"/>
              </a:rPr>
              <a:t>Chief Roybal</a:t>
            </a:r>
          </a:p>
        </p:txBody>
      </p:sp>
      <p:sp>
        <p:nvSpPr>
          <p:cNvPr id="17" name="Rectangle 16">
            <a:extLst>
              <a:ext uri="{FF2B5EF4-FFF2-40B4-BE49-F238E27FC236}">
                <a16:creationId xmlns:a16="http://schemas.microsoft.com/office/drawing/2014/main" id="{588C7935-3113-624F-B1B1-B0C669962BAC}"/>
              </a:ext>
            </a:extLst>
          </p:cNvPr>
          <p:cNvSpPr/>
          <p:nvPr/>
        </p:nvSpPr>
        <p:spPr bwMode="auto">
          <a:xfrm>
            <a:off x="837923" y="3752688"/>
            <a:ext cx="1642413" cy="400110"/>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none" rtlCol="0" fromWordArt="1" anchor="ctr">
            <a:prstTxWarp prst="textPlain">
              <a:avLst>
                <a:gd name="adj" fmla="val 50000"/>
              </a:avLst>
            </a:prstTxWarp>
          </a:bodyPr>
          <a:lstStyle/>
          <a:p>
            <a:pPr algn="ctr"/>
            <a:endParaRPr lang="en-US" sz="3600" kern="10" dirty="0">
              <a:ln w="9525">
                <a:solidFill>
                  <a:srgbClr val="000000"/>
                </a:solidFill>
                <a:round/>
                <a:headEnd/>
                <a:tailEnd/>
              </a:ln>
              <a:solidFill>
                <a:schemeClr val="bg1"/>
              </a:solidFill>
              <a:latin typeface="Arial Black"/>
            </a:endParaRPr>
          </a:p>
        </p:txBody>
      </p:sp>
      <p:sp>
        <p:nvSpPr>
          <p:cNvPr id="18" name="TextBox 17">
            <a:extLst>
              <a:ext uri="{FF2B5EF4-FFF2-40B4-BE49-F238E27FC236}">
                <a16:creationId xmlns:a16="http://schemas.microsoft.com/office/drawing/2014/main" id="{C11BEBBD-B3BB-9F41-BD06-79AE03E3D384}"/>
              </a:ext>
            </a:extLst>
          </p:cNvPr>
          <p:cNvSpPr txBox="1"/>
          <p:nvPr/>
        </p:nvSpPr>
        <p:spPr>
          <a:xfrm>
            <a:off x="851927" y="3745392"/>
            <a:ext cx="1643399" cy="400110"/>
          </a:xfrm>
          <a:prstGeom prst="rect">
            <a:avLst/>
          </a:prstGeom>
          <a:noFill/>
          <a:ln>
            <a:noFill/>
          </a:ln>
        </p:spPr>
        <p:txBody>
          <a:bodyPr wrap="none" rtlCol="0">
            <a:spAutoFit/>
          </a:bodyPr>
          <a:lstStyle/>
          <a:p>
            <a:pPr algn="ctr"/>
            <a:r>
              <a:rPr lang="en-US" sz="1000" b="1" dirty="0">
                <a:latin typeface="Times New Roman" panose="02020603050405020304" pitchFamily="18" charset="0"/>
                <a:cs typeface="Times New Roman" panose="02020603050405020304" pitchFamily="18" charset="0"/>
              </a:rPr>
              <a:t>Law Enforcement Bureau </a:t>
            </a:r>
          </a:p>
          <a:p>
            <a:pPr algn="ctr"/>
            <a:r>
              <a:rPr lang="en-US" sz="1000" i="1" dirty="0">
                <a:latin typeface="Times New Roman" panose="02020603050405020304" pitchFamily="18" charset="0"/>
                <a:cs typeface="Times New Roman" panose="02020603050405020304" pitchFamily="18" charset="0"/>
              </a:rPr>
              <a:t>Interim Chief James</a:t>
            </a:r>
          </a:p>
        </p:txBody>
      </p:sp>
      <p:sp>
        <p:nvSpPr>
          <p:cNvPr id="19" name="Rectangle 18">
            <a:extLst>
              <a:ext uri="{FF2B5EF4-FFF2-40B4-BE49-F238E27FC236}">
                <a16:creationId xmlns:a16="http://schemas.microsoft.com/office/drawing/2014/main" id="{FDED1A4C-222E-E546-B62D-2DE0FE0CC414}"/>
              </a:ext>
            </a:extLst>
          </p:cNvPr>
          <p:cNvSpPr/>
          <p:nvPr/>
        </p:nvSpPr>
        <p:spPr bwMode="auto">
          <a:xfrm>
            <a:off x="2723342" y="3758800"/>
            <a:ext cx="1642413" cy="400110"/>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none" rtlCol="0" fromWordArt="1" anchor="ctr">
            <a:prstTxWarp prst="textPlain">
              <a:avLst>
                <a:gd name="adj" fmla="val 50000"/>
              </a:avLst>
            </a:prstTxWarp>
          </a:bodyPr>
          <a:lstStyle/>
          <a:p>
            <a:pPr algn="ctr"/>
            <a:endParaRPr lang="en-US" sz="3600" kern="10" dirty="0">
              <a:ln w="9525">
                <a:solidFill>
                  <a:srgbClr val="000000"/>
                </a:solidFill>
                <a:round/>
                <a:headEnd/>
                <a:tailEnd/>
              </a:ln>
              <a:solidFill>
                <a:schemeClr val="bg1"/>
              </a:solidFill>
              <a:latin typeface="Arial Black"/>
            </a:endParaRPr>
          </a:p>
        </p:txBody>
      </p:sp>
      <p:sp>
        <p:nvSpPr>
          <p:cNvPr id="20" name="TextBox 19">
            <a:extLst>
              <a:ext uri="{FF2B5EF4-FFF2-40B4-BE49-F238E27FC236}">
                <a16:creationId xmlns:a16="http://schemas.microsoft.com/office/drawing/2014/main" id="{63168B8D-11A2-B44B-8D29-FA5E2DFE2E07}"/>
              </a:ext>
            </a:extLst>
          </p:cNvPr>
          <p:cNvSpPr txBox="1"/>
          <p:nvPr/>
        </p:nvSpPr>
        <p:spPr>
          <a:xfrm>
            <a:off x="7270975" y="3762742"/>
            <a:ext cx="1189749" cy="400110"/>
          </a:xfrm>
          <a:prstGeom prst="rect">
            <a:avLst/>
          </a:prstGeom>
          <a:noFill/>
          <a:ln>
            <a:noFill/>
          </a:ln>
        </p:spPr>
        <p:txBody>
          <a:bodyPr wrap="none" rtlCol="0">
            <a:spAutoFit/>
          </a:bodyPr>
          <a:lstStyle/>
          <a:p>
            <a:pPr algn="ctr"/>
            <a:r>
              <a:rPr lang="en-US" sz="1000" b="1" dirty="0">
                <a:latin typeface="Times New Roman" panose="02020603050405020304" pitchFamily="18" charset="0"/>
                <a:cs typeface="Times New Roman" panose="02020603050405020304" pitchFamily="18" charset="0"/>
              </a:rPr>
              <a:t>Detention Bureau </a:t>
            </a:r>
          </a:p>
          <a:p>
            <a:pPr algn="ctr"/>
            <a:r>
              <a:rPr lang="en-US" sz="1000" i="1" dirty="0">
                <a:latin typeface="Times New Roman" panose="02020603050405020304" pitchFamily="18" charset="0"/>
                <a:cs typeface="Times New Roman" panose="02020603050405020304" pitchFamily="18" charset="0"/>
              </a:rPr>
              <a:t>Chief Shannon</a:t>
            </a:r>
          </a:p>
        </p:txBody>
      </p:sp>
      <p:sp>
        <p:nvSpPr>
          <p:cNvPr id="21" name="Rectangle 20">
            <a:extLst>
              <a:ext uri="{FF2B5EF4-FFF2-40B4-BE49-F238E27FC236}">
                <a16:creationId xmlns:a16="http://schemas.microsoft.com/office/drawing/2014/main" id="{B08EA676-5940-B549-8F74-4BF0D923E3EA}"/>
              </a:ext>
            </a:extLst>
          </p:cNvPr>
          <p:cNvSpPr/>
          <p:nvPr/>
        </p:nvSpPr>
        <p:spPr bwMode="auto">
          <a:xfrm>
            <a:off x="7036671" y="3762742"/>
            <a:ext cx="1642413" cy="400110"/>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none" rtlCol="0" fromWordArt="1" anchor="ctr">
            <a:prstTxWarp prst="textPlain">
              <a:avLst>
                <a:gd name="adj" fmla="val 50000"/>
              </a:avLst>
            </a:prstTxWarp>
          </a:bodyPr>
          <a:lstStyle/>
          <a:p>
            <a:pPr algn="ctr"/>
            <a:endParaRPr lang="en-US" sz="3600" kern="10" dirty="0">
              <a:ln w="9525">
                <a:solidFill>
                  <a:srgbClr val="000000"/>
                </a:solidFill>
                <a:round/>
                <a:headEnd/>
                <a:tailEnd/>
              </a:ln>
              <a:solidFill>
                <a:schemeClr val="bg1"/>
              </a:solidFill>
              <a:latin typeface="Arial Black"/>
            </a:endParaRPr>
          </a:p>
        </p:txBody>
      </p:sp>
      <p:cxnSp>
        <p:nvCxnSpPr>
          <p:cNvPr id="22" name="Straight Connector 21">
            <a:extLst>
              <a:ext uri="{FF2B5EF4-FFF2-40B4-BE49-F238E27FC236}">
                <a16:creationId xmlns:a16="http://schemas.microsoft.com/office/drawing/2014/main" id="{E70E99BC-7B1B-FD43-8742-F3373AB1A7F9}"/>
              </a:ext>
            </a:extLst>
          </p:cNvPr>
          <p:cNvCxnSpPr>
            <a:cxnSpLocks/>
          </p:cNvCxnSpPr>
          <p:nvPr/>
        </p:nvCxnSpPr>
        <p:spPr bwMode="auto">
          <a:xfrm>
            <a:off x="4763350" y="2686110"/>
            <a:ext cx="0" cy="667640"/>
          </a:xfrm>
          <a:prstGeom prst="line">
            <a:avLst/>
          </a:prstGeom>
          <a:gradFill rotWithShape="0">
            <a:gsLst>
              <a:gs pos="0">
                <a:srgbClr val="FFFFFF"/>
              </a:gs>
              <a:gs pos="100000">
                <a:srgbClr val="FFFFFF">
                  <a:gamma/>
                  <a:shade val="46275"/>
                  <a:invGamma/>
                </a:srgbClr>
              </a:gs>
            </a:gsLst>
            <a:lin ang="0" scaled="1"/>
          </a:gradFill>
          <a:ln w="12700" cap="flat" cmpd="sng" algn="ctr">
            <a:solidFill>
              <a:schemeClr val="tx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DE41E42C-1185-584C-B423-FCD60A7E5CF5}"/>
              </a:ext>
            </a:extLst>
          </p:cNvPr>
          <p:cNvCxnSpPr>
            <a:cxnSpLocks/>
          </p:cNvCxnSpPr>
          <p:nvPr/>
        </p:nvCxnSpPr>
        <p:spPr bwMode="auto">
          <a:xfrm>
            <a:off x="1629858" y="3345044"/>
            <a:ext cx="6260462" cy="0"/>
          </a:xfrm>
          <a:prstGeom prst="line">
            <a:avLst/>
          </a:prstGeom>
          <a:gradFill rotWithShape="0">
            <a:gsLst>
              <a:gs pos="0">
                <a:srgbClr val="FFFFFF"/>
              </a:gs>
              <a:gs pos="100000">
                <a:srgbClr val="FFFFFF">
                  <a:gamma/>
                  <a:shade val="46275"/>
                  <a:invGamma/>
                </a:srgbClr>
              </a:gs>
            </a:gsLst>
            <a:lin ang="0" scaled="1"/>
          </a:gradFill>
          <a:ln w="12700" cap="flat" cmpd="sng" algn="ctr">
            <a:solidFill>
              <a:schemeClr val="tx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2F678924-DADB-884B-B351-B2F4C4578B9F}"/>
              </a:ext>
            </a:extLst>
          </p:cNvPr>
          <p:cNvCxnSpPr>
            <a:cxnSpLocks/>
          </p:cNvCxnSpPr>
          <p:nvPr/>
        </p:nvCxnSpPr>
        <p:spPr bwMode="auto">
          <a:xfrm>
            <a:off x="1629858" y="3345044"/>
            <a:ext cx="0" cy="407644"/>
          </a:xfrm>
          <a:prstGeom prst="line">
            <a:avLst/>
          </a:prstGeom>
          <a:gradFill rotWithShape="0">
            <a:gsLst>
              <a:gs pos="0">
                <a:srgbClr val="FFFFFF"/>
              </a:gs>
              <a:gs pos="100000">
                <a:srgbClr val="FFFFFF">
                  <a:gamma/>
                  <a:shade val="46275"/>
                  <a:invGamma/>
                </a:srgbClr>
              </a:gs>
            </a:gsLst>
            <a:lin ang="0" scaled="1"/>
          </a:gradFill>
          <a:ln w="12700" cap="flat" cmpd="sng" algn="ctr">
            <a:solidFill>
              <a:schemeClr val="tx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58ACB5BD-89F0-3F43-AA9D-459652AE9571}"/>
              </a:ext>
            </a:extLst>
          </p:cNvPr>
          <p:cNvCxnSpPr>
            <a:cxnSpLocks/>
          </p:cNvCxnSpPr>
          <p:nvPr/>
        </p:nvCxnSpPr>
        <p:spPr bwMode="auto">
          <a:xfrm>
            <a:off x="7890320" y="3345044"/>
            <a:ext cx="0" cy="417698"/>
          </a:xfrm>
          <a:prstGeom prst="line">
            <a:avLst/>
          </a:prstGeom>
          <a:gradFill rotWithShape="0">
            <a:gsLst>
              <a:gs pos="0">
                <a:srgbClr val="FFFFFF"/>
              </a:gs>
              <a:gs pos="100000">
                <a:srgbClr val="FFFFFF">
                  <a:gamma/>
                  <a:shade val="46275"/>
                  <a:invGamma/>
                </a:srgbClr>
              </a:gs>
            </a:gsLst>
            <a:lin ang="0" scaled="1"/>
          </a:gradFill>
          <a:ln w="12700" cap="flat" cmpd="sng" algn="ctr">
            <a:solidFill>
              <a:schemeClr val="tx1"/>
            </a:solidFill>
            <a:prstDash val="solid"/>
            <a:round/>
            <a:headEnd type="none" w="med" len="med"/>
            <a:tailEnd type="none" w="med" len="med"/>
          </a:ln>
          <a:effectLst/>
        </p:spPr>
      </p:cxnSp>
      <p:sp>
        <p:nvSpPr>
          <p:cNvPr id="26" name="TextBox 25">
            <a:extLst>
              <a:ext uri="{FF2B5EF4-FFF2-40B4-BE49-F238E27FC236}">
                <a16:creationId xmlns:a16="http://schemas.microsoft.com/office/drawing/2014/main" id="{B1851721-3D50-3B4A-98C0-7B345A948949}"/>
              </a:ext>
            </a:extLst>
          </p:cNvPr>
          <p:cNvSpPr txBox="1"/>
          <p:nvPr/>
        </p:nvSpPr>
        <p:spPr>
          <a:xfrm>
            <a:off x="1407211" y="5048309"/>
            <a:ext cx="1159029" cy="338554"/>
          </a:xfrm>
          <a:prstGeom prst="rect">
            <a:avLst/>
          </a:prstGeom>
          <a:noFill/>
          <a:ln>
            <a:noFill/>
          </a:ln>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Patrol Division</a:t>
            </a:r>
          </a:p>
          <a:p>
            <a:pPr algn="ctr"/>
            <a:r>
              <a:rPr lang="en-US" sz="800" i="1" dirty="0">
                <a:latin typeface="Times New Roman" panose="02020603050405020304" pitchFamily="18" charset="0"/>
                <a:cs typeface="Times New Roman" panose="02020603050405020304" pitchFamily="18" charset="0"/>
              </a:rPr>
              <a:t>Cmdr. David</a:t>
            </a:r>
          </a:p>
        </p:txBody>
      </p:sp>
      <p:sp>
        <p:nvSpPr>
          <p:cNvPr id="27" name="Rectangle 26">
            <a:extLst>
              <a:ext uri="{FF2B5EF4-FFF2-40B4-BE49-F238E27FC236}">
                <a16:creationId xmlns:a16="http://schemas.microsoft.com/office/drawing/2014/main" id="{448AF5EB-BAD2-B841-A79B-DAB08EDB0D37}"/>
              </a:ext>
            </a:extLst>
          </p:cNvPr>
          <p:cNvSpPr/>
          <p:nvPr/>
        </p:nvSpPr>
        <p:spPr bwMode="auto">
          <a:xfrm>
            <a:off x="1441785" y="5042489"/>
            <a:ext cx="1111481" cy="338554"/>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none" rtlCol="0" fromWordArt="1" anchor="ctr">
            <a:prstTxWarp prst="textPlain">
              <a:avLst>
                <a:gd name="adj" fmla="val 50000"/>
              </a:avLst>
            </a:prstTxWarp>
          </a:bodyPr>
          <a:lstStyle/>
          <a:p>
            <a:pPr algn="ctr"/>
            <a:endParaRPr lang="en-US" sz="3600" kern="10" dirty="0">
              <a:ln w="9525">
                <a:solidFill>
                  <a:srgbClr val="000000"/>
                </a:solidFill>
                <a:round/>
                <a:headEnd/>
                <a:tailEnd/>
              </a:ln>
              <a:solidFill>
                <a:schemeClr val="bg1"/>
              </a:solidFill>
              <a:latin typeface="Arial Black"/>
            </a:endParaRPr>
          </a:p>
        </p:txBody>
      </p:sp>
      <p:sp>
        <p:nvSpPr>
          <p:cNvPr id="28" name="TextBox 27">
            <a:extLst>
              <a:ext uri="{FF2B5EF4-FFF2-40B4-BE49-F238E27FC236}">
                <a16:creationId xmlns:a16="http://schemas.microsoft.com/office/drawing/2014/main" id="{0AC8D81E-8B10-BF44-929B-D24967BF4483}"/>
              </a:ext>
            </a:extLst>
          </p:cNvPr>
          <p:cNvSpPr txBox="1"/>
          <p:nvPr/>
        </p:nvSpPr>
        <p:spPr>
          <a:xfrm>
            <a:off x="1419316" y="4575227"/>
            <a:ext cx="1138453" cy="338554"/>
          </a:xfrm>
          <a:prstGeom prst="rect">
            <a:avLst/>
          </a:prstGeom>
          <a:noFill/>
          <a:ln>
            <a:noFill/>
          </a:ln>
        </p:spPr>
        <p:txBody>
          <a:bodyPr wrap="none" rtlCol="0">
            <a:spAutoFit/>
          </a:bodyPr>
          <a:lstStyle/>
          <a:p>
            <a:pPr algn="ctr"/>
            <a:r>
              <a:rPr lang="en-US" sz="800" b="1" dirty="0">
                <a:latin typeface="Times New Roman" panose="02020603050405020304" pitchFamily="18" charset="0"/>
                <a:cs typeface="Times New Roman" panose="02020603050405020304" pitchFamily="18" charset="0"/>
              </a:rPr>
              <a:t>Investigations Div.</a:t>
            </a:r>
          </a:p>
          <a:p>
            <a:pPr algn="ctr"/>
            <a:r>
              <a:rPr lang="en-US" sz="800" i="1" dirty="0">
                <a:latin typeface="Times New Roman" panose="02020603050405020304" pitchFamily="18" charset="0"/>
                <a:cs typeface="Times New Roman" panose="02020603050405020304" pitchFamily="18" charset="0"/>
              </a:rPr>
              <a:t>Interim Cmdr. Mihalko</a:t>
            </a:r>
          </a:p>
        </p:txBody>
      </p:sp>
      <p:sp>
        <p:nvSpPr>
          <p:cNvPr id="29" name="Rectangle 28">
            <a:extLst>
              <a:ext uri="{FF2B5EF4-FFF2-40B4-BE49-F238E27FC236}">
                <a16:creationId xmlns:a16="http://schemas.microsoft.com/office/drawing/2014/main" id="{74CE60E3-F84E-8E49-80B6-4D830957F718}"/>
              </a:ext>
            </a:extLst>
          </p:cNvPr>
          <p:cNvSpPr/>
          <p:nvPr/>
        </p:nvSpPr>
        <p:spPr bwMode="auto">
          <a:xfrm>
            <a:off x="1443443" y="4571281"/>
            <a:ext cx="1111483" cy="338554"/>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none" rtlCol="0" fromWordArt="1" anchor="ctr">
            <a:prstTxWarp prst="textPlain">
              <a:avLst>
                <a:gd name="adj" fmla="val 50000"/>
              </a:avLst>
            </a:prstTxWarp>
          </a:bodyPr>
          <a:lstStyle/>
          <a:p>
            <a:pPr algn="ctr"/>
            <a:endParaRPr lang="en-US" sz="3600" kern="10" dirty="0">
              <a:ln w="9525">
                <a:solidFill>
                  <a:srgbClr val="000000"/>
                </a:solidFill>
                <a:round/>
                <a:headEnd/>
                <a:tailEnd/>
              </a:ln>
              <a:solidFill>
                <a:schemeClr val="bg1"/>
              </a:solidFill>
              <a:latin typeface="Arial Black"/>
            </a:endParaRPr>
          </a:p>
        </p:txBody>
      </p:sp>
      <p:sp>
        <p:nvSpPr>
          <p:cNvPr id="30" name="TextBox 29">
            <a:extLst>
              <a:ext uri="{FF2B5EF4-FFF2-40B4-BE49-F238E27FC236}">
                <a16:creationId xmlns:a16="http://schemas.microsoft.com/office/drawing/2014/main" id="{A5D2D835-95C8-C34C-AA3E-B889B9FE9316}"/>
              </a:ext>
            </a:extLst>
          </p:cNvPr>
          <p:cNvSpPr txBox="1"/>
          <p:nvPr/>
        </p:nvSpPr>
        <p:spPr>
          <a:xfrm>
            <a:off x="7005356" y="5040814"/>
            <a:ext cx="1061509" cy="338554"/>
          </a:xfrm>
          <a:prstGeom prst="rect">
            <a:avLst/>
          </a:prstGeom>
          <a:noFill/>
          <a:ln>
            <a:noFill/>
          </a:ln>
        </p:spPr>
        <p:txBody>
          <a:bodyPr wrap="none" rtlCol="0">
            <a:spAutoFit/>
          </a:bodyPr>
          <a:lstStyle/>
          <a:p>
            <a:pPr algn="ctr"/>
            <a:r>
              <a:rPr lang="en-US" sz="800" b="1" dirty="0">
                <a:latin typeface="Times New Roman" panose="02020603050405020304" pitchFamily="18" charset="0"/>
                <a:cs typeface="Times New Roman" panose="02020603050405020304" pitchFamily="18" charset="0"/>
              </a:rPr>
              <a:t>Operations Division</a:t>
            </a:r>
          </a:p>
          <a:p>
            <a:pPr algn="ctr"/>
            <a:r>
              <a:rPr lang="en-US" sz="800" i="1" dirty="0">
                <a:latin typeface="Times New Roman" panose="02020603050405020304" pitchFamily="18" charset="0"/>
                <a:cs typeface="Times New Roman" panose="02020603050405020304" pitchFamily="18" charset="0"/>
              </a:rPr>
              <a:t>Cmdr. Prehm</a:t>
            </a:r>
          </a:p>
        </p:txBody>
      </p:sp>
      <p:sp>
        <p:nvSpPr>
          <p:cNvPr id="31" name="Rectangle 30">
            <a:extLst>
              <a:ext uri="{FF2B5EF4-FFF2-40B4-BE49-F238E27FC236}">
                <a16:creationId xmlns:a16="http://schemas.microsoft.com/office/drawing/2014/main" id="{EC7962BF-F7FC-E84D-808B-241007CAE2E1}"/>
              </a:ext>
            </a:extLst>
          </p:cNvPr>
          <p:cNvSpPr/>
          <p:nvPr/>
        </p:nvSpPr>
        <p:spPr bwMode="auto">
          <a:xfrm>
            <a:off x="7034471" y="5034605"/>
            <a:ext cx="1024937" cy="338554"/>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none" rtlCol="0" fromWordArt="1" anchor="ctr">
            <a:prstTxWarp prst="textPlain">
              <a:avLst>
                <a:gd name="adj" fmla="val 50000"/>
              </a:avLst>
            </a:prstTxWarp>
          </a:bodyPr>
          <a:lstStyle/>
          <a:p>
            <a:pPr algn="ctr"/>
            <a:endParaRPr lang="en-US" sz="3600" kern="10" dirty="0">
              <a:ln w="9525">
                <a:solidFill>
                  <a:srgbClr val="000000"/>
                </a:solidFill>
                <a:round/>
                <a:headEnd/>
                <a:tailEnd/>
              </a:ln>
              <a:solidFill>
                <a:schemeClr val="bg1"/>
              </a:solidFill>
              <a:latin typeface="Arial Black"/>
            </a:endParaRPr>
          </a:p>
        </p:txBody>
      </p:sp>
      <p:sp>
        <p:nvSpPr>
          <p:cNvPr id="32" name="TextBox 31">
            <a:extLst>
              <a:ext uri="{FF2B5EF4-FFF2-40B4-BE49-F238E27FC236}">
                <a16:creationId xmlns:a16="http://schemas.microsoft.com/office/drawing/2014/main" id="{7804F945-5B84-DD41-9A41-DE4E88500146}"/>
              </a:ext>
            </a:extLst>
          </p:cNvPr>
          <p:cNvSpPr txBox="1"/>
          <p:nvPr/>
        </p:nvSpPr>
        <p:spPr>
          <a:xfrm>
            <a:off x="7065755" y="4565072"/>
            <a:ext cx="969794" cy="338554"/>
          </a:xfrm>
          <a:prstGeom prst="rect">
            <a:avLst/>
          </a:prstGeom>
          <a:noFill/>
          <a:ln>
            <a:noFill/>
          </a:ln>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Security Division</a:t>
            </a:r>
          </a:p>
          <a:p>
            <a:pPr algn="ctr"/>
            <a:r>
              <a:rPr lang="en-US" sz="800" i="1" dirty="0">
                <a:latin typeface="Times New Roman" panose="02020603050405020304" pitchFamily="18" charset="0"/>
                <a:cs typeface="Times New Roman" panose="02020603050405020304" pitchFamily="18" charset="0"/>
              </a:rPr>
              <a:t>Cmdr. Gillespie</a:t>
            </a:r>
          </a:p>
        </p:txBody>
      </p:sp>
      <p:sp>
        <p:nvSpPr>
          <p:cNvPr id="33" name="Rectangle 32">
            <a:extLst>
              <a:ext uri="{FF2B5EF4-FFF2-40B4-BE49-F238E27FC236}">
                <a16:creationId xmlns:a16="http://schemas.microsoft.com/office/drawing/2014/main" id="{295D7731-0501-2D4E-BA9C-4F0707C47396}"/>
              </a:ext>
            </a:extLst>
          </p:cNvPr>
          <p:cNvSpPr/>
          <p:nvPr/>
        </p:nvSpPr>
        <p:spPr bwMode="auto">
          <a:xfrm>
            <a:off x="7035441" y="4562695"/>
            <a:ext cx="1024937" cy="338554"/>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none" rtlCol="0" fromWordArt="1" anchor="ctr">
            <a:prstTxWarp prst="textPlain">
              <a:avLst>
                <a:gd name="adj" fmla="val 50000"/>
              </a:avLst>
            </a:prstTxWarp>
          </a:bodyPr>
          <a:lstStyle/>
          <a:p>
            <a:pPr algn="ctr"/>
            <a:endParaRPr lang="en-US" sz="3600" kern="10" dirty="0">
              <a:ln w="9525">
                <a:solidFill>
                  <a:srgbClr val="000000"/>
                </a:solidFill>
                <a:round/>
                <a:headEnd/>
                <a:tailEnd/>
              </a:ln>
              <a:solidFill>
                <a:schemeClr val="bg1"/>
              </a:solidFill>
              <a:latin typeface="Arial Black"/>
            </a:endParaRPr>
          </a:p>
        </p:txBody>
      </p:sp>
      <p:sp>
        <p:nvSpPr>
          <p:cNvPr id="34" name="TextBox 33">
            <a:extLst>
              <a:ext uri="{FF2B5EF4-FFF2-40B4-BE49-F238E27FC236}">
                <a16:creationId xmlns:a16="http://schemas.microsoft.com/office/drawing/2014/main" id="{12058A01-563B-4B4E-9C89-22204D0BA47C}"/>
              </a:ext>
            </a:extLst>
          </p:cNvPr>
          <p:cNvSpPr txBox="1"/>
          <p:nvPr/>
        </p:nvSpPr>
        <p:spPr>
          <a:xfrm>
            <a:off x="3047932" y="4571281"/>
            <a:ext cx="931665" cy="338554"/>
          </a:xfrm>
          <a:prstGeom prst="rect">
            <a:avLst/>
          </a:prstGeom>
          <a:noFill/>
          <a:ln>
            <a:noFill/>
          </a:ln>
        </p:spPr>
        <p:txBody>
          <a:bodyPr wrap="none" rtlCol="0">
            <a:spAutoFit/>
          </a:bodyPr>
          <a:lstStyle/>
          <a:p>
            <a:pPr algn="ctr"/>
            <a:r>
              <a:rPr lang="en-US" sz="800" b="1" dirty="0">
                <a:latin typeface="Times New Roman" panose="02020603050405020304" pitchFamily="18" charset="0"/>
                <a:cs typeface="Times New Roman" panose="02020603050405020304" pitchFamily="18" charset="0"/>
              </a:rPr>
              <a:t>Support Division</a:t>
            </a:r>
          </a:p>
          <a:p>
            <a:pPr algn="ctr"/>
            <a:r>
              <a:rPr lang="en-US" sz="800" i="1" dirty="0">
                <a:latin typeface="Times New Roman" panose="02020603050405020304" pitchFamily="18" charset="0"/>
                <a:cs typeface="Times New Roman" panose="02020603050405020304" pitchFamily="18" charset="0"/>
              </a:rPr>
              <a:t>Director Littrell</a:t>
            </a:r>
          </a:p>
        </p:txBody>
      </p:sp>
      <p:sp>
        <p:nvSpPr>
          <p:cNvPr id="35" name="TextBox 34">
            <a:extLst>
              <a:ext uri="{FF2B5EF4-FFF2-40B4-BE49-F238E27FC236}">
                <a16:creationId xmlns:a16="http://schemas.microsoft.com/office/drawing/2014/main" id="{FE2E2A4A-25B2-2145-8D0A-7342BDFE49C6}"/>
              </a:ext>
            </a:extLst>
          </p:cNvPr>
          <p:cNvSpPr txBox="1"/>
          <p:nvPr/>
        </p:nvSpPr>
        <p:spPr>
          <a:xfrm>
            <a:off x="2214124" y="1325488"/>
            <a:ext cx="769763" cy="338554"/>
          </a:xfrm>
          <a:prstGeom prst="rect">
            <a:avLst/>
          </a:prstGeom>
          <a:noFill/>
          <a:ln>
            <a:noFill/>
          </a:ln>
        </p:spPr>
        <p:txBody>
          <a:bodyPr wrap="none" rtlCol="0">
            <a:spAutoFit/>
          </a:bodyPr>
          <a:lstStyle/>
          <a:p>
            <a:pPr algn="ctr"/>
            <a:r>
              <a:rPr lang="en-US" sz="800" b="1" dirty="0">
                <a:latin typeface="Times New Roman" panose="02020603050405020304" pitchFamily="18" charset="0"/>
                <a:cs typeface="Times New Roman" panose="02020603050405020304" pitchFamily="18" charset="0"/>
              </a:rPr>
              <a:t>Chief of Staff</a:t>
            </a:r>
          </a:p>
          <a:p>
            <a:pPr algn="ctr"/>
            <a:r>
              <a:rPr lang="en-US" sz="800" i="1" dirty="0">
                <a:latin typeface="Times New Roman" panose="02020603050405020304" pitchFamily="18" charset="0"/>
                <a:cs typeface="Times New Roman" panose="02020603050405020304" pitchFamily="18" charset="0"/>
              </a:rPr>
              <a:t>Janet Huffor</a:t>
            </a:r>
          </a:p>
        </p:txBody>
      </p:sp>
      <p:sp>
        <p:nvSpPr>
          <p:cNvPr id="36" name="Rectangle 35">
            <a:extLst>
              <a:ext uri="{FF2B5EF4-FFF2-40B4-BE49-F238E27FC236}">
                <a16:creationId xmlns:a16="http://schemas.microsoft.com/office/drawing/2014/main" id="{7DC20F71-26C9-B84F-A07A-C19AB4599BE5}"/>
              </a:ext>
            </a:extLst>
          </p:cNvPr>
          <p:cNvSpPr/>
          <p:nvPr/>
        </p:nvSpPr>
        <p:spPr bwMode="auto">
          <a:xfrm>
            <a:off x="2112988" y="1339954"/>
            <a:ext cx="1024937" cy="338554"/>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none" rtlCol="0" fromWordArt="1" anchor="ctr">
            <a:prstTxWarp prst="textPlain">
              <a:avLst>
                <a:gd name="adj" fmla="val 50000"/>
              </a:avLst>
            </a:prstTxWarp>
          </a:bodyPr>
          <a:lstStyle/>
          <a:p>
            <a:pPr algn="ctr"/>
            <a:endParaRPr lang="en-US" sz="3600" kern="10" dirty="0">
              <a:ln w="9525">
                <a:solidFill>
                  <a:srgbClr val="000000"/>
                </a:solidFill>
                <a:round/>
                <a:headEnd/>
                <a:tailEnd/>
              </a:ln>
              <a:solidFill>
                <a:schemeClr val="bg1"/>
              </a:solidFill>
              <a:latin typeface="Arial Black"/>
            </a:endParaRPr>
          </a:p>
        </p:txBody>
      </p:sp>
      <p:cxnSp>
        <p:nvCxnSpPr>
          <p:cNvPr id="37" name="Straight Connector 36">
            <a:extLst>
              <a:ext uri="{FF2B5EF4-FFF2-40B4-BE49-F238E27FC236}">
                <a16:creationId xmlns:a16="http://schemas.microsoft.com/office/drawing/2014/main" id="{03E06A24-BCC3-6D4D-A8B5-3E4CD6510EAE}"/>
              </a:ext>
            </a:extLst>
          </p:cNvPr>
          <p:cNvCxnSpPr>
            <a:cxnSpLocks/>
            <a:stCxn id="19" idx="2"/>
          </p:cNvCxnSpPr>
          <p:nvPr/>
        </p:nvCxnSpPr>
        <p:spPr bwMode="auto">
          <a:xfrm>
            <a:off x="3544549" y="4158910"/>
            <a:ext cx="0" cy="412371"/>
          </a:xfrm>
          <a:prstGeom prst="line">
            <a:avLst/>
          </a:prstGeom>
          <a:gradFill rotWithShape="0">
            <a:gsLst>
              <a:gs pos="0">
                <a:srgbClr val="FFFFFF"/>
              </a:gs>
              <a:gs pos="100000">
                <a:srgbClr val="FFFFFF">
                  <a:gamma/>
                  <a:shade val="46275"/>
                  <a:invGamma/>
                </a:srgbClr>
              </a:gs>
            </a:gsLst>
            <a:lin ang="0" scaled="1"/>
          </a:gradFill>
          <a:ln w="12700" cap="flat" cmpd="sng" algn="ctr">
            <a:solidFill>
              <a:schemeClr val="tx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A1030798-D4DD-B54F-8CF5-663C49A0DCD6}"/>
              </a:ext>
            </a:extLst>
          </p:cNvPr>
          <p:cNvCxnSpPr>
            <a:cxnSpLocks/>
          </p:cNvCxnSpPr>
          <p:nvPr/>
        </p:nvCxnSpPr>
        <p:spPr bwMode="auto">
          <a:xfrm>
            <a:off x="8493830" y="4162852"/>
            <a:ext cx="0" cy="1053545"/>
          </a:xfrm>
          <a:prstGeom prst="line">
            <a:avLst/>
          </a:prstGeom>
          <a:gradFill rotWithShape="0">
            <a:gsLst>
              <a:gs pos="0">
                <a:srgbClr val="FFFFFF"/>
              </a:gs>
              <a:gs pos="100000">
                <a:srgbClr val="FFFFFF">
                  <a:gamma/>
                  <a:shade val="46275"/>
                  <a:invGamma/>
                </a:srgbClr>
              </a:gs>
            </a:gsLst>
            <a:lin ang="0" scaled="1"/>
          </a:gradFill>
          <a:ln w="12700" cap="flat" cmpd="sng" algn="ctr">
            <a:solidFill>
              <a:schemeClr val="tx1"/>
            </a:solidFill>
            <a:prstDash val="solid"/>
            <a:round/>
            <a:headEnd type="none" w="med" len="med"/>
            <a:tailEnd type="none" w="med" len="med"/>
          </a:ln>
          <a:effectLst/>
        </p:spPr>
      </p:cxnSp>
      <p:sp>
        <p:nvSpPr>
          <p:cNvPr id="39" name="Rectangle 38">
            <a:extLst>
              <a:ext uri="{FF2B5EF4-FFF2-40B4-BE49-F238E27FC236}">
                <a16:creationId xmlns:a16="http://schemas.microsoft.com/office/drawing/2014/main" id="{C5B01346-1FE9-4949-BE1C-8C682148CB74}"/>
              </a:ext>
            </a:extLst>
          </p:cNvPr>
          <p:cNvSpPr/>
          <p:nvPr/>
        </p:nvSpPr>
        <p:spPr bwMode="auto">
          <a:xfrm>
            <a:off x="6161767" y="2323351"/>
            <a:ext cx="1260832" cy="338554"/>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none" rtlCol="0" fromWordArt="1" anchor="ctr">
            <a:prstTxWarp prst="textPlain">
              <a:avLst>
                <a:gd name="adj" fmla="val 50000"/>
              </a:avLst>
            </a:prstTxWarp>
          </a:bodyPr>
          <a:lstStyle/>
          <a:p>
            <a:pPr algn="ctr"/>
            <a:endParaRPr lang="en-US" sz="3600" kern="10" dirty="0">
              <a:ln w="9525">
                <a:solidFill>
                  <a:srgbClr val="000000"/>
                </a:solidFill>
                <a:round/>
                <a:headEnd/>
                <a:tailEnd/>
              </a:ln>
              <a:solidFill>
                <a:schemeClr val="bg1"/>
              </a:solidFill>
              <a:latin typeface="Arial Black"/>
            </a:endParaRPr>
          </a:p>
        </p:txBody>
      </p:sp>
      <p:sp>
        <p:nvSpPr>
          <p:cNvPr id="40" name="Rectangle 39">
            <a:extLst>
              <a:ext uri="{FF2B5EF4-FFF2-40B4-BE49-F238E27FC236}">
                <a16:creationId xmlns:a16="http://schemas.microsoft.com/office/drawing/2014/main" id="{70BC75DA-59E0-424C-AC17-8595F68AD998}"/>
              </a:ext>
            </a:extLst>
          </p:cNvPr>
          <p:cNvSpPr/>
          <p:nvPr/>
        </p:nvSpPr>
        <p:spPr bwMode="auto">
          <a:xfrm>
            <a:off x="2117745" y="1792116"/>
            <a:ext cx="1024937" cy="338555"/>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none" rtlCol="0" fromWordArt="1" anchor="ctr">
            <a:prstTxWarp prst="textPlain">
              <a:avLst>
                <a:gd name="adj" fmla="val 48392"/>
              </a:avLst>
            </a:prstTxWarp>
          </a:bodyPr>
          <a:lstStyle/>
          <a:p>
            <a:pPr algn="ctr"/>
            <a:endParaRPr lang="en-US" sz="3600" kern="10" dirty="0">
              <a:ln w="9525">
                <a:solidFill>
                  <a:srgbClr val="000000"/>
                </a:solidFill>
                <a:round/>
                <a:headEnd/>
                <a:tailEnd/>
              </a:ln>
              <a:solidFill>
                <a:schemeClr val="bg1"/>
              </a:solidFill>
              <a:latin typeface="Arial Black"/>
            </a:endParaRPr>
          </a:p>
        </p:txBody>
      </p:sp>
      <p:cxnSp>
        <p:nvCxnSpPr>
          <p:cNvPr id="41" name="Straight Connector 40">
            <a:extLst>
              <a:ext uri="{FF2B5EF4-FFF2-40B4-BE49-F238E27FC236}">
                <a16:creationId xmlns:a16="http://schemas.microsoft.com/office/drawing/2014/main" id="{3A6BD3E5-3CDF-0445-82F0-90522BDE3812}"/>
              </a:ext>
            </a:extLst>
          </p:cNvPr>
          <p:cNvCxnSpPr>
            <a:cxnSpLocks/>
            <a:stCxn id="39" idx="1"/>
          </p:cNvCxnSpPr>
          <p:nvPr/>
        </p:nvCxnSpPr>
        <p:spPr bwMode="auto">
          <a:xfrm flipH="1" flipV="1">
            <a:off x="5584557" y="2491066"/>
            <a:ext cx="577210" cy="1562"/>
          </a:xfrm>
          <a:prstGeom prst="line">
            <a:avLst/>
          </a:prstGeom>
          <a:gradFill rotWithShape="0">
            <a:gsLst>
              <a:gs pos="0">
                <a:srgbClr val="FFFFFF"/>
              </a:gs>
              <a:gs pos="100000">
                <a:srgbClr val="FFFFFF">
                  <a:gamma/>
                  <a:shade val="46275"/>
                  <a:invGamma/>
                </a:srgbClr>
              </a:gs>
            </a:gsLst>
            <a:lin ang="0" scaled="1"/>
          </a:gradFill>
          <a:ln w="12700" cap="flat" cmpd="sng" algn="ctr">
            <a:solidFill>
              <a:schemeClr val="tx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7334AD60-D8C2-ED40-89BC-161BD5385068}"/>
              </a:ext>
            </a:extLst>
          </p:cNvPr>
          <p:cNvCxnSpPr>
            <a:cxnSpLocks/>
          </p:cNvCxnSpPr>
          <p:nvPr/>
        </p:nvCxnSpPr>
        <p:spPr bwMode="auto">
          <a:xfrm flipH="1">
            <a:off x="1004842" y="5213349"/>
            <a:ext cx="438601" cy="0"/>
          </a:xfrm>
          <a:prstGeom prst="line">
            <a:avLst/>
          </a:prstGeom>
          <a:gradFill rotWithShape="0">
            <a:gsLst>
              <a:gs pos="0">
                <a:srgbClr val="FFFFFF"/>
              </a:gs>
              <a:gs pos="100000">
                <a:srgbClr val="FFFFFF">
                  <a:gamma/>
                  <a:shade val="46275"/>
                  <a:invGamma/>
                </a:srgbClr>
              </a:gs>
            </a:gsLst>
            <a:lin ang="0" scaled="1"/>
          </a:gradFill>
          <a:ln w="12700" cap="flat" cmpd="sng" algn="ctr">
            <a:solidFill>
              <a:schemeClr val="tx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FD8DC2F0-B5E2-E942-BF91-8415BA3FB5B8}"/>
              </a:ext>
            </a:extLst>
          </p:cNvPr>
          <p:cNvCxnSpPr>
            <a:cxnSpLocks/>
          </p:cNvCxnSpPr>
          <p:nvPr/>
        </p:nvCxnSpPr>
        <p:spPr bwMode="auto">
          <a:xfrm flipH="1">
            <a:off x="8059408" y="4756149"/>
            <a:ext cx="431052" cy="0"/>
          </a:xfrm>
          <a:prstGeom prst="line">
            <a:avLst/>
          </a:prstGeom>
          <a:gradFill rotWithShape="0">
            <a:gsLst>
              <a:gs pos="0">
                <a:srgbClr val="FFFFFF"/>
              </a:gs>
              <a:gs pos="100000">
                <a:srgbClr val="FFFFFF">
                  <a:gamma/>
                  <a:shade val="46275"/>
                  <a:invGamma/>
                </a:srgbClr>
              </a:gs>
            </a:gsLst>
            <a:lin ang="0" scaled="1"/>
          </a:gradFill>
          <a:ln w="12700" cap="flat" cmpd="sng" algn="ctr">
            <a:solidFill>
              <a:schemeClr val="tx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4FE4EF9B-F0FE-644D-B7DF-137CD1019FE0}"/>
              </a:ext>
            </a:extLst>
          </p:cNvPr>
          <p:cNvCxnSpPr>
            <a:cxnSpLocks/>
          </p:cNvCxnSpPr>
          <p:nvPr/>
        </p:nvCxnSpPr>
        <p:spPr bwMode="auto">
          <a:xfrm flipH="1">
            <a:off x="8059408" y="5213349"/>
            <a:ext cx="431052" cy="0"/>
          </a:xfrm>
          <a:prstGeom prst="line">
            <a:avLst/>
          </a:prstGeom>
          <a:gradFill rotWithShape="0">
            <a:gsLst>
              <a:gs pos="0">
                <a:srgbClr val="FFFFFF"/>
              </a:gs>
              <a:gs pos="100000">
                <a:srgbClr val="FFFFFF">
                  <a:gamma/>
                  <a:shade val="46275"/>
                  <a:invGamma/>
                </a:srgbClr>
              </a:gs>
            </a:gsLst>
            <a:lin ang="0" scaled="1"/>
          </a:gradFill>
          <a:ln w="12700" cap="flat" cmpd="sng" algn="ctr">
            <a:solidFill>
              <a:schemeClr val="tx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293CE04C-9C8B-9E45-ADE1-9E03580B55DC}"/>
              </a:ext>
            </a:extLst>
          </p:cNvPr>
          <p:cNvCxnSpPr>
            <a:cxnSpLocks/>
          </p:cNvCxnSpPr>
          <p:nvPr/>
        </p:nvCxnSpPr>
        <p:spPr bwMode="auto">
          <a:xfrm>
            <a:off x="3140909" y="1520129"/>
            <a:ext cx="794648" cy="0"/>
          </a:xfrm>
          <a:prstGeom prst="line">
            <a:avLst/>
          </a:prstGeom>
          <a:gradFill rotWithShape="0">
            <a:gsLst>
              <a:gs pos="0">
                <a:srgbClr val="FFFFFF"/>
              </a:gs>
              <a:gs pos="100000">
                <a:srgbClr val="FFFFFF">
                  <a:gamma/>
                  <a:shade val="46275"/>
                  <a:invGamma/>
                </a:srgbClr>
              </a:gs>
            </a:gsLst>
            <a:lin ang="0" scaled="1"/>
          </a:gradFill>
          <a:ln w="12700" cap="flat" cmpd="sng" algn="ctr">
            <a:solidFill>
              <a:schemeClr val="tx1"/>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02E2FDD7-AB73-4E41-B348-5AE45C764C6F}"/>
              </a:ext>
            </a:extLst>
          </p:cNvPr>
          <p:cNvCxnSpPr>
            <a:cxnSpLocks/>
          </p:cNvCxnSpPr>
          <p:nvPr/>
        </p:nvCxnSpPr>
        <p:spPr bwMode="auto">
          <a:xfrm>
            <a:off x="3402157" y="1520129"/>
            <a:ext cx="0" cy="441265"/>
          </a:xfrm>
          <a:prstGeom prst="line">
            <a:avLst/>
          </a:prstGeom>
          <a:gradFill rotWithShape="0">
            <a:gsLst>
              <a:gs pos="0">
                <a:srgbClr val="FFFFFF"/>
              </a:gs>
              <a:gs pos="100000">
                <a:srgbClr val="FFFFFF">
                  <a:gamma/>
                  <a:shade val="46275"/>
                  <a:invGamma/>
                </a:srgbClr>
              </a:gs>
            </a:gsLst>
            <a:lin ang="0" scaled="1"/>
          </a:gradFill>
          <a:ln w="12700" cap="flat" cmpd="sng" algn="ctr">
            <a:solidFill>
              <a:schemeClr val="tx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1D380671-4D7F-6148-88DB-EB7351FF2965}"/>
              </a:ext>
            </a:extLst>
          </p:cNvPr>
          <p:cNvCxnSpPr>
            <a:cxnSpLocks/>
          </p:cNvCxnSpPr>
          <p:nvPr/>
        </p:nvCxnSpPr>
        <p:spPr bwMode="auto">
          <a:xfrm flipH="1">
            <a:off x="3147495" y="1961394"/>
            <a:ext cx="264232" cy="0"/>
          </a:xfrm>
          <a:prstGeom prst="line">
            <a:avLst/>
          </a:prstGeom>
          <a:gradFill rotWithShape="0">
            <a:gsLst>
              <a:gs pos="0">
                <a:srgbClr val="FFFFFF"/>
              </a:gs>
              <a:gs pos="100000">
                <a:srgbClr val="FFFFFF">
                  <a:gamma/>
                  <a:shade val="46275"/>
                  <a:invGamma/>
                </a:srgbClr>
              </a:gs>
            </a:gsLst>
            <a:lin ang="0" scaled="1"/>
          </a:gradFill>
          <a:ln w="12700" cap="flat" cmpd="sng" algn="ctr">
            <a:solidFill>
              <a:schemeClr val="tx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CD1443A3-9A03-394A-9B09-31892880F62E}"/>
              </a:ext>
            </a:extLst>
          </p:cNvPr>
          <p:cNvCxnSpPr>
            <a:cxnSpLocks/>
          </p:cNvCxnSpPr>
          <p:nvPr/>
        </p:nvCxnSpPr>
        <p:spPr bwMode="auto">
          <a:xfrm>
            <a:off x="1004842" y="4159804"/>
            <a:ext cx="0" cy="1053545"/>
          </a:xfrm>
          <a:prstGeom prst="line">
            <a:avLst/>
          </a:prstGeom>
          <a:gradFill rotWithShape="0">
            <a:gsLst>
              <a:gs pos="0">
                <a:srgbClr val="FFFFFF"/>
              </a:gs>
              <a:gs pos="100000">
                <a:srgbClr val="FFFFFF">
                  <a:gamma/>
                  <a:shade val="46275"/>
                  <a:invGamma/>
                </a:srgbClr>
              </a:gs>
            </a:gsLst>
            <a:lin ang="0" scaled="1"/>
          </a:gradFill>
          <a:ln w="12700" cap="flat" cmpd="sng" algn="ctr">
            <a:solidFill>
              <a:schemeClr val="tx1"/>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087454F2-B533-4C4F-9C74-50DD3E848D55}"/>
              </a:ext>
            </a:extLst>
          </p:cNvPr>
          <p:cNvCxnSpPr>
            <a:cxnSpLocks/>
          </p:cNvCxnSpPr>
          <p:nvPr/>
        </p:nvCxnSpPr>
        <p:spPr bwMode="auto">
          <a:xfrm flipH="1">
            <a:off x="1004842" y="4756149"/>
            <a:ext cx="431052" cy="0"/>
          </a:xfrm>
          <a:prstGeom prst="line">
            <a:avLst/>
          </a:prstGeom>
          <a:gradFill rotWithShape="0">
            <a:gsLst>
              <a:gs pos="0">
                <a:srgbClr val="FFFFFF"/>
              </a:gs>
              <a:gs pos="100000">
                <a:srgbClr val="FFFFFF">
                  <a:gamma/>
                  <a:shade val="46275"/>
                  <a:invGamma/>
                </a:srgbClr>
              </a:gs>
            </a:gsLst>
            <a:lin ang="0" scaled="1"/>
          </a:gradFill>
          <a:ln w="12700" cap="flat" cmpd="sng" algn="ctr">
            <a:solidFill>
              <a:schemeClr val="tx1"/>
            </a:solidFill>
            <a:prstDash val="solid"/>
            <a:round/>
            <a:headEnd type="none" w="med" len="med"/>
            <a:tailEnd type="none" w="med" len="med"/>
          </a:ln>
          <a:effectLst/>
        </p:spPr>
      </p:cxnSp>
      <p:sp>
        <p:nvSpPr>
          <p:cNvPr id="50" name="Rectangle 49">
            <a:extLst>
              <a:ext uri="{FF2B5EF4-FFF2-40B4-BE49-F238E27FC236}">
                <a16:creationId xmlns:a16="http://schemas.microsoft.com/office/drawing/2014/main" id="{2A037E6C-7A57-494C-B465-A4D44A6ADE4A}"/>
              </a:ext>
            </a:extLst>
          </p:cNvPr>
          <p:cNvSpPr/>
          <p:nvPr/>
        </p:nvSpPr>
        <p:spPr bwMode="auto">
          <a:xfrm>
            <a:off x="2974512" y="4576619"/>
            <a:ext cx="1111483" cy="338554"/>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none" rtlCol="0" fromWordArt="1" anchor="ctr">
            <a:prstTxWarp prst="textPlain">
              <a:avLst>
                <a:gd name="adj" fmla="val 50000"/>
              </a:avLst>
            </a:prstTxWarp>
          </a:bodyPr>
          <a:lstStyle/>
          <a:p>
            <a:pPr algn="ctr"/>
            <a:endParaRPr lang="en-US" sz="3600" kern="10" dirty="0">
              <a:ln w="9525">
                <a:solidFill>
                  <a:srgbClr val="000000"/>
                </a:solidFill>
                <a:round/>
                <a:headEnd/>
                <a:tailEnd/>
              </a:ln>
              <a:solidFill>
                <a:schemeClr val="bg1"/>
              </a:solidFill>
              <a:latin typeface="Arial Black"/>
            </a:endParaRPr>
          </a:p>
        </p:txBody>
      </p:sp>
      <p:sp>
        <p:nvSpPr>
          <p:cNvPr id="51" name="TextBox 50">
            <a:extLst>
              <a:ext uri="{FF2B5EF4-FFF2-40B4-BE49-F238E27FC236}">
                <a16:creationId xmlns:a16="http://schemas.microsoft.com/office/drawing/2014/main" id="{BBB1F59F-C09D-3E40-890E-94EBBB420538}"/>
              </a:ext>
            </a:extLst>
          </p:cNvPr>
          <p:cNvSpPr txBox="1"/>
          <p:nvPr/>
        </p:nvSpPr>
        <p:spPr>
          <a:xfrm>
            <a:off x="4662601" y="3759004"/>
            <a:ext cx="2106306" cy="400110"/>
          </a:xfrm>
          <a:prstGeom prst="rect">
            <a:avLst/>
          </a:prstGeom>
          <a:noFill/>
          <a:ln>
            <a:noFill/>
          </a:ln>
        </p:spPr>
        <p:txBody>
          <a:bodyPr wrap="square" rtlCol="0">
            <a:spAutoFit/>
          </a:bodyPr>
          <a:lstStyle/>
          <a:p>
            <a:pPr algn="ctr"/>
            <a:r>
              <a:rPr lang="en-US" sz="1000" b="1" dirty="0">
                <a:latin typeface="Times New Roman" panose="02020603050405020304" pitchFamily="18" charset="0"/>
                <a:cs typeface="Times New Roman" panose="02020603050405020304" pitchFamily="18" charset="0"/>
              </a:rPr>
              <a:t>Bureau of Prof. Responsibility</a:t>
            </a:r>
          </a:p>
          <a:p>
            <a:pPr algn="ctr"/>
            <a:r>
              <a:rPr lang="en-US" sz="1000" i="1" dirty="0">
                <a:latin typeface="Times New Roman" panose="02020603050405020304" pitchFamily="18" charset="0"/>
                <a:cs typeface="Times New Roman" panose="02020603050405020304" pitchFamily="18" charset="0"/>
              </a:rPr>
              <a:t>Chief Northam</a:t>
            </a:r>
          </a:p>
        </p:txBody>
      </p:sp>
      <p:sp>
        <p:nvSpPr>
          <p:cNvPr id="52" name="Rectangle 51">
            <a:extLst>
              <a:ext uri="{FF2B5EF4-FFF2-40B4-BE49-F238E27FC236}">
                <a16:creationId xmlns:a16="http://schemas.microsoft.com/office/drawing/2014/main" id="{9F694A56-F4D1-0B40-94F4-D1C80B8650B9}"/>
              </a:ext>
            </a:extLst>
          </p:cNvPr>
          <p:cNvSpPr/>
          <p:nvPr/>
        </p:nvSpPr>
        <p:spPr bwMode="auto">
          <a:xfrm>
            <a:off x="4690207" y="3761394"/>
            <a:ext cx="1998873" cy="400110"/>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none" rtlCol="0" fromWordArt="1" anchor="ctr">
            <a:prstTxWarp prst="textPlain">
              <a:avLst>
                <a:gd name="adj" fmla="val 50000"/>
              </a:avLst>
            </a:prstTxWarp>
          </a:bodyPr>
          <a:lstStyle/>
          <a:p>
            <a:pPr algn="ctr"/>
            <a:endParaRPr lang="en-US" sz="3600" kern="10" dirty="0">
              <a:ln w="9525">
                <a:solidFill>
                  <a:srgbClr val="000000"/>
                </a:solidFill>
                <a:round/>
                <a:headEnd/>
                <a:tailEnd/>
              </a:ln>
              <a:solidFill>
                <a:schemeClr val="bg1"/>
              </a:solidFill>
              <a:latin typeface="Arial Black"/>
            </a:endParaRPr>
          </a:p>
        </p:txBody>
      </p:sp>
      <p:cxnSp>
        <p:nvCxnSpPr>
          <p:cNvPr id="53" name="Straight Connector 52">
            <a:extLst>
              <a:ext uri="{FF2B5EF4-FFF2-40B4-BE49-F238E27FC236}">
                <a16:creationId xmlns:a16="http://schemas.microsoft.com/office/drawing/2014/main" id="{07453493-98F7-0340-B3F1-77AD6ECE75DD}"/>
              </a:ext>
            </a:extLst>
          </p:cNvPr>
          <p:cNvCxnSpPr>
            <a:cxnSpLocks/>
          </p:cNvCxnSpPr>
          <p:nvPr/>
        </p:nvCxnSpPr>
        <p:spPr bwMode="auto">
          <a:xfrm>
            <a:off x="3544548" y="3345044"/>
            <a:ext cx="0" cy="407644"/>
          </a:xfrm>
          <a:prstGeom prst="line">
            <a:avLst/>
          </a:prstGeom>
          <a:gradFill rotWithShape="0">
            <a:gsLst>
              <a:gs pos="0">
                <a:srgbClr val="FFFFFF"/>
              </a:gs>
              <a:gs pos="100000">
                <a:srgbClr val="FFFFFF">
                  <a:gamma/>
                  <a:shade val="46275"/>
                  <a:invGamma/>
                </a:srgbClr>
              </a:gs>
            </a:gsLst>
            <a:lin ang="0" scaled="1"/>
          </a:gradFill>
          <a:ln w="12700" cap="flat" cmpd="sng" algn="ctr">
            <a:solidFill>
              <a:schemeClr val="tx1"/>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3F8ACC6E-A244-3B4B-B821-4999AA397A35}"/>
              </a:ext>
            </a:extLst>
          </p:cNvPr>
          <p:cNvCxnSpPr>
            <a:cxnSpLocks/>
          </p:cNvCxnSpPr>
          <p:nvPr/>
        </p:nvCxnSpPr>
        <p:spPr bwMode="auto">
          <a:xfrm>
            <a:off x="5715754" y="3353750"/>
            <a:ext cx="0" cy="407644"/>
          </a:xfrm>
          <a:prstGeom prst="line">
            <a:avLst/>
          </a:prstGeom>
          <a:gradFill rotWithShape="0">
            <a:gsLst>
              <a:gs pos="0">
                <a:srgbClr val="FFFFFF"/>
              </a:gs>
              <a:gs pos="100000">
                <a:srgbClr val="FFFFFF">
                  <a:gamma/>
                  <a:shade val="46275"/>
                  <a:invGamma/>
                </a:srgbClr>
              </a:gs>
            </a:gsLst>
            <a:lin ang="0" scaled="1"/>
          </a:gradFill>
          <a:ln w="12700" cap="flat" cmpd="sng" algn="ctr">
            <a:solidFill>
              <a:schemeClr val="tx1"/>
            </a:solidFill>
            <a:prstDash val="solid"/>
            <a:round/>
            <a:headEnd type="none" w="med" len="med"/>
            <a:tailEnd type="none" w="med" len="med"/>
          </a:ln>
          <a:effectLst/>
        </p:spPr>
      </p:cxnSp>
      <p:sp>
        <p:nvSpPr>
          <p:cNvPr id="55" name="TextBox 54">
            <a:extLst>
              <a:ext uri="{FF2B5EF4-FFF2-40B4-BE49-F238E27FC236}">
                <a16:creationId xmlns:a16="http://schemas.microsoft.com/office/drawing/2014/main" id="{C3C855AB-EDFF-AA45-AB91-95CC51AD99E3}"/>
              </a:ext>
            </a:extLst>
          </p:cNvPr>
          <p:cNvSpPr txBox="1"/>
          <p:nvPr/>
        </p:nvSpPr>
        <p:spPr>
          <a:xfrm>
            <a:off x="4712136" y="4586872"/>
            <a:ext cx="1998872" cy="338554"/>
          </a:xfrm>
          <a:prstGeom prst="rect">
            <a:avLst/>
          </a:prstGeom>
          <a:noFill/>
          <a:ln>
            <a:noFill/>
          </a:ln>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Division of Professional Responsibility</a:t>
            </a:r>
          </a:p>
          <a:p>
            <a:pPr algn="ctr"/>
            <a:r>
              <a:rPr lang="en-US" sz="800" i="1" dirty="0">
                <a:latin typeface="Times New Roman" panose="02020603050405020304" pitchFamily="18" charset="0"/>
                <a:cs typeface="Times New Roman" panose="02020603050405020304" pitchFamily="18" charset="0"/>
              </a:rPr>
              <a:t>Cmdr. Kramer</a:t>
            </a:r>
          </a:p>
        </p:txBody>
      </p:sp>
      <p:sp>
        <p:nvSpPr>
          <p:cNvPr id="56" name="Rectangle 55">
            <a:extLst>
              <a:ext uri="{FF2B5EF4-FFF2-40B4-BE49-F238E27FC236}">
                <a16:creationId xmlns:a16="http://schemas.microsoft.com/office/drawing/2014/main" id="{50CCB483-E383-7B44-A815-2750B1B82B98}"/>
              </a:ext>
            </a:extLst>
          </p:cNvPr>
          <p:cNvSpPr/>
          <p:nvPr/>
        </p:nvSpPr>
        <p:spPr bwMode="auto">
          <a:xfrm>
            <a:off x="4844755" y="4577853"/>
            <a:ext cx="1733635" cy="338554"/>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none" rtlCol="0" fromWordArt="1" anchor="ctr">
            <a:prstTxWarp prst="textPlain">
              <a:avLst>
                <a:gd name="adj" fmla="val 50000"/>
              </a:avLst>
            </a:prstTxWarp>
          </a:bodyPr>
          <a:lstStyle/>
          <a:p>
            <a:pPr algn="ctr"/>
            <a:endParaRPr lang="en-US" sz="3600" kern="10" dirty="0">
              <a:ln w="9525">
                <a:solidFill>
                  <a:srgbClr val="000000"/>
                </a:solidFill>
                <a:round/>
                <a:headEnd/>
                <a:tailEnd/>
              </a:ln>
              <a:solidFill>
                <a:schemeClr val="bg1"/>
              </a:solidFill>
              <a:latin typeface="Arial Black"/>
            </a:endParaRPr>
          </a:p>
        </p:txBody>
      </p:sp>
      <p:cxnSp>
        <p:nvCxnSpPr>
          <p:cNvPr id="61" name="Straight Connector 60">
            <a:extLst>
              <a:ext uri="{FF2B5EF4-FFF2-40B4-BE49-F238E27FC236}">
                <a16:creationId xmlns:a16="http://schemas.microsoft.com/office/drawing/2014/main" id="{CCAFFC21-7990-6C47-97BD-A6923282869B}"/>
              </a:ext>
            </a:extLst>
          </p:cNvPr>
          <p:cNvCxnSpPr>
            <a:cxnSpLocks/>
          </p:cNvCxnSpPr>
          <p:nvPr/>
        </p:nvCxnSpPr>
        <p:spPr bwMode="auto">
          <a:xfrm>
            <a:off x="5715754" y="4158910"/>
            <a:ext cx="0" cy="412371"/>
          </a:xfrm>
          <a:prstGeom prst="line">
            <a:avLst/>
          </a:prstGeom>
          <a:gradFill rotWithShape="0">
            <a:gsLst>
              <a:gs pos="0">
                <a:srgbClr val="FFFFFF"/>
              </a:gs>
              <a:gs pos="100000">
                <a:srgbClr val="FFFFFF">
                  <a:gamma/>
                  <a:shade val="46275"/>
                  <a:invGamma/>
                </a:srgbClr>
              </a:gs>
            </a:gsLst>
            <a:lin ang="0" scaled="1"/>
          </a:gradFill>
          <a:ln w="12700" cap="flat" cmpd="sng" algn="ctr">
            <a:solidFill>
              <a:schemeClr val="tx1"/>
            </a:solidFill>
            <a:prstDash val="solid"/>
            <a:round/>
            <a:headEnd type="none" w="med" len="med"/>
            <a:tailEnd type="none" w="med" len="med"/>
          </a:ln>
          <a:effectLst/>
        </p:spPr>
      </p:cxnSp>
      <p:sp>
        <p:nvSpPr>
          <p:cNvPr id="62" name="TextBox 61">
            <a:extLst>
              <a:ext uri="{FF2B5EF4-FFF2-40B4-BE49-F238E27FC236}">
                <a16:creationId xmlns:a16="http://schemas.microsoft.com/office/drawing/2014/main" id="{71FCF08A-7213-3C42-B807-DC36D34DDB49}"/>
              </a:ext>
            </a:extLst>
          </p:cNvPr>
          <p:cNvSpPr txBox="1"/>
          <p:nvPr/>
        </p:nvSpPr>
        <p:spPr>
          <a:xfrm>
            <a:off x="3935557" y="1710211"/>
            <a:ext cx="1661856" cy="200055"/>
          </a:xfrm>
          <a:prstGeom prst="rect">
            <a:avLst/>
          </a:prstGeom>
          <a:solidFill>
            <a:schemeClr val="bg1">
              <a:lumMod val="85000"/>
            </a:schemeClr>
          </a:solidFill>
          <a:ln w="12700">
            <a:solidFill>
              <a:schemeClr val="tx1"/>
            </a:solidFill>
          </a:ln>
        </p:spPr>
        <p:txBody>
          <a:bodyPr wrap="square" rtlCol="0">
            <a:spAutoFit/>
          </a:bodyPr>
          <a:lstStyle/>
          <a:p>
            <a:pPr algn="ctr"/>
            <a:r>
              <a:rPr lang="en-US" sz="700" b="1" dirty="0">
                <a:latin typeface="Times New Roman" panose="02020603050405020304" pitchFamily="18" charset="0"/>
                <a:cs typeface="Times New Roman" panose="02020603050405020304" pitchFamily="18" charset="0"/>
              </a:rPr>
              <a:t>9 Sworn &amp; 6 Civilian</a:t>
            </a:r>
          </a:p>
        </p:txBody>
      </p:sp>
      <p:sp>
        <p:nvSpPr>
          <p:cNvPr id="63" name="TextBox 62">
            <a:extLst>
              <a:ext uri="{FF2B5EF4-FFF2-40B4-BE49-F238E27FC236}">
                <a16:creationId xmlns:a16="http://schemas.microsoft.com/office/drawing/2014/main" id="{25CDBB06-3537-914D-A9DE-DE70AC9ECC4E}"/>
              </a:ext>
            </a:extLst>
          </p:cNvPr>
          <p:cNvSpPr txBox="1"/>
          <p:nvPr/>
        </p:nvSpPr>
        <p:spPr>
          <a:xfrm>
            <a:off x="837923" y="4151539"/>
            <a:ext cx="1642412" cy="200055"/>
          </a:xfrm>
          <a:prstGeom prst="rect">
            <a:avLst/>
          </a:prstGeom>
          <a:solidFill>
            <a:schemeClr val="bg1">
              <a:lumMod val="85000"/>
            </a:schemeClr>
          </a:solidFill>
          <a:ln w="12700">
            <a:solidFill>
              <a:schemeClr val="tx1"/>
            </a:solidFill>
          </a:ln>
        </p:spPr>
        <p:txBody>
          <a:bodyPr wrap="square" rtlCol="0">
            <a:spAutoFit/>
          </a:bodyPr>
          <a:lstStyle/>
          <a:p>
            <a:pPr algn="ctr"/>
            <a:r>
              <a:rPr lang="en-US" sz="700" b="1" dirty="0">
                <a:latin typeface="Times New Roman" panose="02020603050405020304" pitchFamily="18" charset="0"/>
                <a:cs typeface="Times New Roman" panose="02020603050405020304" pitchFamily="18" charset="0"/>
              </a:rPr>
              <a:t>180 Sworn &amp; 18 Civilian</a:t>
            </a:r>
          </a:p>
        </p:txBody>
      </p:sp>
      <p:sp>
        <p:nvSpPr>
          <p:cNvPr id="64" name="TextBox 63">
            <a:extLst>
              <a:ext uri="{FF2B5EF4-FFF2-40B4-BE49-F238E27FC236}">
                <a16:creationId xmlns:a16="http://schemas.microsoft.com/office/drawing/2014/main" id="{AE99A6B4-FBFD-C640-A263-FBCB7579CBF8}"/>
              </a:ext>
            </a:extLst>
          </p:cNvPr>
          <p:cNvSpPr txBox="1"/>
          <p:nvPr/>
        </p:nvSpPr>
        <p:spPr>
          <a:xfrm>
            <a:off x="2723341" y="4151262"/>
            <a:ext cx="1642413" cy="200055"/>
          </a:xfrm>
          <a:prstGeom prst="rect">
            <a:avLst/>
          </a:prstGeom>
          <a:solidFill>
            <a:schemeClr val="bg1">
              <a:lumMod val="85000"/>
            </a:schemeClr>
          </a:solidFill>
          <a:ln w="12700">
            <a:solidFill>
              <a:schemeClr val="tx1"/>
            </a:solidFill>
          </a:ln>
        </p:spPr>
        <p:txBody>
          <a:bodyPr wrap="square" rtlCol="0">
            <a:spAutoFit/>
          </a:bodyPr>
          <a:lstStyle/>
          <a:p>
            <a:pPr algn="ctr"/>
            <a:r>
              <a:rPr lang="en-US" sz="700" b="1" dirty="0">
                <a:latin typeface="Times New Roman" panose="02020603050405020304" pitchFamily="18" charset="0"/>
                <a:cs typeface="Times New Roman" panose="02020603050405020304" pitchFamily="18" charset="0"/>
              </a:rPr>
              <a:t>15 Sworn &amp; 144 Civilian</a:t>
            </a:r>
          </a:p>
        </p:txBody>
      </p:sp>
      <p:sp>
        <p:nvSpPr>
          <p:cNvPr id="65" name="TextBox 64">
            <a:extLst>
              <a:ext uri="{FF2B5EF4-FFF2-40B4-BE49-F238E27FC236}">
                <a16:creationId xmlns:a16="http://schemas.microsoft.com/office/drawing/2014/main" id="{F791A0B4-3B0B-8743-BE9A-C94358B8B8CF}"/>
              </a:ext>
            </a:extLst>
          </p:cNvPr>
          <p:cNvSpPr txBox="1"/>
          <p:nvPr/>
        </p:nvSpPr>
        <p:spPr>
          <a:xfrm>
            <a:off x="4690204" y="4161731"/>
            <a:ext cx="1998869" cy="200055"/>
          </a:xfrm>
          <a:prstGeom prst="rect">
            <a:avLst/>
          </a:prstGeom>
          <a:solidFill>
            <a:schemeClr val="bg1">
              <a:lumMod val="85000"/>
            </a:schemeClr>
          </a:solidFill>
          <a:ln w="12700">
            <a:solidFill>
              <a:schemeClr val="tx1"/>
            </a:solidFill>
          </a:ln>
        </p:spPr>
        <p:txBody>
          <a:bodyPr wrap="square" rtlCol="0">
            <a:spAutoFit/>
          </a:bodyPr>
          <a:lstStyle/>
          <a:p>
            <a:pPr algn="ctr"/>
            <a:r>
              <a:rPr lang="en-US" sz="700" b="1" dirty="0">
                <a:latin typeface="Times New Roman" panose="02020603050405020304" pitchFamily="18" charset="0"/>
                <a:cs typeface="Times New Roman" panose="02020603050405020304" pitchFamily="18" charset="0"/>
              </a:rPr>
              <a:t>4 Sworn &amp; 10 Civilian</a:t>
            </a:r>
          </a:p>
        </p:txBody>
      </p:sp>
      <p:sp>
        <p:nvSpPr>
          <p:cNvPr id="66" name="TextBox 65">
            <a:extLst>
              <a:ext uri="{FF2B5EF4-FFF2-40B4-BE49-F238E27FC236}">
                <a16:creationId xmlns:a16="http://schemas.microsoft.com/office/drawing/2014/main" id="{96039BE7-9D9B-5E49-8C9D-D8F9065EAB9A}"/>
              </a:ext>
            </a:extLst>
          </p:cNvPr>
          <p:cNvSpPr txBox="1"/>
          <p:nvPr/>
        </p:nvSpPr>
        <p:spPr>
          <a:xfrm>
            <a:off x="7036672" y="4151262"/>
            <a:ext cx="1642412" cy="200055"/>
          </a:xfrm>
          <a:prstGeom prst="rect">
            <a:avLst/>
          </a:prstGeom>
          <a:solidFill>
            <a:schemeClr val="bg1">
              <a:lumMod val="85000"/>
            </a:schemeClr>
          </a:solidFill>
          <a:ln w="12700">
            <a:solidFill>
              <a:schemeClr val="tx1"/>
            </a:solidFill>
          </a:ln>
        </p:spPr>
        <p:txBody>
          <a:bodyPr wrap="square" rtlCol="0">
            <a:spAutoFit/>
          </a:bodyPr>
          <a:lstStyle/>
          <a:p>
            <a:pPr algn="ctr"/>
            <a:r>
              <a:rPr lang="en-US" sz="700" b="1" dirty="0">
                <a:latin typeface="Times New Roman" panose="02020603050405020304" pitchFamily="18" charset="0"/>
                <a:cs typeface="Times New Roman" panose="02020603050405020304" pitchFamily="18" charset="0"/>
              </a:rPr>
              <a:t>331 Sworn &amp; 129 Civilian</a:t>
            </a:r>
          </a:p>
        </p:txBody>
      </p:sp>
      <p:sp>
        <p:nvSpPr>
          <p:cNvPr id="3" name="TextBox 2">
            <a:extLst>
              <a:ext uri="{FF2B5EF4-FFF2-40B4-BE49-F238E27FC236}">
                <a16:creationId xmlns:a16="http://schemas.microsoft.com/office/drawing/2014/main" id="{2FF0130D-CBE8-4CAB-BF1E-60F51C18896D}"/>
              </a:ext>
            </a:extLst>
          </p:cNvPr>
          <p:cNvSpPr txBox="1"/>
          <p:nvPr/>
        </p:nvSpPr>
        <p:spPr>
          <a:xfrm>
            <a:off x="8535156" y="6248400"/>
            <a:ext cx="248786" cy="246221"/>
          </a:xfrm>
          <a:prstGeom prst="rect">
            <a:avLst/>
          </a:prstGeom>
          <a:noFill/>
        </p:spPr>
        <p:txBody>
          <a:bodyPr wrap="none" rtlCol="0">
            <a:spAutoFit/>
          </a:bodyPr>
          <a:lstStyle/>
          <a:p>
            <a:r>
              <a:rPr lang="en-US" sz="1000" dirty="0">
                <a:latin typeface="Times New Roman" panose="02020603050405020304" pitchFamily="18" charset="0"/>
                <a:cs typeface="Times New Roman" panose="02020603050405020304" pitchFamily="18" charset="0"/>
              </a:rPr>
              <a:t>2</a:t>
            </a:r>
          </a:p>
        </p:txBody>
      </p:sp>
      <p:sp>
        <p:nvSpPr>
          <p:cNvPr id="6" name="TextBox 5">
            <a:extLst>
              <a:ext uri="{FF2B5EF4-FFF2-40B4-BE49-F238E27FC236}">
                <a16:creationId xmlns:a16="http://schemas.microsoft.com/office/drawing/2014/main" id="{05007DC1-7E17-49B4-AAEE-0A59249E408D}"/>
              </a:ext>
            </a:extLst>
          </p:cNvPr>
          <p:cNvSpPr txBox="1"/>
          <p:nvPr/>
        </p:nvSpPr>
        <p:spPr>
          <a:xfrm>
            <a:off x="1354129" y="6334878"/>
            <a:ext cx="1826141" cy="246221"/>
          </a:xfrm>
          <a:prstGeom prst="rect">
            <a:avLst/>
          </a:prstGeom>
          <a:noFill/>
        </p:spPr>
        <p:txBody>
          <a:bodyPr wrap="none" rtlCol="0">
            <a:spAutoFit/>
          </a:bodyPr>
          <a:lstStyle/>
          <a:p>
            <a:r>
              <a:rPr lang="en-US" sz="1000" dirty="0">
                <a:latin typeface="Times New Roman" panose="02020603050405020304" pitchFamily="18" charset="0"/>
                <a:cs typeface="Times New Roman" panose="02020603050405020304" pitchFamily="18" charset="0"/>
              </a:rPr>
              <a:t>El Paso County Sheriff’s Office</a:t>
            </a:r>
          </a:p>
        </p:txBody>
      </p:sp>
    </p:spTree>
    <p:extLst>
      <p:ext uri="{BB962C8B-B14F-4D97-AF65-F5344CB8AC3E}">
        <p14:creationId xmlns:p14="http://schemas.microsoft.com/office/powerpoint/2010/main" val="3673243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1066799"/>
          </a:xfrm>
        </p:spPr>
        <p:txBody>
          <a:bodyPr>
            <a:normAutofit/>
          </a:bodyPr>
          <a:lstStyle/>
          <a:p>
            <a:r>
              <a:rPr lang="en-JM" dirty="0">
                <a:latin typeface="Times New Roman" panose="02020603050405020304" pitchFamily="18" charset="0"/>
                <a:cs typeface="Times New Roman" panose="02020603050405020304" pitchFamily="18" charset="0"/>
              </a:rPr>
              <a:t>State Statutes </a:t>
            </a:r>
          </a:p>
        </p:txBody>
      </p:sp>
      <p:sp>
        <p:nvSpPr>
          <p:cNvPr id="3" name="Rectangle 2"/>
          <p:cNvSpPr>
            <a:spLocks noGrp="1"/>
          </p:cNvSpPr>
          <p:nvPr>
            <p:ph idx="1"/>
          </p:nvPr>
        </p:nvSpPr>
        <p:spPr>
          <a:xfrm>
            <a:off x="982133" y="1600200"/>
            <a:ext cx="7704667" cy="4399616"/>
          </a:xfrm>
        </p:spPr>
        <p:txBody>
          <a:bodyPr anchor="t">
            <a:normAutofit fontScale="92500" lnSpcReduction="10000"/>
          </a:bodyPr>
          <a:lstStyle/>
          <a:p>
            <a:r>
              <a:rPr lang="en-US" sz="2400" dirty="0">
                <a:latin typeface="Times New Roman" panose="02020603050405020304" pitchFamily="18" charset="0"/>
                <a:cs typeface="Times New Roman" panose="02020603050405020304" pitchFamily="18" charset="0"/>
              </a:rPr>
              <a:t>Duties of the Sheriff</a:t>
            </a:r>
          </a:p>
          <a:p>
            <a:pPr lvl="1"/>
            <a:r>
              <a:rPr lang="en-US" dirty="0">
                <a:latin typeface="Times New Roman" panose="02020603050405020304" pitchFamily="18" charset="0"/>
                <a:cs typeface="Times New Roman" panose="02020603050405020304" pitchFamily="18" charset="0"/>
              </a:rPr>
              <a:t>CRS 30-10-511: Except as provided in section 16-11-308.5, C.R.S., the sheriff shall have charge and custody of the jails of the county, and of the prisoners in the jails, and shall supervise them himself or herself or through a deputy or jailer.</a:t>
            </a:r>
          </a:p>
          <a:p>
            <a:pPr lvl="1"/>
            <a:r>
              <a:rPr lang="en-US" dirty="0">
                <a:latin typeface="Times New Roman" panose="02020603050405020304" pitchFamily="18" charset="0"/>
                <a:cs typeface="Times New Roman" panose="02020603050405020304" pitchFamily="18" charset="0"/>
              </a:rPr>
              <a:t>CRS 30-10-515:  Sheriff to execute writs—attend court.</a:t>
            </a:r>
          </a:p>
          <a:p>
            <a:pPr lvl="1"/>
            <a:r>
              <a:rPr lang="en-US" sz="2000" dirty="0">
                <a:latin typeface="Times New Roman" panose="02020603050405020304" pitchFamily="18" charset="0"/>
                <a:cs typeface="Times New Roman" panose="02020603050405020304" pitchFamily="18" charset="0"/>
              </a:rPr>
              <a:t>CRS 30-10-516:  Sheriffs to preserve peace– command aid.</a:t>
            </a:r>
          </a:p>
          <a:p>
            <a:pPr lvl="1"/>
            <a:r>
              <a:rPr lang="en-US" dirty="0">
                <a:latin typeface="Times New Roman" panose="02020603050405020304" pitchFamily="18" charset="0"/>
                <a:cs typeface="Times New Roman" panose="02020603050405020304" pitchFamily="18" charset="0"/>
              </a:rPr>
              <a:t>CRS 30-10-512:  Sheriff to act as fire warden.</a:t>
            </a:r>
          </a:p>
          <a:p>
            <a:pPr lvl="1"/>
            <a:r>
              <a:rPr lang="en-US" dirty="0">
                <a:latin typeface="Times New Roman" panose="02020603050405020304" pitchFamily="18" charset="0"/>
                <a:cs typeface="Times New Roman" panose="02020603050405020304" pitchFamily="18" charset="0"/>
              </a:rPr>
              <a:t>CRS 30-10-513:  Coordination of fire suppression efforts for forest, prairie, or wildland fire—expenses.</a:t>
            </a:r>
          </a:p>
          <a:p>
            <a:pPr lvl="1"/>
            <a:r>
              <a:rPr lang="en-US" dirty="0">
                <a:latin typeface="Times New Roman" panose="02020603050405020304" pitchFamily="18" charset="0"/>
                <a:cs typeface="Times New Roman" panose="02020603050405020304" pitchFamily="18" charset="0"/>
              </a:rPr>
              <a:t>CRS 30-10-514:  Authority of sheriff relating to fires within unincorporated areas of county—liability for expenses.</a:t>
            </a:r>
          </a:p>
        </p:txBody>
      </p:sp>
      <p:sp>
        <p:nvSpPr>
          <p:cNvPr id="6" name="Slide Number Placeholder 5"/>
          <p:cNvSpPr>
            <a:spLocks noGrp="1"/>
          </p:cNvSpPr>
          <p:nvPr>
            <p:ph type="sldNum" sz="quarter" idx="12"/>
          </p:nvPr>
        </p:nvSpPr>
        <p:spPr/>
        <p:txBody>
          <a:bodyPr/>
          <a:lstStyle/>
          <a:p>
            <a:fld id="{D4B5ADC2-7248-4799-8E52-477E151C3EE9}" type="slidenum">
              <a:rPr lang="en-US" b="1" smtClean="0">
                <a:latin typeface="Times New Roman" panose="02020603050405020304" pitchFamily="18" charset="0"/>
                <a:cs typeface="Times New Roman" panose="02020603050405020304" pitchFamily="18" charset="0"/>
              </a:rPr>
              <a:pPr/>
              <a:t>3</a:t>
            </a:fld>
            <a:endParaRPr lang="en-US" dirty="0">
              <a:latin typeface="Times New Roman" panose="02020603050405020304" pitchFamily="18" charset="0"/>
              <a:cs typeface="Times New Roman" panose="02020603050405020304" pitchFamily="18" charset="0"/>
            </a:endParaRPr>
          </a:p>
        </p:txBody>
      </p:sp>
      <p:pic>
        <p:nvPicPr>
          <p:cNvPr id="5" name="Picture 4" descr="logo-1-T.gif"/>
          <p:cNvPicPr>
            <a:picLocks noChangeAspect="1"/>
          </p:cNvPicPr>
          <p:nvPr/>
        </p:nvPicPr>
        <p:blipFill>
          <a:blip r:embed="rId4" cstate="print"/>
          <a:stretch>
            <a:fillRect/>
          </a:stretch>
        </p:blipFill>
        <p:spPr>
          <a:xfrm>
            <a:off x="152400" y="6019800"/>
            <a:ext cx="770889" cy="762000"/>
          </a:xfrm>
          <a:prstGeom prst="rect">
            <a:avLst/>
          </a:prstGeom>
        </p:spPr>
      </p:pic>
      <p:sp>
        <p:nvSpPr>
          <p:cNvPr id="4" name="TextBox 3">
            <a:extLst>
              <a:ext uri="{FF2B5EF4-FFF2-40B4-BE49-F238E27FC236}">
                <a16:creationId xmlns:a16="http://schemas.microsoft.com/office/drawing/2014/main" id="{5B856A8A-509C-432C-B334-34F88CECDE4E}"/>
              </a:ext>
            </a:extLst>
          </p:cNvPr>
          <p:cNvSpPr txBox="1"/>
          <p:nvPr/>
        </p:nvSpPr>
        <p:spPr>
          <a:xfrm>
            <a:off x="1219200" y="6154578"/>
            <a:ext cx="1858201" cy="246221"/>
          </a:xfrm>
          <a:prstGeom prst="rect">
            <a:avLst/>
          </a:prstGeom>
          <a:noFill/>
        </p:spPr>
        <p:txBody>
          <a:bodyPr wrap="none" rtlCol="0">
            <a:spAutoFit/>
          </a:bodyPr>
          <a:lstStyle/>
          <a:p>
            <a:r>
              <a:rPr lang="en-US" sz="1000" dirty="0">
                <a:latin typeface="Times New Roman" panose="02020603050405020304" pitchFamily="18" charset="0"/>
                <a:cs typeface="Times New Roman" panose="02020603050405020304" pitchFamily="18" charset="0"/>
              </a:rPr>
              <a:t>El Paso County Sheriff’s Office </a:t>
            </a:r>
          </a:p>
        </p:txBody>
      </p:sp>
    </p:spTree>
    <p:extLst>
      <p:ext uri="{BB962C8B-B14F-4D97-AF65-F5344CB8AC3E}">
        <p14:creationId xmlns:p14="http://schemas.microsoft.com/office/powerpoint/2010/main" val="2942262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1058334" y="156103"/>
            <a:ext cx="7704667" cy="960439"/>
          </a:xfrm>
        </p:spPr>
        <p:txBody>
          <a:bodyPr>
            <a:normAutofit/>
          </a:bodyPr>
          <a:lstStyle/>
          <a:p>
            <a:r>
              <a:rPr lang="en-US" sz="2800" dirty="0">
                <a:latin typeface="Times New Roman" panose="02020603050405020304" pitchFamily="18" charset="0"/>
                <a:cs typeface="Times New Roman" panose="02020603050405020304" pitchFamily="18" charset="0"/>
              </a:rPr>
              <a:t>Strategic Plan Goals, Operating Indicators, Capital Projects</a:t>
            </a:r>
          </a:p>
        </p:txBody>
      </p:sp>
      <p:sp>
        <p:nvSpPr>
          <p:cNvPr id="3" name="Rectangle 2"/>
          <p:cNvSpPr>
            <a:spLocks noGrp="1"/>
          </p:cNvSpPr>
          <p:nvPr>
            <p:ph idx="1"/>
          </p:nvPr>
        </p:nvSpPr>
        <p:spPr>
          <a:xfrm>
            <a:off x="982133" y="1676400"/>
            <a:ext cx="7704667" cy="4648200"/>
          </a:xfrm>
        </p:spPr>
        <p:txBody>
          <a:bodyPr anchor="t">
            <a:normAutofit/>
          </a:bodyPr>
          <a:lstStyle/>
          <a:p>
            <a:endParaRPr lang="en-US" dirty="0">
              <a:latin typeface="Times New Roman" pitchFamily="18" charset="0"/>
              <a:cs typeface="Times New Roman" pitchFamily="18" charset="0"/>
            </a:endParaRPr>
          </a:p>
          <a:p>
            <a:endParaRPr lang="en-US" dirty="0"/>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a:xfrm>
            <a:off x="8549084" y="6290735"/>
            <a:ext cx="427833"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4B5ADC2-7248-4799-8E52-477E151C3EE9}" type="slidenum">
              <a:rPr kumimoji="0" lang="en-US" b="1" i="0" u="none" strike="noStrike" kern="1200" cap="none" spc="0" normalizeH="0" baseline="0" noProof="0" smtClean="0">
                <a:ln>
                  <a:noFill/>
                </a:ln>
                <a:solidFill>
                  <a:prstClr val="black"/>
                </a:solidFill>
                <a:effectLst/>
                <a:uLnTx/>
                <a:uFillTx/>
                <a:latin typeface="Times New Roman" panose="02020603050405020304" pitchFamily="18" charset="0"/>
                <a:cs typeface="Times New Roman" panose="02020603050405020304" pitchFamily="18" charset="0"/>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825303431"/>
              </p:ext>
            </p:extLst>
          </p:nvPr>
        </p:nvGraphicFramePr>
        <p:xfrm>
          <a:off x="1058334" y="1077235"/>
          <a:ext cx="7628465" cy="5199892"/>
        </p:xfrm>
        <a:graphic>
          <a:graphicData uri="http://schemas.openxmlformats.org/drawingml/2006/table">
            <a:tbl>
              <a:tblPr/>
              <a:tblGrid>
                <a:gridCol w="1518330">
                  <a:extLst>
                    <a:ext uri="{9D8B030D-6E8A-4147-A177-3AD203B41FA5}">
                      <a16:colId xmlns:a16="http://schemas.microsoft.com/office/drawing/2014/main" val="20000"/>
                    </a:ext>
                  </a:extLst>
                </a:gridCol>
                <a:gridCol w="1996746">
                  <a:extLst>
                    <a:ext uri="{9D8B030D-6E8A-4147-A177-3AD203B41FA5}">
                      <a16:colId xmlns:a16="http://schemas.microsoft.com/office/drawing/2014/main" val="20001"/>
                    </a:ext>
                  </a:extLst>
                </a:gridCol>
                <a:gridCol w="1495776">
                  <a:extLst>
                    <a:ext uri="{9D8B030D-6E8A-4147-A177-3AD203B41FA5}">
                      <a16:colId xmlns:a16="http://schemas.microsoft.com/office/drawing/2014/main" val="20002"/>
                    </a:ext>
                  </a:extLst>
                </a:gridCol>
                <a:gridCol w="777209">
                  <a:extLst>
                    <a:ext uri="{9D8B030D-6E8A-4147-A177-3AD203B41FA5}">
                      <a16:colId xmlns:a16="http://schemas.microsoft.com/office/drawing/2014/main" val="20003"/>
                    </a:ext>
                  </a:extLst>
                </a:gridCol>
                <a:gridCol w="920202">
                  <a:extLst>
                    <a:ext uri="{9D8B030D-6E8A-4147-A177-3AD203B41FA5}">
                      <a16:colId xmlns:a16="http://schemas.microsoft.com/office/drawing/2014/main" val="20004"/>
                    </a:ext>
                  </a:extLst>
                </a:gridCol>
                <a:gridCol w="920202">
                  <a:extLst>
                    <a:ext uri="{9D8B030D-6E8A-4147-A177-3AD203B41FA5}">
                      <a16:colId xmlns:a16="http://schemas.microsoft.com/office/drawing/2014/main" val="20005"/>
                    </a:ext>
                  </a:extLst>
                </a:gridCol>
              </a:tblGrid>
              <a:tr h="269867">
                <a:tc gridSpan="6">
                  <a:txBody>
                    <a:bodyPr/>
                    <a:lstStyle/>
                    <a:p>
                      <a:pPr algn="ctr" fontAlgn="ctr"/>
                      <a:r>
                        <a:rPr lang="en-US" sz="1400" b="1" i="0" u="none" strike="noStrike" dirty="0">
                          <a:solidFill>
                            <a:srgbClr val="000000"/>
                          </a:solidFill>
                          <a:latin typeface="Times New Roman"/>
                        </a:rPr>
                        <a:t>Promote Collaborative Services to increase efficiency and reduce redundancy in the region.</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3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3175">
                <a:tc rowSpan="2">
                  <a:txBody>
                    <a:bodyPr/>
                    <a:lstStyle/>
                    <a:p>
                      <a:pPr algn="ctr" fontAlgn="ctr"/>
                      <a:r>
                        <a:rPr lang="en-US" sz="700" b="1" i="0" u="none" strike="noStrike" dirty="0">
                          <a:solidFill>
                            <a:srgbClr val="000000"/>
                          </a:solidFill>
                          <a:latin typeface="Times New Roman"/>
                        </a:rPr>
                        <a:t>Strategy Objective</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D6EE"/>
                    </a:solidFill>
                  </a:tcPr>
                </a:tc>
                <a:tc rowSpan="2">
                  <a:txBody>
                    <a:bodyPr/>
                    <a:lstStyle/>
                    <a:p>
                      <a:pPr algn="ctr" fontAlgn="ctr"/>
                      <a:r>
                        <a:rPr lang="en-US" sz="700" b="1" i="0" u="none" strike="noStrike" dirty="0">
                          <a:solidFill>
                            <a:srgbClr val="000000"/>
                          </a:solidFill>
                          <a:latin typeface="Times New Roman"/>
                        </a:rPr>
                        <a:t>El Paso County Sheriff’s Office</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D6EE"/>
                    </a:solidFill>
                  </a:tcPr>
                </a:tc>
                <a:tc rowSpan="2">
                  <a:txBody>
                    <a:bodyPr/>
                    <a:lstStyle/>
                    <a:p>
                      <a:pPr algn="ctr" fontAlgn="ctr"/>
                      <a:r>
                        <a:rPr lang="en-US" sz="700" b="1" i="0" u="none" strike="noStrike" dirty="0">
                          <a:solidFill>
                            <a:srgbClr val="000000"/>
                          </a:solidFill>
                          <a:latin typeface="Times New Roman"/>
                        </a:rPr>
                        <a:t>Measured</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D6EE"/>
                    </a:solidFill>
                  </a:tcPr>
                </a:tc>
                <a:tc gridSpan="2">
                  <a:txBody>
                    <a:bodyPr/>
                    <a:lstStyle/>
                    <a:p>
                      <a:pPr algn="ctr" fontAlgn="b"/>
                      <a:r>
                        <a:rPr lang="en-US" sz="700" b="1" i="0" u="none" strike="noStrike" dirty="0">
                          <a:solidFill>
                            <a:srgbClr val="000000"/>
                          </a:solidFill>
                          <a:latin typeface="Times New Roman"/>
                        </a:rPr>
                        <a:t>2020</a:t>
                      </a:r>
                    </a:p>
                  </a:txBody>
                  <a:tcPr marL="4549" marR="4549" marT="45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D6EE"/>
                    </a:solidFill>
                  </a:tcPr>
                </a:tc>
                <a:tc hMerge="1">
                  <a:txBody>
                    <a:bodyPr/>
                    <a:lstStyle/>
                    <a:p>
                      <a:endParaRPr lang="en-US"/>
                    </a:p>
                  </a:txBody>
                  <a:tcPr/>
                </a:tc>
                <a:tc>
                  <a:txBody>
                    <a:bodyPr/>
                    <a:lstStyle/>
                    <a:p>
                      <a:pPr algn="ctr" fontAlgn="b"/>
                      <a:r>
                        <a:rPr lang="en-US" sz="700" b="1" i="0" u="none" strike="noStrike" dirty="0">
                          <a:solidFill>
                            <a:srgbClr val="000000"/>
                          </a:solidFill>
                          <a:latin typeface="Times New Roman"/>
                        </a:rPr>
                        <a:t>2021</a:t>
                      </a:r>
                    </a:p>
                  </a:txBody>
                  <a:tcPr marL="4549" marR="4549" marT="45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D6EE"/>
                    </a:solidFill>
                  </a:tcPr>
                </a:tc>
                <a:extLst>
                  <a:ext uri="{0D108BD9-81ED-4DB2-BD59-A6C34878D82A}">
                    <a16:rowId xmlns:a16="http://schemas.microsoft.com/office/drawing/2014/main" val="10001"/>
                  </a:ext>
                </a:extLst>
              </a:tr>
              <a:tr h="10317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700" b="1" i="0" u="none" strike="noStrike" dirty="0">
                          <a:solidFill>
                            <a:srgbClr val="000000"/>
                          </a:solidFill>
                          <a:latin typeface="Times New Roman"/>
                        </a:rPr>
                        <a:t>Target</a:t>
                      </a:r>
                    </a:p>
                  </a:txBody>
                  <a:tcPr marL="4549" marR="4549" marT="45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D6EE"/>
                    </a:solidFill>
                  </a:tcPr>
                </a:tc>
                <a:tc>
                  <a:txBody>
                    <a:bodyPr/>
                    <a:lstStyle/>
                    <a:p>
                      <a:pPr algn="ctr" fontAlgn="b"/>
                      <a:r>
                        <a:rPr lang="en-US" sz="700" b="1" i="0" u="none" strike="noStrike" dirty="0">
                          <a:solidFill>
                            <a:srgbClr val="000000"/>
                          </a:solidFill>
                          <a:latin typeface="Times New Roman"/>
                        </a:rPr>
                        <a:t>Actual</a:t>
                      </a:r>
                    </a:p>
                  </a:txBody>
                  <a:tcPr marL="4549" marR="4549" marT="45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D6EE"/>
                    </a:solidFill>
                  </a:tcPr>
                </a:tc>
                <a:tc>
                  <a:txBody>
                    <a:bodyPr/>
                    <a:lstStyle/>
                    <a:p>
                      <a:pPr algn="ctr" fontAlgn="b"/>
                      <a:r>
                        <a:rPr lang="en-US" sz="700" b="1" i="0" u="none" strike="noStrike" dirty="0">
                          <a:solidFill>
                            <a:srgbClr val="000000"/>
                          </a:solidFill>
                          <a:latin typeface="Times New Roman"/>
                        </a:rPr>
                        <a:t>Target</a:t>
                      </a:r>
                    </a:p>
                  </a:txBody>
                  <a:tcPr marL="4549" marR="4549" marT="45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D6EE"/>
                    </a:solidFill>
                  </a:tcPr>
                </a:tc>
                <a:extLst>
                  <a:ext uri="{0D108BD9-81ED-4DB2-BD59-A6C34878D82A}">
                    <a16:rowId xmlns:a16="http://schemas.microsoft.com/office/drawing/2014/main" val="10002"/>
                  </a:ext>
                </a:extLst>
              </a:tr>
              <a:tr h="1403738">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a:solidFill>
                            <a:srgbClr val="000000"/>
                          </a:solidFill>
                          <a:latin typeface="Times New Roman" pitchFamily="18" charset="0"/>
                          <a:cs typeface="Times New Roman" pitchFamily="18" charset="0"/>
                        </a:rPr>
                        <a:t>1. </a:t>
                      </a:r>
                      <a:r>
                        <a:rPr lang="en-US" sz="1100" dirty="0">
                          <a:latin typeface="Times New Roman" pitchFamily="18" charset="0"/>
                          <a:cs typeface="Times New Roman" pitchFamily="18" charset="0"/>
                        </a:rPr>
                        <a:t>Identify</a:t>
                      </a:r>
                      <a:r>
                        <a:rPr lang="en-US" sz="1100" baseline="0" dirty="0">
                          <a:latin typeface="Times New Roman" pitchFamily="18" charset="0"/>
                          <a:cs typeface="Times New Roman" pitchFamily="18" charset="0"/>
                        </a:rPr>
                        <a:t>/evaluate opportunities for regionalization of services.</a:t>
                      </a:r>
                      <a:endParaRPr lang="en-US" sz="1100" dirty="0">
                        <a:latin typeface="Times New Roman" pitchFamily="18" charset="0"/>
                        <a:cs typeface="Times New Roman" pitchFamily="18" charset="0"/>
                      </a:endParaRPr>
                    </a:p>
                    <a:p>
                      <a:pPr algn="ctr" fontAlgn="ctr"/>
                      <a:endParaRPr lang="en-US" sz="1100" b="0" i="0" u="none" strike="noStrike" dirty="0">
                        <a:solidFill>
                          <a:srgbClr val="000000"/>
                        </a:solidFill>
                        <a:latin typeface="Times New Roman" pitchFamily="18" charset="0"/>
                        <a:cs typeface="Times New Roman" pitchFamily="18" charset="0"/>
                      </a:endParaRP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 DFIT INVESTIGATIONS</a:t>
                      </a:r>
                    </a:p>
                    <a:p>
                      <a:pPr algn="l"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COUNTY SECURITY INTEGRATION INTO SHERIFF’S OFFICE</a:t>
                      </a:r>
                    </a:p>
                    <a:p>
                      <a:pPr algn="l"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EL PASO COUNTY REGIONAL OEM</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Functional DFIT Team</a:t>
                      </a:r>
                    </a:p>
                    <a:p>
                      <a:pPr algn="ctr"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Integrate County Security into operations within the S.O.</a:t>
                      </a:r>
                    </a:p>
                    <a:p>
                      <a:pPr algn="ctr"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Combine OEM’s</a:t>
                      </a:r>
                      <a:endParaRPr lang="en-US" sz="1100" b="0" i="0" u="none" strike="noStrike" dirty="0">
                        <a:solidFill>
                          <a:srgbClr val="000000"/>
                        </a:solidFill>
                        <a:latin typeface="Times New Roman" pitchFamily="18" charset="0"/>
                        <a:cs typeface="Times New Roman" pitchFamily="18" charset="0"/>
                      </a:endParaRP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 typeface="Arial" pitchFamily="34" charset="0"/>
                        <a:buNone/>
                        <a:tabLst/>
                        <a:defRPr/>
                      </a:pPr>
                      <a:endParaRPr kumimoji="0" lang="en-US" sz="11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a:p>
                      <a:pPr marL="0" marR="0" lvl="0" indent="0" algn="ctr" defTabSz="457200" rtl="0" eaLnBrk="1" fontAlgn="ctr" latinLnBrk="0" hangingPunct="1">
                        <a:lnSpc>
                          <a:spcPct val="100000"/>
                        </a:lnSpc>
                        <a:spcBef>
                          <a:spcPts val="0"/>
                        </a:spcBef>
                        <a:spcAft>
                          <a:spcPts val="0"/>
                        </a:spcAft>
                        <a:buClrTx/>
                        <a:buSzTx/>
                        <a:buFont typeface="Arial" pitchFamily="34" charset="0"/>
                        <a:buChar char="•"/>
                        <a:tabLst/>
                        <a:defRPr/>
                      </a:pPr>
                      <a:r>
                        <a:rPr kumimoji="0" lang="en-US" sz="11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Functional DFIT Team (Achieved)</a:t>
                      </a:r>
                    </a:p>
                    <a:p>
                      <a:pPr marL="0" marR="0" lvl="0" indent="0" algn="ctr" defTabSz="457200" rtl="0" eaLnBrk="1" fontAlgn="ctr" latinLnBrk="0" hangingPunct="1">
                        <a:lnSpc>
                          <a:spcPct val="100000"/>
                        </a:lnSpc>
                        <a:spcBef>
                          <a:spcPts val="0"/>
                        </a:spcBef>
                        <a:spcAft>
                          <a:spcPts val="0"/>
                        </a:spcAft>
                        <a:buClrTx/>
                        <a:buSzTx/>
                        <a:buFont typeface="Arial" pitchFamily="34" charset="0"/>
                        <a:buChar char="•"/>
                        <a:tabLst/>
                        <a:defRPr/>
                      </a:pPr>
                      <a:r>
                        <a:rPr kumimoji="0" lang="en-US" sz="11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Combine County Security</a:t>
                      </a:r>
                    </a:p>
                    <a:p>
                      <a:pPr marL="0" marR="0" lvl="0" indent="0" algn="ctr" defTabSz="457200" rtl="0" eaLnBrk="1" fontAlgn="ctr" latinLnBrk="0" hangingPunct="1">
                        <a:lnSpc>
                          <a:spcPct val="100000"/>
                        </a:lnSpc>
                        <a:spcBef>
                          <a:spcPts val="0"/>
                        </a:spcBef>
                        <a:spcAft>
                          <a:spcPts val="0"/>
                        </a:spcAft>
                        <a:buClrTx/>
                        <a:buSzTx/>
                        <a:buFont typeface="Arial" pitchFamily="34" charset="0"/>
                        <a:buChar char="•"/>
                        <a:tabLst/>
                        <a:defRPr/>
                      </a:pPr>
                      <a:r>
                        <a:rPr kumimoji="0" lang="en-US" sz="11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Combine OEM</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 typeface="Arial" pitchFamily="34" charset="0"/>
                        <a:buChar char="•"/>
                        <a:tabLst/>
                        <a:defRPr/>
                      </a:pPr>
                      <a:r>
                        <a:rPr kumimoji="0" lang="en-US" sz="11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High functioning regional DFIT Team</a:t>
                      </a:r>
                    </a:p>
                    <a:p>
                      <a:pPr marL="0" marR="0" lvl="0" indent="0" algn="ctr" defTabSz="457200" rtl="0" eaLnBrk="1" fontAlgn="ctr" latinLnBrk="0" hangingPunct="1">
                        <a:lnSpc>
                          <a:spcPct val="100000"/>
                        </a:lnSpc>
                        <a:spcBef>
                          <a:spcPts val="0"/>
                        </a:spcBef>
                        <a:spcAft>
                          <a:spcPts val="0"/>
                        </a:spcAft>
                        <a:buClrTx/>
                        <a:buSzTx/>
                        <a:buFont typeface="Arial" pitchFamily="34" charset="0"/>
                        <a:buChar char="•"/>
                        <a:tabLst/>
                        <a:defRPr/>
                      </a:pPr>
                      <a:r>
                        <a:rPr kumimoji="0" lang="en-US" sz="11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Successful integration of County Security</a:t>
                      </a:r>
                    </a:p>
                    <a:p>
                      <a:pPr marL="0" marR="0" lvl="0" indent="0" algn="ctr" defTabSz="457200" rtl="0" eaLnBrk="1" fontAlgn="ctr" latinLnBrk="0" hangingPunct="1">
                        <a:lnSpc>
                          <a:spcPct val="100000"/>
                        </a:lnSpc>
                        <a:spcBef>
                          <a:spcPts val="0"/>
                        </a:spcBef>
                        <a:spcAft>
                          <a:spcPts val="0"/>
                        </a:spcAft>
                        <a:buClrTx/>
                        <a:buSzTx/>
                        <a:buFont typeface="Arial" pitchFamily="34" charset="0"/>
                        <a:buChar char="•"/>
                        <a:tabLst/>
                        <a:defRPr/>
                      </a:pPr>
                      <a:r>
                        <a:rPr kumimoji="0" lang="en-US" sz="11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Combined OEM</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Times New Roman" pitchFamily="18" charset="0"/>
                          <a:cs typeface="Times New Roman" pitchFamily="18" charset="0"/>
                        </a:rPr>
                        <a:t>Continue Previous and increase County Security personnel and function</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14742">
                <a:tc>
                  <a:txBody>
                    <a:bodyPr/>
                    <a:lstStyle/>
                    <a:p>
                      <a:pPr algn="ctr" fontAlgn="ctr"/>
                      <a:r>
                        <a:rPr lang="en-US" sz="1100" b="0" i="0" u="none" strike="noStrike" dirty="0">
                          <a:solidFill>
                            <a:srgbClr val="000000"/>
                          </a:solidFill>
                          <a:latin typeface="Times New Roman" pitchFamily="18" charset="0"/>
                          <a:cs typeface="Times New Roman" pitchFamily="18" charset="0"/>
                        </a:rPr>
                        <a:t>2.  Explore Interagency &amp; Public/Private</a:t>
                      </a:r>
                      <a:r>
                        <a:rPr lang="en-US" sz="1100" b="0" i="0" u="none" strike="noStrike" baseline="0" dirty="0">
                          <a:solidFill>
                            <a:srgbClr val="000000"/>
                          </a:solidFill>
                          <a:latin typeface="Times New Roman" pitchFamily="18" charset="0"/>
                          <a:cs typeface="Times New Roman" pitchFamily="18" charset="0"/>
                        </a:rPr>
                        <a:t> Partnerships.</a:t>
                      </a:r>
                      <a:endParaRPr lang="en-US" sz="1100" b="0" i="0" u="none" strike="noStrike" dirty="0">
                        <a:solidFill>
                          <a:srgbClr val="000000"/>
                        </a:solidFill>
                        <a:latin typeface="Times New Roman" pitchFamily="18" charset="0"/>
                        <a:cs typeface="Times New Roman" pitchFamily="18" charset="0"/>
                      </a:endParaRP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GATEWAYS PARTNERSHIPS</a:t>
                      </a:r>
                    </a:p>
                    <a:p>
                      <a:pPr algn="l"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MAINTAIN CURRENT COOPERATIVE RELATIONSHIPS </a:t>
                      </a:r>
                    </a:p>
                    <a:p>
                      <a:pPr algn="l"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IMPLEMENT COMMUNITY STANDARD AND CONTINUUM OF CARE FOR INMATES</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Gateways partnerships expanded with Bestway.</a:t>
                      </a:r>
                    </a:p>
                    <a:p>
                      <a:pPr algn="ctr"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Continued relationship with CSFD, Colo Spgs Utilities and EPC Parks.</a:t>
                      </a:r>
                    </a:p>
                    <a:p>
                      <a:pPr algn="ctr"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Discussions with Public Health and Community MH providers</a:t>
                      </a:r>
                    </a:p>
                    <a:p>
                      <a:pPr algn="ctr" fontAlgn="ctr">
                        <a:buFont typeface="Arial" pitchFamily="34" charset="0"/>
                        <a:buNone/>
                      </a:pPr>
                      <a:endParaRPr lang="en-US" sz="1100" b="0" i="0" u="none" strike="noStrike" dirty="0">
                        <a:solidFill>
                          <a:srgbClr val="000000"/>
                        </a:solidFill>
                        <a:latin typeface="Times New Roman" pitchFamily="18" charset="0"/>
                        <a:cs typeface="Times New Roman" pitchFamily="18" charset="0"/>
                      </a:endParaRP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Gateways employer partnerships fostered</a:t>
                      </a:r>
                    </a:p>
                    <a:p>
                      <a:pPr algn="ctr" fontAlgn="ctr">
                        <a:buFont typeface="Arial" pitchFamily="34" charset="0"/>
                        <a:buChar char="•"/>
                      </a:pPr>
                      <a:r>
                        <a:rPr lang="en-US" sz="1100" b="0" i="0" u="none" strike="noStrike" dirty="0">
                          <a:solidFill>
                            <a:srgbClr val="000000"/>
                          </a:solidFill>
                          <a:latin typeface="Times New Roman" pitchFamily="18" charset="0"/>
                          <a:cs typeface="Times New Roman" pitchFamily="18" charset="0"/>
                        </a:rPr>
                        <a:t>Begin Discussions with community health care partners.</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Gateways employer partnerships fostered.</a:t>
                      </a:r>
                    </a:p>
                    <a:p>
                      <a:pPr algn="ctr"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Discussions begin with health care partners.</a:t>
                      </a:r>
                    </a:p>
                    <a:p>
                      <a:pPr algn="ctr"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Countywide wildland fire efforts.</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baseline="0" dirty="0">
                          <a:solidFill>
                            <a:srgbClr val="000000"/>
                          </a:solidFill>
                          <a:latin typeface="Times New Roman" pitchFamily="18" charset="0"/>
                          <a:cs typeface="Times New Roman" pitchFamily="18" charset="0"/>
                        </a:rPr>
                        <a:t>Continue discussions with Community partners to identify MH and Healthcare opportunities</a:t>
                      </a:r>
                      <a:endParaRPr lang="en-US" sz="1100" b="0" i="0" u="none" strike="noStrike" dirty="0">
                        <a:solidFill>
                          <a:srgbClr val="000000"/>
                        </a:solidFill>
                        <a:latin typeface="Times New Roman" pitchFamily="18" charset="0"/>
                        <a:cs typeface="Times New Roman" pitchFamily="18" charset="0"/>
                      </a:endParaRPr>
                    </a:p>
                    <a:p>
                      <a:pPr algn="ctr" fontAlgn="ctr"/>
                      <a:endParaRPr lang="en-US" sz="1100" b="0" i="0" u="none" strike="noStrike" dirty="0">
                        <a:solidFill>
                          <a:srgbClr val="000000"/>
                        </a:solidFill>
                        <a:latin typeface="Times New Roman" pitchFamily="18" charset="0"/>
                        <a:cs typeface="Times New Roman" pitchFamily="18" charset="0"/>
                      </a:endParaRP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48236">
                <a:tc>
                  <a:txBody>
                    <a:bodyPr/>
                    <a:lstStyle/>
                    <a:p>
                      <a:pPr algn="ctr" fontAlgn="ctr"/>
                      <a:r>
                        <a:rPr lang="en-US" sz="1100" b="0" i="0" u="none" strike="noStrike" dirty="0">
                          <a:solidFill>
                            <a:srgbClr val="000000"/>
                          </a:solidFill>
                          <a:latin typeface="Times New Roman" pitchFamily="18" charset="0"/>
                          <a:cs typeface="Times New Roman" pitchFamily="18" charset="0"/>
                        </a:rPr>
                        <a:t>3. Increase</a:t>
                      </a:r>
                      <a:r>
                        <a:rPr lang="en-US" sz="1100" b="0" i="0" u="none" strike="noStrike" baseline="0" dirty="0">
                          <a:solidFill>
                            <a:srgbClr val="000000"/>
                          </a:solidFill>
                          <a:latin typeface="Times New Roman" pitchFamily="18" charset="0"/>
                          <a:cs typeface="Times New Roman" pitchFamily="18" charset="0"/>
                        </a:rPr>
                        <a:t> policing efforts along with CSPD on West Colorado Avenue Corridor.</a:t>
                      </a:r>
                      <a:endParaRPr lang="en-US" sz="1100" b="0" i="0" u="none" strike="noStrike" dirty="0">
                        <a:solidFill>
                          <a:srgbClr val="000000"/>
                        </a:solidFill>
                        <a:latin typeface="Times New Roman" pitchFamily="18" charset="0"/>
                        <a:cs typeface="Times New Roman" pitchFamily="18" charset="0"/>
                      </a:endParaRP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ATTEND WEST SIDE MERCHANTS GROUP AND OTHER MEETINGS</a:t>
                      </a:r>
                    </a:p>
                    <a:p>
                      <a:pPr algn="l"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JOINT OPERATIONS WITH CSPD DART AND HOT UNITS</a:t>
                      </a:r>
                    </a:p>
                    <a:p>
                      <a:pPr algn="l"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IDENTIFY BUSINESS WATCH PROGRAMS &amp; OPPORTUNITIES</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buFont typeface="Arial" pitchFamily="34" charset="0"/>
                        <a:buChar char="•"/>
                      </a:pPr>
                      <a:r>
                        <a:rPr lang="en-US" sz="1100" b="0" i="0" u="none" strike="noStrike" dirty="0">
                          <a:solidFill>
                            <a:srgbClr val="000000"/>
                          </a:solidFill>
                          <a:latin typeface="Times New Roman" pitchFamily="18" charset="0"/>
                          <a:cs typeface="Times New Roman" pitchFamily="18" charset="0"/>
                        </a:rPr>
                        <a:t>Meetings</a:t>
                      </a:r>
                      <a:r>
                        <a:rPr lang="en-US" sz="1100" b="0" i="0" u="none" strike="noStrike" baseline="0" dirty="0">
                          <a:solidFill>
                            <a:srgbClr val="000000"/>
                          </a:solidFill>
                          <a:latin typeface="Times New Roman" pitchFamily="18" charset="0"/>
                          <a:cs typeface="Times New Roman" pitchFamily="18" charset="0"/>
                        </a:rPr>
                        <a:t> have been regularly attended.</a:t>
                      </a:r>
                    </a:p>
                    <a:p>
                      <a:pPr algn="ctr"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Mounted Unit participation in collaborative details</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Times New Roman" pitchFamily="18" charset="0"/>
                          <a:cs typeface="Times New Roman" pitchFamily="18" charset="0"/>
                        </a:rPr>
                        <a:t>Continue</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buFont typeface="Arial" pitchFamily="34" charset="0"/>
                        <a:buChar char="•"/>
                      </a:pPr>
                      <a:r>
                        <a:rPr lang="en-US" sz="1100" b="0" i="0" u="none" strike="noStrike" dirty="0">
                          <a:solidFill>
                            <a:srgbClr val="000000"/>
                          </a:solidFill>
                          <a:latin typeface="Times New Roman" pitchFamily="18" charset="0"/>
                          <a:cs typeface="Times New Roman" pitchFamily="18" charset="0"/>
                        </a:rPr>
                        <a:t>“Park Walk &amp; Talk”</a:t>
                      </a:r>
                    </a:p>
                    <a:p>
                      <a:pPr algn="ctr" fontAlgn="ctr">
                        <a:buFont typeface="Arial" pitchFamily="34" charset="0"/>
                        <a:buChar char="•"/>
                      </a:pPr>
                      <a:r>
                        <a:rPr lang="en-US" sz="1100" b="0" i="0" u="none" strike="noStrike" dirty="0">
                          <a:solidFill>
                            <a:srgbClr val="000000"/>
                          </a:solidFill>
                          <a:latin typeface="Times New Roman" pitchFamily="18" charset="0"/>
                          <a:cs typeface="Times New Roman" pitchFamily="18" charset="0"/>
                        </a:rPr>
                        <a:t>Joint efforts with HOT team</a:t>
                      </a:r>
                    </a:p>
                    <a:p>
                      <a:pPr algn="ctr" fontAlgn="ctr">
                        <a:buFont typeface="Arial" pitchFamily="34" charset="0"/>
                        <a:buChar char="•"/>
                      </a:pPr>
                      <a:r>
                        <a:rPr lang="en-US" sz="1100" b="0" i="0" u="none" strike="noStrike" dirty="0">
                          <a:solidFill>
                            <a:srgbClr val="000000"/>
                          </a:solidFill>
                          <a:latin typeface="Times New Roman" pitchFamily="18" charset="0"/>
                          <a:cs typeface="Times New Roman" pitchFamily="18" charset="0"/>
                        </a:rPr>
                        <a:t>Cleaned up</a:t>
                      </a:r>
                      <a:r>
                        <a:rPr lang="en-US" sz="1100" b="0" i="0" u="none" strike="noStrike" baseline="0" dirty="0">
                          <a:solidFill>
                            <a:srgbClr val="000000"/>
                          </a:solidFill>
                          <a:latin typeface="Times New Roman" pitchFamily="18" charset="0"/>
                          <a:cs typeface="Times New Roman" pitchFamily="18" charset="0"/>
                        </a:rPr>
                        <a:t> </a:t>
                      </a:r>
                      <a:r>
                        <a:rPr lang="en-US" sz="1100" b="0" i="0" u="none" strike="noStrike" dirty="0">
                          <a:solidFill>
                            <a:srgbClr val="000000"/>
                          </a:solidFill>
                          <a:latin typeface="Times New Roman" pitchFamily="18" charset="0"/>
                          <a:cs typeface="Times New Roman" pitchFamily="18" charset="0"/>
                        </a:rPr>
                        <a:t>Homeless Camps</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Times New Roman" pitchFamily="18" charset="0"/>
                          <a:cs typeface="Times New Roman" pitchFamily="18" charset="0"/>
                        </a:rPr>
                        <a:t>Continued</a:t>
                      </a:r>
                      <a:r>
                        <a:rPr lang="en-US" sz="1100" b="0" i="0" u="none" strike="noStrike" baseline="0" dirty="0">
                          <a:solidFill>
                            <a:srgbClr val="000000"/>
                          </a:solidFill>
                          <a:latin typeface="Times New Roman" pitchFamily="18" charset="0"/>
                          <a:cs typeface="Times New Roman" pitchFamily="18" charset="0"/>
                        </a:rPr>
                        <a:t> 2021 and beyond</a:t>
                      </a:r>
                      <a:endParaRPr lang="en-US" sz="1100" b="0" i="0" u="none" strike="noStrike" dirty="0">
                        <a:solidFill>
                          <a:srgbClr val="000000"/>
                        </a:solidFill>
                        <a:latin typeface="Times New Roman" pitchFamily="18" charset="0"/>
                        <a:cs typeface="Times New Roman" pitchFamily="18" charset="0"/>
                      </a:endParaRP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4" name="TextBox 3">
            <a:extLst>
              <a:ext uri="{FF2B5EF4-FFF2-40B4-BE49-F238E27FC236}">
                <a16:creationId xmlns:a16="http://schemas.microsoft.com/office/drawing/2014/main" id="{67B0155B-69E2-4B3C-9A63-1A7DEB92D836}"/>
              </a:ext>
            </a:extLst>
          </p:cNvPr>
          <p:cNvSpPr txBox="1"/>
          <p:nvPr/>
        </p:nvSpPr>
        <p:spPr>
          <a:xfrm>
            <a:off x="1295400" y="6350186"/>
            <a:ext cx="1826141" cy="246221"/>
          </a:xfrm>
          <a:prstGeom prst="rect">
            <a:avLst/>
          </a:prstGeom>
          <a:noFill/>
        </p:spPr>
        <p:txBody>
          <a:bodyPr wrap="none" rtlCol="0">
            <a:spAutoFit/>
          </a:bodyPr>
          <a:lstStyle/>
          <a:p>
            <a:r>
              <a:rPr lang="en-US" sz="1000" dirty="0">
                <a:latin typeface="Times New Roman" panose="02020603050405020304" pitchFamily="18" charset="0"/>
                <a:cs typeface="Times New Roman" panose="02020603050405020304" pitchFamily="18" charset="0"/>
              </a:rPr>
              <a:t>El Paso County Sheriff’s Office</a:t>
            </a:r>
          </a:p>
        </p:txBody>
      </p:sp>
    </p:spTree>
    <p:extLst>
      <p:ext uri="{BB962C8B-B14F-4D97-AF65-F5344CB8AC3E}">
        <p14:creationId xmlns:p14="http://schemas.microsoft.com/office/powerpoint/2010/main" val="3961965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DA5B6-E6C5-4933-BAB5-A17FEA40B38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Strategic Plan Goals, Operating Indicators, Capital Projects</a:t>
            </a:r>
            <a:endParaRPr lang="en-US" dirty="0"/>
          </a:p>
        </p:txBody>
      </p:sp>
      <p:sp>
        <p:nvSpPr>
          <p:cNvPr id="4" name="Footer Placeholder 3">
            <a:extLst>
              <a:ext uri="{FF2B5EF4-FFF2-40B4-BE49-F238E27FC236}">
                <a16:creationId xmlns:a16="http://schemas.microsoft.com/office/drawing/2014/main" id="{D1A3010E-5779-4460-9ECB-7344468B24C7}"/>
              </a:ext>
            </a:extLst>
          </p:cNvPr>
          <p:cNvSpPr>
            <a:spLocks noGrp="1"/>
          </p:cNvSpPr>
          <p:nvPr>
            <p:ph type="ftr" sz="quarter" idx="11"/>
          </p:nvPr>
        </p:nvSpPr>
        <p:spPr>
          <a:xfrm>
            <a:off x="982133" y="6061074"/>
            <a:ext cx="5314517" cy="365125"/>
          </a:xfrm>
        </p:spPr>
        <p:txBody>
          <a:bodyPr/>
          <a:lstStyle/>
          <a:p>
            <a:r>
              <a:rPr lang="en-US" dirty="0">
                <a:latin typeface="Times New Roman" panose="02020603050405020304" pitchFamily="18" charset="0"/>
                <a:cs typeface="Times New Roman" panose="02020603050405020304" pitchFamily="18" charset="0"/>
              </a:rPr>
              <a:t>El Paso County Sheriff’s Office</a:t>
            </a:r>
          </a:p>
        </p:txBody>
      </p:sp>
      <p:sp>
        <p:nvSpPr>
          <p:cNvPr id="5" name="Slide Number Placeholder 4">
            <a:extLst>
              <a:ext uri="{FF2B5EF4-FFF2-40B4-BE49-F238E27FC236}">
                <a16:creationId xmlns:a16="http://schemas.microsoft.com/office/drawing/2014/main" id="{CD55CE59-8D48-4214-B478-01E883B1A6C0}"/>
              </a:ext>
            </a:extLst>
          </p:cNvPr>
          <p:cNvSpPr>
            <a:spLocks noGrp="1"/>
          </p:cNvSpPr>
          <p:nvPr>
            <p:ph type="sldNum" sz="quarter" idx="12"/>
          </p:nvPr>
        </p:nvSpPr>
        <p:spPr/>
        <p:txBody>
          <a:bodyPr/>
          <a:lstStyle/>
          <a:p>
            <a:fld id="{D4B5ADC2-7248-4799-8E52-477E151C3EE9}" type="slidenum">
              <a:rPr lang="en-US" b="1" smtClean="0">
                <a:latin typeface="Times New Roman" panose="02020603050405020304" pitchFamily="18" charset="0"/>
                <a:cs typeface="Times New Roman" panose="02020603050405020304" pitchFamily="18" charset="0"/>
              </a:rPr>
              <a:pPr/>
              <a:t>5</a:t>
            </a:fld>
            <a:endParaRPr lang="en-US" dirty="0">
              <a:latin typeface="Times New Roman" panose="02020603050405020304" pitchFamily="18" charset="0"/>
              <a:cs typeface="Times New Roman" panose="02020603050405020304" pitchFamily="18" charset="0"/>
            </a:endParaRPr>
          </a:p>
        </p:txBody>
      </p:sp>
      <p:sp>
        <p:nvSpPr>
          <p:cNvPr id="6" name="Rectangle 2">
            <a:extLst>
              <a:ext uri="{FF2B5EF4-FFF2-40B4-BE49-F238E27FC236}">
                <a16:creationId xmlns:a16="http://schemas.microsoft.com/office/drawing/2014/main" id="{04669404-8E25-43B9-9088-B626F2FE213C}"/>
              </a:ext>
            </a:extLst>
          </p:cNvPr>
          <p:cNvSpPr>
            <a:spLocks noGrp="1"/>
          </p:cNvSpPr>
          <p:nvPr>
            <p:ph idx="1"/>
          </p:nvPr>
        </p:nvSpPr>
        <p:spPr>
          <a:xfrm>
            <a:off x="457200" y="2286000"/>
            <a:ext cx="8229600" cy="3822173"/>
          </a:xfrm>
        </p:spPr>
        <p:txBody>
          <a:bodyPr anchor="t">
            <a:normAutofit/>
          </a:bodyPr>
          <a:lstStyle/>
          <a:p>
            <a:endParaRPr lang="en-US" dirty="0">
              <a:latin typeface="Times New Roman" pitchFamily="18" charset="0"/>
              <a:cs typeface="Times New Roman" pitchFamily="18" charset="0"/>
            </a:endParaRPr>
          </a:p>
          <a:p>
            <a:endParaRPr lang="en-US" dirty="0"/>
          </a:p>
          <a:p>
            <a:endParaRPr lang="en-US" dirty="0">
              <a:solidFill>
                <a:schemeClr val="tx1"/>
              </a:solidFill>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0EC55288-A958-4B30-BF7F-01591771CCB7}"/>
              </a:ext>
            </a:extLst>
          </p:cNvPr>
          <p:cNvGraphicFramePr>
            <a:graphicFrameLocks noGrp="1"/>
          </p:cNvGraphicFramePr>
          <p:nvPr>
            <p:extLst>
              <p:ext uri="{D42A27DB-BD31-4B8C-83A1-F6EECF244321}">
                <p14:modId xmlns:p14="http://schemas.microsoft.com/office/powerpoint/2010/main" val="1919462175"/>
              </p:ext>
            </p:extLst>
          </p:nvPr>
        </p:nvGraphicFramePr>
        <p:xfrm>
          <a:off x="838200" y="2285998"/>
          <a:ext cx="7848601" cy="3581400"/>
        </p:xfrm>
        <a:graphic>
          <a:graphicData uri="http://schemas.openxmlformats.org/drawingml/2006/table">
            <a:tbl>
              <a:tblPr/>
              <a:tblGrid>
                <a:gridCol w="1577312">
                  <a:extLst>
                    <a:ext uri="{9D8B030D-6E8A-4147-A177-3AD203B41FA5}">
                      <a16:colId xmlns:a16="http://schemas.microsoft.com/office/drawing/2014/main" val="20000"/>
                    </a:ext>
                  </a:extLst>
                </a:gridCol>
                <a:gridCol w="2074312">
                  <a:extLst>
                    <a:ext uri="{9D8B030D-6E8A-4147-A177-3AD203B41FA5}">
                      <a16:colId xmlns:a16="http://schemas.microsoft.com/office/drawing/2014/main" val="20001"/>
                    </a:ext>
                  </a:extLst>
                </a:gridCol>
                <a:gridCol w="1553882">
                  <a:extLst>
                    <a:ext uri="{9D8B030D-6E8A-4147-A177-3AD203B41FA5}">
                      <a16:colId xmlns:a16="http://schemas.microsoft.com/office/drawing/2014/main" val="20002"/>
                    </a:ext>
                  </a:extLst>
                </a:gridCol>
                <a:gridCol w="807400">
                  <a:extLst>
                    <a:ext uri="{9D8B030D-6E8A-4147-A177-3AD203B41FA5}">
                      <a16:colId xmlns:a16="http://schemas.microsoft.com/office/drawing/2014/main" val="20003"/>
                    </a:ext>
                  </a:extLst>
                </a:gridCol>
                <a:gridCol w="955948">
                  <a:extLst>
                    <a:ext uri="{9D8B030D-6E8A-4147-A177-3AD203B41FA5}">
                      <a16:colId xmlns:a16="http://schemas.microsoft.com/office/drawing/2014/main" val="20004"/>
                    </a:ext>
                  </a:extLst>
                </a:gridCol>
                <a:gridCol w="879747">
                  <a:extLst>
                    <a:ext uri="{9D8B030D-6E8A-4147-A177-3AD203B41FA5}">
                      <a16:colId xmlns:a16="http://schemas.microsoft.com/office/drawing/2014/main" val="20005"/>
                    </a:ext>
                  </a:extLst>
                </a:gridCol>
              </a:tblGrid>
              <a:tr h="448087">
                <a:tc gridSpan="6">
                  <a:txBody>
                    <a:bodyPr/>
                    <a:lstStyle/>
                    <a:p>
                      <a:pPr algn="ctr" fontAlgn="ctr"/>
                      <a:r>
                        <a:rPr lang="en-US" sz="1400" b="1" i="0" u="none" strike="noStrike" dirty="0">
                          <a:solidFill>
                            <a:srgbClr val="000000"/>
                          </a:solidFill>
                          <a:latin typeface="Times New Roman"/>
                        </a:rPr>
                        <a:t>Promote Collaborative Services to increase efficiency and reduce redundancy in the region.</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3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1540">
                <a:tc rowSpan="2">
                  <a:txBody>
                    <a:bodyPr/>
                    <a:lstStyle/>
                    <a:p>
                      <a:pPr algn="ctr" fontAlgn="ctr"/>
                      <a:r>
                        <a:rPr lang="en-US" sz="700" b="1" i="0" u="none" strike="noStrike" dirty="0">
                          <a:solidFill>
                            <a:srgbClr val="000000"/>
                          </a:solidFill>
                          <a:latin typeface="Times New Roman"/>
                        </a:rPr>
                        <a:t>Strategy Objective</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D6EE"/>
                    </a:solidFill>
                  </a:tcPr>
                </a:tc>
                <a:tc rowSpan="2">
                  <a:txBody>
                    <a:bodyPr/>
                    <a:lstStyle/>
                    <a:p>
                      <a:pPr algn="ctr" fontAlgn="ctr"/>
                      <a:r>
                        <a:rPr lang="en-US" sz="700" b="1" i="0" u="none" strike="noStrike" dirty="0">
                          <a:solidFill>
                            <a:srgbClr val="000000"/>
                          </a:solidFill>
                          <a:latin typeface="Times New Roman"/>
                        </a:rPr>
                        <a:t>El Paso County Sheriff’s Office</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D6EE"/>
                    </a:solidFill>
                  </a:tcPr>
                </a:tc>
                <a:tc rowSpan="2">
                  <a:txBody>
                    <a:bodyPr/>
                    <a:lstStyle/>
                    <a:p>
                      <a:pPr algn="ctr" fontAlgn="ctr"/>
                      <a:r>
                        <a:rPr lang="en-US" sz="700" b="1" i="0" u="none" strike="noStrike" dirty="0">
                          <a:solidFill>
                            <a:srgbClr val="000000"/>
                          </a:solidFill>
                          <a:latin typeface="Times New Roman"/>
                        </a:rPr>
                        <a:t>Measured</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D6EE"/>
                    </a:solidFill>
                  </a:tcPr>
                </a:tc>
                <a:tc gridSpan="2">
                  <a:txBody>
                    <a:bodyPr/>
                    <a:lstStyle/>
                    <a:p>
                      <a:pPr algn="ctr" fontAlgn="b"/>
                      <a:r>
                        <a:rPr lang="en-US" sz="700" b="1" i="0" u="none" strike="noStrike" dirty="0">
                          <a:solidFill>
                            <a:srgbClr val="000000"/>
                          </a:solidFill>
                          <a:latin typeface="Times New Roman"/>
                        </a:rPr>
                        <a:t>2019</a:t>
                      </a:r>
                    </a:p>
                  </a:txBody>
                  <a:tcPr marL="4549" marR="4549" marT="45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D6EE"/>
                    </a:solidFill>
                  </a:tcPr>
                </a:tc>
                <a:tc hMerge="1">
                  <a:txBody>
                    <a:bodyPr/>
                    <a:lstStyle/>
                    <a:p>
                      <a:endParaRPr lang="en-US"/>
                    </a:p>
                  </a:txBody>
                  <a:tcPr/>
                </a:tc>
                <a:tc>
                  <a:txBody>
                    <a:bodyPr/>
                    <a:lstStyle/>
                    <a:p>
                      <a:pPr algn="ctr" fontAlgn="b"/>
                      <a:r>
                        <a:rPr lang="en-US" sz="700" b="1" i="0" u="none" strike="noStrike" dirty="0">
                          <a:solidFill>
                            <a:srgbClr val="000000"/>
                          </a:solidFill>
                          <a:latin typeface="Times New Roman"/>
                        </a:rPr>
                        <a:t>2020</a:t>
                      </a:r>
                    </a:p>
                  </a:txBody>
                  <a:tcPr marL="4549" marR="4549" marT="45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D6EE"/>
                    </a:solidFill>
                  </a:tcPr>
                </a:tc>
                <a:extLst>
                  <a:ext uri="{0D108BD9-81ED-4DB2-BD59-A6C34878D82A}">
                    <a16:rowId xmlns:a16="http://schemas.microsoft.com/office/drawing/2014/main" val="10001"/>
                  </a:ext>
                </a:extLst>
              </a:tr>
              <a:tr h="17154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700" b="1" i="0" u="none" strike="noStrike" dirty="0">
                          <a:solidFill>
                            <a:srgbClr val="000000"/>
                          </a:solidFill>
                          <a:latin typeface="Times New Roman"/>
                        </a:rPr>
                        <a:t>Target</a:t>
                      </a:r>
                    </a:p>
                  </a:txBody>
                  <a:tcPr marL="4549" marR="4549" marT="45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D6EE"/>
                    </a:solidFill>
                  </a:tcPr>
                </a:tc>
                <a:tc>
                  <a:txBody>
                    <a:bodyPr/>
                    <a:lstStyle/>
                    <a:p>
                      <a:pPr algn="ctr" fontAlgn="b"/>
                      <a:r>
                        <a:rPr lang="en-US" sz="700" b="1" i="0" u="none" strike="noStrike" dirty="0">
                          <a:solidFill>
                            <a:srgbClr val="000000"/>
                          </a:solidFill>
                          <a:latin typeface="Times New Roman"/>
                        </a:rPr>
                        <a:t>Actual</a:t>
                      </a:r>
                    </a:p>
                  </a:txBody>
                  <a:tcPr marL="4549" marR="4549" marT="45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D6EE"/>
                    </a:solidFill>
                  </a:tcPr>
                </a:tc>
                <a:tc>
                  <a:txBody>
                    <a:bodyPr/>
                    <a:lstStyle/>
                    <a:p>
                      <a:pPr algn="ctr" fontAlgn="b"/>
                      <a:r>
                        <a:rPr lang="en-US" sz="700" b="1" i="0" u="none" strike="noStrike" dirty="0">
                          <a:solidFill>
                            <a:srgbClr val="000000"/>
                          </a:solidFill>
                          <a:latin typeface="Times New Roman"/>
                        </a:rPr>
                        <a:t>Target</a:t>
                      </a:r>
                    </a:p>
                  </a:txBody>
                  <a:tcPr marL="4549" marR="4549" marT="45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D6EE"/>
                    </a:solidFill>
                  </a:tcPr>
                </a:tc>
                <a:extLst>
                  <a:ext uri="{0D108BD9-81ED-4DB2-BD59-A6C34878D82A}">
                    <a16:rowId xmlns:a16="http://schemas.microsoft.com/office/drawing/2014/main" val="10002"/>
                  </a:ext>
                </a:extLst>
              </a:tr>
              <a:tr h="1188306">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100" b="0" i="0" u="none" strike="noStrike" dirty="0">
                          <a:solidFill>
                            <a:srgbClr val="000000"/>
                          </a:solidFill>
                          <a:latin typeface="Times New Roman" pitchFamily="18" charset="0"/>
                          <a:cs typeface="Times New Roman" pitchFamily="18" charset="0"/>
                        </a:rPr>
                        <a:t>4. </a:t>
                      </a:r>
                      <a:r>
                        <a:rPr lang="en-US" sz="1100" dirty="0">
                          <a:latin typeface="Times New Roman" pitchFamily="18" charset="0"/>
                          <a:cs typeface="Times New Roman" pitchFamily="18" charset="0"/>
                        </a:rPr>
                        <a:t>Partner with Eastern Plains</a:t>
                      </a:r>
                      <a:r>
                        <a:rPr lang="en-US" sz="1100" baseline="0" dirty="0">
                          <a:latin typeface="Times New Roman" pitchFamily="18" charset="0"/>
                          <a:cs typeface="Times New Roman" pitchFamily="18" charset="0"/>
                        </a:rPr>
                        <a:t> Law Enforcement to leverage resources to address crime.</a:t>
                      </a:r>
                      <a:endParaRPr lang="en-US" sz="1100" dirty="0">
                        <a:latin typeface="Times New Roman" pitchFamily="18" charset="0"/>
                        <a:cs typeface="Times New Roman" pitchFamily="18" charset="0"/>
                      </a:endParaRPr>
                    </a:p>
                    <a:p>
                      <a:pPr marL="0" marR="0" indent="0" algn="ctr" defTabSz="457200" rtl="0" eaLnBrk="1" fontAlgn="ctr" latinLnBrk="0" hangingPunct="1">
                        <a:lnSpc>
                          <a:spcPct val="100000"/>
                        </a:lnSpc>
                        <a:spcBef>
                          <a:spcPts val="0"/>
                        </a:spcBef>
                        <a:spcAft>
                          <a:spcPts val="0"/>
                        </a:spcAft>
                        <a:buClrTx/>
                        <a:buSzTx/>
                        <a:buFontTx/>
                        <a:buNone/>
                        <a:tabLst/>
                        <a:defRPr/>
                      </a:pPr>
                      <a:endParaRPr lang="en-US" sz="1100" dirty="0">
                        <a:latin typeface="Times New Roman" pitchFamily="18" charset="0"/>
                        <a:cs typeface="Times New Roman" pitchFamily="18" charset="0"/>
                      </a:endParaRPr>
                    </a:p>
                    <a:p>
                      <a:pPr algn="ctr" fontAlgn="ctr"/>
                      <a:endParaRPr lang="en-US" sz="1100" b="0" i="0" u="none" strike="noStrike" dirty="0">
                        <a:solidFill>
                          <a:srgbClr val="000000"/>
                        </a:solidFill>
                        <a:latin typeface="Times New Roman" pitchFamily="18" charset="0"/>
                        <a:cs typeface="Times New Roman" pitchFamily="18" charset="0"/>
                      </a:endParaRP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457200" rtl="0" eaLnBrk="1" fontAlgn="ctr" latinLnBrk="0" hangingPunct="1">
                        <a:lnSpc>
                          <a:spcPct val="100000"/>
                        </a:lnSpc>
                        <a:spcBef>
                          <a:spcPts val="0"/>
                        </a:spcBef>
                        <a:spcAft>
                          <a:spcPts val="0"/>
                        </a:spcAft>
                        <a:buClrTx/>
                        <a:buSzTx/>
                        <a:buFont typeface="Arial" pitchFamily="34" charset="0"/>
                        <a:buChar char="•"/>
                        <a:tabLst/>
                        <a:defRPr/>
                      </a:pPr>
                      <a:r>
                        <a:rPr lang="en-US" sz="1100" b="0" i="0" u="none" strike="noStrike" dirty="0">
                          <a:solidFill>
                            <a:srgbClr val="000000"/>
                          </a:solidFill>
                          <a:latin typeface="Times New Roman" pitchFamily="18" charset="0"/>
                          <a:cs typeface="Times New Roman" pitchFamily="18" charset="0"/>
                        </a:rPr>
                        <a:t>EPSO</a:t>
                      </a:r>
                      <a:r>
                        <a:rPr lang="en-US" sz="1100" b="0" i="0" u="none" strike="noStrike" baseline="0" dirty="0">
                          <a:solidFill>
                            <a:srgbClr val="000000"/>
                          </a:solidFill>
                          <a:latin typeface="Times New Roman" pitchFamily="18" charset="0"/>
                          <a:cs typeface="Times New Roman" pitchFamily="18" charset="0"/>
                        </a:rPr>
                        <a:t> TO ATTEND MONTHLY EPLE MEETINGS</a:t>
                      </a:r>
                    </a:p>
                    <a:p>
                      <a:pPr marL="0" marR="0" indent="0" algn="l" defTabSz="457200" rtl="0" eaLnBrk="1" fontAlgn="ctr" latinLnBrk="0" hangingPunct="1">
                        <a:lnSpc>
                          <a:spcPct val="100000"/>
                        </a:lnSpc>
                        <a:spcBef>
                          <a:spcPts val="0"/>
                        </a:spcBef>
                        <a:spcAft>
                          <a:spcPts val="0"/>
                        </a:spcAft>
                        <a:buClrTx/>
                        <a:buSzTx/>
                        <a:buFont typeface="Arial" pitchFamily="34" charset="0"/>
                        <a:buChar char="•"/>
                        <a:tabLst/>
                        <a:defRPr/>
                      </a:pPr>
                      <a:r>
                        <a:rPr lang="en-US" sz="1100" b="0" i="0" u="none" strike="noStrike" baseline="0" dirty="0">
                          <a:solidFill>
                            <a:srgbClr val="000000"/>
                          </a:solidFill>
                          <a:latin typeface="Times New Roman" pitchFamily="18" charset="0"/>
                          <a:cs typeface="Times New Roman" pitchFamily="18" charset="0"/>
                        </a:rPr>
                        <a:t>EPSO RURAL ENFORCEMENT &amp; OUTREACH TO PARTICIPATE  IN OPERATIONS WITH EPLE</a:t>
                      </a:r>
                      <a:endParaRPr lang="en-US" sz="1100" b="0" i="0" u="none" strike="noStrike" dirty="0">
                        <a:solidFill>
                          <a:srgbClr val="000000"/>
                        </a:solidFill>
                        <a:latin typeface="Times New Roman" pitchFamily="18" charset="0"/>
                        <a:cs typeface="Times New Roman" pitchFamily="18" charset="0"/>
                      </a:endParaRPr>
                    </a:p>
                    <a:p>
                      <a:pPr algn="l" fontAlgn="ctr">
                        <a:buFont typeface="Arial" pitchFamily="34" charset="0"/>
                        <a:buNone/>
                      </a:pPr>
                      <a:endParaRPr lang="en-US" sz="1100" b="0" i="0" u="none" strike="noStrike" dirty="0">
                        <a:solidFill>
                          <a:srgbClr val="000000"/>
                        </a:solidFill>
                        <a:latin typeface="Times New Roman" pitchFamily="18" charset="0"/>
                        <a:cs typeface="Times New Roman" pitchFamily="18" charset="0"/>
                      </a:endParaRP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buFont typeface="Arial" pitchFamily="34" charset="0"/>
                        <a:buChar char="•"/>
                      </a:pPr>
                      <a:r>
                        <a:rPr lang="en-US" sz="1100" b="0" i="0" u="none" strike="noStrike" dirty="0">
                          <a:solidFill>
                            <a:srgbClr val="000000"/>
                          </a:solidFill>
                          <a:latin typeface="Times New Roman" pitchFamily="18" charset="0"/>
                          <a:cs typeface="Times New Roman" pitchFamily="18" charset="0"/>
                        </a:rPr>
                        <a:t>Meeting</a:t>
                      </a:r>
                      <a:r>
                        <a:rPr lang="en-US" sz="1100" b="0" i="0" u="none" strike="noStrike" baseline="0" dirty="0">
                          <a:solidFill>
                            <a:srgbClr val="000000"/>
                          </a:solidFill>
                          <a:latin typeface="Times New Roman" pitchFamily="18" charset="0"/>
                          <a:cs typeface="Times New Roman" pitchFamily="18" charset="0"/>
                        </a:rPr>
                        <a:t>s have been attended.</a:t>
                      </a:r>
                      <a:endParaRPr lang="en-US" sz="1100" b="0" i="0" u="none" strike="noStrike" dirty="0">
                        <a:solidFill>
                          <a:srgbClr val="000000"/>
                        </a:solidFill>
                        <a:latin typeface="Times New Roman" pitchFamily="18" charset="0"/>
                        <a:cs typeface="Times New Roman" pitchFamily="18" charset="0"/>
                      </a:endParaRPr>
                    </a:p>
                    <a:p>
                      <a:pPr algn="ctr" fontAlgn="ctr">
                        <a:buFont typeface="Arial" pitchFamily="34" charset="0"/>
                        <a:buChar char="•"/>
                      </a:pPr>
                      <a:r>
                        <a:rPr lang="en-US" sz="1100" b="0" i="0" u="none" strike="noStrike" dirty="0">
                          <a:solidFill>
                            <a:srgbClr val="000000"/>
                          </a:solidFill>
                          <a:latin typeface="Times New Roman" pitchFamily="18" charset="0"/>
                          <a:cs typeface="Times New Roman" pitchFamily="18" charset="0"/>
                        </a:rPr>
                        <a:t>Some</a:t>
                      </a:r>
                      <a:r>
                        <a:rPr lang="en-US" sz="1100" b="0" i="0" u="none" strike="noStrike" baseline="0" dirty="0">
                          <a:solidFill>
                            <a:srgbClr val="000000"/>
                          </a:solidFill>
                          <a:latin typeface="Times New Roman" pitchFamily="18" charset="0"/>
                          <a:cs typeface="Times New Roman" pitchFamily="18" charset="0"/>
                        </a:rPr>
                        <a:t> joint operations occurred concerning criminal activity.</a:t>
                      </a:r>
                    </a:p>
                    <a:p>
                      <a:pPr algn="ctr" fontAlgn="ctr">
                        <a:buFont typeface="Arial" pitchFamily="34" charset="0"/>
                        <a:buNone/>
                      </a:pPr>
                      <a:endParaRPr lang="en-US" sz="1100" b="0" i="0" u="none" strike="noStrike" dirty="0">
                        <a:solidFill>
                          <a:srgbClr val="000000"/>
                        </a:solidFill>
                        <a:latin typeface="Times New Roman" pitchFamily="18" charset="0"/>
                        <a:cs typeface="Times New Roman" pitchFamily="18" charset="0"/>
                      </a:endParaRP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Times New Roman" pitchFamily="18" charset="0"/>
                          <a:cs typeface="Times New Roman" pitchFamily="18" charset="0"/>
                        </a:rPr>
                        <a:t>Continue</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Times New Roman" pitchFamily="18" charset="0"/>
                          <a:cs typeface="Times New Roman" pitchFamily="18" charset="0"/>
                        </a:rPr>
                        <a:t>Continued Joint MJ/SWAT operations</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Times New Roman" pitchFamily="18" charset="0"/>
                          <a:cs typeface="Times New Roman" pitchFamily="18" charset="0"/>
                        </a:rPr>
                        <a:t>Continued</a:t>
                      </a:r>
                      <a:r>
                        <a:rPr lang="en-US" sz="1100" b="0" i="0" u="none" strike="noStrike" baseline="0" dirty="0">
                          <a:solidFill>
                            <a:srgbClr val="000000"/>
                          </a:solidFill>
                          <a:latin typeface="Times New Roman" pitchFamily="18" charset="0"/>
                          <a:cs typeface="Times New Roman" pitchFamily="18" charset="0"/>
                        </a:rPr>
                        <a:t> 2021 and beyond</a:t>
                      </a:r>
                      <a:endParaRPr lang="en-US" sz="1100" b="0" i="0" u="none" strike="noStrike" dirty="0">
                        <a:solidFill>
                          <a:srgbClr val="000000"/>
                        </a:solidFill>
                        <a:latin typeface="Times New Roman" pitchFamily="18" charset="0"/>
                        <a:cs typeface="Times New Roman" pitchFamily="18" charset="0"/>
                      </a:endParaRP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01927">
                <a:tc>
                  <a:txBody>
                    <a:bodyPr/>
                    <a:lstStyle/>
                    <a:p>
                      <a:pPr algn="ctr" fontAlgn="ctr"/>
                      <a:r>
                        <a:rPr lang="en-US" sz="1100" b="0" i="0" u="none" strike="noStrike" dirty="0">
                          <a:solidFill>
                            <a:srgbClr val="000000"/>
                          </a:solidFill>
                          <a:latin typeface="Times New Roman" pitchFamily="18" charset="0"/>
                          <a:cs typeface="Times New Roman" pitchFamily="18" charset="0"/>
                        </a:rPr>
                        <a:t>5.  Collaborate</a:t>
                      </a:r>
                      <a:r>
                        <a:rPr lang="en-US" sz="1100" b="0" i="0" u="none" strike="noStrike" baseline="0" dirty="0">
                          <a:solidFill>
                            <a:srgbClr val="000000"/>
                          </a:solidFill>
                          <a:latin typeface="Times New Roman" pitchFamily="18" charset="0"/>
                          <a:cs typeface="Times New Roman" pitchFamily="18" charset="0"/>
                        </a:rPr>
                        <a:t> w/ DA’s Office, VNI, DEA to address illegal marijuana grows.</a:t>
                      </a:r>
                      <a:endParaRPr lang="en-US" sz="1100" b="0" i="0" u="none" strike="noStrike" dirty="0">
                        <a:solidFill>
                          <a:srgbClr val="000000"/>
                        </a:solidFill>
                        <a:latin typeface="Times New Roman" pitchFamily="18" charset="0"/>
                        <a:cs typeface="Times New Roman" pitchFamily="18" charset="0"/>
                      </a:endParaRP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buFont typeface="Arial" pitchFamily="34" charset="0"/>
                        <a:buChar char="•"/>
                      </a:pPr>
                      <a:r>
                        <a:rPr lang="en-US" sz="1100" b="0" i="0" u="none" strike="noStrike" dirty="0">
                          <a:solidFill>
                            <a:srgbClr val="000000"/>
                          </a:solidFill>
                          <a:latin typeface="Times New Roman" pitchFamily="18" charset="0"/>
                          <a:cs typeface="Times New Roman" pitchFamily="18" charset="0"/>
                        </a:rPr>
                        <a:t>REO</a:t>
                      </a:r>
                      <a:r>
                        <a:rPr lang="en-US" sz="1100" b="0" i="0" u="none" strike="noStrike" baseline="0" dirty="0">
                          <a:solidFill>
                            <a:srgbClr val="000000"/>
                          </a:solidFill>
                          <a:latin typeface="Times New Roman" pitchFamily="18" charset="0"/>
                          <a:cs typeface="Times New Roman" pitchFamily="18" charset="0"/>
                        </a:rPr>
                        <a:t> COLLABORATION TO DEVELOP COUNTY ORDINANCES</a:t>
                      </a:r>
                    </a:p>
                    <a:p>
                      <a:pPr algn="l"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REO TO PROACTIVELY CONTACT OWNERS WHERE MARIJUANA GROW OPERATIONS ARE BEING CONDUCTED</a:t>
                      </a:r>
                      <a:endParaRPr lang="en-US" sz="1100" b="0" i="0" u="none" strike="noStrike" dirty="0">
                        <a:solidFill>
                          <a:srgbClr val="000000"/>
                        </a:solidFill>
                        <a:latin typeface="Times New Roman" pitchFamily="18" charset="0"/>
                        <a:cs typeface="Times New Roman" pitchFamily="18" charset="0"/>
                      </a:endParaRP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buFont typeface="Arial" pitchFamily="34" charset="0"/>
                        <a:buChar char="•"/>
                      </a:pPr>
                      <a:r>
                        <a:rPr lang="en-US" sz="1100" b="0" i="0" u="none" strike="noStrike" dirty="0">
                          <a:solidFill>
                            <a:srgbClr val="000000"/>
                          </a:solidFill>
                          <a:latin typeface="Times New Roman" pitchFamily="18" charset="0"/>
                          <a:cs typeface="Times New Roman" pitchFamily="18" charset="0"/>
                        </a:rPr>
                        <a:t>REO worked with agencies to develop</a:t>
                      </a:r>
                      <a:r>
                        <a:rPr lang="en-US" sz="1100" b="0" i="0" u="none" strike="noStrike" baseline="0" dirty="0">
                          <a:solidFill>
                            <a:srgbClr val="000000"/>
                          </a:solidFill>
                          <a:latin typeface="Times New Roman" pitchFamily="18" charset="0"/>
                          <a:cs typeface="Times New Roman" pitchFamily="18" charset="0"/>
                        </a:rPr>
                        <a:t> County Ordinance 15-351, make system for compliance.</a:t>
                      </a:r>
                    </a:p>
                    <a:p>
                      <a:pPr algn="ctr" fontAlgn="ctr">
                        <a:buFont typeface="Arial" pitchFamily="34" charset="0"/>
                        <a:buChar char="•"/>
                      </a:pPr>
                      <a:r>
                        <a:rPr lang="en-US" sz="1100" b="0" i="0" u="none" strike="noStrike" baseline="0" dirty="0">
                          <a:solidFill>
                            <a:srgbClr val="000000"/>
                          </a:solidFill>
                          <a:latin typeface="Times New Roman" pitchFamily="18" charset="0"/>
                          <a:cs typeface="Times New Roman" pitchFamily="18" charset="0"/>
                        </a:rPr>
                        <a:t>Compliance checks initiated.</a:t>
                      </a:r>
                      <a:endParaRPr lang="en-US" sz="1100" b="0" i="0" u="none" strike="noStrike" dirty="0">
                        <a:solidFill>
                          <a:srgbClr val="000000"/>
                        </a:solidFill>
                        <a:latin typeface="Times New Roman" pitchFamily="18" charset="0"/>
                        <a:cs typeface="Times New Roman" pitchFamily="18" charset="0"/>
                      </a:endParaRP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Times New Roman" pitchFamily="18" charset="0"/>
                          <a:cs typeface="Times New Roman" pitchFamily="18" charset="0"/>
                        </a:rPr>
                        <a:t>Address illegal MJ Grows in the County</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buFont typeface="Arial" pitchFamily="34" charset="0"/>
                        <a:buChar char="•"/>
                      </a:pPr>
                      <a:r>
                        <a:rPr lang="en-US" sz="1100" b="0" i="0" u="none" strike="noStrike" dirty="0">
                          <a:solidFill>
                            <a:srgbClr val="000000"/>
                          </a:solidFill>
                          <a:latin typeface="Times New Roman" pitchFamily="18" charset="0"/>
                          <a:cs typeface="Times New Roman" pitchFamily="18" charset="0"/>
                        </a:rPr>
                        <a:t>7572 Plants Seized</a:t>
                      </a:r>
                    </a:p>
                    <a:p>
                      <a:pPr algn="ctr" fontAlgn="ctr">
                        <a:buFont typeface="Arial" pitchFamily="34" charset="0"/>
                        <a:buChar char="•"/>
                      </a:pPr>
                      <a:r>
                        <a:rPr lang="en-US" sz="1100" b="0" i="0" u="none" strike="noStrike" dirty="0">
                          <a:solidFill>
                            <a:srgbClr val="000000"/>
                          </a:solidFill>
                          <a:latin typeface="Times New Roman" pitchFamily="18" charset="0"/>
                          <a:cs typeface="Times New Roman" pitchFamily="18" charset="0"/>
                        </a:rPr>
                        <a:t>1862 lbs Processed Seized</a:t>
                      </a:r>
                    </a:p>
                    <a:p>
                      <a:pPr algn="ctr" fontAlgn="ctr">
                        <a:buFont typeface="Arial" pitchFamily="34" charset="0"/>
                        <a:buChar char="•"/>
                      </a:pPr>
                      <a:r>
                        <a:rPr lang="en-US" sz="1100" b="0" i="0" u="none" strike="noStrike" dirty="0">
                          <a:solidFill>
                            <a:srgbClr val="000000"/>
                          </a:solidFill>
                          <a:latin typeface="Times New Roman" pitchFamily="18" charset="0"/>
                          <a:cs typeface="Times New Roman" pitchFamily="18" charset="0"/>
                        </a:rPr>
                        <a:t>51 Arrests</a:t>
                      </a:r>
                    </a:p>
                    <a:p>
                      <a:pPr algn="ctr" fontAlgn="ctr"/>
                      <a:endParaRPr lang="en-US" sz="1100" b="0" i="0" u="none" strike="noStrike" dirty="0">
                        <a:solidFill>
                          <a:srgbClr val="000000"/>
                        </a:solidFill>
                        <a:latin typeface="Times New Roman" pitchFamily="18" charset="0"/>
                        <a:cs typeface="Times New Roman" pitchFamily="18" charset="0"/>
                      </a:endParaRP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Times New Roman" pitchFamily="18" charset="0"/>
                          <a:cs typeface="Times New Roman" pitchFamily="18" charset="0"/>
                        </a:rPr>
                        <a:t>Continued 2021 and beyond</a:t>
                      </a:r>
                    </a:p>
                  </a:txBody>
                  <a:tcPr marL="4549" marR="4549" marT="45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38969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8A9FB-99CE-4303-A81A-454A65341063}"/>
              </a:ext>
            </a:extLst>
          </p:cNvPr>
          <p:cNvSpPr>
            <a:spLocks noGrp="1"/>
          </p:cNvSpPr>
          <p:nvPr>
            <p:ph type="title"/>
          </p:nvPr>
        </p:nvSpPr>
        <p:spPr>
          <a:xfrm>
            <a:off x="982133" y="457201"/>
            <a:ext cx="7704667" cy="685799"/>
          </a:xfrm>
        </p:spPr>
        <p:txBody>
          <a:bodyPr>
            <a:normAutofit/>
          </a:bodyPr>
          <a:lstStyle/>
          <a:p>
            <a:r>
              <a:rPr lang="en-US" sz="3600" dirty="0">
                <a:latin typeface="Times New Roman" panose="02020603050405020304" pitchFamily="18" charset="0"/>
                <a:cs typeface="Times New Roman" panose="02020603050405020304" pitchFamily="18" charset="0"/>
              </a:rPr>
              <a:t>Sheriff’s Performance Indicators</a:t>
            </a:r>
          </a:p>
        </p:txBody>
      </p:sp>
      <p:graphicFrame>
        <p:nvGraphicFramePr>
          <p:cNvPr id="6" name="Content Placeholder 5">
            <a:extLst>
              <a:ext uri="{FF2B5EF4-FFF2-40B4-BE49-F238E27FC236}">
                <a16:creationId xmlns:a16="http://schemas.microsoft.com/office/drawing/2014/main" id="{29AB509C-1573-4EAC-9D7E-7EFCE7F3CD81}"/>
              </a:ext>
            </a:extLst>
          </p:cNvPr>
          <p:cNvGraphicFramePr>
            <a:graphicFrameLocks noGrp="1"/>
          </p:cNvGraphicFramePr>
          <p:nvPr>
            <p:ph idx="1"/>
            <p:extLst>
              <p:ext uri="{D42A27DB-BD31-4B8C-83A1-F6EECF244321}">
                <p14:modId xmlns:p14="http://schemas.microsoft.com/office/powerpoint/2010/main" val="1971820393"/>
              </p:ext>
            </p:extLst>
          </p:nvPr>
        </p:nvGraphicFramePr>
        <p:xfrm>
          <a:off x="1143000" y="1243755"/>
          <a:ext cx="7239000" cy="4742180"/>
        </p:xfrm>
        <a:graphic>
          <a:graphicData uri="http://schemas.openxmlformats.org/drawingml/2006/table">
            <a:tbl>
              <a:tblPr firstRow="1" bandRow="1">
                <a:tableStyleId>{5C22544A-7EE6-4342-B048-85BDC9FD1C3A}</a:tableStyleId>
              </a:tblPr>
              <a:tblGrid>
                <a:gridCol w="1633991">
                  <a:extLst>
                    <a:ext uri="{9D8B030D-6E8A-4147-A177-3AD203B41FA5}">
                      <a16:colId xmlns:a16="http://schemas.microsoft.com/office/drawing/2014/main" val="2776906502"/>
                    </a:ext>
                  </a:extLst>
                </a:gridCol>
                <a:gridCol w="897845">
                  <a:extLst>
                    <a:ext uri="{9D8B030D-6E8A-4147-A177-3AD203B41FA5}">
                      <a16:colId xmlns:a16="http://schemas.microsoft.com/office/drawing/2014/main" val="3962874313"/>
                    </a:ext>
                  </a:extLst>
                </a:gridCol>
                <a:gridCol w="1100591">
                  <a:extLst>
                    <a:ext uri="{9D8B030D-6E8A-4147-A177-3AD203B41FA5}">
                      <a16:colId xmlns:a16="http://schemas.microsoft.com/office/drawing/2014/main" val="1997867399"/>
                    </a:ext>
                  </a:extLst>
                </a:gridCol>
                <a:gridCol w="1100591">
                  <a:extLst>
                    <a:ext uri="{9D8B030D-6E8A-4147-A177-3AD203B41FA5}">
                      <a16:colId xmlns:a16="http://schemas.microsoft.com/office/drawing/2014/main" val="2621522594"/>
                    </a:ext>
                  </a:extLst>
                </a:gridCol>
                <a:gridCol w="1286782">
                  <a:extLst>
                    <a:ext uri="{9D8B030D-6E8A-4147-A177-3AD203B41FA5}">
                      <a16:colId xmlns:a16="http://schemas.microsoft.com/office/drawing/2014/main" val="1479923590"/>
                    </a:ext>
                  </a:extLst>
                </a:gridCol>
                <a:gridCol w="1219200">
                  <a:extLst>
                    <a:ext uri="{9D8B030D-6E8A-4147-A177-3AD203B41FA5}">
                      <a16:colId xmlns:a16="http://schemas.microsoft.com/office/drawing/2014/main" val="1100497625"/>
                    </a:ext>
                  </a:extLst>
                </a:gridCol>
              </a:tblGrid>
              <a:tr h="370840">
                <a:tc gridSpan="6">
                  <a:txBody>
                    <a:bodyPr/>
                    <a:lstStyle/>
                    <a:p>
                      <a:pPr algn="ctr" fontAlgn="b"/>
                      <a:r>
                        <a:rPr lang="en-US" sz="2000" b="1" i="0" u="none" strike="noStrike" dirty="0">
                          <a:solidFill>
                            <a:srgbClr val="FFFFFF"/>
                          </a:solidFill>
                          <a:effectLst/>
                          <a:latin typeface="Times New Roman" panose="02020603050405020304" pitchFamily="18" charset="0"/>
                        </a:rPr>
                        <a:t>OPERATING INDICATORS</a:t>
                      </a:r>
                    </a:p>
                  </a:txBody>
                  <a:tcPr marL="6350" marR="6350" marT="635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89089708"/>
                  </a:ext>
                </a:extLst>
              </a:tr>
              <a:tr h="426295">
                <a:tc>
                  <a:txBody>
                    <a:bodyPr/>
                    <a:lstStyle/>
                    <a:p>
                      <a:pPr algn="l" fontAlgn="b"/>
                      <a:r>
                        <a:rPr lang="en-US" sz="2000" b="1" i="0" u="none" strike="noStrike" dirty="0">
                          <a:solidFill>
                            <a:srgbClr val="000000"/>
                          </a:solidFill>
                          <a:effectLst/>
                          <a:latin typeface="Times New Roman" panose="02020603050405020304" pitchFamily="18" charset="0"/>
                        </a:rPr>
                        <a:t> </a:t>
                      </a:r>
                    </a:p>
                  </a:txBody>
                  <a:tcPr marL="6350" marR="6350" marT="6350" marB="0" anchor="b"/>
                </a:tc>
                <a:tc>
                  <a:txBody>
                    <a:bodyPr/>
                    <a:lstStyle/>
                    <a:p>
                      <a:pPr algn="l" fontAlgn="b"/>
                      <a:r>
                        <a:rPr lang="en-US" sz="2000" b="1" i="0" u="none" strike="noStrike" dirty="0">
                          <a:solidFill>
                            <a:srgbClr val="000000"/>
                          </a:solidFill>
                          <a:effectLst/>
                          <a:latin typeface="Times New Roman" panose="02020603050405020304" pitchFamily="18" charset="0"/>
                        </a:rPr>
                        <a:t> </a:t>
                      </a:r>
                    </a:p>
                  </a:txBody>
                  <a:tcPr marL="6350" marR="6350" marT="6350" marB="0" anchor="b"/>
                </a:tc>
                <a:tc>
                  <a:txBody>
                    <a:bodyPr/>
                    <a:lstStyle/>
                    <a:p>
                      <a:pPr algn="ctr" fontAlgn="b"/>
                      <a:r>
                        <a:rPr lang="en-US" sz="2000" b="1" i="0" u="none" strike="noStrike">
                          <a:solidFill>
                            <a:srgbClr val="000000"/>
                          </a:solidFill>
                          <a:effectLst/>
                          <a:latin typeface="Times New Roman" panose="02020603050405020304" pitchFamily="18" charset="0"/>
                        </a:rPr>
                        <a:t>2018 </a:t>
                      </a:r>
                      <a:r>
                        <a:rPr lang="en-US" sz="2000" b="1" i="0" u="none" strike="noStrike" dirty="0">
                          <a:solidFill>
                            <a:srgbClr val="000000"/>
                          </a:solidFill>
                          <a:effectLst/>
                          <a:latin typeface="Times New Roman" panose="02020603050405020304" pitchFamily="18" charset="0"/>
                        </a:rPr>
                        <a:t>Actual</a:t>
                      </a:r>
                    </a:p>
                  </a:txBody>
                  <a:tcPr marL="6350" marR="6350" marT="6350" marB="0" anchor="b"/>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i="0" u="none" strike="noStrike" dirty="0">
                          <a:solidFill>
                            <a:srgbClr val="000000"/>
                          </a:solidFill>
                          <a:effectLst/>
                          <a:latin typeface="Times New Roman" panose="02020603050405020304" pitchFamily="18" charset="0"/>
                        </a:rPr>
                        <a:t>2019  Actual</a:t>
                      </a:r>
                      <a:endParaRPr lang="en-US" sz="2000" dirty="0"/>
                    </a:p>
                  </a:txBody>
                  <a:tcPr marL="6350" marR="6350" marT="6350"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2000" b="1" i="0" u="none" strike="noStrike" dirty="0">
                          <a:solidFill>
                            <a:srgbClr val="000000"/>
                          </a:solidFill>
                          <a:effectLst/>
                          <a:latin typeface="Times New Roman" panose="02020603050405020304" pitchFamily="18" charset="0"/>
                        </a:rPr>
                        <a:t>2020 Estimated</a:t>
                      </a:r>
                    </a:p>
                  </a:txBody>
                  <a:tcPr marL="6350" marR="6350" marT="6350" marB="0" anchor="b"/>
                </a:tc>
                <a:tc>
                  <a:txBody>
                    <a:bodyPr/>
                    <a:lstStyle/>
                    <a:p>
                      <a:pPr algn="ctr" fontAlgn="b"/>
                      <a:r>
                        <a:rPr lang="en-US" sz="2000" b="1" i="0" u="none" strike="noStrike" dirty="0">
                          <a:solidFill>
                            <a:srgbClr val="000000"/>
                          </a:solidFill>
                          <a:effectLst/>
                          <a:latin typeface="Times New Roman" panose="02020603050405020304" pitchFamily="18" charset="0"/>
                        </a:rPr>
                        <a:t>2021 Projected</a:t>
                      </a:r>
                    </a:p>
                  </a:txBody>
                  <a:tcPr marL="6350" marR="6350" marT="6350" marB="0" anchor="b"/>
                </a:tc>
                <a:extLst>
                  <a:ext uri="{0D108BD9-81ED-4DB2-BD59-A6C34878D82A}">
                    <a16:rowId xmlns:a16="http://schemas.microsoft.com/office/drawing/2014/main" val="3760941445"/>
                  </a:ext>
                </a:extLst>
              </a:tr>
              <a:tr h="370840">
                <a:tc>
                  <a:txBody>
                    <a:bodyPr/>
                    <a:lstStyle/>
                    <a:p>
                      <a:pPr algn="l" fontAlgn="b"/>
                      <a:r>
                        <a:rPr lang="en-US" sz="2000" b="1" i="0" u="none" strike="noStrike" dirty="0">
                          <a:solidFill>
                            <a:srgbClr val="000000"/>
                          </a:solidFill>
                          <a:effectLst/>
                          <a:latin typeface="Times New Roman" panose="02020603050405020304" pitchFamily="18" charset="0"/>
                        </a:rPr>
                        <a:t>Detentions</a:t>
                      </a:r>
                    </a:p>
                  </a:txBody>
                  <a:tcPr marL="6350" marR="6350" marT="6350" marB="0" anchor="b"/>
                </a:tc>
                <a:tc>
                  <a:txBody>
                    <a:bodyPr/>
                    <a:lstStyle/>
                    <a:p>
                      <a:pPr algn="l" fontAlgn="b"/>
                      <a:r>
                        <a:rPr lang="en-US" sz="2000" b="0" i="0" u="none" strike="noStrike" dirty="0">
                          <a:solidFill>
                            <a:srgbClr val="000000"/>
                          </a:solidFill>
                          <a:effectLst/>
                          <a:latin typeface="Times New Roman" panose="02020603050405020304" pitchFamily="18" charset="0"/>
                        </a:rPr>
                        <a:t> </a:t>
                      </a:r>
                    </a:p>
                  </a:txBody>
                  <a:tcPr marL="6350" marR="6350" marT="6350" marB="0" anchor="b"/>
                </a:tc>
                <a:tc>
                  <a:txBody>
                    <a:bodyPr/>
                    <a:lstStyle/>
                    <a:p>
                      <a:pPr algn="ctr" fontAlgn="b"/>
                      <a:r>
                        <a:rPr lang="en-US" sz="2000" b="0" i="0" u="none" strike="noStrike" dirty="0">
                          <a:solidFill>
                            <a:srgbClr val="000000"/>
                          </a:solidFill>
                          <a:effectLst/>
                          <a:latin typeface="Times New Roman" panose="02020603050405020304" pitchFamily="18" charset="0"/>
                        </a:rPr>
                        <a:t> </a:t>
                      </a:r>
                    </a:p>
                  </a:txBody>
                  <a:tcPr marL="6350" marR="6350" marT="6350" marB="0" anchor="b"/>
                </a:tc>
                <a:tc>
                  <a:txBody>
                    <a:bodyPr/>
                    <a:lstStyle/>
                    <a:p>
                      <a:pPr algn="r"/>
                      <a:endParaRPr lang="en-US" sz="2000" dirty="0">
                        <a:latin typeface="Times New Roman" panose="02020603050405020304" pitchFamily="18" charset="0"/>
                        <a:cs typeface="Times New Roman" panose="02020603050405020304" pitchFamily="18" charset="0"/>
                      </a:endParaRPr>
                    </a:p>
                  </a:txBody>
                  <a:tcPr marL="6350" marR="6350" marT="6350" marB="0" anchor="b"/>
                </a:tc>
                <a:tc>
                  <a:txBody>
                    <a:bodyPr/>
                    <a:lstStyle/>
                    <a:p>
                      <a:pPr algn="ctr" fontAlgn="b"/>
                      <a:r>
                        <a:rPr lang="en-US" sz="2000" b="0" i="0" u="none" strike="noStrike" dirty="0">
                          <a:solidFill>
                            <a:srgbClr val="000000"/>
                          </a:solidFill>
                          <a:effectLst/>
                          <a:latin typeface="Times New Roman" panose="02020603050405020304" pitchFamily="18" charset="0"/>
                        </a:rPr>
                        <a:t> </a:t>
                      </a:r>
                    </a:p>
                  </a:txBody>
                  <a:tcPr marL="6350" marR="6350" marT="6350" marB="0" anchor="b"/>
                </a:tc>
                <a:tc>
                  <a:txBody>
                    <a:bodyPr/>
                    <a:lstStyle/>
                    <a:p>
                      <a:pPr algn="ctr" fontAlgn="b"/>
                      <a:r>
                        <a:rPr lang="en-US" sz="2000" b="0" i="0" u="none" strike="noStrike" dirty="0">
                          <a:solidFill>
                            <a:srgbClr val="000000"/>
                          </a:solidFill>
                          <a:effectLst/>
                          <a:latin typeface="Times New Roman" panose="02020603050405020304" pitchFamily="18" charset="0"/>
                        </a:rPr>
                        <a:t> </a:t>
                      </a:r>
                    </a:p>
                  </a:txBody>
                  <a:tcPr marL="6350" marR="6350" marT="6350" marB="0" anchor="b"/>
                </a:tc>
                <a:extLst>
                  <a:ext uri="{0D108BD9-81ED-4DB2-BD59-A6C34878D82A}">
                    <a16:rowId xmlns:a16="http://schemas.microsoft.com/office/drawing/2014/main" val="3051632986"/>
                  </a:ext>
                </a:extLst>
              </a:tr>
              <a:tr h="370840">
                <a:tc gridSpan="2">
                  <a:txBody>
                    <a:bodyPr/>
                    <a:lstStyle/>
                    <a:p>
                      <a:pPr algn="l" fontAlgn="b"/>
                      <a:r>
                        <a:rPr lang="en-US" sz="2000" b="0" i="0" u="none" strike="noStrike" dirty="0">
                          <a:solidFill>
                            <a:srgbClr val="000000"/>
                          </a:solidFill>
                          <a:effectLst/>
                          <a:latin typeface="Times New Roman" panose="02020603050405020304" pitchFamily="18" charset="0"/>
                        </a:rPr>
                        <a:t>Average daily population - Metro &amp; CJC</a:t>
                      </a:r>
                    </a:p>
                  </a:txBody>
                  <a:tcPr marL="6350" marR="6350" marT="6350" marB="0" anchor="b"/>
                </a:tc>
                <a:tc hMerge="1">
                  <a:txBody>
                    <a:bodyPr/>
                    <a:lstStyle/>
                    <a:p>
                      <a:endParaRPr lang="en-US"/>
                    </a:p>
                  </a:txBody>
                  <a:tcPr/>
                </a:tc>
                <a:tc>
                  <a:txBody>
                    <a:bodyPr/>
                    <a:lstStyle/>
                    <a:p>
                      <a:pPr algn="r" fontAlgn="b"/>
                      <a:r>
                        <a:rPr lang="en-US" sz="2000" b="0" i="0" u="none" strike="noStrike" dirty="0">
                          <a:solidFill>
                            <a:srgbClr val="000000"/>
                          </a:solidFill>
                          <a:effectLst/>
                          <a:latin typeface="Times New Roman" panose="02020603050405020304" pitchFamily="18" charset="0"/>
                        </a:rPr>
                        <a:t>                          1,635 </a:t>
                      </a:r>
                    </a:p>
                  </a:txBody>
                  <a:tcPr marL="6350" marR="6350" marT="6350" marB="0" anchor="b"/>
                </a:tc>
                <a:tc>
                  <a:txBody>
                    <a:bodyPr/>
                    <a:lstStyle/>
                    <a:p>
                      <a:pPr algn="r"/>
                      <a:r>
                        <a:rPr lang="en-US" sz="2000" dirty="0">
                          <a:latin typeface="Times New Roman" panose="02020603050405020304" pitchFamily="18" charset="0"/>
                          <a:cs typeface="Times New Roman" panose="02020603050405020304" pitchFamily="18" charset="0"/>
                        </a:rPr>
                        <a:t>1,706</a:t>
                      </a:r>
                    </a:p>
                  </a:txBody>
                  <a:tcPr marL="6350" marR="6350" marT="6350" marB="0" anchor="b"/>
                </a:tc>
                <a:tc>
                  <a:txBody>
                    <a:bodyPr/>
                    <a:lstStyle/>
                    <a:p>
                      <a:pPr algn="r" fontAlgn="b"/>
                      <a:r>
                        <a:rPr lang="en-US" sz="2000" b="0" i="0" u="none" strike="noStrike" dirty="0">
                          <a:solidFill>
                            <a:srgbClr val="000000"/>
                          </a:solidFill>
                          <a:effectLst/>
                          <a:latin typeface="Times New Roman" panose="02020603050405020304" pitchFamily="18" charset="0"/>
                        </a:rPr>
                        <a:t>1,257</a:t>
                      </a:r>
                    </a:p>
                  </a:txBody>
                  <a:tcPr marL="6350" marR="6350" marT="6350" marB="0" anchor="b"/>
                </a:tc>
                <a:tc>
                  <a:txBody>
                    <a:bodyPr/>
                    <a:lstStyle/>
                    <a:p>
                      <a:pPr algn="r" fontAlgn="b"/>
                      <a:r>
                        <a:rPr lang="en-US" sz="2000" b="0" i="0" u="none" strike="noStrike" dirty="0">
                          <a:solidFill>
                            <a:schemeClr val="tx1"/>
                          </a:solidFill>
                          <a:effectLst/>
                          <a:latin typeface="Times New Roman" panose="02020603050405020304" pitchFamily="18" charset="0"/>
                        </a:rPr>
                        <a:t>1,382</a:t>
                      </a:r>
                    </a:p>
                  </a:txBody>
                  <a:tcPr marL="6350" marR="6350" marT="6350" marB="0" anchor="b"/>
                </a:tc>
                <a:extLst>
                  <a:ext uri="{0D108BD9-81ED-4DB2-BD59-A6C34878D82A}">
                    <a16:rowId xmlns:a16="http://schemas.microsoft.com/office/drawing/2014/main" val="264575960"/>
                  </a:ext>
                </a:extLst>
              </a:tr>
              <a:tr h="370840">
                <a:tc gridSpan="2">
                  <a:txBody>
                    <a:bodyPr/>
                    <a:lstStyle/>
                    <a:p>
                      <a:pPr algn="l" fontAlgn="b"/>
                      <a:r>
                        <a:rPr lang="en-US" sz="2000" b="0" i="0" u="none" strike="noStrike" dirty="0">
                          <a:solidFill>
                            <a:srgbClr val="000000"/>
                          </a:solidFill>
                          <a:effectLst/>
                          <a:latin typeface="Times New Roman" panose="02020603050405020304" pitchFamily="18" charset="0"/>
                        </a:rPr>
                        <a:t>Initial inmate classifications</a:t>
                      </a:r>
                    </a:p>
                  </a:txBody>
                  <a:tcPr marL="6350" marR="6350" marT="6350" marB="0" anchor="b"/>
                </a:tc>
                <a:tc hMerge="1">
                  <a:txBody>
                    <a:bodyPr/>
                    <a:lstStyle/>
                    <a:p>
                      <a:endParaRPr lang="en-US"/>
                    </a:p>
                  </a:txBody>
                  <a:tcPr/>
                </a:tc>
                <a:tc>
                  <a:txBody>
                    <a:bodyPr/>
                    <a:lstStyle/>
                    <a:p>
                      <a:pPr algn="r" fontAlgn="b"/>
                      <a:r>
                        <a:rPr lang="en-US" sz="2000" b="0" i="0" u="none" strike="noStrike" dirty="0">
                          <a:solidFill>
                            <a:srgbClr val="000000"/>
                          </a:solidFill>
                          <a:effectLst/>
                          <a:latin typeface="Times New Roman" panose="02020603050405020304" pitchFamily="18" charset="0"/>
                        </a:rPr>
                        <a:t>                        18,499 </a:t>
                      </a:r>
                    </a:p>
                  </a:txBody>
                  <a:tcPr marL="6350" marR="6350" marT="6350" marB="0" anchor="b"/>
                </a:tc>
                <a:tc>
                  <a:txBody>
                    <a:bodyPr/>
                    <a:lstStyle/>
                    <a:p>
                      <a:pPr algn="r"/>
                      <a:r>
                        <a:rPr lang="en-US" sz="2000" dirty="0">
                          <a:latin typeface="Times New Roman" panose="02020603050405020304" pitchFamily="18" charset="0"/>
                          <a:cs typeface="Times New Roman" panose="02020603050405020304" pitchFamily="18" charset="0"/>
                        </a:rPr>
                        <a:t>18,175</a:t>
                      </a:r>
                    </a:p>
                  </a:txBody>
                  <a:tcPr marL="6350" marR="6350" marT="6350" marB="0" anchor="b"/>
                </a:tc>
                <a:tc>
                  <a:txBody>
                    <a:bodyPr/>
                    <a:lstStyle/>
                    <a:p>
                      <a:pPr algn="r" fontAlgn="b"/>
                      <a:r>
                        <a:rPr lang="en-US" sz="2000" b="0" i="0" u="none" strike="noStrike" dirty="0">
                          <a:solidFill>
                            <a:srgbClr val="000000"/>
                          </a:solidFill>
                          <a:effectLst/>
                          <a:latin typeface="Times New Roman" panose="02020603050405020304" pitchFamily="18" charset="0"/>
                        </a:rPr>
                        <a:t>13,467</a:t>
                      </a:r>
                    </a:p>
                  </a:txBody>
                  <a:tcPr marL="6350" marR="6350" marT="6350" marB="0" anchor="b"/>
                </a:tc>
                <a:tc>
                  <a:txBody>
                    <a:bodyPr/>
                    <a:lstStyle/>
                    <a:p>
                      <a:pPr algn="r" fontAlgn="b"/>
                      <a:r>
                        <a:rPr lang="en-US" sz="2000" b="0" i="0" u="none" strike="noStrike" dirty="0">
                          <a:solidFill>
                            <a:schemeClr val="tx1"/>
                          </a:solidFill>
                          <a:effectLst/>
                          <a:latin typeface="Times New Roman" panose="02020603050405020304" pitchFamily="18" charset="0"/>
                        </a:rPr>
                        <a:t>14,813</a:t>
                      </a:r>
                    </a:p>
                  </a:txBody>
                  <a:tcPr marL="6350" marR="6350" marT="6350" marB="0" anchor="b"/>
                </a:tc>
                <a:extLst>
                  <a:ext uri="{0D108BD9-81ED-4DB2-BD59-A6C34878D82A}">
                    <a16:rowId xmlns:a16="http://schemas.microsoft.com/office/drawing/2014/main" val="2779625108"/>
                  </a:ext>
                </a:extLst>
              </a:tr>
              <a:tr h="370840">
                <a:tc gridSpan="2">
                  <a:txBody>
                    <a:bodyPr/>
                    <a:lstStyle/>
                    <a:p>
                      <a:pPr algn="l" fontAlgn="b"/>
                      <a:r>
                        <a:rPr lang="en-US" sz="2000" b="0" i="0" u="none" strike="noStrike" dirty="0">
                          <a:solidFill>
                            <a:srgbClr val="000000"/>
                          </a:solidFill>
                          <a:effectLst/>
                          <a:latin typeface="Times New Roman" panose="02020603050405020304" pitchFamily="18" charset="0"/>
                        </a:rPr>
                        <a:t>Number of commitments</a:t>
                      </a:r>
                    </a:p>
                  </a:txBody>
                  <a:tcPr marL="6350" marR="6350" marT="6350" marB="0" anchor="b"/>
                </a:tc>
                <a:tc hMerge="1">
                  <a:txBody>
                    <a:bodyPr/>
                    <a:lstStyle/>
                    <a:p>
                      <a:endParaRPr lang="en-US"/>
                    </a:p>
                  </a:txBody>
                  <a:tcPr/>
                </a:tc>
                <a:tc>
                  <a:txBody>
                    <a:bodyPr/>
                    <a:lstStyle/>
                    <a:p>
                      <a:pPr algn="r" fontAlgn="b"/>
                      <a:r>
                        <a:rPr lang="en-US" sz="2000" b="0" i="0" u="none" strike="noStrike" dirty="0">
                          <a:solidFill>
                            <a:srgbClr val="000000"/>
                          </a:solidFill>
                          <a:effectLst/>
                          <a:latin typeface="Times New Roman" panose="02020603050405020304" pitchFamily="18" charset="0"/>
                        </a:rPr>
                        <a:t>                        21,326 </a:t>
                      </a:r>
                    </a:p>
                  </a:txBody>
                  <a:tcPr marL="6350" marR="6350" marT="6350" marB="0" anchor="b"/>
                </a:tc>
                <a:tc>
                  <a:txBody>
                    <a:bodyPr/>
                    <a:lstStyle/>
                    <a:p>
                      <a:pPr algn="r"/>
                      <a:r>
                        <a:rPr lang="en-US" sz="2000" dirty="0">
                          <a:latin typeface="Times New Roman" panose="02020603050405020304" pitchFamily="18" charset="0"/>
                          <a:cs typeface="Times New Roman" panose="02020603050405020304" pitchFamily="18" charset="0"/>
                        </a:rPr>
                        <a:t>21,702</a:t>
                      </a:r>
                    </a:p>
                  </a:txBody>
                  <a:tcPr marL="6350" marR="6350" marT="6350" marB="0" anchor="b"/>
                </a:tc>
                <a:tc>
                  <a:txBody>
                    <a:bodyPr/>
                    <a:lstStyle/>
                    <a:p>
                      <a:pPr algn="r" fontAlgn="b"/>
                      <a:r>
                        <a:rPr lang="en-US" sz="2000" b="0" i="0" u="none" strike="noStrike" dirty="0">
                          <a:solidFill>
                            <a:srgbClr val="000000"/>
                          </a:solidFill>
                          <a:effectLst/>
                          <a:latin typeface="Times New Roman" panose="02020603050405020304" pitchFamily="18" charset="0"/>
                        </a:rPr>
                        <a:t>23,872</a:t>
                      </a:r>
                    </a:p>
                  </a:txBody>
                  <a:tcPr marL="6350" marR="6350" marT="6350" marB="0" anchor="b"/>
                </a:tc>
                <a:tc>
                  <a:txBody>
                    <a:bodyPr/>
                    <a:lstStyle/>
                    <a:p>
                      <a:pPr algn="r" fontAlgn="b"/>
                      <a:r>
                        <a:rPr lang="en-US" sz="2000" b="0" i="0" u="none" strike="noStrike" dirty="0">
                          <a:solidFill>
                            <a:schemeClr val="tx1"/>
                          </a:solidFill>
                          <a:effectLst/>
                          <a:latin typeface="Times New Roman" panose="02020603050405020304" pitchFamily="18" charset="0"/>
                        </a:rPr>
                        <a:t>26,259</a:t>
                      </a:r>
                    </a:p>
                  </a:txBody>
                  <a:tcPr marL="6350" marR="6350" marT="6350" marB="0" anchor="b"/>
                </a:tc>
                <a:extLst>
                  <a:ext uri="{0D108BD9-81ED-4DB2-BD59-A6C34878D82A}">
                    <a16:rowId xmlns:a16="http://schemas.microsoft.com/office/drawing/2014/main" val="2880545982"/>
                  </a:ext>
                </a:extLst>
              </a:tr>
              <a:tr h="370840">
                <a:tc gridSpan="2">
                  <a:txBody>
                    <a:bodyPr/>
                    <a:lstStyle/>
                    <a:p>
                      <a:pPr algn="l" fontAlgn="b"/>
                      <a:r>
                        <a:rPr lang="en-US" sz="2000" b="0" i="0" u="none" strike="noStrike" dirty="0">
                          <a:solidFill>
                            <a:srgbClr val="000000"/>
                          </a:solidFill>
                          <a:effectLst/>
                          <a:latin typeface="Times New Roman" panose="02020603050405020304" pitchFamily="18" charset="0"/>
                        </a:rPr>
                        <a:t>Number of </a:t>
                      </a:r>
                    </a:p>
                    <a:p>
                      <a:pPr algn="l" fontAlgn="b"/>
                      <a:r>
                        <a:rPr lang="en-US" sz="2000" b="0" i="0" u="none" strike="noStrike" dirty="0">
                          <a:solidFill>
                            <a:srgbClr val="000000"/>
                          </a:solidFill>
                          <a:effectLst/>
                          <a:latin typeface="Times New Roman" panose="02020603050405020304" pitchFamily="18" charset="0"/>
                        </a:rPr>
                        <a:t>releases</a:t>
                      </a:r>
                    </a:p>
                  </a:txBody>
                  <a:tcPr marL="6350" marR="6350" marT="6350" marB="0" anchor="b"/>
                </a:tc>
                <a:tc hMerge="1">
                  <a:txBody>
                    <a:bodyPr/>
                    <a:lstStyle/>
                    <a:p>
                      <a:endParaRPr lang="en-US"/>
                    </a:p>
                  </a:txBody>
                  <a:tcPr/>
                </a:tc>
                <a:tc>
                  <a:txBody>
                    <a:bodyPr/>
                    <a:lstStyle/>
                    <a:p>
                      <a:pPr algn="r" fontAlgn="b"/>
                      <a:r>
                        <a:rPr lang="en-US" sz="2000" b="0" i="0" u="none" strike="noStrike" dirty="0">
                          <a:solidFill>
                            <a:srgbClr val="000000"/>
                          </a:solidFill>
                          <a:effectLst/>
                          <a:latin typeface="Times New Roman" panose="02020603050405020304" pitchFamily="18" charset="0"/>
                        </a:rPr>
                        <a:t>                        21,317 </a:t>
                      </a:r>
                    </a:p>
                  </a:txBody>
                  <a:tcPr marL="6350" marR="6350" marT="6350" marB="0" anchor="b"/>
                </a:tc>
                <a:tc>
                  <a:txBody>
                    <a:bodyPr/>
                    <a:lstStyle/>
                    <a:p>
                      <a:pPr algn="r"/>
                      <a:r>
                        <a:rPr lang="en-US" sz="2000" dirty="0">
                          <a:latin typeface="Times New Roman" panose="02020603050405020304" pitchFamily="18" charset="0"/>
                          <a:cs typeface="Times New Roman" panose="02020603050405020304" pitchFamily="18" charset="0"/>
                        </a:rPr>
                        <a:t>22,756</a:t>
                      </a:r>
                    </a:p>
                  </a:txBody>
                  <a:tcPr marL="6350" marR="6350" marT="6350" marB="0" anchor="b"/>
                </a:tc>
                <a:tc>
                  <a:txBody>
                    <a:bodyPr/>
                    <a:lstStyle/>
                    <a:p>
                      <a:pPr algn="r" fontAlgn="b"/>
                      <a:r>
                        <a:rPr lang="en-US" sz="2000" b="0" i="0" u="none" strike="noStrike" dirty="0">
                          <a:solidFill>
                            <a:srgbClr val="000000"/>
                          </a:solidFill>
                          <a:effectLst/>
                          <a:latin typeface="Times New Roman" panose="02020603050405020304" pitchFamily="18" charset="0"/>
                        </a:rPr>
                        <a:t>25,031</a:t>
                      </a:r>
                    </a:p>
                  </a:txBody>
                  <a:tcPr marL="6350" marR="6350" marT="6350" marB="0" anchor="b"/>
                </a:tc>
                <a:tc>
                  <a:txBody>
                    <a:bodyPr/>
                    <a:lstStyle/>
                    <a:p>
                      <a:pPr algn="r" fontAlgn="b"/>
                      <a:r>
                        <a:rPr lang="en-US" sz="2000" b="0" i="0" u="none" strike="noStrike" dirty="0">
                          <a:solidFill>
                            <a:schemeClr val="tx1"/>
                          </a:solidFill>
                          <a:effectLst/>
                          <a:latin typeface="Times New Roman" panose="02020603050405020304" pitchFamily="18" charset="0"/>
                        </a:rPr>
                        <a:t>27,534</a:t>
                      </a:r>
                    </a:p>
                  </a:txBody>
                  <a:tcPr marL="6350" marR="6350" marT="6350" marB="0" anchor="b"/>
                </a:tc>
                <a:extLst>
                  <a:ext uri="{0D108BD9-81ED-4DB2-BD59-A6C34878D82A}">
                    <a16:rowId xmlns:a16="http://schemas.microsoft.com/office/drawing/2014/main" val="3333882124"/>
                  </a:ext>
                </a:extLst>
              </a:tr>
              <a:tr h="370840">
                <a:tc gridSpan="2">
                  <a:txBody>
                    <a:bodyPr/>
                    <a:lstStyle/>
                    <a:p>
                      <a:pPr algn="l" fontAlgn="b"/>
                      <a:r>
                        <a:rPr lang="en-US" sz="2000" b="0" i="0" u="none" strike="noStrike" dirty="0">
                          <a:solidFill>
                            <a:srgbClr val="000000"/>
                          </a:solidFill>
                          <a:effectLst/>
                          <a:latin typeface="Times New Roman" panose="02020603050405020304" pitchFamily="18" charset="0"/>
                        </a:rPr>
                        <a:t>Number of prisoner transports</a:t>
                      </a:r>
                    </a:p>
                  </a:txBody>
                  <a:tcPr marL="6350" marR="6350" marT="6350" marB="0" anchor="b"/>
                </a:tc>
                <a:tc hMerge="1">
                  <a:txBody>
                    <a:bodyPr/>
                    <a:lstStyle/>
                    <a:p>
                      <a:endParaRPr lang="en-US"/>
                    </a:p>
                  </a:txBody>
                  <a:tcPr/>
                </a:tc>
                <a:tc>
                  <a:txBody>
                    <a:bodyPr/>
                    <a:lstStyle/>
                    <a:p>
                      <a:pPr algn="r" fontAlgn="b"/>
                      <a:r>
                        <a:rPr lang="en-US" sz="2000" b="0" i="0" u="none" strike="noStrike" dirty="0">
                          <a:solidFill>
                            <a:srgbClr val="000000"/>
                          </a:solidFill>
                          <a:effectLst/>
                          <a:latin typeface="Times New Roman" panose="02020603050405020304" pitchFamily="18" charset="0"/>
                        </a:rPr>
                        <a:t>                        34,672 </a:t>
                      </a:r>
                    </a:p>
                  </a:txBody>
                  <a:tcPr marL="6350" marR="6350" marT="6350" marB="0" anchor="b"/>
                </a:tc>
                <a:tc>
                  <a:txBody>
                    <a:bodyPr/>
                    <a:lstStyle/>
                    <a:p>
                      <a:pPr algn="r"/>
                      <a:r>
                        <a:rPr lang="en-US" sz="2000" dirty="0">
                          <a:latin typeface="Times New Roman" panose="02020603050405020304" pitchFamily="18" charset="0"/>
                          <a:cs typeface="Times New Roman" panose="02020603050405020304" pitchFamily="18" charset="0"/>
                        </a:rPr>
                        <a:t>30,827</a:t>
                      </a:r>
                    </a:p>
                  </a:txBody>
                  <a:tcPr marL="6350" marR="6350" marT="6350" marB="0" anchor="b"/>
                </a:tc>
                <a:tc>
                  <a:txBody>
                    <a:bodyPr/>
                    <a:lstStyle/>
                    <a:p>
                      <a:pPr algn="r" fontAlgn="b"/>
                      <a:r>
                        <a:rPr lang="en-US" sz="2000" b="0" i="0" u="none" strike="noStrike" dirty="0">
                          <a:solidFill>
                            <a:srgbClr val="000000"/>
                          </a:solidFill>
                          <a:effectLst/>
                          <a:latin typeface="Times New Roman" panose="02020603050405020304" pitchFamily="18" charset="0"/>
                        </a:rPr>
                        <a:t>30,000</a:t>
                      </a:r>
                    </a:p>
                  </a:txBody>
                  <a:tcPr marL="6350" marR="6350" marT="6350" marB="0" anchor="b"/>
                </a:tc>
                <a:tc>
                  <a:txBody>
                    <a:bodyPr/>
                    <a:lstStyle/>
                    <a:p>
                      <a:pPr algn="r" fontAlgn="b"/>
                      <a:r>
                        <a:rPr lang="en-US" sz="2000" b="0" i="0" u="none" strike="noStrike" dirty="0">
                          <a:solidFill>
                            <a:schemeClr val="tx1"/>
                          </a:solidFill>
                          <a:effectLst/>
                          <a:latin typeface="Times New Roman" panose="02020603050405020304" pitchFamily="18" charset="0"/>
                        </a:rPr>
                        <a:t>30,000</a:t>
                      </a:r>
                    </a:p>
                  </a:txBody>
                  <a:tcPr marL="6350" marR="6350" marT="6350" marB="0" anchor="b"/>
                </a:tc>
                <a:extLst>
                  <a:ext uri="{0D108BD9-81ED-4DB2-BD59-A6C34878D82A}">
                    <a16:rowId xmlns:a16="http://schemas.microsoft.com/office/drawing/2014/main" val="1086178169"/>
                  </a:ext>
                </a:extLst>
              </a:tr>
            </a:tbl>
          </a:graphicData>
        </a:graphic>
      </p:graphicFrame>
      <p:sp>
        <p:nvSpPr>
          <p:cNvPr id="5" name="Slide Number Placeholder 4">
            <a:extLst>
              <a:ext uri="{FF2B5EF4-FFF2-40B4-BE49-F238E27FC236}">
                <a16:creationId xmlns:a16="http://schemas.microsoft.com/office/drawing/2014/main" id="{9B7FECBD-B5F6-4A40-BACF-1DBAF74A5E02}"/>
              </a:ext>
            </a:extLst>
          </p:cNvPr>
          <p:cNvSpPr>
            <a:spLocks noGrp="1"/>
          </p:cNvSpPr>
          <p:nvPr>
            <p:ph type="sldNum" sz="quarter" idx="12"/>
          </p:nvPr>
        </p:nvSpPr>
        <p:spPr/>
        <p:txBody>
          <a:bodyPr/>
          <a:lstStyle/>
          <a:p>
            <a:fld id="{D4B5ADC2-7248-4799-8E52-477E151C3EE9}" type="slidenum">
              <a:rPr lang="en-US" b="1" smtClean="0">
                <a:latin typeface="Times New Roman" panose="02020603050405020304" pitchFamily="18" charset="0"/>
                <a:cs typeface="Times New Roman" panose="02020603050405020304" pitchFamily="18" charset="0"/>
              </a:rPr>
              <a:pPr/>
              <a:t>6</a:t>
            </a:fld>
            <a:endParaRPr lang="en-US"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26F7C4D8-A743-4FAE-BB2D-9AE39133A4EA}"/>
              </a:ext>
            </a:extLst>
          </p:cNvPr>
          <p:cNvSpPr txBox="1"/>
          <p:nvPr/>
        </p:nvSpPr>
        <p:spPr>
          <a:xfrm>
            <a:off x="1295400" y="6299733"/>
            <a:ext cx="1826141" cy="246221"/>
          </a:xfrm>
          <a:prstGeom prst="rect">
            <a:avLst/>
          </a:prstGeom>
          <a:noFill/>
        </p:spPr>
        <p:txBody>
          <a:bodyPr wrap="none" rtlCol="0">
            <a:spAutoFit/>
          </a:bodyPr>
          <a:lstStyle/>
          <a:p>
            <a:r>
              <a:rPr lang="en-US" sz="1000" dirty="0">
                <a:latin typeface="Times New Roman" panose="02020603050405020304" pitchFamily="18" charset="0"/>
                <a:cs typeface="Times New Roman" panose="02020603050405020304" pitchFamily="18" charset="0"/>
              </a:rPr>
              <a:t>El Paso County Sheriff’s Office</a:t>
            </a:r>
          </a:p>
        </p:txBody>
      </p:sp>
    </p:spTree>
    <p:extLst>
      <p:ext uri="{BB962C8B-B14F-4D97-AF65-F5344CB8AC3E}">
        <p14:creationId xmlns:p14="http://schemas.microsoft.com/office/powerpoint/2010/main" val="3525489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8A9FB-99CE-4303-A81A-454A65341063}"/>
              </a:ext>
            </a:extLst>
          </p:cNvPr>
          <p:cNvSpPr>
            <a:spLocks noGrp="1"/>
          </p:cNvSpPr>
          <p:nvPr>
            <p:ph type="title"/>
          </p:nvPr>
        </p:nvSpPr>
        <p:spPr>
          <a:xfrm>
            <a:off x="982133" y="457201"/>
            <a:ext cx="7704667" cy="685799"/>
          </a:xfrm>
        </p:spPr>
        <p:txBody>
          <a:bodyPr>
            <a:normAutofit/>
          </a:bodyPr>
          <a:lstStyle/>
          <a:p>
            <a:r>
              <a:rPr lang="en-US" sz="3600" dirty="0">
                <a:latin typeface="Times New Roman" panose="02020603050405020304" pitchFamily="18" charset="0"/>
                <a:cs typeface="Times New Roman" panose="02020603050405020304" pitchFamily="18" charset="0"/>
              </a:rPr>
              <a:t>Sheriff’s Performance Indicators</a:t>
            </a:r>
          </a:p>
        </p:txBody>
      </p:sp>
      <p:graphicFrame>
        <p:nvGraphicFramePr>
          <p:cNvPr id="6" name="Content Placeholder 5">
            <a:extLst>
              <a:ext uri="{FF2B5EF4-FFF2-40B4-BE49-F238E27FC236}">
                <a16:creationId xmlns:a16="http://schemas.microsoft.com/office/drawing/2014/main" id="{29AB509C-1573-4EAC-9D7E-7EFCE7F3CD81}"/>
              </a:ext>
            </a:extLst>
          </p:cNvPr>
          <p:cNvGraphicFramePr>
            <a:graphicFrameLocks noGrp="1"/>
          </p:cNvGraphicFramePr>
          <p:nvPr>
            <p:ph idx="1"/>
            <p:extLst>
              <p:ext uri="{D42A27DB-BD31-4B8C-83A1-F6EECF244321}">
                <p14:modId xmlns:p14="http://schemas.microsoft.com/office/powerpoint/2010/main" val="4245154664"/>
              </p:ext>
            </p:extLst>
          </p:nvPr>
        </p:nvGraphicFramePr>
        <p:xfrm>
          <a:off x="1219200" y="1143000"/>
          <a:ext cx="7239000" cy="4933950"/>
        </p:xfrm>
        <a:graphic>
          <a:graphicData uri="http://schemas.openxmlformats.org/drawingml/2006/table">
            <a:tbl>
              <a:tblPr firstRow="1" bandRow="1">
                <a:tableStyleId>{5C22544A-7EE6-4342-B048-85BDC9FD1C3A}</a:tableStyleId>
              </a:tblPr>
              <a:tblGrid>
                <a:gridCol w="1495421">
                  <a:extLst>
                    <a:ext uri="{9D8B030D-6E8A-4147-A177-3AD203B41FA5}">
                      <a16:colId xmlns:a16="http://schemas.microsoft.com/office/drawing/2014/main" val="2776906502"/>
                    </a:ext>
                  </a:extLst>
                </a:gridCol>
                <a:gridCol w="1013263">
                  <a:extLst>
                    <a:ext uri="{9D8B030D-6E8A-4147-A177-3AD203B41FA5}">
                      <a16:colId xmlns:a16="http://schemas.microsoft.com/office/drawing/2014/main" val="3962874313"/>
                    </a:ext>
                  </a:extLst>
                </a:gridCol>
                <a:gridCol w="1182579">
                  <a:extLst>
                    <a:ext uri="{9D8B030D-6E8A-4147-A177-3AD203B41FA5}">
                      <a16:colId xmlns:a16="http://schemas.microsoft.com/office/drawing/2014/main" val="1997867399"/>
                    </a:ext>
                  </a:extLst>
                </a:gridCol>
                <a:gridCol w="1182579">
                  <a:extLst>
                    <a:ext uri="{9D8B030D-6E8A-4147-A177-3AD203B41FA5}">
                      <a16:colId xmlns:a16="http://schemas.microsoft.com/office/drawing/2014/main" val="2621522594"/>
                    </a:ext>
                  </a:extLst>
                </a:gridCol>
                <a:gridCol w="1182579">
                  <a:extLst>
                    <a:ext uri="{9D8B030D-6E8A-4147-A177-3AD203B41FA5}">
                      <a16:colId xmlns:a16="http://schemas.microsoft.com/office/drawing/2014/main" val="1479923590"/>
                    </a:ext>
                  </a:extLst>
                </a:gridCol>
                <a:gridCol w="1182579">
                  <a:extLst>
                    <a:ext uri="{9D8B030D-6E8A-4147-A177-3AD203B41FA5}">
                      <a16:colId xmlns:a16="http://schemas.microsoft.com/office/drawing/2014/main" val="1100497625"/>
                    </a:ext>
                  </a:extLst>
                </a:gridCol>
              </a:tblGrid>
              <a:tr h="370840">
                <a:tc gridSpan="6">
                  <a:txBody>
                    <a:bodyPr/>
                    <a:lstStyle/>
                    <a:p>
                      <a:pPr algn="ctr" fontAlgn="b"/>
                      <a:r>
                        <a:rPr lang="en-US" sz="2000" b="1" i="0" u="none" strike="noStrike" dirty="0">
                          <a:solidFill>
                            <a:srgbClr val="FFFFFF"/>
                          </a:solidFill>
                          <a:effectLst/>
                          <a:latin typeface="Times New Roman" panose="02020603050405020304" pitchFamily="18" charset="0"/>
                        </a:rPr>
                        <a:t>OPERATING INDICATORS</a:t>
                      </a:r>
                    </a:p>
                  </a:txBody>
                  <a:tcPr marL="6350" marR="6350" marT="635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89089708"/>
                  </a:ext>
                </a:extLst>
              </a:tr>
              <a:tr h="370840">
                <a:tc>
                  <a:txBody>
                    <a:bodyPr/>
                    <a:lstStyle/>
                    <a:p>
                      <a:pPr algn="l" fontAlgn="b"/>
                      <a:r>
                        <a:rPr lang="en-US" sz="2000" b="1" i="0" u="none" strike="noStrike" dirty="0">
                          <a:solidFill>
                            <a:srgbClr val="000000"/>
                          </a:solidFill>
                          <a:effectLst/>
                          <a:latin typeface="Times New Roman" panose="02020603050405020304" pitchFamily="18" charset="0"/>
                        </a:rPr>
                        <a:t> </a:t>
                      </a:r>
                    </a:p>
                  </a:txBody>
                  <a:tcPr marL="6350" marR="6350" marT="6350" marB="0" anchor="b"/>
                </a:tc>
                <a:tc>
                  <a:txBody>
                    <a:bodyPr/>
                    <a:lstStyle/>
                    <a:p>
                      <a:pPr algn="l" fontAlgn="b"/>
                      <a:r>
                        <a:rPr lang="en-US" sz="2000" b="1" i="0" u="none" strike="noStrike" dirty="0">
                          <a:solidFill>
                            <a:srgbClr val="000000"/>
                          </a:solidFill>
                          <a:effectLst/>
                          <a:latin typeface="Times New Roman" panose="02020603050405020304" pitchFamily="18" charset="0"/>
                        </a:rPr>
                        <a:t> </a:t>
                      </a:r>
                    </a:p>
                  </a:txBody>
                  <a:tcPr marL="6350" marR="6350" marT="6350" marB="0" anchor="b"/>
                </a:tc>
                <a:tc>
                  <a:txBody>
                    <a:bodyPr/>
                    <a:lstStyle/>
                    <a:p>
                      <a:pPr algn="ctr" fontAlgn="b"/>
                      <a:r>
                        <a:rPr lang="en-US" sz="2000" b="1" i="0" u="none" strike="noStrike" dirty="0">
                          <a:solidFill>
                            <a:srgbClr val="000000"/>
                          </a:solidFill>
                          <a:effectLst/>
                          <a:latin typeface="Times New Roman" panose="02020603050405020304" pitchFamily="18" charset="0"/>
                        </a:rPr>
                        <a:t>2018 Actual</a:t>
                      </a:r>
                    </a:p>
                  </a:txBody>
                  <a:tcPr marL="6350" marR="6350" marT="6350" marB="0" anchor="b"/>
                </a:tc>
                <a:tc>
                  <a:txBody>
                    <a:bodyPr/>
                    <a:lstStyle/>
                    <a:p>
                      <a:pPr algn="ctr" fontAlgn="b"/>
                      <a:r>
                        <a:rPr lang="en-US" sz="2000" b="1" i="0" u="none" strike="noStrike" dirty="0">
                          <a:solidFill>
                            <a:srgbClr val="000000"/>
                          </a:solidFill>
                          <a:effectLst/>
                          <a:latin typeface="Times New Roman" panose="02020603050405020304" pitchFamily="18" charset="0"/>
                        </a:rPr>
                        <a:t>2019 Actual</a:t>
                      </a:r>
                    </a:p>
                  </a:txBody>
                  <a:tcPr marL="6350" marR="6350" marT="6350" marB="0" anchor="b"/>
                </a:tc>
                <a:tc>
                  <a:txBody>
                    <a:bodyPr/>
                    <a:lstStyle/>
                    <a:p>
                      <a:pPr algn="ctr" fontAlgn="b"/>
                      <a:r>
                        <a:rPr lang="en-US" sz="2000" b="1" i="0" u="none" strike="noStrike" dirty="0">
                          <a:solidFill>
                            <a:srgbClr val="000000"/>
                          </a:solidFill>
                          <a:effectLst/>
                          <a:latin typeface="Times New Roman" panose="02020603050405020304" pitchFamily="18" charset="0"/>
                        </a:rPr>
                        <a:t>2020 Estimated</a:t>
                      </a:r>
                    </a:p>
                  </a:txBody>
                  <a:tcPr marL="6350" marR="6350" marT="6350" marB="0" anchor="b"/>
                </a:tc>
                <a:tc>
                  <a:txBody>
                    <a:bodyPr/>
                    <a:lstStyle/>
                    <a:p>
                      <a:pPr algn="ctr" fontAlgn="b"/>
                      <a:r>
                        <a:rPr lang="en-US" sz="2000" b="1" i="0" u="none" strike="noStrike" dirty="0">
                          <a:solidFill>
                            <a:srgbClr val="000000"/>
                          </a:solidFill>
                          <a:effectLst/>
                          <a:latin typeface="Times New Roman" panose="02020603050405020304" pitchFamily="18" charset="0"/>
                        </a:rPr>
                        <a:t>2021 Projected</a:t>
                      </a:r>
                    </a:p>
                  </a:txBody>
                  <a:tcPr marL="6350" marR="6350" marT="6350" marB="0" anchor="b"/>
                </a:tc>
                <a:extLst>
                  <a:ext uri="{0D108BD9-81ED-4DB2-BD59-A6C34878D82A}">
                    <a16:rowId xmlns:a16="http://schemas.microsoft.com/office/drawing/2014/main" val="3760941445"/>
                  </a:ext>
                </a:extLst>
              </a:tr>
              <a:tr h="370840">
                <a:tc gridSpan="2">
                  <a:txBody>
                    <a:bodyPr/>
                    <a:lstStyle/>
                    <a:p>
                      <a:pPr algn="l" fontAlgn="b"/>
                      <a:r>
                        <a:rPr lang="en-US" sz="2000" b="1" i="0" u="none" strike="noStrike" dirty="0">
                          <a:solidFill>
                            <a:srgbClr val="000000"/>
                          </a:solidFill>
                          <a:effectLst/>
                          <a:latin typeface="Times New Roman" panose="02020603050405020304" pitchFamily="18" charset="0"/>
                        </a:rPr>
                        <a:t>Law Enforcement</a:t>
                      </a:r>
                    </a:p>
                  </a:txBody>
                  <a:tcPr marL="6350" marR="6350" marT="6350" marB="0" anchor="b"/>
                </a:tc>
                <a:tc hMerge="1">
                  <a:txBody>
                    <a:bodyPr/>
                    <a:lstStyle/>
                    <a:p>
                      <a:endParaRPr lang="en-US"/>
                    </a:p>
                  </a:txBody>
                  <a:tcPr/>
                </a:tc>
                <a:tc>
                  <a:txBody>
                    <a:bodyPr/>
                    <a:lstStyle/>
                    <a:p>
                      <a:pPr algn="ctr" fontAlgn="b"/>
                      <a:r>
                        <a:rPr lang="en-US" sz="2000" b="0" i="0" u="none" strike="noStrike" dirty="0">
                          <a:solidFill>
                            <a:srgbClr val="000000"/>
                          </a:solidFill>
                          <a:effectLst/>
                          <a:latin typeface="Times New Roman" panose="02020603050405020304" pitchFamily="18" charset="0"/>
                        </a:rPr>
                        <a:t> </a:t>
                      </a:r>
                    </a:p>
                  </a:txBody>
                  <a:tcPr marL="6350" marR="6350" marT="6350" marB="0" anchor="b"/>
                </a:tc>
                <a:tc>
                  <a:txBody>
                    <a:bodyPr/>
                    <a:lstStyle/>
                    <a:p>
                      <a:pPr algn="ctr" fontAlgn="b"/>
                      <a:r>
                        <a:rPr lang="en-US" sz="2000" b="0" i="0" u="none" strike="noStrike" dirty="0">
                          <a:solidFill>
                            <a:srgbClr val="000000"/>
                          </a:solidFill>
                          <a:effectLst/>
                          <a:latin typeface="Times New Roman" panose="02020603050405020304" pitchFamily="18" charset="0"/>
                        </a:rPr>
                        <a:t> </a:t>
                      </a:r>
                    </a:p>
                  </a:txBody>
                  <a:tcPr marL="6350" marR="6350" marT="6350" marB="0" anchor="b"/>
                </a:tc>
                <a:tc>
                  <a:txBody>
                    <a:bodyPr/>
                    <a:lstStyle/>
                    <a:p>
                      <a:pPr algn="ctr" fontAlgn="b"/>
                      <a:r>
                        <a:rPr lang="en-US" sz="2000" b="0" i="0" u="none" strike="noStrike" dirty="0">
                          <a:solidFill>
                            <a:srgbClr val="000000"/>
                          </a:solidFill>
                          <a:effectLst/>
                          <a:latin typeface="Times New Roman" panose="02020603050405020304" pitchFamily="18" charset="0"/>
                        </a:rPr>
                        <a:t> </a:t>
                      </a:r>
                    </a:p>
                  </a:txBody>
                  <a:tcPr marL="6350" marR="6350" marT="6350" marB="0" anchor="b"/>
                </a:tc>
                <a:tc>
                  <a:txBody>
                    <a:bodyPr/>
                    <a:lstStyle/>
                    <a:p>
                      <a:pPr algn="ctr" fontAlgn="b"/>
                      <a:r>
                        <a:rPr lang="en-US" sz="2000" b="0" i="0" u="none" strike="noStrike" dirty="0">
                          <a:solidFill>
                            <a:srgbClr val="000000"/>
                          </a:solidFill>
                          <a:effectLst/>
                          <a:latin typeface="Times New Roman" panose="02020603050405020304" pitchFamily="18" charset="0"/>
                        </a:rPr>
                        <a:t> </a:t>
                      </a:r>
                    </a:p>
                  </a:txBody>
                  <a:tcPr marL="6350" marR="6350" marT="6350" marB="0" anchor="b"/>
                </a:tc>
                <a:extLst>
                  <a:ext uri="{0D108BD9-81ED-4DB2-BD59-A6C34878D82A}">
                    <a16:rowId xmlns:a16="http://schemas.microsoft.com/office/drawing/2014/main" val="1989409817"/>
                  </a:ext>
                </a:extLst>
              </a:tr>
              <a:tr h="370840">
                <a:tc gridSpan="2">
                  <a:txBody>
                    <a:bodyPr/>
                    <a:lstStyle/>
                    <a:p>
                      <a:pPr algn="l" fontAlgn="b"/>
                      <a:r>
                        <a:rPr lang="en-US" sz="2000" b="0" i="0" u="none" strike="noStrike" dirty="0">
                          <a:solidFill>
                            <a:srgbClr val="000000"/>
                          </a:solidFill>
                          <a:effectLst/>
                          <a:latin typeface="Times New Roman" panose="02020603050405020304" pitchFamily="18" charset="0"/>
                        </a:rPr>
                        <a:t>Calls for Service Priority 1-3</a:t>
                      </a:r>
                    </a:p>
                  </a:txBody>
                  <a:tcPr marL="6350" marR="6350" marT="6350" marB="0" anchor="b"/>
                </a:tc>
                <a:tc hMerge="1">
                  <a:txBody>
                    <a:bodyPr/>
                    <a:lstStyle/>
                    <a:p>
                      <a:endParaRPr lang="en-US"/>
                    </a:p>
                  </a:txBody>
                  <a:tcPr/>
                </a:tc>
                <a:tc>
                  <a:txBody>
                    <a:bodyPr/>
                    <a:lstStyle/>
                    <a:p>
                      <a:pPr algn="r" fontAlgn="b"/>
                      <a:r>
                        <a:rPr lang="en-US" sz="2000" b="0" i="0" u="none" strike="noStrike" dirty="0">
                          <a:solidFill>
                            <a:srgbClr val="000000"/>
                          </a:solidFill>
                          <a:effectLst/>
                          <a:latin typeface="Times New Roman" panose="02020603050405020304" pitchFamily="18" charset="0"/>
                        </a:rPr>
                        <a:t>                        25,664 </a:t>
                      </a:r>
                    </a:p>
                  </a:txBody>
                  <a:tcPr marL="6350" marR="6350" marT="6350" marB="0" anchor="b"/>
                </a:tc>
                <a:tc>
                  <a:txBody>
                    <a:bodyPr/>
                    <a:lstStyle/>
                    <a:p>
                      <a:pPr algn="r"/>
                      <a:r>
                        <a:rPr lang="en-US" sz="2000" dirty="0">
                          <a:latin typeface="Times New Roman" panose="02020603050405020304" pitchFamily="18" charset="0"/>
                          <a:cs typeface="Times New Roman" panose="02020603050405020304" pitchFamily="18" charset="0"/>
                        </a:rPr>
                        <a:t>27,008</a:t>
                      </a:r>
                    </a:p>
                  </a:txBody>
                  <a:tcPr marL="6350" marR="6350" marT="6350" marB="0" anchor="b"/>
                </a:tc>
                <a:tc>
                  <a:txBody>
                    <a:bodyPr/>
                    <a:lstStyle/>
                    <a:p>
                      <a:pPr algn="r" fontAlgn="b"/>
                      <a:r>
                        <a:rPr lang="en-US" sz="2000" b="0" i="0" u="none" strike="noStrike" dirty="0">
                          <a:solidFill>
                            <a:srgbClr val="000000"/>
                          </a:solidFill>
                          <a:effectLst/>
                          <a:latin typeface="Times New Roman" panose="02020603050405020304" pitchFamily="18" charset="0"/>
                        </a:rPr>
                        <a:t>25,656</a:t>
                      </a:r>
                    </a:p>
                  </a:txBody>
                  <a:tcPr marL="6350" marR="6350" marT="6350" marB="0" anchor="b"/>
                </a:tc>
                <a:tc>
                  <a:txBody>
                    <a:bodyPr/>
                    <a:lstStyle/>
                    <a:p>
                      <a:pPr algn="r" fontAlgn="b"/>
                      <a:r>
                        <a:rPr lang="en-US" sz="2000" b="0" i="0" u="none" strike="noStrike" dirty="0">
                          <a:solidFill>
                            <a:schemeClr val="tx1"/>
                          </a:solidFill>
                          <a:effectLst/>
                          <a:latin typeface="Times New Roman" panose="02020603050405020304" pitchFamily="18" charset="0"/>
                        </a:rPr>
                        <a:t>28,358</a:t>
                      </a:r>
                    </a:p>
                  </a:txBody>
                  <a:tcPr marL="6350" marR="6350" marT="6350" marB="0" anchor="b"/>
                </a:tc>
                <a:extLst>
                  <a:ext uri="{0D108BD9-81ED-4DB2-BD59-A6C34878D82A}">
                    <a16:rowId xmlns:a16="http://schemas.microsoft.com/office/drawing/2014/main" val="2560905646"/>
                  </a:ext>
                </a:extLst>
              </a:tr>
              <a:tr h="370840">
                <a:tc gridSpan="2">
                  <a:txBody>
                    <a:bodyPr/>
                    <a:lstStyle/>
                    <a:p>
                      <a:pPr algn="l" fontAlgn="b"/>
                      <a:r>
                        <a:rPr lang="en-US" sz="2000" b="0" i="0" u="none" strike="noStrike" dirty="0">
                          <a:solidFill>
                            <a:srgbClr val="000000"/>
                          </a:solidFill>
                          <a:effectLst/>
                          <a:latin typeface="Times New Roman" panose="02020603050405020304" pitchFamily="18" charset="0"/>
                        </a:rPr>
                        <a:t>Cases Reports and Citations </a:t>
                      </a:r>
                    </a:p>
                  </a:txBody>
                  <a:tcPr marL="6350" marR="6350" marT="6350" marB="0" anchor="b"/>
                </a:tc>
                <a:tc hMerge="1">
                  <a:txBody>
                    <a:bodyPr/>
                    <a:lstStyle/>
                    <a:p>
                      <a:endParaRPr lang="en-US"/>
                    </a:p>
                  </a:txBody>
                  <a:tcPr/>
                </a:tc>
                <a:tc>
                  <a:txBody>
                    <a:bodyPr/>
                    <a:lstStyle/>
                    <a:p>
                      <a:pPr algn="r" fontAlgn="b"/>
                      <a:r>
                        <a:rPr lang="en-US" sz="2000" b="0" i="0" u="none" strike="noStrike" dirty="0">
                          <a:solidFill>
                            <a:srgbClr val="000000"/>
                          </a:solidFill>
                          <a:effectLst/>
                          <a:latin typeface="Times New Roman" panose="02020603050405020304" pitchFamily="18" charset="0"/>
                        </a:rPr>
                        <a:t>22,000</a:t>
                      </a:r>
                    </a:p>
                  </a:txBody>
                  <a:tcPr marL="6350" marR="6350" marT="6350" marB="0" anchor="b"/>
                </a:tc>
                <a:tc>
                  <a:txBody>
                    <a:bodyPr/>
                    <a:lstStyle/>
                    <a:p>
                      <a:pPr algn="r"/>
                      <a:r>
                        <a:rPr lang="en-US" sz="2000" dirty="0">
                          <a:latin typeface="Times New Roman" panose="02020603050405020304" pitchFamily="18" charset="0"/>
                          <a:cs typeface="Times New Roman" panose="02020603050405020304" pitchFamily="18" charset="0"/>
                        </a:rPr>
                        <a:t>29,379</a:t>
                      </a:r>
                    </a:p>
                  </a:txBody>
                  <a:tcPr marL="6350" marR="6350" marT="6350" marB="0" anchor="b"/>
                </a:tc>
                <a:tc>
                  <a:txBody>
                    <a:bodyPr/>
                    <a:lstStyle/>
                    <a:p>
                      <a:pPr algn="r" fontAlgn="b"/>
                      <a:r>
                        <a:rPr lang="en-US" sz="2000" b="0" i="0" u="none" strike="noStrike" dirty="0">
                          <a:solidFill>
                            <a:srgbClr val="000000"/>
                          </a:solidFill>
                          <a:effectLst/>
                          <a:latin typeface="Times New Roman" panose="02020603050405020304" pitchFamily="18" charset="0"/>
                        </a:rPr>
                        <a:t>24,300</a:t>
                      </a:r>
                    </a:p>
                  </a:txBody>
                  <a:tcPr marL="6350" marR="6350" marT="6350" marB="0" anchor="b"/>
                </a:tc>
                <a:tc>
                  <a:txBody>
                    <a:bodyPr/>
                    <a:lstStyle/>
                    <a:p>
                      <a:pPr algn="r" fontAlgn="b"/>
                      <a:r>
                        <a:rPr lang="en-US" sz="2000" b="0" i="0" u="none" strike="noStrike" dirty="0">
                          <a:solidFill>
                            <a:schemeClr val="tx1"/>
                          </a:solidFill>
                          <a:effectLst/>
                          <a:latin typeface="Times New Roman" panose="02020603050405020304" pitchFamily="18" charset="0"/>
                        </a:rPr>
                        <a:t>26,000</a:t>
                      </a:r>
                    </a:p>
                  </a:txBody>
                  <a:tcPr marL="6350" marR="6350" marT="6350" marB="0" anchor="b"/>
                </a:tc>
                <a:extLst>
                  <a:ext uri="{0D108BD9-81ED-4DB2-BD59-A6C34878D82A}">
                    <a16:rowId xmlns:a16="http://schemas.microsoft.com/office/drawing/2014/main" val="3195012964"/>
                  </a:ext>
                </a:extLst>
              </a:tr>
              <a:tr h="370840">
                <a:tc>
                  <a:txBody>
                    <a:bodyPr/>
                    <a:lstStyle/>
                    <a:p>
                      <a:pPr algn="l" fontAlgn="b"/>
                      <a:r>
                        <a:rPr lang="en-US" sz="2000" b="0" i="0" u="none" strike="noStrike" dirty="0">
                          <a:solidFill>
                            <a:srgbClr val="000000"/>
                          </a:solidFill>
                          <a:effectLst/>
                          <a:latin typeface="Times New Roman" panose="02020603050405020304" pitchFamily="18" charset="0"/>
                        </a:rPr>
                        <a:t> </a:t>
                      </a:r>
                    </a:p>
                  </a:txBody>
                  <a:tcPr marL="6350" marR="6350" marT="6350" marB="0" anchor="b"/>
                </a:tc>
                <a:tc>
                  <a:txBody>
                    <a:bodyPr/>
                    <a:lstStyle/>
                    <a:p>
                      <a:pPr algn="l" fontAlgn="b"/>
                      <a:r>
                        <a:rPr lang="en-US" sz="2000" b="0" i="0" u="none" strike="noStrike" dirty="0">
                          <a:solidFill>
                            <a:srgbClr val="000000"/>
                          </a:solidFill>
                          <a:effectLst/>
                          <a:latin typeface="Times New Roman" panose="02020603050405020304" pitchFamily="18" charset="0"/>
                        </a:rPr>
                        <a:t> </a:t>
                      </a:r>
                    </a:p>
                  </a:txBody>
                  <a:tcPr marL="6350" marR="6350" marT="6350" marB="0" anchor="b"/>
                </a:tc>
                <a:tc>
                  <a:txBody>
                    <a:bodyPr/>
                    <a:lstStyle/>
                    <a:p>
                      <a:pPr algn="r" fontAlgn="b"/>
                      <a:r>
                        <a:rPr lang="en-US" sz="2000" b="0" i="0" u="none" strike="noStrike" dirty="0">
                          <a:solidFill>
                            <a:srgbClr val="000000"/>
                          </a:solidFill>
                          <a:effectLst/>
                          <a:latin typeface="Times New Roman" panose="02020603050405020304" pitchFamily="18" charset="0"/>
                        </a:rPr>
                        <a:t> </a:t>
                      </a:r>
                    </a:p>
                  </a:txBody>
                  <a:tcPr marL="6350" marR="6350" marT="6350" marB="0" anchor="b"/>
                </a:tc>
                <a:tc>
                  <a:txBody>
                    <a:bodyPr/>
                    <a:lstStyle/>
                    <a:p>
                      <a:pPr algn="r"/>
                      <a:endParaRPr lang="en-US" sz="2000" dirty="0">
                        <a:latin typeface="Times New Roman" panose="02020603050405020304" pitchFamily="18" charset="0"/>
                        <a:cs typeface="Times New Roman" panose="02020603050405020304" pitchFamily="18" charset="0"/>
                      </a:endParaRPr>
                    </a:p>
                  </a:txBody>
                  <a:tcPr marL="6350" marR="6350" marT="6350" marB="0" anchor="b"/>
                </a:tc>
                <a:tc>
                  <a:txBody>
                    <a:bodyPr/>
                    <a:lstStyle/>
                    <a:p>
                      <a:pPr algn="r" fontAlgn="b"/>
                      <a:endParaRPr lang="en-US" sz="2000" b="0" i="0" u="none" strike="noStrike" dirty="0">
                        <a:solidFill>
                          <a:srgbClr val="000000"/>
                        </a:solidFill>
                        <a:effectLst/>
                        <a:latin typeface="Times New Roman" panose="02020603050405020304" pitchFamily="18" charset="0"/>
                      </a:endParaRPr>
                    </a:p>
                  </a:txBody>
                  <a:tcPr marL="6350" marR="6350" marT="6350" marB="0" anchor="b"/>
                </a:tc>
                <a:tc>
                  <a:txBody>
                    <a:bodyPr/>
                    <a:lstStyle/>
                    <a:p>
                      <a:pPr algn="r" fontAlgn="b"/>
                      <a:endParaRPr lang="en-US" sz="2000" b="0" i="0" u="none" strike="noStrike" dirty="0">
                        <a:solidFill>
                          <a:srgbClr val="000000"/>
                        </a:solidFill>
                        <a:effectLst/>
                        <a:latin typeface="Times New Roman" panose="02020603050405020304" pitchFamily="18" charset="0"/>
                      </a:endParaRPr>
                    </a:p>
                  </a:txBody>
                  <a:tcPr marL="6350" marR="6350" marT="6350" marB="0" anchor="b"/>
                </a:tc>
                <a:extLst>
                  <a:ext uri="{0D108BD9-81ED-4DB2-BD59-A6C34878D82A}">
                    <a16:rowId xmlns:a16="http://schemas.microsoft.com/office/drawing/2014/main" val="1483877029"/>
                  </a:ext>
                </a:extLst>
              </a:tr>
              <a:tr h="370840">
                <a:tc gridSpan="2">
                  <a:txBody>
                    <a:bodyPr/>
                    <a:lstStyle/>
                    <a:p>
                      <a:pPr algn="l" fontAlgn="b"/>
                      <a:r>
                        <a:rPr lang="en-US" sz="2000" b="1" i="0" u="none" strike="noStrike" dirty="0">
                          <a:solidFill>
                            <a:srgbClr val="000000"/>
                          </a:solidFill>
                          <a:effectLst/>
                          <a:latin typeface="Times New Roman" panose="02020603050405020304" pitchFamily="18" charset="0"/>
                        </a:rPr>
                        <a:t>Administration</a:t>
                      </a:r>
                    </a:p>
                  </a:txBody>
                  <a:tcPr marL="6350" marR="6350" marT="6350" marB="0" anchor="b"/>
                </a:tc>
                <a:tc hMerge="1">
                  <a:txBody>
                    <a:bodyPr/>
                    <a:lstStyle/>
                    <a:p>
                      <a:endParaRPr lang="en-US"/>
                    </a:p>
                  </a:txBody>
                  <a:tcPr/>
                </a:tc>
                <a:tc>
                  <a:txBody>
                    <a:bodyPr/>
                    <a:lstStyle/>
                    <a:p>
                      <a:pPr algn="r" fontAlgn="b"/>
                      <a:r>
                        <a:rPr lang="en-US" sz="2000" b="0" i="0" u="none" strike="noStrike" dirty="0">
                          <a:solidFill>
                            <a:srgbClr val="000000"/>
                          </a:solidFill>
                          <a:effectLst/>
                          <a:latin typeface="Times New Roman" panose="02020603050405020304" pitchFamily="18" charset="0"/>
                        </a:rPr>
                        <a:t> </a:t>
                      </a:r>
                    </a:p>
                  </a:txBody>
                  <a:tcPr marL="6350" marR="6350" marT="6350" marB="0" anchor="b"/>
                </a:tc>
                <a:tc>
                  <a:txBody>
                    <a:bodyPr/>
                    <a:lstStyle/>
                    <a:p>
                      <a:pPr algn="r"/>
                      <a:endParaRPr lang="en-US" sz="2000" dirty="0">
                        <a:latin typeface="Times New Roman" panose="02020603050405020304" pitchFamily="18" charset="0"/>
                        <a:cs typeface="Times New Roman" panose="02020603050405020304" pitchFamily="18" charset="0"/>
                      </a:endParaRPr>
                    </a:p>
                  </a:txBody>
                  <a:tcPr marL="6350" marR="6350" marT="6350" marB="0" anchor="b"/>
                </a:tc>
                <a:tc>
                  <a:txBody>
                    <a:bodyPr/>
                    <a:lstStyle/>
                    <a:p>
                      <a:pPr algn="r" fontAlgn="b"/>
                      <a:endParaRPr lang="en-US" sz="2000" b="0" i="0" u="none" strike="noStrike" dirty="0">
                        <a:solidFill>
                          <a:srgbClr val="000000"/>
                        </a:solidFill>
                        <a:effectLst/>
                        <a:latin typeface="Times New Roman" panose="02020603050405020304" pitchFamily="18" charset="0"/>
                      </a:endParaRPr>
                    </a:p>
                  </a:txBody>
                  <a:tcPr marL="6350" marR="6350" marT="6350" marB="0" anchor="b"/>
                </a:tc>
                <a:tc>
                  <a:txBody>
                    <a:bodyPr/>
                    <a:lstStyle/>
                    <a:p>
                      <a:pPr algn="r" fontAlgn="b"/>
                      <a:endParaRPr lang="en-US" sz="2000" b="0" i="0" u="none" strike="noStrike" dirty="0">
                        <a:solidFill>
                          <a:srgbClr val="000000"/>
                        </a:solidFill>
                        <a:effectLst/>
                        <a:latin typeface="Times New Roman" panose="02020603050405020304" pitchFamily="18" charset="0"/>
                      </a:endParaRPr>
                    </a:p>
                  </a:txBody>
                  <a:tcPr marL="6350" marR="6350" marT="6350" marB="0" anchor="b"/>
                </a:tc>
                <a:extLst>
                  <a:ext uri="{0D108BD9-81ED-4DB2-BD59-A6C34878D82A}">
                    <a16:rowId xmlns:a16="http://schemas.microsoft.com/office/drawing/2014/main" val="1277794082"/>
                  </a:ext>
                </a:extLst>
              </a:tr>
              <a:tr h="370840">
                <a:tc gridSpan="2">
                  <a:txBody>
                    <a:bodyPr/>
                    <a:lstStyle/>
                    <a:p>
                      <a:pPr algn="l" fontAlgn="b"/>
                      <a:r>
                        <a:rPr lang="en-US" sz="2000" b="0" i="0" u="none" strike="noStrike" dirty="0">
                          <a:solidFill>
                            <a:srgbClr val="000000"/>
                          </a:solidFill>
                          <a:effectLst/>
                          <a:latin typeface="Times New Roman" panose="02020603050405020304" pitchFamily="18" charset="0"/>
                        </a:rPr>
                        <a:t>Dispatch – Total</a:t>
                      </a:r>
                      <a:r>
                        <a:rPr lang="en-US" sz="2000" b="0" i="0" u="none" strike="noStrike" baseline="0" dirty="0">
                          <a:solidFill>
                            <a:srgbClr val="000000"/>
                          </a:solidFill>
                          <a:effectLst/>
                          <a:latin typeface="Times New Roman" panose="02020603050405020304" pitchFamily="18" charset="0"/>
                        </a:rPr>
                        <a:t> Calls</a:t>
                      </a:r>
                      <a:endParaRPr lang="en-US" sz="2000" b="0" i="0" u="none" strike="noStrike" dirty="0">
                        <a:solidFill>
                          <a:srgbClr val="000000"/>
                        </a:solidFill>
                        <a:effectLst/>
                        <a:latin typeface="Times New Roman" panose="02020603050405020304" pitchFamily="18" charset="0"/>
                      </a:endParaRPr>
                    </a:p>
                  </a:txBody>
                  <a:tcPr marL="6350" marR="6350" marT="6350" marB="0" anchor="b"/>
                </a:tc>
                <a:tc hMerge="1">
                  <a:txBody>
                    <a:bodyPr/>
                    <a:lstStyle/>
                    <a:p>
                      <a:endParaRPr lang="en-US"/>
                    </a:p>
                  </a:txBody>
                  <a:tcPr/>
                </a:tc>
                <a:tc>
                  <a:txBody>
                    <a:bodyPr/>
                    <a:lstStyle/>
                    <a:p>
                      <a:pPr algn="r" fontAlgn="b"/>
                      <a:r>
                        <a:rPr lang="en-US" sz="2000" b="0" i="0" u="none" strike="noStrike" dirty="0">
                          <a:solidFill>
                            <a:srgbClr val="000000"/>
                          </a:solidFill>
                          <a:effectLst/>
                          <a:latin typeface="Times New Roman" panose="02020603050405020304" pitchFamily="18" charset="0"/>
                        </a:rPr>
                        <a:t>                      406,622 </a:t>
                      </a:r>
                    </a:p>
                  </a:txBody>
                  <a:tcPr marL="6350" marR="6350" marT="6350" marB="0" anchor="b"/>
                </a:tc>
                <a:tc>
                  <a:txBody>
                    <a:bodyPr/>
                    <a:lstStyle/>
                    <a:p>
                      <a:pPr algn="r"/>
                      <a:r>
                        <a:rPr lang="en-US" sz="2000" dirty="0">
                          <a:latin typeface="Times New Roman" panose="02020603050405020304" pitchFamily="18" charset="0"/>
                          <a:cs typeface="Times New Roman" panose="02020603050405020304" pitchFamily="18" charset="0"/>
                        </a:rPr>
                        <a:t>412,983</a:t>
                      </a:r>
                    </a:p>
                  </a:txBody>
                  <a:tcPr marL="6350" marR="6350" marT="6350" marB="0" anchor="b"/>
                </a:tc>
                <a:tc>
                  <a:txBody>
                    <a:bodyPr/>
                    <a:lstStyle/>
                    <a:p>
                      <a:pPr algn="r" fontAlgn="b"/>
                      <a:r>
                        <a:rPr lang="en-US" sz="2000" b="0" i="0" u="none" strike="noStrike" dirty="0">
                          <a:solidFill>
                            <a:srgbClr val="000000"/>
                          </a:solidFill>
                          <a:effectLst/>
                          <a:latin typeface="Times New Roman" panose="02020603050405020304" pitchFamily="18" charset="0"/>
                        </a:rPr>
                        <a:t>390,000</a:t>
                      </a:r>
                    </a:p>
                  </a:txBody>
                  <a:tcPr marL="6350" marR="6350" marT="6350" marB="0" anchor="b"/>
                </a:tc>
                <a:tc>
                  <a:txBody>
                    <a:bodyPr/>
                    <a:lstStyle/>
                    <a:p>
                      <a:pPr algn="r" fontAlgn="b"/>
                      <a:r>
                        <a:rPr lang="en-US" sz="2000" b="0" i="0" u="none" strike="noStrike" dirty="0">
                          <a:solidFill>
                            <a:schemeClr val="tx1"/>
                          </a:solidFill>
                          <a:effectLst/>
                          <a:latin typeface="Times New Roman" panose="02020603050405020304" pitchFamily="18" charset="0"/>
                        </a:rPr>
                        <a:t>415,000</a:t>
                      </a:r>
                    </a:p>
                  </a:txBody>
                  <a:tcPr marL="6350" marR="6350" marT="6350" marB="0" anchor="b"/>
                </a:tc>
                <a:extLst>
                  <a:ext uri="{0D108BD9-81ED-4DB2-BD59-A6C34878D82A}">
                    <a16:rowId xmlns:a16="http://schemas.microsoft.com/office/drawing/2014/main" val="527587214"/>
                  </a:ext>
                </a:extLst>
              </a:tr>
              <a:tr h="370840">
                <a:tc gridSpan="2">
                  <a:txBody>
                    <a:bodyPr/>
                    <a:lstStyle/>
                    <a:p>
                      <a:pPr algn="l" fontAlgn="b"/>
                      <a:endParaRPr lang="en-US" sz="2000" b="0" i="0" u="none" strike="noStrike" dirty="0">
                        <a:solidFill>
                          <a:srgbClr val="000000"/>
                        </a:solidFill>
                        <a:effectLst/>
                        <a:latin typeface="Times New Roman" panose="02020603050405020304" pitchFamily="18" charset="0"/>
                      </a:endParaRPr>
                    </a:p>
                  </a:txBody>
                  <a:tcPr marL="6350" marR="6350" marT="6350" marB="0" anchor="b"/>
                </a:tc>
                <a:tc hMerge="1">
                  <a:txBody>
                    <a:bodyPr/>
                    <a:lstStyle/>
                    <a:p>
                      <a:endParaRPr lang="en-US"/>
                    </a:p>
                  </a:txBody>
                  <a:tcPr/>
                </a:tc>
                <a:tc>
                  <a:txBody>
                    <a:bodyPr/>
                    <a:lstStyle/>
                    <a:p>
                      <a:pPr algn="r" fontAlgn="b"/>
                      <a:r>
                        <a:rPr lang="en-US" sz="2000" b="0" i="0" u="none" strike="noStrike" dirty="0">
                          <a:solidFill>
                            <a:srgbClr val="000000"/>
                          </a:solidFill>
                          <a:effectLst/>
                          <a:latin typeface="Times New Roman" panose="02020603050405020304" pitchFamily="18" charset="0"/>
                        </a:rPr>
                        <a:t>                       </a:t>
                      </a:r>
                    </a:p>
                  </a:txBody>
                  <a:tcPr marL="6350" marR="6350" marT="6350" marB="0" anchor="b"/>
                </a:tc>
                <a:tc>
                  <a:txBody>
                    <a:bodyPr/>
                    <a:lstStyle/>
                    <a:p>
                      <a:pPr algn="r"/>
                      <a:endParaRPr lang="en-US" sz="2000" dirty="0">
                        <a:latin typeface="Times New Roman" panose="02020603050405020304" pitchFamily="18" charset="0"/>
                        <a:cs typeface="Times New Roman" panose="02020603050405020304" pitchFamily="18" charset="0"/>
                      </a:endParaRPr>
                    </a:p>
                  </a:txBody>
                  <a:tcPr marL="6350" marR="6350" marT="6350" marB="0" anchor="b"/>
                </a:tc>
                <a:tc>
                  <a:txBody>
                    <a:bodyPr/>
                    <a:lstStyle/>
                    <a:p>
                      <a:pPr algn="r" fontAlgn="b"/>
                      <a:endParaRPr lang="en-US" sz="2000" b="0" i="0" u="none" strike="noStrike" dirty="0">
                        <a:solidFill>
                          <a:srgbClr val="000000"/>
                        </a:solidFill>
                        <a:effectLst/>
                        <a:latin typeface="Times New Roman" panose="02020603050405020304" pitchFamily="18" charset="0"/>
                      </a:endParaRPr>
                    </a:p>
                  </a:txBody>
                  <a:tcPr marL="6350" marR="6350" marT="6350" marB="0" anchor="b"/>
                </a:tc>
                <a:tc>
                  <a:txBody>
                    <a:bodyPr/>
                    <a:lstStyle/>
                    <a:p>
                      <a:pPr algn="r" fontAlgn="b"/>
                      <a:endParaRPr lang="en-US" sz="2000" b="0" i="0" u="none" strike="noStrike" dirty="0">
                        <a:solidFill>
                          <a:srgbClr val="000000"/>
                        </a:solidFill>
                        <a:effectLst/>
                        <a:latin typeface="Times New Roman" panose="02020603050405020304" pitchFamily="18" charset="0"/>
                      </a:endParaRPr>
                    </a:p>
                  </a:txBody>
                  <a:tcPr marL="6350" marR="6350" marT="6350" marB="0" anchor="b"/>
                </a:tc>
                <a:extLst>
                  <a:ext uri="{0D108BD9-81ED-4DB2-BD59-A6C34878D82A}">
                    <a16:rowId xmlns:a16="http://schemas.microsoft.com/office/drawing/2014/main" val="2847874670"/>
                  </a:ext>
                </a:extLst>
              </a:tr>
              <a:tr h="370840">
                <a:tc>
                  <a:txBody>
                    <a:bodyPr/>
                    <a:lstStyle/>
                    <a:p>
                      <a:pPr algn="l" fontAlgn="b"/>
                      <a:r>
                        <a:rPr lang="en-US" sz="2000" b="0" i="0" u="none" strike="noStrike" dirty="0">
                          <a:solidFill>
                            <a:srgbClr val="000000"/>
                          </a:solidFill>
                          <a:effectLst/>
                          <a:latin typeface="Times New Roman" panose="02020603050405020304" pitchFamily="18" charset="0"/>
                        </a:rPr>
                        <a:t>CHP Active Permits</a:t>
                      </a:r>
                    </a:p>
                  </a:txBody>
                  <a:tcPr marL="6350" marR="6350" marT="6350" marB="0" anchor="b"/>
                </a:tc>
                <a:tc>
                  <a:txBody>
                    <a:bodyPr/>
                    <a:lstStyle/>
                    <a:p>
                      <a:pPr algn="l" fontAlgn="b"/>
                      <a:r>
                        <a:rPr lang="en-US" sz="2000" b="0" i="0" u="none" strike="noStrike" dirty="0">
                          <a:solidFill>
                            <a:srgbClr val="000000"/>
                          </a:solidFill>
                          <a:effectLst/>
                          <a:latin typeface="Times New Roman" panose="02020603050405020304" pitchFamily="18" charset="0"/>
                        </a:rPr>
                        <a:t> </a:t>
                      </a:r>
                    </a:p>
                  </a:txBody>
                  <a:tcPr marL="6350" marR="6350" marT="6350" marB="0" anchor="b"/>
                </a:tc>
                <a:tc>
                  <a:txBody>
                    <a:bodyPr/>
                    <a:lstStyle/>
                    <a:p>
                      <a:pPr algn="r" fontAlgn="b"/>
                      <a:r>
                        <a:rPr lang="en-US" sz="2000" b="0" i="0" u="none" strike="noStrike" dirty="0">
                          <a:solidFill>
                            <a:srgbClr val="000000"/>
                          </a:solidFill>
                          <a:effectLst/>
                          <a:latin typeface="Times New Roman" panose="02020603050405020304" pitchFamily="18" charset="0"/>
                        </a:rPr>
                        <a:t>                        47,626 </a:t>
                      </a:r>
                    </a:p>
                  </a:txBody>
                  <a:tcPr marL="6350" marR="6350" marT="6350" marB="0" anchor="b"/>
                </a:tc>
                <a:tc>
                  <a:txBody>
                    <a:bodyPr/>
                    <a:lstStyle/>
                    <a:p>
                      <a:pPr algn="r"/>
                      <a:r>
                        <a:rPr lang="en-US" sz="2000" dirty="0">
                          <a:latin typeface="Times New Roman" panose="02020603050405020304" pitchFamily="18" charset="0"/>
                          <a:cs typeface="Times New Roman" panose="02020603050405020304" pitchFamily="18" charset="0"/>
                        </a:rPr>
                        <a:t>46,563</a:t>
                      </a:r>
                    </a:p>
                  </a:txBody>
                  <a:tcPr marL="6350" marR="6350" marT="6350" marB="0" anchor="b"/>
                </a:tc>
                <a:tc>
                  <a:txBody>
                    <a:bodyPr/>
                    <a:lstStyle/>
                    <a:p>
                      <a:pPr algn="r" fontAlgn="b"/>
                      <a:r>
                        <a:rPr lang="en-US" sz="2000" b="0" i="0" u="none" strike="noStrike" dirty="0">
                          <a:solidFill>
                            <a:srgbClr val="000000"/>
                          </a:solidFill>
                          <a:effectLst/>
                          <a:latin typeface="Times New Roman" panose="02020603050405020304" pitchFamily="18" charset="0"/>
                        </a:rPr>
                        <a:t>49,870</a:t>
                      </a:r>
                    </a:p>
                  </a:txBody>
                  <a:tcPr marL="6350" marR="6350" marT="6350" marB="0" anchor="b"/>
                </a:tc>
                <a:tc>
                  <a:txBody>
                    <a:bodyPr/>
                    <a:lstStyle/>
                    <a:p>
                      <a:pPr algn="r" fontAlgn="b"/>
                      <a:r>
                        <a:rPr lang="en-US" sz="2000" b="0" i="0" u="none" strike="noStrike" dirty="0">
                          <a:solidFill>
                            <a:srgbClr val="000000"/>
                          </a:solidFill>
                          <a:effectLst/>
                          <a:latin typeface="Times New Roman" panose="02020603050405020304" pitchFamily="18" charset="0"/>
                        </a:rPr>
                        <a:t>52,270</a:t>
                      </a:r>
                    </a:p>
                  </a:txBody>
                  <a:tcPr marL="6350" marR="6350" marT="6350" marB="0" anchor="b"/>
                </a:tc>
                <a:extLst>
                  <a:ext uri="{0D108BD9-81ED-4DB2-BD59-A6C34878D82A}">
                    <a16:rowId xmlns:a16="http://schemas.microsoft.com/office/drawing/2014/main" val="2778539813"/>
                  </a:ext>
                </a:extLst>
              </a:tr>
            </a:tbl>
          </a:graphicData>
        </a:graphic>
      </p:graphicFrame>
      <p:sp>
        <p:nvSpPr>
          <p:cNvPr id="5" name="Slide Number Placeholder 4">
            <a:extLst>
              <a:ext uri="{FF2B5EF4-FFF2-40B4-BE49-F238E27FC236}">
                <a16:creationId xmlns:a16="http://schemas.microsoft.com/office/drawing/2014/main" id="{9B7FECBD-B5F6-4A40-BACF-1DBAF74A5E02}"/>
              </a:ext>
            </a:extLst>
          </p:cNvPr>
          <p:cNvSpPr>
            <a:spLocks noGrp="1"/>
          </p:cNvSpPr>
          <p:nvPr>
            <p:ph type="sldNum" sz="quarter" idx="12"/>
          </p:nvPr>
        </p:nvSpPr>
        <p:spPr>
          <a:xfrm>
            <a:off x="8258967" y="6217569"/>
            <a:ext cx="427833" cy="365125"/>
          </a:xfrm>
        </p:spPr>
        <p:txBody>
          <a:bodyPr/>
          <a:lstStyle/>
          <a:p>
            <a:fld id="{D4B5ADC2-7248-4799-8E52-477E151C3EE9}" type="slidenum">
              <a:rPr lang="en-US" b="1" smtClean="0">
                <a:latin typeface="Times New Roman" panose="02020603050405020304" pitchFamily="18" charset="0"/>
                <a:cs typeface="Times New Roman" panose="02020603050405020304" pitchFamily="18" charset="0"/>
              </a:rPr>
              <a:pPr/>
              <a:t>7</a:t>
            </a:fld>
            <a:endParaRPr lang="en-US"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63FD510-CA6E-42C3-BCF6-6D288CA27EF4}"/>
              </a:ext>
            </a:extLst>
          </p:cNvPr>
          <p:cNvSpPr txBox="1"/>
          <p:nvPr/>
        </p:nvSpPr>
        <p:spPr>
          <a:xfrm flipH="1">
            <a:off x="1270000" y="6334798"/>
            <a:ext cx="3566162"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El </a:t>
            </a:r>
            <a:r>
              <a:rPr lang="en-US" sz="1000" dirty="0">
                <a:latin typeface="Times New Roman" panose="02020603050405020304" pitchFamily="18" charset="0"/>
                <a:cs typeface="Times New Roman" panose="02020603050405020304" pitchFamily="18" charset="0"/>
              </a:rPr>
              <a:t>Paso</a:t>
            </a:r>
            <a:r>
              <a:rPr lang="en-US" sz="1200" dirty="0">
                <a:latin typeface="Times New Roman" panose="02020603050405020304" pitchFamily="18" charset="0"/>
                <a:cs typeface="Times New Roman" panose="02020603050405020304" pitchFamily="18" charset="0"/>
              </a:rPr>
              <a:t> County Sheriff’s Office</a:t>
            </a:r>
          </a:p>
        </p:txBody>
      </p:sp>
    </p:spTree>
    <p:extLst>
      <p:ext uri="{BB962C8B-B14F-4D97-AF65-F5344CB8AC3E}">
        <p14:creationId xmlns:p14="http://schemas.microsoft.com/office/powerpoint/2010/main" val="1113978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990599"/>
          </a:xfrm>
        </p:spPr>
        <p:txBody>
          <a:bodyPr>
            <a:normAutofit/>
          </a:bodyPr>
          <a:lstStyle/>
          <a:p>
            <a:r>
              <a:rPr lang="en-JM" dirty="0">
                <a:latin typeface="Times New Roman" panose="02020603050405020304" pitchFamily="18" charset="0"/>
                <a:cs typeface="Times New Roman" panose="02020603050405020304" pitchFamily="18" charset="0"/>
              </a:rPr>
              <a:t>Budgetary Highlights </a:t>
            </a:r>
          </a:p>
        </p:txBody>
      </p:sp>
      <p:sp>
        <p:nvSpPr>
          <p:cNvPr id="3" name="Rectangle 2"/>
          <p:cNvSpPr>
            <a:spLocks noGrp="1"/>
          </p:cNvSpPr>
          <p:nvPr>
            <p:ph idx="1"/>
          </p:nvPr>
        </p:nvSpPr>
        <p:spPr>
          <a:xfrm>
            <a:off x="982133" y="1295400"/>
            <a:ext cx="7628467" cy="4572000"/>
          </a:xfrm>
        </p:spPr>
        <p:txBody>
          <a:bodyPr anchor="t">
            <a:noAutofit/>
          </a:bodyPr>
          <a:lstStyle/>
          <a:p>
            <a:r>
              <a:rPr lang="en-US" sz="3200" dirty="0">
                <a:latin typeface="Times New Roman" panose="02020603050405020304" pitchFamily="18" charset="0"/>
                <a:cs typeface="Times New Roman" panose="02020603050405020304" pitchFamily="18" charset="0"/>
              </a:rPr>
              <a:t>Budget Challenges </a:t>
            </a:r>
          </a:p>
          <a:p>
            <a:pPr lvl="1"/>
            <a:r>
              <a:rPr lang="en-US" sz="2800" dirty="0">
                <a:latin typeface="Times New Roman" panose="02020603050405020304" pitchFamily="18" charset="0"/>
                <a:cs typeface="Times New Roman" panose="02020603050405020304" pitchFamily="18" charset="0"/>
              </a:rPr>
              <a:t>Managing </a:t>
            </a:r>
            <a:r>
              <a:rPr lang="en-US" sz="2800" u="sng" dirty="0">
                <a:latin typeface="Times New Roman" panose="02020603050405020304" pitchFamily="18" charset="0"/>
                <a:cs typeface="Times New Roman" panose="02020603050405020304" pitchFamily="18" charset="0"/>
              </a:rPr>
              <a:t>within</a:t>
            </a:r>
            <a:r>
              <a:rPr lang="en-US" sz="2800" dirty="0">
                <a:latin typeface="Times New Roman" panose="02020603050405020304" pitchFamily="18" charset="0"/>
                <a:cs typeface="Times New Roman" panose="02020603050405020304" pitchFamily="18" charset="0"/>
              </a:rPr>
              <a:t> the general fund and public safety tax preliminary balanced budgets</a:t>
            </a:r>
          </a:p>
          <a:p>
            <a:pPr lvl="2"/>
            <a:r>
              <a:rPr lang="en-US" sz="2600" dirty="0">
                <a:latin typeface="Times New Roman" panose="02020603050405020304" pitchFamily="18" charset="0"/>
                <a:cs typeface="Times New Roman" panose="02020603050405020304" pitchFamily="18" charset="0"/>
              </a:rPr>
              <a:t>Jail Impact from COVID19</a:t>
            </a:r>
          </a:p>
          <a:p>
            <a:pPr lvl="2"/>
            <a:r>
              <a:rPr lang="en-US" sz="2600" dirty="0">
                <a:latin typeface="Times New Roman" panose="02020603050405020304" pitchFamily="18" charset="0"/>
                <a:cs typeface="Times New Roman" panose="02020603050405020304" pitchFamily="18" charset="0"/>
              </a:rPr>
              <a:t>Unknown increase in jail medical contract</a:t>
            </a:r>
          </a:p>
          <a:p>
            <a:pPr lvl="2"/>
            <a:r>
              <a:rPr lang="en-US" sz="2600" dirty="0">
                <a:latin typeface="Times New Roman" panose="02020603050405020304" pitchFamily="18" charset="0"/>
                <a:cs typeface="Times New Roman" panose="02020603050405020304" pitchFamily="18" charset="0"/>
              </a:rPr>
              <a:t>$236,870 increase in food contract</a:t>
            </a:r>
          </a:p>
          <a:p>
            <a:pPr lvl="2"/>
            <a:r>
              <a:rPr lang="en-US" sz="2600" dirty="0">
                <a:latin typeface="Times New Roman" panose="02020603050405020304" pitchFamily="18" charset="0"/>
                <a:cs typeface="Times New Roman" panose="02020603050405020304" pitchFamily="18" charset="0"/>
              </a:rPr>
              <a:t>Homeless and mental health issues that impact both Law Enforcement and Detentions</a:t>
            </a:r>
          </a:p>
          <a:p>
            <a:pPr lvl="1"/>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4B5ADC2-7248-4799-8E52-477E151C3EE9}" type="slidenum">
              <a:rPr lang="en-US" b="1" smtClean="0">
                <a:latin typeface="Times New Roman" panose="02020603050405020304" pitchFamily="18" charset="0"/>
                <a:cs typeface="Times New Roman" panose="02020603050405020304" pitchFamily="18" charset="0"/>
              </a:rPr>
              <a:pPr/>
              <a:t>8</a:t>
            </a:fld>
            <a:endParaRPr lang="en-US" dirty="0">
              <a:latin typeface="Times New Roman" panose="02020603050405020304" pitchFamily="18" charset="0"/>
              <a:cs typeface="Times New Roman" panose="02020603050405020304" pitchFamily="18" charset="0"/>
            </a:endParaRPr>
          </a:p>
        </p:txBody>
      </p:sp>
      <p:pic>
        <p:nvPicPr>
          <p:cNvPr id="5" name="Picture 4" descr="logo-1-T.gif"/>
          <p:cNvPicPr>
            <a:picLocks noChangeAspect="1"/>
          </p:cNvPicPr>
          <p:nvPr/>
        </p:nvPicPr>
        <p:blipFill>
          <a:blip r:embed="rId4" cstate="print"/>
          <a:stretch>
            <a:fillRect/>
          </a:stretch>
        </p:blipFill>
        <p:spPr>
          <a:xfrm>
            <a:off x="152400" y="6019800"/>
            <a:ext cx="770889" cy="762000"/>
          </a:xfrm>
          <a:prstGeom prst="rect">
            <a:avLst/>
          </a:prstGeom>
        </p:spPr>
      </p:pic>
      <p:sp>
        <p:nvSpPr>
          <p:cNvPr id="6" name="TextBox 5">
            <a:extLst>
              <a:ext uri="{FF2B5EF4-FFF2-40B4-BE49-F238E27FC236}">
                <a16:creationId xmlns:a16="http://schemas.microsoft.com/office/drawing/2014/main" id="{D29336D7-3F22-448C-A17D-C2B734AB7B87}"/>
              </a:ext>
            </a:extLst>
          </p:cNvPr>
          <p:cNvSpPr txBox="1"/>
          <p:nvPr/>
        </p:nvSpPr>
        <p:spPr>
          <a:xfrm>
            <a:off x="1295400" y="6154578"/>
            <a:ext cx="1858201" cy="246221"/>
          </a:xfrm>
          <a:prstGeom prst="rect">
            <a:avLst/>
          </a:prstGeom>
          <a:noFill/>
        </p:spPr>
        <p:txBody>
          <a:bodyPr wrap="none" rtlCol="0">
            <a:spAutoFit/>
          </a:bodyPr>
          <a:lstStyle/>
          <a:p>
            <a:r>
              <a:rPr lang="en-US" sz="1000" dirty="0">
                <a:latin typeface="Times New Roman" panose="02020603050405020304" pitchFamily="18" charset="0"/>
                <a:cs typeface="Times New Roman" panose="02020603050405020304" pitchFamily="18" charset="0"/>
              </a:rPr>
              <a:t>El Paso County Sheriff’s Office </a:t>
            </a:r>
          </a:p>
        </p:txBody>
      </p:sp>
    </p:spTree>
    <p:extLst>
      <p:ext uri="{BB962C8B-B14F-4D97-AF65-F5344CB8AC3E}">
        <p14:creationId xmlns:p14="http://schemas.microsoft.com/office/powerpoint/2010/main" val="3557880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152401"/>
            <a:ext cx="7704667" cy="990599"/>
          </a:xfrm>
        </p:spPr>
        <p:txBody>
          <a:bodyPr>
            <a:normAutofit/>
          </a:bodyPr>
          <a:lstStyle/>
          <a:p>
            <a:r>
              <a:rPr lang="en-JM" dirty="0">
                <a:latin typeface="Times New Roman" panose="02020603050405020304" pitchFamily="18" charset="0"/>
                <a:cs typeface="Times New Roman" panose="02020603050405020304" pitchFamily="18" charset="0"/>
              </a:rPr>
              <a:t>Budgetary Highlights </a:t>
            </a:r>
          </a:p>
        </p:txBody>
      </p:sp>
      <p:sp>
        <p:nvSpPr>
          <p:cNvPr id="3" name="Rectangle 2"/>
          <p:cNvSpPr>
            <a:spLocks noGrp="1"/>
          </p:cNvSpPr>
          <p:nvPr>
            <p:ph idx="1"/>
          </p:nvPr>
        </p:nvSpPr>
        <p:spPr>
          <a:xfrm>
            <a:off x="982133" y="1066801"/>
            <a:ext cx="7628467" cy="4800600"/>
          </a:xfrm>
        </p:spPr>
        <p:txBody>
          <a:bodyPr anchor="t">
            <a:noAutofit/>
          </a:bodyPr>
          <a:lstStyle/>
          <a:p>
            <a:r>
              <a:rPr lang="en-US" dirty="0">
                <a:latin typeface="Times New Roman" panose="02020603050405020304" pitchFamily="18" charset="0"/>
                <a:cs typeface="Times New Roman" panose="02020603050405020304" pitchFamily="18" charset="0"/>
              </a:rPr>
              <a:t>Budget Challenges (cont’d)</a:t>
            </a:r>
          </a:p>
          <a:p>
            <a:pPr lvl="2"/>
            <a:r>
              <a:rPr lang="en-US" sz="2000" dirty="0">
                <a:latin typeface="Times New Roman" panose="02020603050405020304" pitchFamily="18" charset="0"/>
                <a:cs typeface="Times New Roman" panose="02020603050405020304" pitchFamily="18" charset="0"/>
              </a:rPr>
              <a:t>Marijuana and opioid enforcement </a:t>
            </a:r>
          </a:p>
          <a:p>
            <a:pPr lvl="3"/>
            <a:r>
              <a:rPr lang="en-US" sz="2000" dirty="0">
                <a:latin typeface="Times New Roman" panose="02020603050405020304" pitchFamily="18" charset="0"/>
                <a:cs typeface="Times New Roman" panose="02020603050405020304" pitchFamily="18" charset="0"/>
              </a:rPr>
              <a:t>$100,000 on-going appropriation;</a:t>
            </a:r>
          </a:p>
          <a:p>
            <a:pPr lvl="3"/>
            <a:r>
              <a:rPr lang="en-US" sz="2000" dirty="0">
                <a:latin typeface="Times New Roman" panose="02020603050405020304" pitchFamily="18" charset="0"/>
                <a:cs typeface="Times New Roman" panose="02020603050405020304" pitchFamily="18" charset="0"/>
              </a:rPr>
              <a:t> Taking advantage of the grey and black marijuana grants to stretch funding</a:t>
            </a:r>
          </a:p>
          <a:p>
            <a:pPr lvl="4"/>
            <a:r>
              <a:rPr lang="en-US" sz="2000" dirty="0">
                <a:latin typeface="Times New Roman" panose="02020603050405020304" pitchFamily="18" charset="0"/>
                <a:cs typeface="Times New Roman" panose="02020603050405020304" pitchFamily="18" charset="0"/>
              </a:rPr>
              <a:t>$356,762 for overtime, $100,000 for supplies &amp; equipment and $42,642 for capital items such as robot for breach operations and robotic camera system</a:t>
            </a:r>
          </a:p>
          <a:p>
            <a:pPr lvl="2"/>
            <a:r>
              <a:rPr lang="en-US" sz="2000" dirty="0">
                <a:latin typeface="Times New Roman" panose="02020603050405020304" pitchFamily="18" charset="0"/>
                <a:cs typeface="Times New Roman" panose="02020603050405020304" pitchFamily="18" charset="0"/>
              </a:rPr>
              <a:t>Attracting and retaining quality personnel</a:t>
            </a:r>
          </a:p>
          <a:p>
            <a:pPr lvl="3"/>
            <a:r>
              <a:rPr lang="en-US" sz="2000" dirty="0">
                <a:latin typeface="Times New Roman" panose="02020603050405020304" pitchFamily="18" charset="0"/>
                <a:cs typeface="Times New Roman" panose="02020603050405020304" pitchFamily="18" charset="0"/>
              </a:rPr>
              <a:t>Keeping up with police salary markets both locally and state-wide</a:t>
            </a:r>
          </a:p>
          <a:p>
            <a:pPr lvl="1"/>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4B5ADC2-7248-4799-8E52-477E151C3EE9}" type="slidenum">
              <a:rPr lang="en-US" b="1" smtClean="0">
                <a:latin typeface="Times New Roman" panose="02020603050405020304" pitchFamily="18" charset="0"/>
                <a:cs typeface="Times New Roman" panose="02020603050405020304" pitchFamily="18" charset="0"/>
              </a:rPr>
              <a:pPr/>
              <a:t>9</a:t>
            </a:fld>
            <a:endParaRPr lang="en-US" dirty="0">
              <a:latin typeface="Times New Roman" panose="02020603050405020304" pitchFamily="18" charset="0"/>
              <a:cs typeface="Times New Roman" panose="02020603050405020304" pitchFamily="18" charset="0"/>
            </a:endParaRPr>
          </a:p>
        </p:txBody>
      </p:sp>
      <p:pic>
        <p:nvPicPr>
          <p:cNvPr id="5" name="Picture 4" descr="logo-1-T.gif"/>
          <p:cNvPicPr>
            <a:picLocks noChangeAspect="1"/>
          </p:cNvPicPr>
          <p:nvPr/>
        </p:nvPicPr>
        <p:blipFill>
          <a:blip r:embed="rId4" cstate="print"/>
          <a:stretch>
            <a:fillRect/>
          </a:stretch>
        </p:blipFill>
        <p:spPr>
          <a:xfrm>
            <a:off x="152400" y="6019800"/>
            <a:ext cx="770889" cy="762000"/>
          </a:xfrm>
          <a:prstGeom prst="rect">
            <a:avLst/>
          </a:prstGeom>
        </p:spPr>
      </p:pic>
      <p:sp>
        <p:nvSpPr>
          <p:cNvPr id="6" name="TextBox 5">
            <a:extLst>
              <a:ext uri="{FF2B5EF4-FFF2-40B4-BE49-F238E27FC236}">
                <a16:creationId xmlns:a16="http://schemas.microsoft.com/office/drawing/2014/main" id="{AC8B84C2-B70B-4BE7-8C35-CE4E15F41550}"/>
              </a:ext>
            </a:extLst>
          </p:cNvPr>
          <p:cNvSpPr txBox="1"/>
          <p:nvPr/>
        </p:nvSpPr>
        <p:spPr>
          <a:xfrm>
            <a:off x="1143000" y="6201677"/>
            <a:ext cx="1826141" cy="246221"/>
          </a:xfrm>
          <a:prstGeom prst="rect">
            <a:avLst/>
          </a:prstGeom>
          <a:noFill/>
        </p:spPr>
        <p:txBody>
          <a:bodyPr wrap="none" rtlCol="0">
            <a:spAutoFit/>
          </a:bodyPr>
          <a:lstStyle/>
          <a:p>
            <a:r>
              <a:rPr lang="en-US" sz="1000" dirty="0">
                <a:latin typeface="Times New Roman" panose="02020603050405020304" pitchFamily="18" charset="0"/>
                <a:cs typeface="Times New Roman" panose="02020603050405020304" pitchFamily="18" charset="0"/>
              </a:rPr>
              <a:t>El Paso County Sheriff’s Office</a:t>
            </a:r>
          </a:p>
        </p:txBody>
      </p:sp>
    </p:spTree>
    <p:extLst>
      <p:ext uri="{BB962C8B-B14F-4D97-AF65-F5344CB8AC3E}">
        <p14:creationId xmlns:p14="http://schemas.microsoft.com/office/powerpoint/2010/main" val="28727220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7663390-1AD8-4488-A23F-16904AB097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0</TotalTime>
  <Words>1478</Words>
  <Application>Microsoft Office PowerPoint</Application>
  <PresentationFormat>On-screen Show (4:3)</PresentationFormat>
  <Paragraphs>317</Paragraphs>
  <Slides>17</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Black</vt:lpstr>
      <vt:lpstr>Calibri</vt:lpstr>
      <vt:lpstr>Corbel</vt:lpstr>
      <vt:lpstr>Times New Roman</vt:lpstr>
      <vt:lpstr>Parallax</vt:lpstr>
      <vt:lpstr>2021 Budget Presentation El Paso County Sheriff’s Office  </vt:lpstr>
      <vt:lpstr>Organizational Chart </vt:lpstr>
      <vt:lpstr>State Statutes </vt:lpstr>
      <vt:lpstr>Strategic Plan Goals, Operating Indicators, Capital Projects</vt:lpstr>
      <vt:lpstr>Strategic Plan Goals, Operating Indicators, Capital Projects</vt:lpstr>
      <vt:lpstr>Sheriff’s Performance Indicators</vt:lpstr>
      <vt:lpstr>Sheriff’s Performance Indicators</vt:lpstr>
      <vt:lpstr>Budgetary Highlights </vt:lpstr>
      <vt:lpstr>Budgetary Highlights </vt:lpstr>
      <vt:lpstr>Budgetary Highlights </vt:lpstr>
      <vt:lpstr>Budgetary Highlights </vt:lpstr>
      <vt:lpstr>Budgetary Highlights </vt:lpstr>
      <vt:lpstr>Budgetary Highlights </vt:lpstr>
      <vt:lpstr>Base Budget(combined PST and GF)</vt:lpstr>
      <vt:lpstr>2021 Base Budget Change</vt:lpstr>
      <vt:lpstr>Critical Needs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2018-10-17T21:21:20Z</cp:lastPrinted>
  <dcterms:created xsi:type="dcterms:W3CDTF">2017-10-09T01:43:08Z</dcterms:created>
  <dcterms:modified xsi:type="dcterms:W3CDTF">2020-10-19T19:48:47Z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TC101671269990</vt:lpwstr>
  </property>
</Properties>
</file>