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4"/>
  </p:sldMasterIdLst>
  <p:notesMasterIdLst>
    <p:notesMasterId r:id="rId10"/>
  </p:notesMasterIdLst>
  <p:handoutMasterIdLst>
    <p:handoutMasterId r:id="rId11"/>
  </p:handoutMasterIdLst>
  <p:sldIdLst>
    <p:sldId id="256" r:id="rId5"/>
    <p:sldId id="534" r:id="rId6"/>
    <p:sldId id="511" r:id="rId7"/>
    <p:sldId id="539" r:id="rId8"/>
    <p:sldId id="480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3333CC"/>
    <a:srgbClr val="000066"/>
    <a:srgbClr val="000099"/>
    <a:srgbClr val="003399"/>
    <a:srgbClr val="660033"/>
    <a:srgbClr val="0000FF"/>
    <a:srgbClr val="6633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4674" autoAdjust="0"/>
  </p:normalViewPr>
  <p:slideViewPr>
    <p:cSldViewPr>
      <p:cViewPr>
        <p:scale>
          <a:sx n="91" d="100"/>
          <a:sy n="91" d="100"/>
        </p:scale>
        <p:origin x="12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elpasoco-my.sharepoint.com/personal/traceylopez_elpasoco_com/Documents/CARES%20Act%20Funding%20Track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elpasoco-my.sharepoint.com/personal/traceylopez_elpasoco_com/Documents/CARES%20Act%20Funding%20Track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43685265148308"/>
          <c:y val="8.6264502604655291E-2"/>
          <c:w val="0.5720654756865069"/>
          <c:h val="0.86203755949846506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C3-4F2A-94E8-AA7D034A43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C3-4F2A-94E8-AA7D034A43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6C3-4F2A-94E8-AA7D034A43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6C3-4F2A-94E8-AA7D034A43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6C3-4F2A-94E8-AA7D034A435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6C3-4F2A-94E8-AA7D034A435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6C3-4F2A-94E8-AA7D034A435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6C3-4F2A-94E8-AA7D034A435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6C3-4F2A-94E8-AA7D034A435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6C3-4F2A-94E8-AA7D034A435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6C3-4F2A-94E8-AA7D034A435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06C3-4F2A-94E8-AA7D034A435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06C3-4F2A-94E8-AA7D034A435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06C3-4F2A-94E8-AA7D034A435F}"/>
              </c:ext>
            </c:extLst>
          </c:dPt>
          <c:dLbls>
            <c:dLbl>
              <c:idx val="0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6C3-4F2A-94E8-AA7D034A435F}"/>
                </c:ext>
              </c:extLst>
            </c:dLbl>
            <c:dLbl>
              <c:idx val="3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6C3-4F2A-94E8-AA7D034A435F}"/>
                </c:ext>
              </c:extLst>
            </c:dLbl>
            <c:dLbl>
              <c:idx val="4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06C3-4F2A-94E8-AA7D034A435F}"/>
                </c:ext>
              </c:extLst>
            </c:dLbl>
            <c:dLbl>
              <c:idx val="5"/>
              <c:layout>
                <c:manualLayout>
                  <c:x val="-0.13886900057567153"/>
                  <c:y val="-0.19113834705383786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C3-4F2A-94E8-AA7D034A435F}"/>
                </c:ext>
              </c:extLst>
            </c:dLbl>
            <c:dLbl>
              <c:idx val="6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06C3-4F2A-94E8-AA7D034A435F}"/>
                </c:ext>
              </c:extLst>
            </c:dLbl>
            <c:dLbl>
              <c:idx val="11"/>
              <c:layout>
                <c:manualLayout>
                  <c:x val="0.14274258700933759"/>
                  <c:y val="3.6939479702884088E-2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6C3-4F2A-94E8-AA7D034A435F}"/>
                </c:ext>
              </c:extLst>
            </c:dLbl>
            <c:dLbl>
              <c:idx val="13"/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06C3-4F2A-94E8-AA7D034A435F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Chart!$D$1:$D$14</c:f>
              <c:strCache>
                <c:ptCount val="14"/>
                <c:pt idx="0">
                  <c:v> Public Health </c:v>
                </c:pt>
                <c:pt idx="1">
                  <c:v> Backlog Staffing </c:v>
                </c:pt>
                <c:pt idx="2">
                  <c:v> PPE &amp; Sanitization </c:v>
                </c:pt>
                <c:pt idx="3">
                  <c:v> Response Staffing </c:v>
                </c:pt>
                <c:pt idx="4">
                  <c:v> IT, Software &amp; Equipment </c:v>
                </c:pt>
                <c:pt idx="5">
                  <c:v> Economic &amp; Workforce Development </c:v>
                </c:pt>
                <c:pt idx="6">
                  <c:v> Sheriff Response Staffing </c:v>
                </c:pt>
                <c:pt idx="7">
                  <c:v> Parks Improvements </c:v>
                </c:pt>
                <c:pt idx="8">
                  <c:v> Human Services - Facilities </c:v>
                </c:pt>
                <c:pt idx="9">
                  <c:v> Elections </c:v>
                </c:pt>
                <c:pt idx="10">
                  <c:v> Other </c:v>
                </c:pt>
                <c:pt idx="11">
                  <c:v> Facilities </c:v>
                </c:pt>
                <c:pt idx="12">
                  <c:v> Department of Public Works Vehicles </c:v>
                </c:pt>
                <c:pt idx="13">
                  <c:v> Sheriff Facility &amp; Equipment COVID Improvements </c:v>
                </c:pt>
              </c:strCache>
            </c:strRef>
          </c:cat>
          <c:val>
            <c:numRef>
              <c:f>Chart!$E$1:$E$14</c:f>
              <c:numCache>
                <c:formatCode>_(* #,##0.00_);_(* \(#,##0.00\);_(* "-"??_);_(@_)</c:formatCode>
                <c:ptCount val="14"/>
                <c:pt idx="0">
                  <c:v>9650000</c:v>
                </c:pt>
                <c:pt idx="1">
                  <c:v>989684</c:v>
                </c:pt>
                <c:pt idx="2">
                  <c:v>1433005</c:v>
                </c:pt>
                <c:pt idx="3">
                  <c:v>6057485</c:v>
                </c:pt>
                <c:pt idx="4">
                  <c:v>3998334</c:v>
                </c:pt>
                <c:pt idx="5">
                  <c:v>21917528</c:v>
                </c:pt>
                <c:pt idx="6">
                  <c:v>15408655</c:v>
                </c:pt>
                <c:pt idx="7">
                  <c:v>511628</c:v>
                </c:pt>
                <c:pt idx="8">
                  <c:v>2486441</c:v>
                </c:pt>
                <c:pt idx="9">
                  <c:v>500000</c:v>
                </c:pt>
                <c:pt idx="10">
                  <c:v>76968</c:v>
                </c:pt>
                <c:pt idx="11">
                  <c:v>6254902</c:v>
                </c:pt>
                <c:pt idx="12">
                  <c:v>1467786</c:v>
                </c:pt>
                <c:pt idx="13">
                  <c:v>13650539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06C3-4F2A-94E8-AA7D034A4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37634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5" tIns="46539" rIns="93075" bIns="46539" numCol="1" anchor="t" anchorCtr="0" compatLnSpc="1">
            <a:prstTxWarp prst="textNoShape">
              <a:avLst/>
            </a:prstTxWarp>
          </a:bodyPr>
          <a:lstStyle>
            <a:lvl1pPr defTabSz="930278">
              <a:defRPr sz="1200"/>
            </a:lvl1pPr>
          </a:lstStyle>
          <a:p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219" y="3"/>
            <a:ext cx="3037634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5" tIns="46539" rIns="93075" bIns="46539" numCol="1" anchor="t" anchorCtr="0" compatLnSpc="1">
            <a:prstTxWarp prst="textNoShape">
              <a:avLst/>
            </a:prstTxWarp>
          </a:bodyPr>
          <a:lstStyle>
            <a:lvl1pPr algn="r" defTabSz="930278">
              <a:defRPr sz="1200"/>
            </a:lvl1pPr>
          </a:lstStyle>
          <a:p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397"/>
            <a:ext cx="3037634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5" tIns="46539" rIns="93075" bIns="46539" numCol="1" anchor="b" anchorCtr="0" compatLnSpc="1">
            <a:prstTxWarp prst="textNoShape">
              <a:avLst/>
            </a:prstTxWarp>
          </a:bodyPr>
          <a:lstStyle>
            <a:lvl1pPr defTabSz="930278">
              <a:defRPr sz="1200"/>
            </a:lvl1pPr>
          </a:lstStyle>
          <a:p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219" y="8829397"/>
            <a:ext cx="3037634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5" tIns="46539" rIns="93075" bIns="46539" numCol="1" anchor="b" anchorCtr="0" compatLnSpc="1">
            <a:prstTxWarp prst="textNoShape">
              <a:avLst/>
            </a:prstTxWarp>
          </a:bodyPr>
          <a:lstStyle>
            <a:lvl1pPr algn="r" defTabSz="930278">
              <a:defRPr sz="1200"/>
            </a:lvl1pPr>
          </a:lstStyle>
          <a:p>
            <a:fld id="{B67D82BB-98E5-4E86-81AF-B25552D9915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79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37634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5" tIns="46539" rIns="93075" bIns="46539" numCol="1" anchor="t" anchorCtr="0" compatLnSpc="1">
            <a:prstTxWarp prst="textNoShape">
              <a:avLst/>
            </a:prstTxWarp>
          </a:bodyPr>
          <a:lstStyle>
            <a:lvl1pPr defTabSz="930278">
              <a:defRPr sz="1200"/>
            </a:lvl1pPr>
          </a:lstStyle>
          <a:p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219" y="3"/>
            <a:ext cx="3037634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5" tIns="46539" rIns="93075" bIns="46539" numCol="1" anchor="t" anchorCtr="0" compatLnSpc="1">
            <a:prstTxWarp prst="textNoShape">
              <a:avLst/>
            </a:prstTxWarp>
          </a:bodyPr>
          <a:lstStyle>
            <a:lvl1pPr algn="r" defTabSz="930278">
              <a:defRPr sz="1200"/>
            </a:lvl1pPr>
          </a:lstStyle>
          <a:p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899" y="4417043"/>
            <a:ext cx="5604604" cy="418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5" tIns="46539" rIns="93075" bIns="465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397"/>
            <a:ext cx="3037634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5" tIns="46539" rIns="93075" bIns="46539" numCol="1" anchor="b" anchorCtr="0" compatLnSpc="1">
            <a:prstTxWarp prst="textNoShape">
              <a:avLst/>
            </a:prstTxWarp>
          </a:bodyPr>
          <a:lstStyle>
            <a:lvl1pPr defTabSz="930278">
              <a:defRPr sz="1200"/>
            </a:lvl1pPr>
          </a:lstStyle>
          <a:p>
            <a:endParaRPr 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219" y="8829397"/>
            <a:ext cx="3037634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75" tIns="46539" rIns="93075" bIns="46539" numCol="1" anchor="b" anchorCtr="0" compatLnSpc="1">
            <a:prstTxWarp prst="textNoShape">
              <a:avLst/>
            </a:prstTxWarp>
          </a:bodyPr>
          <a:lstStyle>
            <a:lvl1pPr algn="r" defTabSz="930278">
              <a:defRPr sz="1200"/>
            </a:lvl1pPr>
          </a:lstStyle>
          <a:p>
            <a:fld id="{5B682591-06BD-41CA-B0CD-4CA5397856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12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1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FAFF6-795F-4060-8988-4F3DAAB7B7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91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C5F58-DD9A-4584-9957-78548DAACD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5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32FAD-D16B-45F2-A29F-99FFCFF387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0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FB4BD-9F26-4D58-B830-94EB99E01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3ED9F-CC8A-46F5-8EE8-58AC6DE8E7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3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40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8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D0677-DA82-4651-8E08-50D21EAFBE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6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8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8" y="2313436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0E65F-30B3-4BF2-9837-DC3BB20CD8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9466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BD846-F4A6-4019-A5A5-0A9148782B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9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09159-FB37-4184-8A96-C1F369FC64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9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4" y="2243831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4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0ED4C-609B-4281-B944-CEDF9B350A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1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21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6DFF08F-DC6B-4601-B491-B0F83F6DD2DA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6F3B3-6E3D-4B0A-9685-7B7177321C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4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6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6" y="2638047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4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El Paso County Budget Administration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50E65F-30B3-4BF2-9837-DC3BB20CD8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3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>El Paso County </a:t>
            </a:r>
            <a:br>
              <a:rPr lang="en-US" dirty="0"/>
            </a:br>
            <a:r>
              <a:rPr lang="en-US" dirty="0"/>
              <a:t>CARES ACT Local Government Relief Fund Update</a:t>
            </a:r>
          </a:p>
        </p:txBody>
      </p:sp>
      <p:sp>
        <p:nvSpPr>
          <p:cNvPr id="922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105400"/>
            <a:ext cx="7162800" cy="1295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Nikki Simmons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Financial Services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October 6, 2020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AB4676-88AA-42ED-B7E6-3D51A54F293F}"/>
              </a:ext>
            </a:extLst>
          </p:cNvPr>
          <p:cNvSpPr txBox="1">
            <a:spLocks/>
          </p:cNvSpPr>
          <p:nvPr/>
        </p:nvSpPr>
        <p:spPr bwMode="black">
          <a:xfrm>
            <a:off x="1314450" y="3152203"/>
            <a:ext cx="6515100" cy="1772793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Response, resiliency and recovery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CARES Budget –Changes</a:t>
            </a:r>
            <a:br>
              <a:rPr lang="en-US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FB4BD-9F26-4D58-B830-94EB99E0191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7E0F3FB-81F7-4309-9D69-E9BB8E944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023750"/>
              </p:ext>
            </p:extLst>
          </p:nvPr>
        </p:nvGraphicFramePr>
        <p:xfrm>
          <a:off x="152400" y="2057400"/>
          <a:ext cx="8839200" cy="2237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Worksheet" r:id="rId3" imgW="9385530" imgH="2375034" progId="Excel.Sheet.12">
                  <p:embed/>
                </p:oleObj>
              </mc:Choice>
              <mc:Fallback>
                <p:oleObj name="Worksheet" r:id="rId3" imgW="9385530" imgH="23750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057400"/>
                        <a:ext cx="8839200" cy="2237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621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Revised Budget overview</a:t>
            </a:r>
            <a:br>
              <a:rPr lang="en-US" sz="2800" dirty="0"/>
            </a:br>
            <a:r>
              <a:rPr lang="en-US" sz="2800" dirty="0"/>
              <a:t>Total Allocated $84,402,955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FB4BD-9F26-4D58-B830-94EB99E0191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9782D14-C818-4605-A9F9-D2B4532469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523349"/>
              </p:ext>
            </p:extLst>
          </p:nvPr>
        </p:nvGraphicFramePr>
        <p:xfrm>
          <a:off x="266700" y="1181248"/>
          <a:ext cx="8610600" cy="5524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3F52920-84C5-411B-B01C-788912DC65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365526"/>
              </p:ext>
            </p:extLst>
          </p:nvPr>
        </p:nvGraphicFramePr>
        <p:xfrm>
          <a:off x="142875" y="1061244"/>
          <a:ext cx="8858250" cy="587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3F52920-84C5-411B-B01C-788912DC65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9023180"/>
              </p:ext>
            </p:extLst>
          </p:nvPr>
        </p:nvGraphicFramePr>
        <p:xfrm>
          <a:off x="-304800" y="1038559"/>
          <a:ext cx="10248900" cy="595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927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CARES Budget – Project progress</a:t>
            </a:r>
            <a:br>
              <a:rPr lang="en-US" dirty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FB4BD-9F26-4D58-B830-94EB99E0191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6DD393-7A06-44E6-8B35-086381D72200}"/>
              </a:ext>
            </a:extLst>
          </p:cNvPr>
          <p:cNvSpPr txBox="1"/>
          <p:nvPr/>
        </p:nvSpPr>
        <p:spPr>
          <a:xfrm>
            <a:off x="381000" y="16002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of September 30, we have expended approximately $73.9 million of the $125.7 million budget (59%)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Includes disbursement of $41.3 million to municipalities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Next large disbursements (not included above):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Approximately $13.8 million in Regional Business Relief Fund grants – October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$1.2 million in individual assistance grants – October (disbursements started last week)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projects remaining –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Elections $500,000 – spent by election 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Covid</a:t>
            </a:r>
            <a:r>
              <a:rPr lang="en-US" dirty="0"/>
              <a:t> Testing Site – been operational since beginning of August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Facilities – shared workspace/social distancing projections all expected to be completed by 12/30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Sheriff/Jail Renovations – 30% complete, expected to be substantially completed by 12/30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PPE Cache - $600,000 – ordered and expected to be delivered by 12/30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3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75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11"/>
            <a:ext cx="9144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xfrm>
            <a:off x="1200150" y="4269282"/>
            <a:ext cx="67437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/>
              <a:t>Questions?</a:t>
            </a:r>
          </a:p>
        </p:txBody>
      </p:sp>
      <p:pic>
        <p:nvPicPr>
          <p:cNvPr id="73" name="Graphic 72" descr="Questions">
            <a:extLst>
              <a:ext uri="{FF2B5EF4-FFF2-40B4-BE49-F238E27FC236}">
                <a16:creationId xmlns:a16="http://schemas.microsoft.com/office/drawing/2014/main" id="{1F46C264-6588-4B1E-8CD4-5F6AC836E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1348" y="640080"/>
            <a:ext cx="3301307" cy="330130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69191" y="6217920"/>
            <a:ext cx="27432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266FB4BD-9F26-4D58-B830-94EB99E01916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2322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A798588F98104DAB8AF4A1F378E0B3" ma:contentTypeVersion="13" ma:contentTypeDescription="Create a new document." ma:contentTypeScope="" ma:versionID="8b542fa7cadc81c3613e2caaf2a0392b">
  <xsd:schema xmlns:xsd="http://www.w3.org/2001/XMLSchema" xmlns:xs="http://www.w3.org/2001/XMLSchema" xmlns:p="http://schemas.microsoft.com/office/2006/metadata/properties" xmlns:ns1="http://schemas.microsoft.com/sharepoint/v3" xmlns:ns3="4d562d5c-b1df-49be-b974-91c86d998be3" xmlns:ns4="e99fee09-f71f-446b-86d2-fee9daf5d82d" targetNamespace="http://schemas.microsoft.com/office/2006/metadata/properties" ma:root="true" ma:fieldsID="cb6050b2420ff7e862d399cacf0f6b81" ns1:_="" ns3:_="" ns4:_="">
    <xsd:import namespace="http://schemas.microsoft.com/sharepoint/v3"/>
    <xsd:import namespace="4d562d5c-b1df-49be-b974-91c86d998be3"/>
    <xsd:import namespace="e99fee09-f71f-446b-86d2-fee9daf5d82d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562d5c-b1df-49be-b974-91c86d998b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fee09-f71f-446b-86d2-fee9daf5d82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45095D4-3BEF-44C4-888D-CDF1D2FC88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562d5c-b1df-49be-b974-91c86d998be3"/>
    <ds:schemaRef ds:uri="e99fee09-f71f-446b-86d2-fee9daf5d8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4857E2-55F9-4CEF-A057-895E77503C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59A486-C8EC-4D6D-8B6B-6979F31B42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187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Parcel</vt:lpstr>
      <vt:lpstr>Microsoft Excel Worksheet</vt:lpstr>
      <vt:lpstr>El Paso County  CARES ACT Local Government Relief Fund Update</vt:lpstr>
      <vt:lpstr>CARES Budget –Changes </vt:lpstr>
      <vt:lpstr>Revised Budget overview Total Allocated $84,402,955</vt:lpstr>
      <vt:lpstr>CARES Budget – Project progress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CARES ACT Local Government Relief Funding Update &amp; Proposed Budget</dc:title>
  <dc:creator>Nikki Simmons</dc:creator>
  <cp:lastModifiedBy>Nikki Simmons</cp:lastModifiedBy>
  <cp:revision>39</cp:revision>
  <dcterms:created xsi:type="dcterms:W3CDTF">2020-05-18T22:18:39Z</dcterms:created>
  <dcterms:modified xsi:type="dcterms:W3CDTF">2020-10-05T23:22:31Z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0x0101007FA798588F98104DAB8AF4A1F378E0B3</vt:lpwstr>
  </property>
</Properties>
</file>