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3"/>
  </p:notesMasterIdLst>
  <p:sldIdLst>
    <p:sldId id="256" r:id="rId2"/>
    <p:sldId id="286" r:id="rId3"/>
    <p:sldId id="291" r:id="rId4"/>
    <p:sldId id="257" r:id="rId5"/>
    <p:sldId id="258" r:id="rId6"/>
    <p:sldId id="360" r:id="rId7"/>
    <p:sldId id="271" r:id="rId8"/>
    <p:sldId id="355" r:id="rId9"/>
    <p:sldId id="358" r:id="rId10"/>
    <p:sldId id="273" r:id="rId11"/>
    <p:sldId id="356" r:id="rId12"/>
    <p:sldId id="361" r:id="rId13"/>
    <p:sldId id="362" r:id="rId14"/>
    <p:sldId id="263" r:id="rId15"/>
    <p:sldId id="265" r:id="rId16"/>
    <p:sldId id="272" r:id="rId17"/>
    <p:sldId id="264" r:id="rId18"/>
    <p:sldId id="259" r:id="rId19"/>
    <p:sldId id="268" r:id="rId20"/>
    <p:sldId id="353"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e Sevigny" initials="GS" lastIdx="1" clrIdx="0">
    <p:extLst>
      <p:ext uri="{19B8F6BF-5375-455C-9EA6-DF929625EA0E}">
        <p15:presenceInfo xmlns:p15="http://schemas.microsoft.com/office/powerpoint/2012/main" userId="S::GabeSevigny@elpasoco.com::4f03fef1-0a86-4a2a-bbed-b6e32e4c28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0"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2DDF6-FFF6-41F6-91FA-9D550AA84D21}" type="datetimeFigureOut">
              <a:rPr lang="en-US" smtClean="0"/>
              <a:t>10/20/2020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9524B-C786-440D-823B-E1F93984B4EB}" type="slidenum">
              <a:rPr lang="en-US" smtClean="0"/>
              <a:t>‹#›</a:t>
            </a:fld>
            <a:endParaRPr lang="en-US"/>
          </a:p>
        </p:txBody>
      </p:sp>
    </p:spTree>
    <p:extLst>
      <p:ext uri="{BB962C8B-B14F-4D97-AF65-F5344CB8AC3E}">
        <p14:creationId xmlns:p14="http://schemas.microsoft.com/office/powerpoint/2010/main" val="754479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9524B-C786-440D-823B-E1F93984B4EB}" type="slidenum">
              <a:rPr lang="en-US" smtClean="0"/>
              <a:t>9</a:t>
            </a:fld>
            <a:endParaRPr lang="en-US"/>
          </a:p>
        </p:txBody>
      </p:sp>
    </p:spTree>
    <p:extLst>
      <p:ext uri="{BB962C8B-B14F-4D97-AF65-F5344CB8AC3E}">
        <p14:creationId xmlns:p14="http://schemas.microsoft.com/office/powerpoint/2010/main" val="416855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9524B-C786-440D-823B-E1F93984B4EB}" type="slidenum">
              <a:rPr lang="en-US" smtClean="0"/>
              <a:t>10</a:t>
            </a:fld>
            <a:endParaRPr lang="en-US"/>
          </a:p>
        </p:txBody>
      </p:sp>
    </p:spTree>
    <p:extLst>
      <p:ext uri="{BB962C8B-B14F-4D97-AF65-F5344CB8AC3E}">
        <p14:creationId xmlns:p14="http://schemas.microsoft.com/office/powerpoint/2010/main" val="400405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9524B-C786-440D-823B-E1F93984B4EB}" type="slidenum">
              <a:rPr lang="en-US" smtClean="0"/>
              <a:t>13</a:t>
            </a:fld>
            <a:endParaRPr lang="en-US"/>
          </a:p>
        </p:txBody>
      </p:sp>
    </p:spTree>
    <p:extLst>
      <p:ext uri="{BB962C8B-B14F-4D97-AF65-F5344CB8AC3E}">
        <p14:creationId xmlns:p14="http://schemas.microsoft.com/office/powerpoint/2010/main" val="203452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6A6507F-387B-4B39-AE58-E6CD7EA07AB7}" type="datetimeFigureOut">
              <a:rPr lang="en-US" smtClean="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34338337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6507F-387B-4B39-AE58-E6CD7EA07AB7}"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10136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6507F-387B-4B39-AE58-E6CD7EA07AB7}"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244850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A6507F-387B-4B39-AE58-E6CD7EA07AB7}" type="datetimeFigureOut">
              <a:rPr lang="en-US" smtClean="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151897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6A6507F-387B-4B39-AE58-E6CD7EA07AB7}" type="datetimeFigureOut">
              <a:rPr lang="en-US" smtClean="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36665098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A6507F-387B-4B39-AE58-E6CD7EA07AB7}" type="datetimeFigureOut">
              <a:rPr lang="en-US" smtClean="0"/>
              <a:t>10/20/2020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76337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6A6507F-387B-4B39-AE58-E6CD7EA07AB7}" type="datetimeFigureOut">
              <a:rPr lang="en-US" smtClean="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7D8C34-701E-4307-BF2A-1CC440E5107F}"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4895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A6507F-387B-4B39-AE58-E6CD7EA07AB7}" type="datetimeFigureOut">
              <a:rPr lang="en-US" smtClean="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420562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6507F-387B-4B39-AE58-E6CD7EA07AB7}" type="datetimeFigureOut">
              <a:rPr lang="en-US" smtClean="0"/>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214567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6A6507F-387B-4B39-AE58-E6CD7EA07AB7}" type="datetimeFigureOut">
              <a:rPr lang="en-US" smtClean="0"/>
              <a:t>10/20/2020</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209230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6A6507F-387B-4B39-AE58-E6CD7EA07AB7}" type="datetimeFigureOut">
              <a:rPr lang="en-US" smtClean="0"/>
              <a:t>10/20/2020</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547D8C34-701E-4307-BF2A-1CC440E5107F}" type="slidenum">
              <a:rPr lang="en-US" smtClean="0"/>
              <a:t>‹#›</a:t>
            </a:fld>
            <a:endParaRPr lang="en-US" dirty="0"/>
          </a:p>
        </p:txBody>
      </p:sp>
    </p:spTree>
    <p:extLst>
      <p:ext uri="{BB962C8B-B14F-4D97-AF65-F5344CB8AC3E}">
        <p14:creationId xmlns:p14="http://schemas.microsoft.com/office/powerpoint/2010/main" val="414778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6A6507F-387B-4B39-AE58-E6CD7EA07AB7}" type="datetimeFigureOut">
              <a:rPr lang="en-US" smtClean="0"/>
              <a:t>10/20/2020</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47D8C34-701E-4307-BF2A-1CC440E5107F}" type="slidenum">
              <a:rPr lang="en-US" smtClean="0"/>
              <a:t>‹#›</a:t>
            </a:fld>
            <a:endParaRPr lang="en-US" dirty="0"/>
          </a:p>
        </p:txBody>
      </p:sp>
    </p:spTree>
    <p:extLst>
      <p:ext uri="{BB962C8B-B14F-4D97-AF65-F5344CB8AC3E}">
        <p14:creationId xmlns:p14="http://schemas.microsoft.com/office/powerpoint/2010/main" val="189283408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7046" y="1289303"/>
            <a:ext cx="7228833" cy="3339303"/>
          </a:xfrm>
          <a:ln>
            <a:noFill/>
          </a:ln>
        </p:spPr>
        <p:txBody>
          <a:bodyPr>
            <a:normAutofit/>
          </a:bodyPr>
          <a:lstStyle/>
          <a:p>
            <a:r>
              <a:rPr lang="en-US" sz="4400" dirty="0"/>
              <a:t>Crossroads Metropolitan District nos. 1-2</a:t>
            </a:r>
          </a:p>
        </p:txBody>
      </p:sp>
      <p:sp>
        <p:nvSpPr>
          <p:cNvPr id="3" name="Subtitle 2"/>
          <p:cNvSpPr>
            <a:spLocks noGrp="1"/>
          </p:cNvSpPr>
          <p:nvPr>
            <p:ph type="subTitle" idx="1"/>
          </p:nvPr>
        </p:nvSpPr>
        <p:spPr>
          <a:xfrm>
            <a:off x="947045" y="5334000"/>
            <a:ext cx="7228833" cy="883919"/>
          </a:xfrm>
        </p:spPr>
        <p:txBody>
          <a:bodyPr>
            <a:normAutofit/>
          </a:bodyPr>
          <a:lstStyle/>
          <a:p>
            <a:pPr>
              <a:lnSpc>
                <a:spcPct val="90000"/>
              </a:lnSpc>
            </a:pPr>
            <a:r>
              <a:rPr lang="en-US" sz="2000" dirty="0"/>
              <a:t>ID-20-001</a:t>
            </a:r>
          </a:p>
          <a:p>
            <a:pPr>
              <a:lnSpc>
                <a:spcPct val="90000"/>
              </a:lnSpc>
            </a:pPr>
            <a:r>
              <a:rPr lang="en-US" sz="1600" dirty="0"/>
              <a:t>Kari Parsons</a:t>
            </a:r>
          </a:p>
        </p:txBody>
      </p:sp>
    </p:spTree>
    <p:extLst>
      <p:ext uri="{BB962C8B-B14F-4D97-AF65-F5344CB8AC3E}">
        <p14:creationId xmlns:p14="http://schemas.microsoft.com/office/powerpoint/2010/main" val="332187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2A665C-995F-4815-A160-0B71018FB6F8}"/>
              </a:ext>
            </a:extLst>
          </p:cNvPr>
          <p:cNvPicPr>
            <a:picLocks noChangeAspect="1"/>
          </p:cNvPicPr>
          <p:nvPr/>
        </p:nvPicPr>
        <p:blipFill>
          <a:blip r:embed="rId3"/>
          <a:stretch>
            <a:fillRect/>
          </a:stretch>
        </p:blipFill>
        <p:spPr>
          <a:xfrm>
            <a:off x="107301" y="1545481"/>
            <a:ext cx="8610602" cy="5083919"/>
          </a:xfrm>
          <a:prstGeom prst="rect">
            <a:avLst/>
          </a:prstGeom>
        </p:spPr>
      </p:pic>
      <p:sp>
        <p:nvSpPr>
          <p:cNvPr id="3" name="Title 2"/>
          <p:cNvSpPr>
            <a:spLocks noGrp="1"/>
          </p:cNvSpPr>
          <p:nvPr>
            <p:ph type="title"/>
          </p:nvPr>
        </p:nvSpPr>
        <p:spPr>
          <a:xfrm>
            <a:off x="1277400" y="76200"/>
            <a:ext cx="6589199" cy="1219200"/>
          </a:xfrm>
        </p:spPr>
        <p:txBody>
          <a:bodyPr/>
          <a:lstStyle/>
          <a:p>
            <a:r>
              <a:rPr lang="en-US" dirty="0"/>
              <a:t>Zone Map</a:t>
            </a:r>
          </a:p>
        </p:txBody>
      </p:sp>
      <p:pic>
        <p:nvPicPr>
          <p:cNvPr id="5" name="Content Placeholder 4">
            <a:extLst>
              <a:ext uri="{FF2B5EF4-FFF2-40B4-BE49-F238E27FC236}">
                <a16:creationId xmlns:a16="http://schemas.microsoft.com/office/drawing/2014/main" id="{3B43F8F4-82C6-413F-BBFF-CDF89970F651}"/>
              </a:ext>
            </a:extLst>
          </p:cNvPr>
          <p:cNvPicPr>
            <a:picLocks noGrp="1" noChangeAspect="1"/>
          </p:cNvPicPr>
          <p:nvPr>
            <p:ph idx="1"/>
          </p:nvPr>
        </p:nvPicPr>
        <p:blipFill>
          <a:blip r:embed="rId4"/>
          <a:stretch>
            <a:fillRect/>
          </a:stretch>
        </p:blipFill>
        <p:spPr>
          <a:xfrm>
            <a:off x="1905000" y="4724400"/>
            <a:ext cx="859611" cy="499915"/>
          </a:xfrm>
          <a:prstGeom prst="rect">
            <a:avLst/>
          </a:prstGeom>
        </p:spPr>
      </p:pic>
      <p:pic>
        <p:nvPicPr>
          <p:cNvPr id="7" name="Content Placeholder 4">
            <a:extLst>
              <a:ext uri="{FF2B5EF4-FFF2-40B4-BE49-F238E27FC236}">
                <a16:creationId xmlns:a16="http://schemas.microsoft.com/office/drawing/2014/main" id="{6C1D6846-FDF6-493D-9201-4DF4CAE5DC64}"/>
              </a:ext>
            </a:extLst>
          </p:cNvPr>
          <p:cNvPicPr>
            <a:picLocks noChangeAspect="1"/>
          </p:cNvPicPr>
          <p:nvPr/>
        </p:nvPicPr>
        <p:blipFill>
          <a:blip r:embed="rId4"/>
          <a:stretch>
            <a:fillRect/>
          </a:stretch>
        </p:blipFill>
        <p:spPr>
          <a:xfrm>
            <a:off x="4597553" y="3331442"/>
            <a:ext cx="859611" cy="499915"/>
          </a:xfrm>
          <a:prstGeom prst="rect">
            <a:avLst/>
          </a:prstGeom>
        </p:spPr>
      </p:pic>
    </p:spTree>
    <p:extLst>
      <p:ext uri="{BB962C8B-B14F-4D97-AF65-F5344CB8AC3E}">
        <p14:creationId xmlns:p14="http://schemas.microsoft.com/office/powerpoint/2010/main" val="267862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2415" y="152400"/>
            <a:ext cx="6589199" cy="1280890"/>
          </a:xfrm>
        </p:spPr>
        <p:txBody>
          <a:bodyPr/>
          <a:lstStyle/>
          <a:p>
            <a:r>
              <a:rPr lang="en-US" dirty="0"/>
              <a:t>Background</a:t>
            </a:r>
          </a:p>
        </p:txBody>
      </p:sp>
      <p:sp>
        <p:nvSpPr>
          <p:cNvPr id="4" name="Content Placeholder 3">
            <a:extLst>
              <a:ext uri="{FF2B5EF4-FFF2-40B4-BE49-F238E27FC236}">
                <a16:creationId xmlns:a16="http://schemas.microsoft.com/office/drawing/2014/main" id="{949C985C-8A37-4E94-9990-4F12A2738F50}"/>
              </a:ext>
            </a:extLst>
          </p:cNvPr>
          <p:cNvSpPr>
            <a:spLocks noGrp="1"/>
          </p:cNvSpPr>
          <p:nvPr>
            <p:ph idx="1"/>
          </p:nvPr>
        </p:nvSpPr>
        <p:spPr>
          <a:xfrm>
            <a:off x="612387" y="1828800"/>
            <a:ext cx="2816614" cy="5029200"/>
          </a:xfrm>
        </p:spPr>
        <p:txBody>
          <a:bodyPr>
            <a:normAutofit/>
          </a:bodyPr>
          <a:lstStyle/>
          <a:p>
            <a:pPr marL="0" indent="0">
              <a:buNone/>
            </a:pPr>
            <a:endParaRPr lang="en-US" dirty="0"/>
          </a:p>
          <a:p>
            <a:pPr marL="0" indent="0">
              <a:buNone/>
            </a:pPr>
            <a:r>
              <a:rPr lang="en-US" dirty="0"/>
              <a:t>The parcel proposed to be included within the Crossroads Metropolitan District No. 1 and located north of highway 24 is zoned CR (Commercial Regional); no rezone (map amendment) request is anticipated. </a:t>
            </a:r>
          </a:p>
        </p:txBody>
      </p:sp>
      <p:pic>
        <p:nvPicPr>
          <p:cNvPr id="2" name="Picture 1">
            <a:extLst>
              <a:ext uri="{FF2B5EF4-FFF2-40B4-BE49-F238E27FC236}">
                <a16:creationId xmlns:a16="http://schemas.microsoft.com/office/drawing/2014/main" id="{C5E31D7F-93F9-4F7E-8DBB-9DC03420284C}"/>
              </a:ext>
            </a:extLst>
          </p:cNvPr>
          <p:cNvPicPr>
            <a:picLocks noChangeAspect="1"/>
          </p:cNvPicPr>
          <p:nvPr/>
        </p:nvPicPr>
        <p:blipFill>
          <a:blip r:embed="rId2"/>
          <a:stretch>
            <a:fillRect/>
          </a:stretch>
        </p:blipFill>
        <p:spPr>
          <a:xfrm>
            <a:off x="3170734" y="2672029"/>
            <a:ext cx="5912303" cy="4033571"/>
          </a:xfrm>
          <a:prstGeom prst="rect">
            <a:avLst/>
          </a:prstGeom>
        </p:spPr>
      </p:pic>
      <p:sp>
        <p:nvSpPr>
          <p:cNvPr id="5" name="Arrow: Right 4">
            <a:extLst>
              <a:ext uri="{FF2B5EF4-FFF2-40B4-BE49-F238E27FC236}">
                <a16:creationId xmlns:a16="http://schemas.microsoft.com/office/drawing/2014/main" id="{BCAF87F3-9ABE-44BC-ABCD-E66DAA1B10E1}"/>
              </a:ext>
            </a:extLst>
          </p:cNvPr>
          <p:cNvSpPr/>
          <p:nvPr/>
        </p:nvSpPr>
        <p:spPr>
          <a:xfrm rot="16200000">
            <a:off x="5786500" y="6055385"/>
            <a:ext cx="914400" cy="233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North</a:t>
            </a:r>
          </a:p>
        </p:txBody>
      </p:sp>
    </p:spTree>
    <p:extLst>
      <p:ext uri="{BB962C8B-B14F-4D97-AF65-F5344CB8AC3E}">
        <p14:creationId xmlns:p14="http://schemas.microsoft.com/office/powerpoint/2010/main" val="245749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2415" y="152400"/>
            <a:ext cx="6589199" cy="1280890"/>
          </a:xfrm>
        </p:spPr>
        <p:txBody>
          <a:bodyPr/>
          <a:lstStyle/>
          <a:p>
            <a:r>
              <a:rPr lang="en-US" dirty="0"/>
              <a:t>Background Continued</a:t>
            </a:r>
          </a:p>
        </p:txBody>
      </p:sp>
      <p:sp>
        <p:nvSpPr>
          <p:cNvPr id="4" name="Content Placeholder 3">
            <a:extLst>
              <a:ext uri="{FF2B5EF4-FFF2-40B4-BE49-F238E27FC236}">
                <a16:creationId xmlns:a16="http://schemas.microsoft.com/office/drawing/2014/main" id="{949C985C-8A37-4E94-9990-4F12A2738F50}"/>
              </a:ext>
            </a:extLst>
          </p:cNvPr>
          <p:cNvSpPr>
            <a:spLocks noGrp="1"/>
          </p:cNvSpPr>
          <p:nvPr>
            <p:ph idx="1"/>
          </p:nvPr>
        </p:nvSpPr>
        <p:spPr>
          <a:xfrm>
            <a:off x="228600" y="1634066"/>
            <a:ext cx="2438401" cy="5071533"/>
          </a:xfrm>
        </p:spPr>
        <p:txBody>
          <a:bodyPr>
            <a:normAutofit fontScale="85000" lnSpcReduction="20000"/>
          </a:bodyPr>
          <a:lstStyle/>
          <a:p>
            <a:pPr marL="0" indent="0">
              <a:buNone/>
            </a:pPr>
            <a:r>
              <a:rPr lang="en-US" dirty="0"/>
              <a:t>The parcels proposed to be included within the Crossroads Metropolitan District No. 2 are located south of Highway 24, north of Highway 94, and west of </a:t>
            </a:r>
            <a:r>
              <a:rPr lang="en-US" dirty="0" err="1"/>
              <a:t>Marksheffel</a:t>
            </a:r>
            <a:r>
              <a:rPr lang="en-US" dirty="0"/>
              <a:t> Road are zoned CR (Commercial Regional), M (Industrial- Obsolete), I-2 (Industrial), with CAD-O (Commercial Airport District- Overlay). </a:t>
            </a:r>
          </a:p>
          <a:p>
            <a:pPr marL="0" indent="0">
              <a:buNone/>
            </a:pPr>
            <a:endParaRPr lang="en-US" dirty="0"/>
          </a:p>
          <a:p>
            <a:pPr marL="0" indent="0">
              <a:buNone/>
            </a:pPr>
            <a:r>
              <a:rPr lang="en-US" dirty="0"/>
              <a:t>Approximately 44 acres south of Highway 24, to be placed in District No.2 inclusively, and conceptually depicts the following: 6 acres of detention area; 68 acres of commercial (373,000 commercial building square-feet); and 0.76 acres of public right-of-way. </a:t>
            </a:r>
          </a:p>
        </p:txBody>
      </p:sp>
      <p:pic>
        <p:nvPicPr>
          <p:cNvPr id="5" name="Picture 4">
            <a:extLst>
              <a:ext uri="{FF2B5EF4-FFF2-40B4-BE49-F238E27FC236}">
                <a16:creationId xmlns:a16="http://schemas.microsoft.com/office/drawing/2014/main" id="{05A63946-DAE2-4041-A83E-6D7823AA3096}"/>
              </a:ext>
            </a:extLst>
          </p:cNvPr>
          <p:cNvPicPr>
            <a:picLocks noChangeAspect="1"/>
          </p:cNvPicPr>
          <p:nvPr/>
        </p:nvPicPr>
        <p:blipFill>
          <a:blip r:embed="rId2"/>
          <a:stretch>
            <a:fillRect/>
          </a:stretch>
        </p:blipFill>
        <p:spPr>
          <a:xfrm>
            <a:off x="2667001" y="2057400"/>
            <a:ext cx="6638654" cy="4405952"/>
          </a:xfrm>
          <a:prstGeom prst="rect">
            <a:avLst/>
          </a:prstGeom>
        </p:spPr>
      </p:pic>
      <p:sp>
        <p:nvSpPr>
          <p:cNvPr id="7" name="Arrow: Right 6">
            <a:extLst>
              <a:ext uri="{FF2B5EF4-FFF2-40B4-BE49-F238E27FC236}">
                <a16:creationId xmlns:a16="http://schemas.microsoft.com/office/drawing/2014/main" id="{420F2C39-B1CE-4469-91D3-39FD3ED28B52}"/>
              </a:ext>
            </a:extLst>
          </p:cNvPr>
          <p:cNvSpPr/>
          <p:nvPr/>
        </p:nvSpPr>
        <p:spPr>
          <a:xfrm rot="20458011">
            <a:off x="6629400" y="58674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North</a:t>
            </a:r>
          </a:p>
        </p:txBody>
      </p:sp>
    </p:spTree>
    <p:extLst>
      <p:ext uri="{BB962C8B-B14F-4D97-AF65-F5344CB8AC3E}">
        <p14:creationId xmlns:p14="http://schemas.microsoft.com/office/powerpoint/2010/main" val="354320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C8B63F22-9009-4F0F-8C77-BA6C8FB950DE}"/>
              </a:ext>
            </a:extLst>
          </p:cNvPr>
          <p:cNvPicPr>
            <a:picLocks noGrp="1" noChangeAspect="1"/>
          </p:cNvPicPr>
          <p:nvPr>
            <p:ph idx="1"/>
          </p:nvPr>
        </p:nvPicPr>
        <p:blipFill>
          <a:blip r:embed="rId3"/>
          <a:stretch>
            <a:fillRect/>
          </a:stretch>
        </p:blipFill>
        <p:spPr>
          <a:xfrm>
            <a:off x="609600" y="2188961"/>
            <a:ext cx="7708253" cy="4406900"/>
          </a:xfrm>
          <a:prstGeom prst="rect">
            <a:avLst/>
          </a:prstGeom>
        </p:spPr>
      </p:pic>
      <p:sp>
        <p:nvSpPr>
          <p:cNvPr id="5" name="Title 4"/>
          <p:cNvSpPr>
            <a:spLocks noGrp="1"/>
          </p:cNvSpPr>
          <p:nvPr>
            <p:ph type="title"/>
          </p:nvPr>
        </p:nvSpPr>
        <p:spPr>
          <a:xfrm>
            <a:off x="1603122" y="168499"/>
            <a:ext cx="5937755" cy="1188720"/>
          </a:xfrm>
        </p:spPr>
        <p:txBody>
          <a:bodyPr/>
          <a:lstStyle/>
          <a:p>
            <a:r>
              <a:rPr lang="en-US" dirty="0"/>
              <a:t>Additional Land map</a:t>
            </a:r>
          </a:p>
        </p:txBody>
      </p:sp>
      <p:sp>
        <p:nvSpPr>
          <p:cNvPr id="3" name="Rectangle 2"/>
          <p:cNvSpPr/>
          <p:nvPr/>
        </p:nvSpPr>
        <p:spPr>
          <a:xfrm>
            <a:off x="1231652" y="4284689"/>
            <a:ext cx="1295400" cy="215444"/>
          </a:xfrm>
          <a:prstGeom prst="rect">
            <a:avLst/>
          </a:prstGeom>
        </p:spPr>
        <p:txBody>
          <a:bodyPr wrap="square">
            <a:spAutoFit/>
          </a:bodyPr>
          <a:lstStyle/>
          <a:p>
            <a:endParaRPr lang="en-US" sz="800" dirty="0"/>
          </a:p>
        </p:txBody>
      </p:sp>
      <p:sp>
        <p:nvSpPr>
          <p:cNvPr id="6" name="Rectangle 5"/>
          <p:cNvSpPr/>
          <p:nvPr/>
        </p:nvSpPr>
        <p:spPr>
          <a:xfrm>
            <a:off x="2286291" y="4747173"/>
            <a:ext cx="1941332" cy="215444"/>
          </a:xfrm>
          <a:prstGeom prst="rect">
            <a:avLst/>
          </a:prstGeom>
        </p:spPr>
        <p:txBody>
          <a:bodyPr wrap="square">
            <a:spAutoFit/>
          </a:bodyPr>
          <a:lstStyle/>
          <a:p>
            <a:r>
              <a:rPr lang="en-US" sz="800" dirty="0"/>
              <a:t>Meadowbrook Parkway Connection</a:t>
            </a:r>
          </a:p>
        </p:txBody>
      </p:sp>
      <p:sp>
        <p:nvSpPr>
          <p:cNvPr id="11" name="Rectangle 10"/>
          <p:cNvSpPr/>
          <p:nvPr/>
        </p:nvSpPr>
        <p:spPr>
          <a:xfrm>
            <a:off x="1863164" y="3870199"/>
            <a:ext cx="676175" cy="461665"/>
          </a:xfrm>
          <a:prstGeom prst="rect">
            <a:avLst/>
          </a:prstGeom>
        </p:spPr>
        <p:txBody>
          <a:bodyPr wrap="square">
            <a:spAutoFit/>
          </a:bodyPr>
          <a:lstStyle/>
          <a:p>
            <a:endParaRPr lang="en-US" sz="800" dirty="0"/>
          </a:p>
          <a:p>
            <a:endParaRPr lang="en-US" sz="800" dirty="0"/>
          </a:p>
          <a:p>
            <a:r>
              <a:rPr lang="en-US" sz="800" dirty="0"/>
              <a:t>              </a:t>
            </a:r>
          </a:p>
        </p:txBody>
      </p:sp>
      <p:sp>
        <p:nvSpPr>
          <p:cNvPr id="14" name="Rectangle 13"/>
          <p:cNvSpPr/>
          <p:nvPr/>
        </p:nvSpPr>
        <p:spPr>
          <a:xfrm>
            <a:off x="2286290" y="5256201"/>
            <a:ext cx="213520" cy="215444"/>
          </a:xfrm>
          <a:prstGeom prst="rect">
            <a:avLst/>
          </a:prstGeom>
        </p:spPr>
        <p:txBody>
          <a:bodyPr wrap="none">
            <a:spAutoFit/>
          </a:bodyPr>
          <a:lstStyle/>
          <a:p>
            <a:r>
              <a:rPr lang="en-US" sz="800" dirty="0"/>
              <a:t> </a:t>
            </a:r>
          </a:p>
        </p:txBody>
      </p:sp>
      <p:sp>
        <p:nvSpPr>
          <p:cNvPr id="16" name="Rectangle 15"/>
          <p:cNvSpPr/>
          <p:nvPr/>
        </p:nvSpPr>
        <p:spPr>
          <a:xfrm>
            <a:off x="5151390" y="1768791"/>
            <a:ext cx="213520" cy="215444"/>
          </a:xfrm>
          <a:prstGeom prst="rect">
            <a:avLst/>
          </a:prstGeom>
        </p:spPr>
        <p:txBody>
          <a:bodyPr wrap="none">
            <a:spAutoFit/>
          </a:bodyPr>
          <a:lstStyle/>
          <a:p>
            <a:r>
              <a:rPr lang="en-US" sz="800" dirty="0"/>
              <a:t> </a:t>
            </a:r>
          </a:p>
        </p:txBody>
      </p:sp>
      <p:sp>
        <p:nvSpPr>
          <p:cNvPr id="19" name="Rectangle 18"/>
          <p:cNvSpPr/>
          <p:nvPr/>
        </p:nvSpPr>
        <p:spPr>
          <a:xfrm>
            <a:off x="1699026" y="5240813"/>
            <a:ext cx="695425" cy="215444"/>
          </a:xfrm>
          <a:prstGeom prst="rect">
            <a:avLst/>
          </a:prstGeom>
        </p:spPr>
        <p:txBody>
          <a:bodyPr wrap="square">
            <a:spAutoFit/>
          </a:bodyPr>
          <a:lstStyle/>
          <a:p>
            <a:endParaRPr lang="en-US" sz="800" dirty="0"/>
          </a:p>
        </p:txBody>
      </p:sp>
      <p:sp>
        <p:nvSpPr>
          <p:cNvPr id="21" name="Rectangle 20">
            <a:extLst>
              <a:ext uri="{FF2B5EF4-FFF2-40B4-BE49-F238E27FC236}">
                <a16:creationId xmlns:a16="http://schemas.microsoft.com/office/drawing/2014/main" id="{66979067-A8AC-4029-8BBF-5E7C3773DDE5}"/>
              </a:ext>
            </a:extLst>
          </p:cNvPr>
          <p:cNvSpPr/>
          <p:nvPr/>
        </p:nvSpPr>
        <p:spPr>
          <a:xfrm>
            <a:off x="2394451" y="4669410"/>
            <a:ext cx="708088" cy="127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8" name="Freeform: Shape 27">
            <a:extLst>
              <a:ext uri="{FF2B5EF4-FFF2-40B4-BE49-F238E27FC236}">
                <a16:creationId xmlns:a16="http://schemas.microsoft.com/office/drawing/2014/main" id="{CC2D4256-6BF5-4D27-8A95-AD42352BADAC}"/>
              </a:ext>
            </a:extLst>
          </p:cNvPr>
          <p:cNvSpPr/>
          <p:nvPr/>
        </p:nvSpPr>
        <p:spPr>
          <a:xfrm>
            <a:off x="6498454" y="2654423"/>
            <a:ext cx="982786" cy="958789"/>
          </a:xfrm>
          <a:custGeom>
            <a:avLst/>
            <a:gdLst>
              <a:gd name="connsiteX0" fmla="*/ 0 w 982786"/>
              <a:gd name="connsiteY0" fmla="*/ 0 h 958789"/>
              <a:gd name="connsiteX1" fmla="*/ 319596 w 982786"/>
              <a:gd name="connsiteY1" fmla="*/ 142043 h 958789"/>
              <a:gd name="connsiteX2" fmla="*/ 603682 w 982786"/>
              <a:gd name="connsiteY2" fmla="*/ 381740 h 958789"/>
              <a:gd name="connsiteX3" fmla="*/ 798991 w 982786"/>
              <a:gd name="connsiteY3" fmla="*/ 719092 h 958789"/>
              <a:gd name="connsiteX4" fmla="*/ 923278 w 982786"/>
              <a:gd name="connsiteY4" fmla="*/ 914400 h 958789"/>
              <a:gd name="connsiteX5" fmla="*/ 967666 w 982786"/>
              <a:gd name="connsiteY5" fmla="*/ 958789 h 95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786" h="958789">
                <a:moveTo>
                  <a:pt x="0" y="0"/>
                </a:moveTo>
                <a:cubicBezTo>
                  <a:pt x="109491" y="39210"/>
                  <a:pt x="218982" y="78420"/>
                  <a:pt x="319596" y="142043"/>
                </a:cubicBezTo>
                <a:cubicBezTo>
                  <a:pt x="420210" y="205666"/>
                  <a:pt x="523783" y="285565"/>
                  <a:pt x="603682" y="381740"/>
                </a:cubicBezTo>
                <a:cubicBezTo>
                  <a:pt x="683581" y="477915"/>
                  <a:pt x="745725" y="630315"/>
                  <a:pt x="798991" y="719092"/>
                </a:cubicBezTo>
                <a:cubicBezTo>
                  <a:pt x="852257" y="807869"/>
                  <a:pt x="895166" y="874451"/>
                  <a:pt x="923278" y="914400"/>
                </a:cubicBezTo>
                <a:cubicBezTo>
                  <a:pt x="951391" y="954350"/>
                  <a:pt x="1010575" y="945473"/>
                  <a:pt x="967666" y="958789"/>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useBgFill="1">
        <p:nvSpPr>
          <p:cNvPr id="8" name="Freeform: Shape 7">
            <a:extLst>
              <a:ext uri="{FF2B5EF4-FFF2-40B4-BE49-F238E27FC236}">
                <a16:creationId xmlns:a16="http://schemas.microsoft.com/office/drawing/2014/main" id="{F1B45B7B-CD2B-4C4F-B542-8AA5166C390B}"/>
              </a:ext>
            </a:extLst>
          </p:cNvPr>
          <p:cNvSpPr/>
          <p:nvPr/>
        </p:nvSpPr>
        <p:spPr>
          <a:xfrm>
            <a:off x="3959441" y="4465468"/>
            <a:ext cx="1473693" cy="1216241"/>
          </a:xfrm>
          <a:custGeom>
            <a:avLst/>
            <a:gdLst>
              <a:gd name="connsiteX0" fmla="*/ 8877 w 1473693"/>
              <a:gd name="connsiteY0" fmla="*/ 177553 h 1216241"/>
              <a:gd name="connsiteX1" fmla="*/ 0 w 1473693"/>
              <a:gd name="connsiteY1" fmla="*/ 1216241 h 1216241"/>
              <a:gd name="connsiteX2" fmla="*/ 470516 w 1473693"/>
              <a:gd name="connsiteY2" fmla="*/ 1047565 h 1216241"/>
              <a:gd name="connsiteX3" fmla="*/ 1473693 w 1473693"/>
              <a:gd name="connsiteY3" fmla="*/ 275208 h 1216241"/>
              <a:gd name="connsiteX4" fmla="*/ 1269507 w 1473693"/>
              <a:gd name="connsiteY4" fmla="*/ 0 h 1216241"/>
              <a:gd name="connsiteX5" fmla="*/ 1065320 w 1473693"/>
              <a:gd name="connsiteY5" fmla="*/ 142043 h 1216241"/>
              <a:gd name="connsiteX6" fmla="*/ 532660 w 1473693"/>
              <a:gd name="connsiteY6" fmla="*/ 168676 h 1216241"/>
              <a:gd name="connsiteX7" fmla="*/ 115409 w 1473693"/>
              <a:gd name="connsiteY7" fmla="*/ 213064 h 1216241"/>
              <a:gd name="connsiteX8" fmla="*/ 71021 w 1473693"/>
              <a:gd name="connsiteY8" fmla="*/ 213064 h 121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693" h="1216241">
                <a:moveTo>
                  <a:pt x="8877" y="177553"/>
                </a:moveTo>
                <a:lnTo>
                  <a:pt x="0" y="1216241"/>
                </a:lnTo>
                <a:lnTo>
                  <a:pt x="470516" y="1047565"/>
                </a:lnTo>
                <a:lnTo>
                  <a:pt x="1473693" y="275208"/>
                </a:lnTo>
                <a:lnTo>
                  <a:pt x="1269507" y="0"/>
                </a:lnTo>
                <a:lnTo>
                  <a:pt x="1065320" y="142043"/>
                </a:lnTo>
                <a:lnTo>
                  <a:pt x="532660" y="168676"/>
                </a:lnTo>
                <a:lnTo>
                  <a:pt x="115409" y="213064"/>
                </a:lnTo>
                <a:lnTo>
                  <a:pt x="71021" y="213064"/>
                </a:ln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3610433-7079-4EDC-9F2A-279A908A0C9F}"/>
              </a:ext>
            </a:extLst>
          </p:cNvPr>
          <p:cNvSpPr/>
          <p:nvPr/>
        </p:nvSpPr>
        <p:spPr>
          <a:xfrm>
            <a:off x="6755907" y="2414726"/>
            <a:ext cx="630314" cy="2095130"/>
          </a:xfrm>
          <a:custGeom>
            <a:avLst/>
            <a:gdLst>
              <a:gd name="connsiteX0" fmla="*/ 630314 w 630314"/>
              <a:gd name="connsiteY0" fmla="*/ 0 h 2095130"/>
              <a:gd name="connsiteX1" fmla="*/ 612559 w 630314"/>
              <a:gd name="connsiteY1" fmla="*/ 2032987 h 2095130"/>
              <a:gd name="connsiteX2" fmla="*/ 0 w 630314"/>
              <a:gd name="connsiteY2" fmla="*/ 2095130 h 2095130"/>
            </a:gdLst>
            <a:ahLst/>
            <a:cxnLst>
              <a:cxn ang="0">
                <a:pos x="connsiteX0" y="connsiteY0"/>
              </a:cxn>
              <a:cxn ang="0">
                <a:pos x="connsiteX1" y="connsiteY1"/>
              </a:cxn>
              <a:cxn ang="0">
                <a:pos x="connsiteX2" y="connsiteY2"/>
              </a:cxn>
            </a:cxnLst>
            <a:rect l="l" t="t" r="r" b="b"/>
            <a:pathLst>
              <a:path w="630314" h="2095130">
                <a:moveTo>
                  <a:pt x="630314" y="0"/>
                </a:moveTo>
                <a:lnTo>
                  <a:pt x="612559" y="2032987"/>
                </a:lnTo>
                <a:lnTo>
                  <a:pt x="0" y="209513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2B83246-92AD-4257-8909-3F0F27B23C74}"/>
              </a:ext>
            </a:extLst>
          </p:cNvPr>
          <p:cNvSpPr/>
          <p:nvPr/>
        </p:nvSpPr>
        <p:spPr>
          <a:xfrm>
            <a:off x="5859262" y="2432482"/>
            <a:ext cx="1518082" cy="2574524"/>
          </a:xfrm>
          <a:custGeom>
            <a:avLst/>
            <a:gdLst>
              <a:gd name="connsiteX0" fmla="*/ 1518082 w 1518082"/>
              <a:gd name="connsiteY0" fmla="*/ 0 h 2574524"/>
              <a:gd name="connsiteX1" fmla="*/ 1509204 w 1518082"/>
              <a:gd name="connsiteY1" fmla="*/ 2015231 h 2574524"/>
              <a:gd name="connsiteX2" fmla="*/ 1012055 w 1518082"/>
              <a:gd name="connsiteY2" fmla="*/ 2024108 h 2574524"/>
              <a:gd name="connsiteX3" fmla="*/ 656948 w 1518082"/>
              <a:gd name="connsiteY3" fmla="*/ 2024108 h 2574524"/>
              <a:gd name="connsiteX4" fmla="*/ 479394 w 1518082"/>
              <a:gd name="connsiteY4" fmla="*/ 2121763 h 2574524"/>
              <a:gd name="connsiteX5" fmla="*/ 221942 w 1518082"/>
              <a:gd name="connsiteY5" fmla="*/ 2219417 h 2574524"/>
              <a:gd name="connsiteX6" fmla="*/ 88777 w 1518082"/>
              <a:gd name="connsiteY6" fmla="*/ 2521258 h 2574524"/>
              <a:gd name="connsiteX7" fmla="*/ 53266 w 1518082"/>
              <a:gd name="connsiteY7" fmla="*/ 2574524 h 2574524"/>
              <a:gd name="connsiteX8" fmla="*/ 195309 w 1518082"/>
              <a:gd name="connsiteY8" fmla="*/ 2237172 h 2574524"/>
              <a:gd name="connsiteX9" fmla="*/ 0 w 1518082"/>
              <a:gd name="connsiteY9" fmla="*/ 2095130 h 2574524"/>
              <a:gd name="connsiteX10" fmla="*/ 506027 w 1518082"/>
              <a:gd name="connsiteY10" fmla="*/ 1438182 h 2574524"/>
              <a:gd name="connsiteX11" fmla="*/ 763480 w 1518082"/>
              <a:gd name="connsiteY11" fmla="*/ 941033 h 2574524"/>
              <a:gd name="connsiteX12" fmla="*/ 1260629 w 1518082"/>
              <a:gd name="connsiteY12" fmla="*/ 399495 h 2574524"/>
              <a:gd name="connsiteX13" fmla="*/ 1473693 w 1518082"/>
              <a:gd name="connsiteY13" fmla="*/ 53266 h 257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8082" h="2574524">
                <a:moveTo>
                  <a:pt x="1518082" y="0"/>
                </a:moveTo>
                <a:cubicBezTo>
                  <a:pt x="1515123" y="671744"/>
                  <a:pt x="1512163" y="1343487"/>
                  <a:pt x="1509204" y="2015231"/>
                </a:cubicBezTo>
                <a:lnTo>
                  <a:pt x="1012055" y="2024108"/>
                </a:lnTo>
                <a:lnTo>
                  <a:pt x="656948" y="2024108"/>
                </a:lnTo>
                <a:lnTo>
                  <a:pt x="479394" y="2121763"/>
                </a:lnTo>
                <a:lnTo>
                  <a:pt x="221942" y="2219417"/>
                </a:lnTo>
                <a:lnTo>
                  <a:pt x="88777" y="2521258"/>
                </a:lnTo>
                <a:lnTo>
                  <a:pt x="53266" y="2574524"/>
                </a:lnTo>
                <a:lnTo>
                  <a:pt x="195309" y="2237172"/>
                </a:lnTo>
                <a:lnTo>
                  <a:pt x="0" y="2095130"/>
                </a:lnTo>
                <a:lnTo>
                  <a:pt x="506027" y="1438182"/>
                </a:lnTo>
                <a:lnTo>
                  <a:pt x="763480" y="941033"/>
                </a:lnTo>
                <a:lnTo>
                  <a:pt x="1260629" y="399495"/>
                </a:lnTo>
                <a:lnTo>
                  <a:pt x="1473693" y="53266"/>
                </a:ln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A19E946-EE44-4F28-8526-308967AC50FC}"/>
              </a:ext>
            </a:extLst>
          </p:cNvPr>
          <p:cNvSpPr/>
          <p:nvPr/>
        </p:nvSpPr>
        <p:spPr>
          <a:xfrm>
            <a:off x="5983550" y="4447713"/>
            <a:ext cx="1393794" cy="514904"/>
          </a:xfrm>
          <a:custGeom>
            <a:avLst/>
            <a:gdLst>
              <a:gd name="connsiteX0" fmla="*/ 1376038 w 1393794"/>
              <a:gd name="connsiteY0" fmla="*/ 514904 h 514904"/>
              <a:gd name="connsiteX1" fmla="*/ 0 w 1393794"/>
              <a:gd name="connsiteY1" fmla="*/ 488271 h 514904"/>
              <a:gd name="connsiteX2" fmla="*/ 115409 w 1393794"/>
              <a:gd name="connsiteY2" fmla="*/ 239697 h 514904"/>
              <a:gd name="connsiteX3" fmla="*/ 585926 w 1393794"/>
              <a:gd name="connsiteY3" fmla="*/ 26633 h 514904"/>
              <a:gd name="connsiteX4" fmla="*/ 1384916 w 1393794"/>
              <a:gd name="connsiteY4" fmla="*/ 0 h 514904"/>
              <a:gd name="connsiteX5" fmla="*/ 1393794 w 1393794"/>
              <a:gd name="connsiteY5" fmla="*/ 452761 h 51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794" h="514904">
                <a:moveTo>
                  <a:pt x="1376038" y="514904"/>
                </a:moveTo>
                <a:lnTo>
                  <a:pt x="0" y="488271"/>
                </a:lnTo>
                <a:lnTo>
                  <a:pt x="115409" y="239697"/>
                </a:lnTo>
                <a:lnTo>
                  <a:pt x="585926" y="26633"/>
                </a:lnTo>
                <a:lnTo>
                  <a:pt x="1384916" y="0"/>
                </a:lnTo>
                <a:lnTo>
                  <a:pt x="1393794" y="452761"/>
                </a:lnTo>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86BCEFC-C7AF-4302-8130-8DFA339D46DA}"/>
              </a:ext>
            </a:extLst>
          </p:cNvPr>
          <p:cNvSpPr/>
          <p:nvPr/>
        </p:nvSpPr>
        <p:spPr>
          <a:xfrm>
            <a:off x="4227623" y="4669410"/>
            <a:ext cx="1755927" cy="293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Sports Park</a:t>
            </a:r>
          </a:p>
        </p:txBody>
      </p:sp>
      <p:sp>
        <p:nvSpPr>
          <p:cNvPr id="15" name="Rectangle 14">
            <a:extLst>
              <a:ext uri="{FF2B5EF4-FFF2-40B4-BE49-F238E27FC236}">
                <a16:creationId xmlns:a16="http://schemas.microsoft.com/office/drawing/2014/main" id="{1184AEF5-51D0-4719-A1C4-AA607E8FD51C}"/>
              </a:ext>
            </a:extLst>
          </p:cNvPr>
          <p:cNvSpPr/>
          <p:nvPr/>
        </p:nvSpPr>
        <p:spPr>
          <a:xfrm>
            <a:off x="407420" y="6527103"/>
            <a:ext cx="8329157" cy="338554"/>
          </a:xfrm>
          <a:prstGeom prst="rect">
            <a:avLst/>
          </a:prstGeom>
        </p:spPr>
        <p:txBody>
          <a:bodyPr wrap="square">
            <a:spAutoFit/>
          </a:bodyPr>
          <a:lstStyle/>
          <a:p>
            <a:r>
              <a:rPr lang="en-US" sz="1600" dirty="0"/>
              <a:t>The additional inclusion area of 19.6 acres is depicted on the conceptual layout as a sports park.</a:t>
            </a:r>
          </a:p>
        </p:txBody>
      </p:sp>
    </p:spTree>
    <p:extLst>
      <p:ext uri="{BB962C8B-B14F-4D97-AF65-F5344CB8AC3E}">
        <p14:creationId xmlns:p14="http://schemas.microsoft.com/office/powerpoint/2010/main" val="235537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259080"/>
            <a:ext cx="5937755" cy="1188720"/>
          </a:xfrm>
        </p:spPr>
        <p:txBody>
          <a:bodyPr/>
          <a:lstStyle/>
          <a:p>
            <a:r>
              <a:rPr lang="en-US" dirty="0"/>
              <a:t>Mill Levy and bonding</a:t>
            </a:r>
          </a:p>
        </p:txBody>
      </p:sp>
      <p:sp>
        <p:nvSpPr>
          <p:cNvPr id="2" name="Content Placeholder 1"/>
          <p:cNvSpPr>
            <a:spLocks noGrp="1"/>
          </p:cNvSpPr>
          <p:nvPr>
            <p:ph idx="1"/>
          </p:nvPr>
        </p:nvSpPr>
        <p:spPr>
          <a:xfrm>
            <a:off x="304800" y="1447800"/>
            <a:ext cx="8686799" cy="5410200"/>
          </a:xfrm>
        </p:spPr>
        <p:txBody>
          <a:bodyPr>
            <a:normAutofit/>
          </a:bodyPr>
          <a:lstStyle/>
          <a:p>
            <a:pPr marL="0" indent="0">
              <a:buNone/>
            </a:pPr>
            <a:r>
              <a:rPr lang="en-US" dirty="0"/>
              <a:t>The applicant is requesting approval of a maximum combined mill levy cap of 60 mills, </a:t>
            </a:r>
          </a:p>
          <a:p>
            <a:pPr marL="0" indent="0">
              <a:buNone/>
            </a:pPr>
            <a:r>
              <a:rPr lang="en-US" dirty="0"/>
              <a:t>	50 mills devoted for commercial debt service, and 	</a:t>
            </a:r>
          </a:p>
          <a:p>
            <a:pPr marL="0" indent="0">
              <a:buNone/>
            </a:pPr>
            <a:r>
              <a:rPr lang="en-US" dirty="0"/>
              <a:t>	10 mills for operations and maintenance.  </a:t>
            </a:r>
          </a:p>
          <a:p>
            <a:pPr marL="0" indent="0">
              <a:buNone/>
            </a:pPr>
            <a:r>
              <a:rPr lang="en-US" dirty="0"/>
              <a:t>The Board of County Commissioners policies limit the maximum mills to 60 mills with an additional Special Purpose Mill Levy of 5 mills being allowed if covenant enforcement authority is being proposed. </a:t>
            </a:r>
          </a:p>
          <a:p>
            <a:pPr marL="0" indent="0">
              <a:buNone/>
            </a:pPr>
            <a:r>
              <a:rPr lang="en-US" dirty="0"/>
              <a:t>	5 mills for covenant enforcement is NOT requested</a:t>
            </a:r>
          </a:p>
          <a:p>
            <a:pPr marL="0" indent="0">
              <a:buNone/>
            </a:pPr>
            <a:r>
              <a:rPr lang="en-US" dirty="0"/>
              <a:t>Crossroads Metropolitan District Nos. 1-2 may perform covenant enforcement pursuant to their statutory authority.  </a:t>
            </a:r>
          </a:p>
          <a:p>
            <a:pPr marL="0" indent="0">
              <a:buNone/>
            </a:pPr>
            <a:r>
              <a:rPr lang="en-US" dirty="0"/>
              <a:t>A maximum debt authorization of $52 million</a:t>
            </a:r>
          </a:p>
          <a:p>
            <a:pPr marL="0" indent="0">
              <a:buNone/>
            </a:pPr>
            <a:r>
              <a:rPr lang="en-US" dirty="0"/>
              <a:t>The period of maturity for any issued debt, not including developer funding agreements, is limited to no more than thirty (30) years without prior approval from the Board of County Commissioners.  The applicant is requesting a thirty (30) year period of maturity for any issued debt.</a:t>
            </a:r>
          </a:p>
        </p:txBody>
      </p:sp>
    </p:spTree>
    <p:extLst>
      <p:ext uri="{BB962C8B-B14F-4D97-AF65-F5344CB8AC3E}">
        <p14:creationId xmlns:p14="http://schemas.microsoft.com/office/powerpoint/2010/main" val="241180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152400"/>
            <a:ext cx="5937755" cy="1188720"/>
          </a:xfrm>
        </p:spPr>
        <p:txBody>
          <a:bodyPr/>
          <a:lstStyle/>
          <a:p>
            <a:r>
              <a:rPr lang="en-US" dirty="0"/>
              <a:t>Existing Mill Levies 2020</a:t>
            </a:r>
          </a:p>
        </p:txBody>
      </p:sp>
      <p:sp>
        <p:nvSpPr>
          <p:cNvPr id="2" name="Content Placeholder 1"/>
          <p:cNvSpPr>
            <a:spLocks noGrp="1"/>
          </p:cNvSpPr>
          <p:nvPr>
            <p:ph idx="1"/>
          </p:nvPr>
        </p:nvSpPr>
        <p:spPr>
          <a:xfrm>
            <a:off x="609601" y="2133600"/>
            <a:ext cx="8382000" cy="4343400"/>
          </a:xfrm>
        </p:spPr>
        <p:txBody>
          <a:bodyPr>
            <a:normAutofit fontScale="77500" lnSpcReduction="20000"/>
          </a:bodyPr>
          <a:lstStyle/>
          <a:p>
            <a:r>
              <a:rPr lang="en-US" dirty="0"/>
              <a:t>El Paso County					7.222</a:t>
            </a:r>
          </a:p>
          <a:p>
            <a:r>
              <a:rPr lang="en-US" dirty="0"/>
              <a:t>El Paso County Road and Bridge				0.330</a:t>
            </a:r>
          </a:p>
          <a:p>
            <a:r>
              <a:rPr lang="en-US" dirty="0">
                <a:solidFill>
                  <a:schemeClr val="tx1">
                    <a:lumMod val="75000"/>
                    <a:lumOff val="25000"/>
                  </a:schemeClr>
                </a:solidFill>
              </a:rPr>
              <a:t>School District No. 11				51.558</a:t>
            </a:r>
          </a:p>
          <a:p>
            <a:r>
              <a:rPr lang="en-US" dirty="0"/>
              <a:t>Pikes Peak Library District				3.731	</a:t>
            </a:r>
          </a:p>
          <a:p>
            <a:r>
              <a:rPr lang="en-US" dirty="0"/>
              <a:t>Cimarron Hills Fire Protection District			16.200</a:t>
            </a:r>
          </a:p>
          <a:p>
            <a:r>
              <a:rPr lang="en-US" dirty="0"/>
              <a:t>Cherokee Metropolitan District			                  zero</a:t>
            </a:r>
          </a:p>
          <a:p>
            <a:pPr marL="45720" indent="0">
              <a:buNone/>
            </a:pPr>
            <a:r>
              <a:rPr lang="en-US" b="1" u="sng" dirty="0"/>
              <a:t>TOTAL:						79.041</a:t>
            </a:r>
          </a:p>
          <a:p>
            <a:pPr marL="45720" indent="0">
              <a:buNone/>
            </a:pPr>
            <a:endParaRPr lang="en-US" dirty="0"/>
          </a:p>
          <a:p>
            <a:pPr marL="45720" indent="0">
              <a:buNone/>
            </a:pPr>
            <a:endParaRPr lang="en-US" b="1" dirty="0"/>
          </a:p>
          <a:p>
            <a:pPr marL="45720" indent="0">
              <a:buNone/>
            </a:pPr>
            <a:r>
              <a:rPr lang="en-US" b="1" u="sng" dirty="0"/>
              <a:t>PROPOSED NEW DISTRICT No. 1 TOTAL:		139.041</a:t>
            </a:r>
          </a:p>
          <a:p>
            <a:pPr marL="45720" indent="0">
              <a:buNone/>
            </a:pPr>
            <a:r>
              <a:rPr lang="en-US" b="1" u="sng" dirty="0"/>
              <a:t>PROPOSED NEW DISTRICT No. 2  TOTAL:		122.841 (No fire protection)</a:t>
            </a:r>
          </a:p>
          <a:p>
            <a:pPr marL="45720" indent="0">
              <a:buNone/>
            </a:pPr>
            <a:endParaRPr lang="en-US" u="sng" dirty="0"/>
          </a:p>
          <a:p>
            <a:pPr marL="45720" indent="0">
              <a:buNone/>
            </a:pPr>
            <a:r>
              <a:rPr lang="en-US" dirty="0"/>
              <a:t>*The current assessed rate of 7.15 is a residential rate, if the zoning is approved, and the lots are developed, a new assessment of 29.00 can be assessed to each individual lot. This will be a drastic change in the taxes assessed against each property. </a:t>
            </a:r>
          </a:p>
          <a:p>
            <a:pPr marL="45720" indent="0">
              <a:buNone/>
            </a:pPr>
            <a:endParaRPr lang="en-US" u="sng" dirty="0"/>
          </a:p>
        </p:txBody>
      </p:sp>
    </p:spTree>
    <p:extLst>
      <p:ext uri="{BB962C8B-B14F-4D97-AF65-F5344CB8AC3E}">
        <p14:creationId xmlns:p14="http://schemas.microsoft.com/office/powerpoint/2010/main" val="323957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304800"/>
            <a:ext cx="5937755" cy="1188720"/>
          </a:xfrm>
        </p:spPr>
        <p:txBody>
          <a:bodyPr/>
          <a:lstStyle/>
          <a:p>
            <a:r>
              <a:rPr lang="en-US" dirty="0"/>
              <a:t>Finance Department analysis</a:t>
            </a:r>
          </a:p>
        </p:txBody>
      </p:sp>
      <p:sp>
        <p:nvSpPr>
          <p:cNvPr id="2" name="Content Placeholder 1"/>
          <p:cNvSpPr>
            <a:spLocks noGrp="1"/>
          </p:cNvSpPr>
          <p:nvPr>
            <p:ph idx="1"/>
          </p:nvPr>
        </p:nvSpPr>
        <p:spPr>
          <a:xfrm>
            <a:off x="533400" y="1828800"/>
            <a:ext cx="8077199" cy="4876801"/>
          </a:xfrm>
        </p:spPr>
        <p:txBody>
          <a:bodyPr>
            <a:normAutofit/>
          </a:bodyPr>
          <a:lstStyle/>
          <a:p>
            <a:r>
              <a:rPr lang="en-US" dirty="0"/>
              <a:t>El Paso County Specific Ownership Tax is decreased by $35 in 2024, </a:t>
            </a:r>
          </a:p>
          <a:p>
            <a:r>
              <a:rPr lang="en-US" dirty="0"/>
              <a:t>El Paso County Specific Ownership Tax is decreased by $507 in 2025</a:t>
            </a:r>
            <a:r>
              <a:rPr lang="en-US"/>
              <a:t>,  and </a:t>
            </a:r>
            <a:r>
              <a:rPr lang="en-US" dirty="0"/>
              <a:t>grows to $3024 in 2028 when fully developed.  </a:t>
            </a:r>
          </a:p>
          <a:p>
            <a:pPr marL="0" indent="0">
              <a:buNone/>
            </a:pPr>
            <a:endParaRPr lang="en-US" dirty="0"/>
          </a:p>
          <a:p>
            <a:r>
              <a:rPr lang="en-US" dirty="0"/>
              <a:t>Property tax revenues will be approximately $403 in 2024, $6324 in 2025, and grows to $37,691 when fully developed in 2028.</a:t>
            </a:r>
          </a:p>
          <a:p>
            <a:pPr marL="0" indent="0">
              <a:buNone/>
            </a:pPr>
            <a:r>
              <a:rPr lang="en-US" dirty="0"/>
              <a:t>  </a:t>
            </a:r>
          </a:p>
          <a:p>
            <a:pPr marL="0" indent="0">
              <a:buNone/>
            </a:pPr>
            <a:r>
              <a:rPr lang="en-US" dirty="0"/>
              <a:t> </a:t>
            </a:r>
          </a:p>
          <a:p>
            <a:pPr marL="0" indent="0">
              <a:buNone/>
            </a:pPr>
            <a:r>
              <a:rPr lang="en-US" dirty="0"/>
              <a:t>* Information provided by Nikki Simmons, CPA</a:t>
            </a:r>
          </a:p>
          <a:p>
            <a:pPr marL="0" indent="0">
              <a:buNone/>
            </a:pPr>
            <a:r>
              <a:rPr lang="en-US" dirty="0"/>
              <a:t>    County Controller </a:t>
            </a:r>
          </a:p>
          <a:p>
            <a:pPr marL="0" indent="0">
              <a:buNone/>
            </a:pPr>
            <a:r>
              <a:rPr lang="en-US" dirty="0"/>
              <a:t>     El Paso County Financial Services</a:t>
            </a:r>
          </a:p>
          <a:p>
            <a:pPr marL="45720" indent="0">
              <a:buNone/>
            </a:pPr>
            <a:endParaRPr lang="en-US" dirty="0"/>
          </a:p>
        </p:txBody>
      </p:sp>
    </p:spTree>
    <p:extLst>
      <p:ext uri="{BB962C8B-B14F-4D97-AF65-F5344CB8AC3E}">
        <p14:creationId xmlns:p14="http://schemas.microsoft.com/office/powerpoint/2010/main" val="3861707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Disclosure </a:t>
            </a:r>
          </a:p>
        </p:txBody>
      </p:sp>
      <p:sp>
        <p:nvSpPr>
          <p:cNvPr id="2" name="Content Placeholder 1"/>
          <p:cNvSpPr>
            <a:spLocks noGrp="1"/>
          </p:cNvSpPr>
          <p:nvPr>
            <p:ph idx="1"/>
          </p:nvPr>
        </p:nvSpPr>
        <p:spPr>
          <a:xfrm>
            <a:off x="304800" y="2638045"/>
            <a:ext cx="8534399" cy="3915155"/>
          </a:xfrm>
        </p:spPr>
        <p:txBody>
          <a:bodyPr/>
          <a:lstStyle/>
          <a:p>
            <a:r>
              <a:rPr lang="en-US" altLang="en-US" sz="2000" dirty="0"/>
              <a:t>Standard Disclosure will be required</a:t>
            </a:r>
          </a:p>
          <a:p>
            <a:pPr lvl="1"/>
            <a:r>
              <a:rPr lang="en-US" altLang="en-US" sz="2000" dirty="0"/>
              <a:t>Exhibit to service plan</a:t>
            </a:r>
          </a:p>
          <a:p>
            <a:pPr lvl="1"/>
            <a:r>
              <a:rPr lang="en-US" altLang="en-US" sz="2000" dirty="0"/>
              <a:t>Will be required with subsequent plats</a:t>
            </a:r>
          </a:p>
          <a:p>
            <a:pPr lvl="1"/>
            <a:r>
              <a:rPr lang="en-US" altLang="en-US" sz="2000" dirty="0"/>
              <a:t>Updates required annually thereafter</a:t>
            </a:r>
          </a:p>
          <a:p>
            <a:pPr lvl="2"/>
            <a:r>
              <a:rPr lang="en-US" altLang="en-US" sz="2000" dirty="0"/>
              <a:t>To be posted on County web site</a:t>
            </a:r>
          </a:p>
          <a:p>
            <a:endParaRPr lang="en-US" dirty="0"/>
          </a:p>
        </p:txBody>
      </p:sp>
    </p:spTree>
    <p:extLst>
      <p:ext uri="{BB962C8B-B14F-4D97-AF65-F5344CB8AC3E}">
        <p14:creationId xmlns:p14="http://schemas.microsoft.com/office/powerpoint/2010/main" val="126517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0"/>
            <a:ext cx="5937755" cy="1188720"/>
          </a:xfrm>
        </p:spPr>
        <p:txBody>
          <a:bodyPr/>
          <a:lstStyle/>
          <a:p>
            <a:r>
              <a:rPr lang="en-US" dirty="0"/>
              <a:t>Staff Report </a:t>
            </a:r>
          </a:p>
        </p:txBody>
      </p:sp>
      <p:sp>
        <p:nvSpPr>
          <p:cNvPr id="2" name="Content Placeholder 1"/>
          <p:cNvSpPr>
            <a:spLocks noGrp="1"/>
          </p:cNvSpPr>
          <p:nvPr>
            <p:ph idx="1"/>
          </p:nvPr>
        </p:nvSpPr>
        <p:spPr>
          <a:xfrm>
            <a:off x="685801" y="1295400"/>
            <a:ext cx="8305800" cy="5257800"/>
          </a:xfrm>
        </p:spPr>
        <p:txBody>
          <a:bodyPr>
            <a:normAutofit fontScale="92500" lnSpcReduction="10000"/>
          </a:bodyPr>
          <a:lstStyle/>
          <a:p>
            <a:r>
              <a:rPr lang="en-US" altLang="en-US" sz="1900" b="1" dirty="0"/>
              <a:t>Staff report includes analysis of mandatory criteria, and</a:t>
            </a:r>
          </a:p>
          <a:p>
            <a:pPr lvl="1"/>
            <a:r>
              <a:rPr lang="en-US" b="1" dirty="0"/>
              <a:t>Sufficient</a:t>
            </a:r>
            <a:r>
              <a:rPr lang="en-US" b="1" cap="all" dirty="0"/>
              <a:t> </a:t>
            </a:r>
            <a:r>
              <a:rPr lang="en-US" b="1" dirty="0"/>
              <a:t>existing and projected need</a:t>
            </a:r>
            <a:endParaRPr lang="en-US" dirty="0"/>
          </a:p>
          <a:p>
            <a:pPr lvl="1"/>
            <a:r>
              <a:rPr lang="en-US" b="1" dirty="0"/>
              <a:t>Existing service is inadequate for present and projected needs</a:t>
            </a:r>
            <a:endParaRPr lang="en-US" dirty="0"/>
          </a:p>
          <a:p>
            <a:pPr lvl="1"/>
            <a:r>
              <a:rPr lang="en-US" b="1" dirty="0"/>
              <a:t>District is capable of providing economical and sufficient service </a:t>
            </a:r>
            <a:endParaRPr lang="en-US" dirty="0"/>
          </a:p>
          <a:p>
            <a:pPr lvl="1"/>
            <a:r>
              <a:rPr lang="en-US" b="1" dirty="0"/>
              <a:t>Financial ability to discharge proposed indebtedness</a:t>
            </a:r>
            <a:endParaRPr lang="en-US" dirty="0"/>
          </a:p>
          <a:p>
            <a:pPr lvl="1"/>
            <a:endParaRPr lang="en-US" altLang="en-US" dirty="0"/>
          </a:p>
          <a:p>
            <a:r>
              <a:rPr lang="en-US" altLang="en-US" sz="1900" b="1" dirty="0"/>
              <a:t>Discretionary criteria </a:t>
            </a:r>
          </a:p>
          <a:p>
            <a:pPr lvl="1"/>
            <a:r>
              <a:rPr lang="en-US" b="1" dirty="0"/>
              <a:t>Adequate service is not or will not be available through other sources</a:t>
            </a:r>
            <a:endParaRPr lang="en-US" dirty="0"/>
          </a:p>
          <a:p>
            <a:pPr lvl="1"/>
            <a:r>
              <a:rPr lang="en-US" b="1" dirty="0"/>
              <a:t>Facility and service standards compatible  </a:t>
            </a:r>
            <a:endParaRPr lang="en-US" dirty="0"/>
          </a:p>
          <a:p>
            <a:pPr lvl="1"/>
            <a:r>
              <a:rPr lang="en-US" b="1" dirty="0"/>
              <a:t>Compliance with the Master Plan</a:t>
            </a:r>
            <a:endParaRPr lang="en-US" dirty="0"/>
          </a:p>
          <a:p>
            <a:pPr lvl="2"/>
            <a:r>
              <a:rPr lang="en-US" b="1" dirty="0"/>
              <a:t>El Paso County Policy Plan</a:t>
            </a:r>
            <a:endParaRPr lang="en-US" dirty="0"/>
          </a:p>
          <a:p>
            <a:pPr lvl="2"/>
            <a:r>
              <a:rPr lang="en-US" b="1" dirty="0"/>
              <a:t>El Paso County Water Master Plan</a:t>
            </a:r>
            <a:endParaRPr lang="en-US" dirty="0"/>
          </a:p>
          <a:p>
            <a:endParaRPr lang="en-US" dirty="0"/>
          </a:p>
          <a:p>
            <a:pPr lvl="1"/>
            <a:r>
              <a:rPr lang="en-US" b="1" dirty="0"/>
              <a:t>Compliance with water quality management plan	</a:t>
            </a:r>
          </a:p>
          <a:p>
            <a:pPr lvl="1"/>
            <a:r>
              <a:rPr lang="en-US" b="1" dirty="0"/>
              <a:t>In the best interests of the area to be served</a:t>
            </a:r>
            <a:endParaRPr lang="en-US" dirty="0"/>
          </a:p>
          <a:p>
            <a:endParaRPr lang="en-US" dirty="0"/>
          </a:p>
        </p:txBody>
      </p:sp>
    </p:spTree>
    <p:extLst>
      <p:ext uri="{BB962C8B-B14F-4D97-AF65-F5344CB8AC3E}">
        <p14:creationId xmlns:p14="http://schemas.microsoft.com/office/powerpoint/2010/main" val="118602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228600"/>
            <a:ext cx="6589199" cy="878687"/>
          </a:xfrm>
        </p:spPr>
        <p:txBody>
          <a:bodyPr/>
          <a:lstStyle/>
          <a:p>
            <a:r>
              <a:rPr lang="en-US" dirty="0"/>
              <a:t>Staff Analysis</a:t>
            </a:r>
          </a:p>
        </p:txBody>
      </p:sp>
      <p:sp>
        <p:nvSpPr>
          <p:cNvPr id="2" name="Content Placeholder 1"/>
          <p:cNvSpPr>
            <a:spLocks noGrp="1"/>
          </p:cNvSpPr>
          <p:nvPr>
            <p:ph idx="1"/>
          </p:nvPr>
        </p:nvSpPr>
        <p:spPr>
          <a:xfrm>
            <a:off x="0" y="1676400"/>
            <a:ext cx="9220201" cy="5181600"/>
          </a:xfrm>
        </p:spPr>
        <p:txBody>
          <a:bodyPr>
            <a:normAutofit/>
          </a:bodyPr>
          <a:lstStyle/>
          <a:p>
            <a:r>
              <a:rPr lang="en-US" sz="1600" dirty="0"/>
              <a:t>A regional connection of Meadowbrook Parkway to Peterson Road is anticipated to be required with this development. </a:t>
            </a:r>
          </a:p>
          <a:p>
            <a:r>
              <a:rPr lang="en-US" sz="1600" dirty="0"/>
              <a:t>The extension of Cherokee Metropolitan District’s existing water and wastewater infrastructure under Highway 24 and under Highway 94 are also anticipated to be required to serve the development.</a:t>
            </a:r>
          </a:p>
          <a:p>
            <a:r>
              <a:rPr lang="en-US" sz="1600" dirty="0"/>
              <a:t> The applicant is currently negotiating a long-term lease with the City of Colorado Springs for an additional inclusion area totaling 19.6 acres. Crossroads District No. 2 would be responsible to develop the infrastructure necessary to facilitate the sports park pursuant to the formation of the District..</a:t>
            </a:r>
          </a:p>
          <a:p>
            <a:r>
              <a:rPr lang="en-US" sz="1600" dirty="0"/>
              <a:t>Pursuant to the analysis and conclusions within the Districts’ financial plan, a summary of which is included as Exhibit D of the service plan, the Districts propose to provide services within the service area in an economic and sufficient manner.</a:t>
            </a:r>
          </a:p>
          <a:p>
            <a:r>
              <a:rPr lang="en-US" sz="1600" dirty="0"/>
              <a:t>Assuming a direct correlation between the residential growth and commercial growth, the applicant’s anticipated build-out schedule, and absorption rate appear to be consistent with the current market trends..</a:t>
            </a:r>
          </a:p>
          <a:p>
            <a:r>
              <a:rPr lang="en-US" sz="1600" dirty="0"/>
              <a:t> Applicant has stated it is not be financially feasible for Cherokee Metropolitan District or Meadowbrook Crossing District, to finance construction of the public improvements needed to serve the development due to the additional debt the districts would incur and their limited debt capacity.  </a:t>
            </a:r>
          </a:p>
          <a:p>
            <a:endParaRPr lang="en-US" dirty="0"/>
          </a:p>
        </p:txBody>
      </p:sp>
    </p:spTree>
    <p:extLst>
      <p:ext uri="{BB962C8B-B14F-4D97-AF65-F5344CB8AC3E}">
        <p14:creationId xmlns:p14="http://schemas.microsoft.com/office/powerpoint/2010/main" val="167965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03BE7-76E3-493D-BB1E-8B2B98F77C52}"/>
              </a:ext>
            </a:extLst>
          </p:cNvPr>
          <p:cNvSpPr>
            <a:spLocks noGrp="1"/>
          </p:cNvSpPr>
          <p:nvPr>
            <p:ph type="title"/>
          </p:nvPr>
        </p:nvSpPr>
        <p:spPr/>
        <p:txBody>
          <a:bodyPr/>
          <a:lstStyle/>
          <a:p>
            <a:r>
              <a:rPr lang="en-US" dirty="0"/>
              <a:t>Public input	</a:t>
            </a:r>
          </a:p>
        </p:txBody>
      </p:sp>
      <p:sp>
        <p:nvSpPr>
          <p:cNvPr id="2" name="Content Placeholder 1">
            <a:extLst>
              <a:ext uri="{FF2B5EF4-FFF2-40B4-BE49-F238E27FC236}">
                <a16:creationId xmlns:a16="http://schemas.microsoft.com/office/drawing/2014/main" id="{AA9D95B0-F01D-4815-9835-D6FB47A343A8}"/>
              </a:ext>
            </a:extLst>
          </p:cNvPr>
          <p:cNvSpPr>
            <a:spLocks noGrp="1"/>
          </p:cNvSpPr>
          <p:nvPr>
            <p:ph idx="1"/>
          </p:nvPr>
        </p:nvSpPr>
        <p:spPr>
          <a:xfrm>
            <a:off x="762000" y="2638045"/>
            <a:ext cx="7315199" cy="3101983"/>
          </a:xfrm>
        </p:spPr>
        <p:txBody>
          <a:bodyPr>
            <a:normAutofit/>
          </a:bodyPr>
          <a:lstStyle/>
          <a:p>
            <a:r>
              <a:rPr lang="en-US" sz="2800" dirty="0"/>
              <a:t>If you are watching remotely and have not provided a name and a reliable phone number already, please email that information to Tracey Garcia at </a:t>
            </a:r>
            <a:r>
              <a:rPr lang="en-US" sz="2800" u="sng" dirty="0"/>
              <a:t>traceygarcia@elpasoco.com</a:t>
            </a:r>
            <a:r>
              <a:rPr lang="en-US" sz="2800" dirty="0"/>
              <a:t> at this time.</a:t>
            </a:r>
          </a:p>
        </p:txBody>
      </p:sp>
    </p:spTree>
    <p:extLst>
      <p:ext uri="{BB962C8B-B14F-4D97-AF65-F5344CB8AC3E}">
        <p14:creationId xmlns:p14="http://schemas.microsoft.com/office/powerpoint/2010/main" val="168230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03BE7-76E3-493D-BB1E-8B2B98F77C52}"/>
              </a:ext>
            </a:extLst>
          </p:cNvPr>
          <p:cNvSpPr>
            <a:spLocks noGrp="1"/>
          </p:cNvSpPr>
          <p:nvPr>
            <p:ph type="title"/>
          </p:nvPr>
        </p:nvSpPr>
        <p:spPr/>
        <p:txBody>
          <a:bodyPr/>
          <a:lstStyle/>
          <a:p>
            <a:r>
              <a:rPr lang="en-US" dirty="0"/>
              <a:t>Public input	</a:t>
            </a:r>
          </a:p>
        </p:txBody>
      </p:sp>
      <p:sp>
        <p:nvSpPr>
          <p:cNvPr id="2" name="Content Placeholder 1">
            <a:extLst>
              <a:ext uri="{FF2B5EF4-FFF2-40B4-BE49-F238E27FC236}">
                <a16:creationId xmlns:a16="http://schemas.microsoft.com/office/drawing/2014/main" id="{AA9D95B0-F01D-4815-9835-D6FB47A343A8}"/>
              </a:ext>
            </a:extLst>
          </p:cNvPr>
          <p:cNvSpPr>
            <a:spLocks noGrp="1"/>
          </p:cNvSpPr>
          <p:nvPr>
            <p:ph idx="1"/>
          </p:nvPr>
        </p:nvSpPr>
        <p:spPr/>
        <p:txBody>
          <a:bodyPr>
            <a:normAutofit/>
          </a:bodyPr>
          <a:lstStyle/>
          <a:p>
            <a:r>
              <a:rPr lang="en-US" sz="2800" dirty="0"/>
              <a:t>If you are watching remote and have not provided a name and a reliable phone number already, please email that information to Tracey Garcia at </a:t>
            </a:r>
            <a:r>
              <a:rPr lang="en-US" sz="2800" u="sng" dirty="0"/>
              <a:t>traceygarcia@elpasoco.com</a:t>
            </a:r>
            <a:r>
              <a:rPr lang="en-US" sz="2800" dirty="0"/>
              <a:t> at this time.</a:t>
            </a:r>
          </a:p>
        </p:txBody>
      </p:sp>
    </p:spTree>
    <p:extLst>
      <p:ext uri="{BB962C8B-B14F-4D97-AF65-F5344CB8AC3E}">
        <p14:creationId xmlns:p14="http://schemas.microsoft.com/office/powerpoint/2010/main" val="2820664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End</a:t>
            </a: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424708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3352" y="467418"/>
            <a:ext cx="5797296" cy="1188720"/>
          </a:xfrm>
          <a:solidFill>
            <a:srgbClr val="FFFFFF"/>
          </a:solidFill>
        </p:spPr>
        <p:txBody>
          <a:bodyPr>
            <a:normAutofit/>
          </a:bodyPr>
          <a:lstStyle/>
          <a:p>
            <a:r>
              <a:rPr lang="en-US" dirty="0"/>
              <a:t>Request</a:t>
            </a:r>
          </a:p>
        </p:txBody>
      </p:sp>
      <p:sp>
        <p:nvSpPr>
          <p:cNvPr id="3" name="Content Placeholder 2"/>
          <p:cNvSpPr>
            <a:spLocks noGrp="1"/>
          </p:cNvSpPr>
          <p:nvPr>
            <p:ph idx="1"/>
          </p:nvPr>
        </p:nvSpPr>
        <p:spPr>
          <a:xfrm>
            <a:off x="937260" y="1752600"/>
            <a:ext cx="7269480" cy="3857244"/>
          </a:xfrm>
        </p:spPr>
        <p:txBody>
          <a:bodyPr>
            <a:normAutofit/>
          </a:bodyPr>
          <a:lstStyle/>
          <a:p>
            <a:pPr>
              <a:lnSpc>
                <a:spcPct val="90000"/>
              </a:lnSpc>
            </a:pPr>
            <a:r>
              <a:rPr lang="en-US" sz="1600" dirty="0">
                <a:solidFill>
                  <a:srgbClr val="404040"/>
                </a:solidFill>
              </a:rPr>
              <a:t>A request for approval of a Colorado Revised Statute Title 32 Special Districts service plan with a maximum debt authorization of $52 million, a debt service mill levy of 50 mills for commercial, and an operations and maintenance mill levy of 10 mills, for a total maximum combined mill levy of 60 mills for commercial. The statutory purposes of the Districts include the provision of the following: </a:t>
            </a:r>
          </a:p>
          <a:p>
            <a:pPr lvl="1">
              <a:lnSpc>
                <a:spcPct val="90000"/>
              </a:lnSpc>
            </a:pPr>
            <a:r>
              <a:rPr lang="en-US" dirty="0">
                <a:solidFill>
                  <a:srgbClr val="404040"/>
                </a:solidFill>
              </a:rPr>
              <a:t>1) street improvements and safety protection; </a:t>
            </a:r>
          </a:p>
          <a:p>
            <a:pPr lvl="1">
              <a:lnSpc>
                <a:spcPct val="90000"/>
              </a:lnSpc>
            </a:pPr>
            <a:r>
              <a:rPr lang="en-US" dirty="0">
                <a:solidFill>
                  <a:srgbClr val="404040"/>
                </a:solidFill>
              </a:rPr>
              <a:t>2) design, construction,  and maintenance of drainage facilities;</a:t>
            </a:r>
          </a:p>
          <a:p>
            <a:pPr lvl="1">
              <a:lnSpc>
                <a:spcPct val="90000"/>
              </a:lnSpc>
            </a:pPr>
            <a:r>
              <a:rPr lang="en-US" dirty="0">
                <a:solidFill>
                  <a:srgbClr val="404040"/>
                </a:solidFill>
              </a:rPr>
              <a:t>3) design, land acquisition, construction, and maintenance of recreation facilities; </a:t>
            </a:r>
          </a:p>
          <a:p>
            <a:pPr lvl="1">
              <a:lnSpc>
                <a:spcPct val="90000"/>
              </a:lnSpc>
            </a:pPr>
            <a:r>
              <a:rPr lang="en-US" dirty="0">
                <a:solidFill>
                  <a:srgbClr val="404040"/>
                </a:solidFill>
              </a:rPr>
              <a:t>4) mosquito control; </a:t>
            </a:r>
          </a:p>
          <a:p>
            <a:pPr lvl="1">
              <a:lnSpc>
                <a:spcPct val="90000"/>
              </a:lnSpc>
            </a:pPr>
            <a:r>
              <a:rPr lang="en-US" dirty="0">
                <a:solidFill>
                  <a:srgbClr val="404040"/>
                </a:solidFill>
              </a:rPr>
              <a:t>5) design, acquisition, construction, installation, and operation and maintenance of television relay and translation facilities; </a:t>
            </a:r>
          </a:p>
          <a:p>
            <a:pPr lvl="1">
              <a:lnSpc>
                <a:spcPct val="90000"/>
              </a:lnSpc>
            </a:pPr>
            <a:r>
              <a:rPr lang="en-US" dirty="0">
                <a:solidFill>
                  <a:srgbClr val="404040"/>
                </a:solidFill>
              </a:rPr>
              <a:t>6) covenant enforcement; and </a:t>
            </a:r>
          </a:p>
          <a:p>
            <a:pPr lvl="1">
              <a:lnSpc>
                <a:spcPct val="90000"/>
              </a:lnSpc>
            </a:pPr>
            <a:r>
              <a:rPr lang="en-US" dirty="0">
                <a:solidFill>
                  <a:srgbClr val="404040"/>
                </a:solidFill>
              </a:rPr>
              <a:t>7) design, construction, and maintenance of public water and sanitation systems.</a:t>
            </a:r>
          </a:p>
          <a:p>
            <a:pPr>
              <a:lnSpc>
                <a:spcPct val="90000"/>
              </a:lnSpc>
            </a:pPr>
            <a:endParaRPr lang="en-US" sz="1000" dirty="0">
              <a:solidFill>
                <a:srgbClr val="404040"/>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42455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228601"/>
            <a:ext cx="5937755" cy="1188720"/>
          </a:xfrm>
        </p:spPr>
        <p:txBody>
          <a:bodyPr/>
          <a:lstStyle/>
          <a:p>
            <a:r>
              <a:rPr lang="en-US" dirty="0"/>
              <a:t>Mandatory Criteria for Disapproval</a:t>
            </a:r>
          </a:p>
        </p:txBody>
      </p:sp>
      <p:sp>
        <p:nvSpPr>
          <p:cNvPr id="3" name="Content Placeholder 2"/>
          <p:cNvSpPr>
            <a:spLocks noGrp="1"/>
          </p:cNvSpPr>
          <p:nvPr>
            <p:ph idx="1"/>
          </p:nvPr>
        </p:nvSpPr>
        <p:spPr>
          <a:xfrm>
            <a:off x="152401" y="1719070"/>
            <a:ext cx="8636492" cy="4910329"/>
          </a:xfrm>
        </p:spPr>
        <p:txBody>
          <a:bodyPr>
            <a:normAutofit/>
          </a:bodyPr>
          <a:lstStyle/>
          <a:p>
            <a:pPr marL="45720" indent="0">
              <a:buNone/>
            </a:pPr>
            <a:r>
              <a:rPr lang="en-US" dirty="0"/>
              <a:t>The BoCC shall disapprove the draft service plan unless evidence satisfactory to it of each of the following is presented or, in the BoCC </a:t>
            </a:r>
            <a:r>
              <a:rPr lang="en-US" baseline="30000" dirty="0"/>
              <a:t>' </a:t>
            </a:r>
            <a:r>
              <a:rPr lang="en-US" dirty="0"/>
              <a:t>s discretion, the BoCC conditionally approves the draft service plan to cause compliance with these criteria (C.R.S. § 32-1-203(2): </a:t>
            </a:r>
          </a:p>
          <a:p>
            <a:r>
              <a:rPr lang="en-US" dirty="0"/>
              <a:t>There is sufficient existing and projected need for organized service in the area to be served by the proposed special district; </a:t>
            </a:r>
          </a:p>
          <a:p>
            <a:r>
              <a:rPr lang="en-US" dirty="0"/>
              <a:t>The existing service in the area to be served by the proposed special district is inadequate for present and projected needs; </a:t>
            </a:r>
          </a:p>
          <a:p>
            <a:r>
              <a:rPr lang="en-US" dirty="0"/>
              <a:t>The proposed special district is capable of providing economical and sufficient service to the area within its proposed boundaries; </a:t>
            </a:r>
          </a:p>
          <a:p>
            <a:r>
              <a:rPr lang="en-US" dirty="0"/>
              <a:t>The area to be included in the proposed special district has, or will have, the financial ability to discharge the proposed indebtedness on a reasonable basis. </a:t>
            </a:r>
          </a:p>
          <a:p>
            <a:endParaRPr lang="en-US" dirty="0"/>
          </a:p>
        </p:txBody>
      </p:sp>
    </p:spTree>
    <p:extLst>
      <p:ext uri="{BB962C8B-B14F-4D97-AF65-F5344CB8AC3E}">
        <p14:creationId xmlns:p14="http://schemas.microsoft.com/office/powerpoint/2010/main" val="176145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2" y="228600"/>
            <a:ext cx="5937755" cy="1188720"/>
          </a:xfrm>
        </p:spPr>
        <p:txBody>
          <a:bodyPr/>
          <a:lstStyle/>
          <a:p>
            <a:r>
              <a:rPr lang="en-US" dirty="0"/>
              <a:t>Discretionary Criteria for Disapproval</a:t>
            </a:r>
          </a:p>
        </p:txBody>
      </p:sp>
      <p:sp>
        <p:nvSpPr>
          <p:cNvPr id="2" name="Content Placeholder 1"/>
          <p:cNvSpPr>
            <a:spLocks noGrp="1"/>
          </p:cNvSpPr>
          <p:nvPr>
            <p:ph idx="1"/>
          </p:nvPr>
        </p:nvSpPr>
        <p:spPr>
          <a:xfrm>
            <a:off x="380999" y="1719070"/>
            <a:ext cx="8407893" cy="4986529"/>
          </a:xfrm>
        </p:spPr>
        <p:txBody>
          <a:bodyPr>
            <a:normAutofit/>
          </a:bodyPr>
          <a:lstStyle/>
          <a:p>
            <a:pPr marL="45720" indent="0">
              <a:buNone/>
            </a:pPr>
            <a:r>
              <a:rPr lang="en-US" dirty="0"/>
              <a:t>The BoCC may disapprove the draft service plan if evidence of the following, at the BoCC </a:t>
            </a:r>
            <a:r>
              <a:rPr lang="en-US" baseline="30000" dirty="0"/>
              <a:t>' </a:t>
            </a:r>
            <a:r>
              <a:rPr lang="en-US" dirty="0"/>
              <a:t>s discretion, is not presented (C.R.S. § 32-1-203(2.5)): </a:t>
            </a:r>
          </a:p>
          <a:p>
            <a:r>
              <a:rPr lang="en-US" dirty="0"/>
              <a:t>Adequate service is not, or will not be, available to the area through the County or other existing municipal or quasi-municipal corporations, including existing special districts, within a reasonable time and on a comparable basis; </a:t>
            </a:r>
          </a:p>
          <a:p>
            <a:r>
              <a:rPr lang="en-US" dirty="0"/>
              <a:t>The facility and service standards of the proposed special district are compatible with the facility and service standards of each County within which the proposed special district is to be located and each municipality which is an interested party as defined in C.R.S. § 32-1-204 and this Code; </a:t>
            </a:r>
          </a:p>
          <a:p>
            <a:r>
              <a:rPr lang="en-US" dirty="0"/>
              <a:t>The proposal is in substantial compliance with the El Paso County Master Plan; </a:t>
            </a:r>
          </a:p>
          <a:p>
            <a:r>
              <a:rPr lang="en-US" dirty="0"/>
              <a:t>The proposal is in compliance with any duly adopted County regional, or State long-range water quality management plan for the area; or </a:t>
            </a:r>
          </a:p>
          <a:p>
            <a:r>
              <a:rPr lang="en-US" dirty="0"/>
              <a:t>The creation of the proposed special district will be in the best interests of the area proposed to be served. </a:t>
            </a:r>
          </a:p>
          <a:p>
            <a:endParaRPr lang="en-US" dirty="0"/>
          </a:p>
        </p:txBody>
      </p:sp>
    </p:spTree>
    <p:extLst>
      <p:ext uri="{BB962C8B-B14F-4D97-AF65-F5344CB8AC3E}">
        <p14:creationId xmlns:p14="http://schemas.microsoft.com/office/powerpoint/2010/main" val="210426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Hearing Dates </a:t>
            </a:r>
          </a:p>
        </p:txBody>
      </p:sp>
      <p:sp>
        <p:nvSpPr>
          <p:cNvPr id="2" name="Content Placeholder 1"/>
          <p:cNvSpPr>
            <a:spLocks noGrp="1"/>
          </p:cNvSpPr>
          <p:nvPr>
            <p:ph idx="1"/>
          </p:nvPr>
        </p:nvSpPr>
        <p:spPr/>
        <p:txBody>
          <a:bodyPr/>
          <a:lstStyle/>
          <a:p>
            <a:r>
              <a:rPr lang="en-US" dirty="0"/>
              <a:t>Planning Commission October 1, 2020</a:t>
            </a:r>
          </a:p>
          <a:p>
            <a:r>
              <a:rPr lang="en-US" dirty="0"/>
              <a:t>Board of County Commissioner meeting to set date of hearing on October 13, 2020</a:t>
            </a:r>
          </a:p>
          <a:p>
            <a:r>
              <a:rPr lang="en-US" dirty="0"/>
              <a:t>Board of County Commissioner hearing on October 27, 2020</a:t>
            </a:r>
          </a:p>
          <a:p>
            <a:endParaRPr lang="en-US" dirty="0"/>
          </a:p>
        </p:txBody>
      </p:sp>
    </p:spTree>
    <p:extLst>
      <p:ext uri="{BB962C8B-B14F-4D97-AF65-F5344CB8AC3E}">
        <p14:creationId xmlns:p14="http://schemas.microsoft.com/office/powerpoint/2010/main" val="10066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Applicant </a:t>
            </a:r>
          </a:p>
        </p:txBody>
      </p:sp>
      <p:sp>
        <p:nvSpPr>
          <p:cNvPr id="2" name="Content Placeholder 1"/>
          <p:cNvSpPr>
            <a:spLocks noGrp="1"/>
          </p:cNvSpPr>
          <p:nvPr>
            <p:ph idx="1"/>
          </p:nvPr>
        </p:nvSpPr>
        <p:spPr/>
        <p:txBody>
          <a:bodyPr/>
          <a:lstStyle/>
          <a:p>
            <a:r>
              <a:rPr lang="en-US" dirty="0"/>
              <a:t>The Equity Group, LLC</a:t>
            </a:r>
          </a:p>
          <a:p>
            <a:r>
              <a:rPr lang="en-US" dirty="0"/>
              <a:t>Representative: Spencer Fane, P.C.</a:t>
            </a:r>
          </a:p>
        </p:txBody>
      </p:sp>
    </p:spTree>
    <p:extLst>
      <p:ext uri="{BB962C8B-B14F-4D97-AF65-F5344CB8AC3E}">
        <p14:creationId xmlns:p14="http://schemas.microsoft.com/office/powerpoint/2010/main" val="248903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1E3C-AEDA-4AEF-B08B-CFD012108F8F}"/>
              </a:ext>
            </a:extLst>
          </p:cNvPr>
          <p:cNvSpPr>
            <a:spLocks noGrp="1"/>
          </p:cNvSpPr>
          <p:nvPr>
            <p:ph type="title"/>
          </p:nvPr>
        </p:nvSpPr>
        <p:spPr/>
        <p:txBody>
          <a:bodyPr>
            <a:normAutofit/>
          </a:bodyPr>
          <a:lstStyle/>
          <a:p>
            <a:r>
              <a:rPr lang="en-US" dirty="0"/>
              <a:t>PUBLIC NOTICE </a:t>
            </a:r>
            <a:br>
              <a:rPr lang="en-US" dirty="0"/>
            </a:br>
            <a:endParaRPr lang="en-US" dirty="0"/>
          </a:p>
        </p:txBody>
      </p:sp>
      <p:sp>
        <p:nvSpPr>
          <p:cNvPr id="3" name="Content Placeholder 2">
            <a:extLst>
              <a:ext uri="{FF2B5EF4-FFF2-40B4-BE49-F238E27FC236}">
                <a16:creationId xmlns:a16="http://schemas.microsoft.com/office/drawing/2014/main" id="{462C134B-6110-425C-9B95-7DA7A3E7A98A}"/>
              </a:ext>
            </a:extLst>
          </p:cNvPr>
          <p:cNvSpPr>
            <a:spLocks noGrp="1"/>
          </p:cNvSpPr>
          <p:nvPr>
            <p:ph idx="1"/>
          </p:nvPr>
        </p:nvSpPr>
        <p:spPr>
          <a:xfrm>
            <a:off x="914400" y="2638045"/>
            <a:ext cx="7315199" cy="3686555"/>
          </a:xfrm>
        </p:spPr>
        <p:txBody>
          <a:bodyPr>
            <a:normAutofit/>
          </a:bodyPr>
          <a:lstStyle/>
          <a:p>
            <a:r>
              <a:rPr lang="en-US" dirty="0"/>
              <a:t>There are no posting or mailing requirements for hearings before the Planning Commission on Colorado Revised Statutes Title 32 Special District service plans;</a:t>
            </a:r>
          </a:p>
          <a:p>
            <a:r>
              <a:rPr lang="en-US" dirty="0"/>
              <a:t>PCD staff did post the property on September 9, 2020.  </a:t>
            </a:r>
          </a:p>
          <a:p>
            <a:r>
              <a:rPr lang="en-US" dirty="0"/>
              <a:t>However, there are notice requirements for hearings before the Board of County Commissioners.  </a:t>
            </a:r>
          </a:p>
          <a:p>
            <a:r>
              <a:rPr lang="en-US" dirty="0"/>
              <a:t>The applicant was required to notify all taxing jurisdictions within three (3) miles of the District’s boundaries as required by state statute prior to the Board of County Commissioners hearing.  </a:t>
            </a:r>
          </a:p>
          <a:p>
            <a:r>
              <a:rPr lang="en-US" dirty="0"/>
              <a:t>In addition, published notice provided by County staff in the Shopper Press for the </a:t>
            </a:r>
            <a:r>
              <a:rPr lang="en-US" dirty="0" err="1"/>
              <a:t>BoCC</a:t>
            </a:r>
            <a:r>
              <a:rPr lang="en-US" dirty="0"/>
              <a:t> hearing.</a:t>
            </a:r>
          </a:p>
          <a:p>
            <a:endParaRPr lang="en-US" dirty="0"/>
          </a:p>
        </p:txBody>
      </p:sp>
    </p:spTree>
    <p:extLst>
      <p:ext uri="{BB962C8B-B14F-4D97-AF65-F5344CB8AC3E}">
        <p14:creationId xmlns:p14="http://schemas.microsoft.com/office/powerpoint/2010/main" val="16544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C8B63F22-9009-4F0F-8C77-BA6C8FB950DE}"/>
              </a:ext>
            </a:extLst>
          </p:cNvPr>
          <p:cNvPicPr>
            <a:picLocks noGrp="1" noChangeAspect="1"/>
          </p:cNvPicPr>
          <p:nvPr>
            <p:ph idx="1"/>
          </p:nvPr>
        </p:nvPicPr>
        <p:blipFill>
          <a:blip r:embed="rId3"/>
          <a:stretch>
            <a:fillRect/>
          </a:stretch>
        </p:blipFill>
        <p:spPr>
          <a:xfrm>
            <a:off x="690886" y="2265363"/>
            <a:ext cx="7708253" cy="4406900"/>
          </a:xfrm>
          <a:prstGeom prst="rect">
            <a:avLst/>
          </a:prstGeom>
        </p:spPr>
      </p:pic>
      <p:sp>
        <p:nvSpPr>
          <p:cNvPr id="5" name="Title 4"/>
          <p:cNvSpPr>
            <a:spLocks noGrp="1"/>
          </p:cNvSpPr>
          <p:nvPr>
            <p:ph type="title"/>
          </p:nvPr>
        </p:nvSpPr>
        <p:spPr>
          <a:xfrm>
            <a:off x="1603122" y="168499"/>
            <a:ext cx="5937755" cy="1188720"/>
          </a:xfrm>
        </p:spPr>
        <p:txBody>
          <a:bodyPr/>
          <a:lstStyle/>
          <a:p>
            <a:r>
              <a:rPr lang="en-US" dirty="0"/>
              <a:t>Vicinity map</a:t>
            </a:r>
          </a:p>
        </p:txBody>
      </p:sp>
      <p:sp>
        <p:nvSpPr>
          <p:cNvPr id="7" name="Right Arrow 6"/>
          <p:cNvSpPr/>
          <p:nvPr/>
        </p:nvSpPr>
        <p:spPr>
          <a:xfrm>
            <a:off x="3102539" y="4842852"/>
            <a:ext cx="838200" cy="3810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SITE</a:t>
            </a:r>
          </a:p>
        </p:txBody>
      </p:sp>
      <p:sp>
        <p:nvSpPr>
          <p:cNvPr id="3" name="Rectangle 2"/>
          <p:cNvSpPr/>
          <p:nvPr/>
        </p:nvSpPr>
        <p:spPr>
          <a:xfrm>
            <a:off x="1231652" y="4284689"/>
            <a:ext cx="1295400" cy="215444"/>
          </a:xfrm>
          <a:prstGeom prst="rect">
            <a:avLst/>
          </a:prstGeom>
        </p:spPr>
        <p:txBody>
          <a:bodyPr wrap="square">
            <a:spAutoFit/>
          </a:bodyPr>
          <a:lstStyle/>
          <a:p>
            <a:endParaRPr lang="en-US" sz="800" dirty="0"/>
          </a:p>
        </p:txBody>
      </p:sp>
      <p:sp>
        <p:nvSpPr>
          <p:cNvPr id="6" name="Rectangle 5"/>
          <p:cNvSpPr/>
          <p:nvPr/>
        </p:nvSpPr>
        <p:spPr>
          <a:xfrm>
            <a:off x="2286291" y="4747173"/>
            <a:ext cx="1941332" cy="215444"/>
          </a:xfrm>
          <a:prstGeom prst="rect">
            <a:avLst/>
          </a:prstGeom>
        </p:spPr>
        <p:txBody>
          <a:bodyPr wrap="square">
            <a:spAutoFit/>
          </a:bodyPr>
          <a:lstStyle/>
          <a:p>
            <a:r>
              <a:rPr lang="en-US" sz="800" dirty="0"/>
              <a:t>Meadowbrook Parkway Connection</a:t>
            </a:r>
          </a:p>
        </p:txBody>
      </p:sp>
      <p:sp>
        <p:nvSpPr>
          <p:cNvPr id="11" name="Rectangle 10"/>
          <p:cNvSpPr/>
          <p:nvPr/>
        </p:nvSpPr>
        <p:spPr>
          <a:xfrm>
            <a:off x="1863164" y="3870199"/>
            <a:ext cx="676175" cy="461665"/>
          </a:xfrm>
          <a:prstGeom prst="rect">
            <a:avLst/>
          </a:prstGeom>
        </p:spPr>
        <p:txBody>
          <a:bodyPr wrap="square">
            <a:spAutoFit/>
          </a:bodyPr>
          <a:lstStyle/>
          <a:p>
            <a:endParaRPr lang="en-US" sz="800" dirty="0"/>
          </a:p>
          <a:p>
            <a:endParaRPr lang="en-US" sz="800" dirty="0"/>
          </a:p>
          <a:p>
            <a:r>
              <a:rPr lang="en-US" sz="800" dirty="0"/>
              <a:t>              </a:t>
            </a:r>
          </a:p>
        </p:txBody>
      </p:sp>
      <p:sp>
        <p:nvSpPr>
          <p:cNvPr id="14" name="Rectangle 13"/>
          <p:cNvSpPr/>
          <p:nvPr/>
        </p:nvSpPr>
        <p:spPr>
          <a:xfrm>
            <a:off x="2286290" y="5256201"/>
            <a:ext cx="213520" cy="215444"/>
          </a:xfrm>
          <a:prstGeom prst="rect">
            <a:avLst/>
          </a:prstGeom>
        </p:spPr>
        <p:txBody>
          <a:bodyPr wrap="none">
            <a:spAutoFit/>
          </a:bodyPr>
          <a:lstStyle/>
          <a:p>
            <a:r>
              <a:rPr lang="en-US" sz="800" dirty="0"/>
              <a:t> </a:t>
            </a:r>
          </a:p>
        </p:txBody>
      </p:sp>
      <p:sp>
        <p:nvSpPr>
          <p:cNvPr id="16" name="Rectangle 15"/>
          <p:cNvSpPr/>
          <p:nvPr/>
        </p:nvSpPr>
        <p:spPr>
          <a:xfrm>
            <a:off x="5151390" y="1768791"/>
            <a:ext cx="213520" cy="215444"/>
          </a:xfrm>
          <a:prstGeom prst="rect">
            <a:avLst/>
          </a:prstGeom>
        </p:spPr>
        <p:txBody>
          <a:bodyPr wrap="none">
            <a:spAutoFit/>
          </a:bodyPr>
          <a:lstStyle/>
          <a:p>
            <a:r>
              <a:rPr lang="en-US" sz="800" dirty="0"/>
              <a:t> </a:t>
            </a:r>
          </a:p>
        </p:txBody>
      </p:sp>
      <p:sp>
        <p:nvSpPr>
          <p:cNvPr id="19" name="Rectangle 18"/>
          <p:cNvSpPr/>
          <p:nvPr/>
        </p:nvSpPr>
        <p:spPr>
          <a:xfrm>
            <a:off x="1699026" y="5240813"/>
            <a:ext cx="695425" cy="215444"/>
          </a:xfrm>
          <a:prstGeom prst="rect">
            <a:avLst/>
          </a:prstGeom>
        </p:spPr>
        <p:txBody>
          <a:bodyPr wrap="square">
            <a:spAutoFit/>
          </a:bodyPr>
          <a:lstStyle/>
          <a:p>
            <a:endParaRPr lang="en-US" sz="800" dirty="0"/>
          </a:p>
        </p:txBody>
      </p:sp>
      <p:sp>
        <p:nvSpPr>
          <p:cNvPr id="21" name="Rectangle 20">
            <a:extLst>
              <a:ext uri="{FF2B5EF4-FFF2-40B4-BE49-F238E27FC236}">
                <a16:creationId xmlns:a16="http://schemas.microsoft.com/office/drawing/2014/main" id="{66979067-A8AC-4029-8BBF-5E7C3773DDE5}"/>
              </a:ext>
            </a:extLst>
          </p:cNvPr>
          <p:cNvSpPr/>
          <p:nvPr/>
        </p:nvSpPr>
        <p:spPr>
          <a:xfrm>
            <a:off x="2394451" y="4669410"/>
            <a:ext cx="708088" cy="127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8" name="Freeform: Shape 27">
            <a:extLst>
              <a:ext uri="{FF2B5EF4-FFF2-40B4-BE49-F238E27FC236}">
                <a16:creationId xmlns:a16="http://schemas.microsoft.com/office/drawing/2014/main" id="{CC2D4256-6BF5-4D27-8A95-AD42352BADAC}"/>
              </a:ext>
            </a:extLst>
          </p:cNvPr>
          <p:cNvSpPr/>
          <p:nvPr/>
        </p:nvSpPr>
        <p:spPr>
          <a:xfrm>
            <a:off x="6498454" y="2654423"/>
            <a:ext cx="982786" cy="958789"/>
          </a:xfrm>
          <a:custGeom>
            <a:avLst/>
            <a:gdLst>
              <a:gd name="connsiteX0" fmla="*/ 0 w 982786"/>
              <a:gd name="connsiteY0" fmla="*/ 0 h 958789"/>
              <a:gd name="connsiteX1" fmla="*/ 319596 w 982786"/>
              <a:gd name="connsiteY1" fmla="*/ 142043 h 958789"/>
              <a:gd name="connsiteX2" fmla="*/ 603682 w 982786"/>
              <a:gd name="connsiteY2" fmla="*/ 381740 h 958789"/>
              <a:gd name="connsiteX3" fmla="*/ 798991 w 982786"/>
              <a:gd name="connsiteY3" fmla="*/ 719092 h 958789"/>
              <a:gd name="connsiteX4" fmla="*/ 923278 w 982786"/>
              <a:gd name="connsiteY4" fmla="*/ 914400 h 958789"/>
              <a:gd name="connsiteX5" fmla="*/ 967666 w 982786"/>
              <a:gd name="connsiteY5" fmla="*/ 958789 h 95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786" h="958789">
                <a:moveTo>
                  <a:pt x="0" y="0"/>
                </a:moveTo>
                <a:cubicBezTo>
                  <a:pt x="109491" y="39210"/>
                  <a:pt x="218982" y="78420"/>
                  <a:pt x="319596" y="142043"/>
                </a:cubicBezTo>
                <a:cubicBezTo>
                  <a:pt x="420210" y="205666"/>
                  <a:pt x="523783" y="285565"/>
                  <a:pt x="603682" y="381740"/>
                </a:cubicBezTo>
                <a:cubicBezTo>
                  <a:pt x="683581" y="477915"/>
                  <a:pt x="745725" y="630315"/>
                  <a:pt x="798991" y="719092"/>
                </a:cubicBezTo>
                <a:cubicBezTo>
                  <a:pt x="852257" y="807869"/>
                  <a:pt x="895166" y="874451"/>
                  <a:pt x="923278" y="914400"/>
                </a:cubicBezTo>
                <a:cubicBezTo>
                  <a:pt x="951391" y="954350"/>
                  <a:pt x="1010575" y="945473"/>
                  <a:pt x="967666" y="958789"/>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4" name="Picture 3">
            <a:extLst>
              <a:ext uri="{FF2B5EF4-FFF2-40B4-BE49-F238E27FC236}">
                <a16:creationId xmlns:a16="http://schemas.microsoft.com/office/drawing/2014/main" id="{2113FFED-64AD-4335-9D54-DA231C49C419}"/>
              </a:ext>
            </a:extLst>
          </p:cNvPr>
          <p:cNvPicPr>
            <a:picLocks noChangeAspect="1"/>
          </p:cNvPicPr>
          <p:nvPr/>
        </p:nvPicPr>
        <p:blipFill>
          <a:blip r:embed="rId4"/>
          <a:stretch>
            <a:fillRect/>
          </a:stretch>
        </p:blipFill>
        <p:spPr>
          <a:xfrm>
            <a:off x="5344913" y="3814661"/>
            <a:ext cx="859611" cy="499915"/>
          </a:xfrm>
          <a:prstGeom prst="rect">
            <a:avLst/>
          </a:prstGeom>
        </p:spPr>
      </p:pic>
      <p:sp useBgFill="1">
        <p:nvSpPr>
          <p:cNvPr id="8" name="Freeform: Shape 7">
            <a:extLst>
              <a:ext uri="{FF2B5EF4-FFF2-40B4-BE49-F238E27FC236}">
                <a16:creationId xmlns:a16="http://schemas.microsoft.com/office/drawing/2014/main" id="{F1B45B7B-CD2B-4C4F-B542-8AA5166C390B}"/>
              </a:ext>
            </a:extLst>
          </p:cNvPr>
          <p:cNvSpPr/>
          <p:nvPr/>
        </p:nvSpPr>
        <p:spPr>
          <a:xfrm>
            <a:off x="3959441" y="4465468"/>
            <a:ext cx="1473693" cy="1216241"/>
          </a:xfrm>
          <a:custGeom>
            <a:avLst/>
            <a:gdLst>
              <a:gd name="connsiteX0" fmla="*/ 8877 w 1473693"/>
              <a:gd name="connsiteY0" fmla="*/ 177553 h 1216241"/>
              <a:gd name="connsiteX1" fmla="*/ 0 w 1473693"/>
              <a:gd name="connsiteY1" fmla="*/ 1216241 h 1216241"/>
              <a:gd name="connsiteX2" fmla="*/ 470516 w 1473693"/>
              <a:gd name="connsiteY2" fmla="*/ 1047565 h 1216241"/>
              <a:gd name="connsiteX3" fmla="*/ 1473693 w 1473693"/>
              <a:gd name="connsiteY3" fmla="*/ 275208 h 1216241"/>
              <a:gd name="connsiteX4" fmla="*/ 1269507 w 1473693"/>
              <a:gd name="connsiteY4" fmla="*/ 0 h 1216241"/>
              <a:gd name="connsiteX5" fmla="*/ 1065320 w 1473693"/>
              <a:gd name="connsiteY5" fmla="*/ 142043 h 1216241"/>
              <a:gd name="connsiteX6" fmla="*/ 532660 w 1473693"/>
              <a:gd name="connsiteY6" fmla="*/ 168676 h 1216241"/>
              <a:gd name="connsiteX7" fmla="*/ 115409 w 1473693"/>
              <a:gd name="connsiteY7" fmla="*/ 213064 h 1216241"/>
              <a:gd name="connsiteX8" fmla="*/ 71021 w 1473693"/>
              <a:gd name="connsiteY8" fmla="*/ 213064 h 121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693" h="1216241">
                <a:moveTo>
                  <a:pt x="8877" y="177553"/>
                </a:moveTo>
                <a:lnTo>
                  <a:pt x="0" y="1216241"/>
                </a:lnTo>
                <a:lnTo>
                  <a:pt x="470516" y="1047565"/>
                </a:lnTo>
                <a:lnTo>
                  <a:pt x="1473693" y="275208"/>
                </a:lnTo>
                <a:lnTo>
                  <a:pt x="1269507" y="0"/>
                </a:lnTo>
                <a:lnTo>
                  <a:pt x="1065320" y="142043"/>
                </a:lnTo>
                <a:lnTo>
                  <a:pt x="532660" y="168676"/>
                </a:lnTo>
                <a:lnTo>
                  <a:pt x="115409" y="213064"/>
                </a:lnTo>
                <a:lnTo>
                  <a:pt x="71021" y="213064"/>
                </a:ln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2B83246-92AD-4257-8909-3F0F27B23C74}"/>
              </a:ext>
            </a:extLst>
          </p:cNvPr>
          <p:cNvSpPr/>
          <p:nvPr/>
        </p:nvSpPr>
        <p:spPr>
          <a:xfrm>
            <a:off x="5859262" y="2432482"/>
            <a:ext cx="1518082" cy="2574524"/>
          </a:xfrm>
          <a:custGeom>
            <a:avLst/>
            <a:gdLst>
              <a:gd name="connsiteX0" fmla="*/ 1518082 w 1518082"/>
              <a:gd name="connsiteY0" fmla="*/ 0 h 2574524"/>
              <a:gd name="connsiteX1" fmla="*/ 1509204 w 1518082"/>
              <a:gd name="connsiteY1" fmla="*/ 2015231 h 2574524"/>
              <a:gd name="connsiteX2" fmla="*/ 1012055 w 1518082"/>
              <a:gd name="connsiteY2" fmla="*/ 2024108 h 2574524"/>
              <a:gd name="connsiteX3" fmla="*/ 656948 w 1518082"/>
              <a:gd name="connsiteY3" fmla="*/ 2024108 h 2574524"/>
              <a:gd name="connsiteX4" fmla="*/ 479394 w 1518082"/>
              <a:gd name="connsiteY4" fmla="*/ 2121763 h 2574524"/>
              <a:gd name="connsiteX5" fmla="*/ 221942 w 1518082"/>
              <a:gd name="connsiteY5" fmla="*/ 2219417 h 2574524"/>
              <a:gd name="connsiteX6" fmla="*/ 88777 w 1518082"/>
              <a:gd name="connsiteY6" fmla="*/ 2521258 h 2574524"/>
              <a:gd name="connsiteX7" fmla="*/ 53266 w 1518082"/>
              <a:gd name="connsiteY7" fmla="*/ 2574524 h 2574524"/>
              <a:gd name="connsiteX8" fmla="*/ 195309 w 1518082"/>
              <a:gd name="connsiteY8" fmla="*/ 2237172 h 2574524"/>
              <a:gd name="connsiteX9" fmla="*/ 0 w 1518082"/>
              <a:gd name="connsiteY9" fmla="*/ 2095130 h 2574524"/>
              <a:gd name="connsiteX10" fmla="*/ 506027 w 1518082"/>
              <a:gd name="connsiteY10" fmla="*/ 1438182 h 2574524"/>
              <a:gd name="connsiteX11" fmla="*/ 763480 w 1518082"/>
              <a:gd name="connsiteY11" fmla="*/ 941033 h 2574524"/>
              <a:gd name="connsiteX12" fmla="*/ 1260629 w 1518082"/>
              <a:gd name="connsiteY12" fmla="*/ 399495 h 2574524"/>
              <a:gd name="connsiteX13" fmla="*/ 1473693 w 1518082"/>
              <a:gd name="connsiteY13" fmla="*/ 53266 h 257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8082" h="2574524">
                <a:moveTo>
                  <a:pt x="1518082" y="0"/>
                </a:moveTo>
                <a:cubicBezTo>
                  <a:pt x="1515123" y="671744"/>
                  <a:pt x="1512163" y="1343487"/>
                  <a:pt x="1509204" y="2015231"/>
                </a:cubicBezTo>
                <a:lnTo>
                  <a:pt x="1012055" y="2024108"/>
                </a:lnTo>
                <a:lnTo>
                  <a:pt x="656948" y="2024108"/>
                </a:lnTo>
                <a:lnTo>
                  <a:pt x="479394" y="2121763"/>
                </a:lnTo>
                <a:lnTo>
                  <a:pt x="221942" y="2219417"/>
                </a:lnTo>
                <a:lnTo>
                  <a:pt x="88777" y="2521258"/>
                </a:lnTo>
                <a:lnTo>
                  <a:pt x="53266" y="2574524"/>
                </a:lnTo>
                <a:lnTo>
                  <a:pt x="195309" y="2237172"/>
                </a:lnTo>
                <a:lnTo>
                  <a:pt x="0" y="2095130"/>
                </a:lnTo>
                <a:lnTo>
                  <a:pt x="506027" y="1438182"/>
                </a:lnTo>
                <a:lnTo>
                  <a:pt x="763480" y="941033"/>
                </a:lnTo>
                <a:lnTo>
                  <a:pt x="1260629" y="399495"/>
                </a:lnTo>
                <a:lnTo>
                  <a:pt x="1473693" y="53266"/>
                </a:ln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48111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1658</Words>
  <Application>Microsoft Office PowerPoint</Application>
  <PresentationFormat>On-screen Show (4:3)</PresentationFormat>
  <Paragraphs>135</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Gill Sans MT</vt:lpstr>
      <vt:lpstr>Parcel</vt:lpstr>
      <vt:lpstr>Crossroads Metropolitan District nos. 1-2</vt:lpstr>
      <vt:lpstr>Public input </vt:lpstr>
      <vt:lpstr>Request</vt:lpstr>
      <vt:lpstr>Mandatory Criteria for Disapproval</vt:lpstr>
      <vt:lpstr>Discretionary Criteria for Disapproval</vt:lpstr>
      <vt:lpstr>Hearing Dates </vt:lpstr>
      <vt:lpstr>Applicant </vt:lpstr>
      <vt:lpstr>PUBLIC NOTICE  </vt:lpstr>
      <vt:lpstr>Vicinity map</vt:lpstr>
      <vt:lpstr>Zone Map</vt:lpstr>
      <vt:lpstr>Background</vt:lpstr>
      <vt:lpstr>Background Continued</vt:lpstr>
      <vt:lpstr>Additional Land map</vt:lpstr>
      <vt:lpstr>Mill Levy and bonding</vt:lpstr>
      <vt:lpstr>Existing Mill Levies 2020</vt:lpstr>
      <vt:lpstr>Finance Department analysis</vt:lpstr>
      <vt:lpstr>Disclosure </vt:lpstr>
      <vt:lpstr>Staff Report </vt:lpstr>
      <vt:lpstr>Staff Analysis</vt:lpstr>
      <vt:lpstr>Public input </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Grandview Reserve Metropolitan Districts 1-2</dc:title>
  <dc:creator>Kari Parsons</dc:creator>
  <cp:lastModifiedBy>Kari Parsons</cp:lastModifiedBy>
  <cp:revision>37</cp:revision>
  <dcterms:created xsi:type="dcterms:W3CDTF">2020-09-10T17:48:10Z</dcterms:created>
  <dcterms:modified xsi:type="dcterms:W3CDTF">2020-10-20T19:38:18Z</dcterms:modified>
</cp:coreProperties>
</file>