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2" r:id="rId4"/>
  </p:sldMasterIdLst>
  <p:notesMasterIdLst>
    <p:notesMasterId r:id="rId33"/>
  </p:notesMasterIdLst>
  <p:sldIdLst>
    <p:sldId id="256" r:id="rId5"/>
    <p:sldId id="260" r:id="rId6"/>
    <p:sldId id="317" r:id="rId7"/>
    <p:sldId id="266" r:id="rId8"/>
    <p:sldId id="275" r:id="rId9"/>
    <p:sldId id="276" r:id="rId10"/>
    <p:sldId id="277" r:id="rId11"/>
    <p:sldId id="279" r:id="rId12"/>
    <p:sldId id="280" r:id="rId13"/>
    <p:sldId id="323" r:id="rId14"/>
    <p:sldId id="281" r:id="rId15"/>
    <p:sldId id="282" r:id="rId16"/>
    <p:sldId id="269" r:id="rId17"/>
    <p:sldId id="297" r:id="rId18"/>
    <p:sldId id="300" r:id="rId19"/>
    <p:sldId id="299" r:id="rId20"/>
    <p:sldId id="303" r:id="rId21"/>
    <p:sldId id="310" r:id="rId22"/>
    <p:sldId id="302" r:id="rId23"/>
    <p:sldId id="304" r:id="rId24"/>
    <p:sldId id="325" r:id="rId25"/>
    <p:sldId id="324" r:id="rId26"/>
    <p:sldId id="308" r:id="rId27"/>
    <p:sldId id="318" r:id="rId28"/>
    <p:sldId id="311" r:id="rId29"/>
    <p:sldId id="312" r:id="rId30"/>
    <p:sldId id="313" r:id="rId31"/>
    <p:sldId id="265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685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nshares\fin\Bud_Data\2020%20Budget%20Files\2020%20PBB%20-%20Preliminary%20Balanced%20Budget\2020%20PBB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76857648556175E-2"/>
          <c:y val="2.9850746268656716E-2"/>
          <c:w val="0.93676456438330546"/>
          <c:h val="0.863987542601950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874944"/>
        <c:axId val="14587801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countymuni_data!$A$1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96000"/>
                          <a:lumMod val="102000"/>
                        </a:schemeClr>
                      </a:gs>
                      <a:gs pos="100000">
                        <a:schemeClr val="accent1">
                          <a:shade val="88000"/>
                          <a:lumMod val="94000"/>
                        </a:schemeClr>
                      </a:gs>
                    </a:gsLst>
                    <a:path path="circle">
                      <a:fillToRect l="50000" t="100000" r="100000" b="50000"/>
                    </a:path>
                  </a:gradFill>
                  <a:ln>
                    <a:noFill/>
                  </a:ln>
                  <a:effectLst>
                    <a:outerShdw blurRad="38100" dist="25400" dir="5400000" rotWithShape="0">
                      <a:srgbClr val="000000">
                        <a:alpha val="64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l">
                      <a:rot lat="0" lon="0" rev="1200000"/>
                    </a:lightRig>
                  </a:scene3d>
                  <a:sp3d>
                    <a:bevelT w="25400" h="127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countymuni_data!$A$2:$A$15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countymuni_data!$A$2:$A$14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37A-40FA-8842-BEE8B5334126}"/>
                  </c:ext>
                </c:extLst>
              </c15:ser>
            </c15:filteredBarSeries>
          </c:ext>
        </c:extLst>
      </c:barChart>
      <c:catAx>
        <c:axId val="1458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5878016"/>
        <c:crosses val="autoZero"/>
        <c:auto val="1"/>
        <c:lblAlgn val="ctr"/>
        <c:lblOffset val="100"/>
        <c:noMultiLvlLbl val="0"/>
      </c:catAx>
      <c:valAx>
        <c:axId val="1458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58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countymuni_data!$B$1</c:f>
              <c:strCache>
                <c:ptCount val="1"/>
                <c:pt idx="0">
                  <c:v>Population (in thousands)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countymuni_data!$A$3:$A$16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countymuni_data!$B$3:$B$16</c:f>
              <c:numCache>
                <c:formatCode>General</c:formatCode>
                <c:ptCount val="14"/>
                <c:pt idx="0">
                  <c:v>599</c:v>
                </c:pt>
                <c:pt idx="1">
                  <c:v>609</c:v>
                </c:pt>
                <c:pt idx="2">
                  <c:v>627</c:v>
                </c:pt>
                <c:pt idx="3">
                  <c:v>638</c:v>
                </c:pt>
                <c:pt idx="4">
                  <c:v>647</c:v>
                </c:pt>
                <c:pt idx="5">
                  <c:v>656</c:v>
                </c:pt>
                <c:pt idx="6">
                  <c:v>663</c:v>
                </c:pt>
                <c:pt idx="7">
                  <c:v>675</c:v>
                </c:pt>
                <c:pt idx="8">
                  <c:v>689</c:v>
                </c:pt>
                <c:pt idx="9">
                  <c:v>701</c:v>
                </c:pt>
                <c:pt idx="10">
                  <c:v>713</c:v>
                </c:pt>
                <c:pt idx="11">
                  <c:v>724</c:v>
                </c:pt>
                <c:pt idx="12">
                  <c:v>735</c:v>
                </c:pt>
                <c:pt idx="13">
                  <c:v>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F1-4CEB-838A-4B857E823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0208"/>
        <c:axId val="1481944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countymuni_data!$A$1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countymuni_data!$A$3:$A$16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countymuni_data!$A$2:$A$15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0F1-4CEB-838A-4B857E823D32}"/>
                  </c:ext>
                </c:extLst>
              </c15:ser>
            </c15:filteredBarSeries>
          </c:ext>
        </c:extLst>
      </c:barChart>
      <c:catAx>
        <c:axId val="1458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194432"/>
        <c:crosses val="autoZero"/>
        <c:auto val="1"/>
        <c:lblAlgn val="ctr"/>
        <c:lblOffset val="100"/>
        <c:noMultiLvlLbl val="0"/>
      </c:catAx>
      <c:valAx>
        <c:axId val="14819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4587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'Sales Tax'!$B$41</c:f>
              <c:strCache>
                <c:ptCount val="1"/>
                <c:pt idx="0">
                  <c:v>Sales &amp; Use Tax (in 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E0606F-33F0-4488-A67A-E8E40FE7F01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4D61712-EE1F-4DB6-9A3D-D8C64A32AD4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8EC-4EED-BC64-5941E1A1C9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72F14D-5493-4487-9A6E-6C74CBF7E32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90495EE-8701-4B05-929E-985869CCCA7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8EC-4EED-BC64-5941E1A1C9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8DAA56-976D-4397-BA31-2AD589B4A41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23DAAE6-ABAD-4BC7-A5CD-C0804140C3F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8EC-4EED-BC64-5941E1A1C9A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AC647A9-B6ED-4BC9-801C-C370B758D66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E43E706-2C64-4DA6-A9BA-7FD94EF129C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EC-4EED-BC64-5941E1A1C9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67BE0F-A441-4455-AD50-166F81DF484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FD9F56F-99C6-4BEA-82E7-03774807668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8EC-4EED-BC64-5941E1A1C9A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90339F-F913-4EDE-8A7E-94C16B030F7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D1D54F1-7C6C-4982-941A-1B6604E951B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8EC-4EED-BC64-5941E1A1C9A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FD52D6-888C-4BAA-850B-90DA096A5FC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4592A61-F399-445B-804C-56D9C41BD6E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8EC-4EED-BC64-5941E1A1C9A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8ADB1DE-85A9-45BD-8A4D-B3E65A8B3E4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81970EB-3E00-49D3-916A-A8A4AD41D5D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8EC-4EED-BC64-5941E1A1C9A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C3D9F07-9711-45DA-8CA5-6A116907AD8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09A3CF3-8C30-4554-9D0F-26C527DF4CC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8EC-4EED-BC64-5941E1A1C9A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0DEC018-4FA4-40D3-B452-9C81B1041444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8966E1F-874C-4D2A-9C2E-87AB324403B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8EC-4EED-BC64-5941E1A1C9A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38DF9A-2CEE-482F-B751-22FB3B10B3E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6769221-28AD-453B-B0FD-D5BB47F1C78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8EC-4EED-BC64-5941E1A1C9A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D49E0B8-1822-4397-A928-766118BBD4D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0247928-B4A4-42E1-855E-EBB0CEB2EC7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8EC-4EED-BC64-5941E1A1C9A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CBA1759-92F7-48F5-BB04-C742EB2C9BF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763D24F-25E8-43B1-A1D7-6C41108FC56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8EC-4EED-BC64-5941E1A1C9A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EBED537-4191-4C11-B600-F6669C681EF2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D541703A-E3BD-43B6-9FA3-6A46E508C33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8EC-4EED-BC64-5941E1A1C9A5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4.5%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$123.8M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737830740544388E-2"/>
                      <c:h val="6.641311211565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D8EC-4EED-BC64-5941E1A1C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'Sales Tax'!$A$42:$A$56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 Projected</c:v>
                </c:pt>
                <c:pt idx="14">
                  <c:v>2021 Budget</c:v>
                </c:pt>
              </c:strCache>
            </c:strRef>
          </c:cat>
          <c:val>
            <c:numRef>
              <c:f>'Sales Tax'!$B$42:$B$56</c:f>
              <c:numCache>
                <c:formatCode>"$"#,##0.0_);[Red]\("$"#,##0.0\)</c:formatCode>
                <c:ptCount val="15"/>
                <c:pt idx="0">
                  <c:v>69.071809999999999</c:v>
                </c:pt>
                <c:pt idx="1">
                  <c:v>67.659212999999994</c:v>
                </c:pt>
                <c:pt idx="2">
                  <c:v>64.642657999999997</c:v>
                </c:pt>
                <c:pt idx="3">
                  <c:v>67.177592000000004</c:v>
                </c:pt>
                <c:pt idx="4">
                  <c:v>69.018421000000004</c:v>
                </c:pt>
                <c:pt idx="5">
                  <c:v>74.858701999999994</c:v>
                </c:pt>
                <c:pt idx="6">
                  <c:v>78.359391000000002</c:v>
                </c:pt>
                <c:pt idx="7">
                  <c:v>82.578344000000001</c:v>
                </c:pt>
                <c:pt idx="8">
                  <c:v>87.996719999999996</c:v>
                </c:pt>
                <c:pt idx="9">
                  <c:v>95.538836000000003</c:v>
                </c:pt>
                <c:pt idx="10">
                  <c:v>101.14293600000001</c:v>
                </c:pt>
                <c:pt idx="11">
                  <c:v>107.849215</c:v>
                </c:pt>
                <c:pt idx="12">
                  <c:v>117.214761</c:v>
                </c:pt>
                <c:pt idx="13">
                  <c:v>118.48919600000001</c:v>
                </c:pt>
                <c:pt idx="14">
                  <c:v>123.82120981999999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'Sales Tax'!$C$42:$C$55</c15:f>
                <c15:dlblRangeCache>
                  <c:ptCount val="14"/>
                  <c:pt idx="1">
                    <c:v>-2.05%</c:v>
                  </c:pt>
                  <c:pt idx="2">
                    <c:v>-4.46%</c:v>
                  </c:pt>
                  <c:pt idx="3">
                    <c:v>3.92%</c:v>
                  </c:pt>
                  <c:pt idx="4">
                    <c:v>2.74%</c:v>
                  </c:pt>
                  <c:pt idx="5">
                    <c:v>8.46%</c:v>
                  </c:pt>
                  <c:pt idx="6">
                    <c:v>4.68%</c:v>
                  </c:pt>
                  <c:pt idx="7">
                    <c:v>5.38%</c:v>
                  </c:pt>
                  <c:pt idx="8">
                    <c:v>6.56%</c:v>
                  </c:pt>
                  <c:pt idx="9">
                    <c:v>8.57%</c:v>
                  </c:pt>
                  <c:pt idx="10">
                    <c:v>5.87%</c:v>
                  </c:pt>
                  <c:pt idx="11">
                    <c:v>6.63%</c:v>
                  </c:pt>
                  <c:pt idx="12">
                    <c:v>8.68%</c:v>
                  </c:pt>
                  <c:pt idx="13">
                    <c:v>1.09%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D8EC-4EED-BC64-5941E1A1C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48448"/>
        <c:axId val="146249984"/>
        <c:axId val="0"/>
      </c:bar3DChart>
      <c:catAx>
        <c:axId val="1462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249984"/>
        <c:crosses val="autoZero"/>
        <c:auto val="1"/>
        <c:lblAlgn val="ctr"/>
        <c:lblOffset val="100"/>
        <c:noMultiLvlLbl val="0"/>
      </c:catAx>
      <c:valAx>
        <c:axId val="146249984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_);[Red]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24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8050050147397E-2"/>
          <c:y val="7.7676333084117394E-2"/>
          <c:w val="0.90561834621165904"/>
          <c:h val="0.754189000044360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2E3-4098-8272-A56587072D35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E3-4098-8272-A56587072D3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2E3-4098-8272-A56587072D35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E3-4098-8272-A56587072D35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E3-4098-8272-A56587072D35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E3-4098-8272-A56587072D35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2E3-4098-8272-A56587072D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852FD15-459F-4645-AC37-303EFA79A9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C0977B1-50FC-4E0A-B8A1-2CA7436A286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E3-4098-8272-A56587072D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58CFE3-AE29-47C7-9BE7-D7077A1B19F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4384EDED-2A0E-426B-93A4-0621106571E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2E3-4098-8272-A56587072D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8BB463-3A3A-4158-BF3C-9DE1D29CB3E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91AEDEB-00FB-4B2F-AC5E-9EDC67CDF0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E3-4098-8272-A56587072D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C84F9DA-E27A-4C9B-A578-CA2251BFDB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AA537741-BE18-44E7-A4EE-F874D274B94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E3-4098-8272-A56587072D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04DC4E9-218A-4C42-AA75-805BE0156DD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99ABCDEE-5C69-492C-BA10-56511BDA2E4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E3-4098-8272-A56587072D3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7F97E7-E875-438D-BCFC-E90FBAF0509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633730AE-BE16-4508-9338-D2143BBF676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E3-4098-8272-A56587072D3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45F9DD-9698-4436-9726-35DF7FFB744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3B9FFDFD-68BB-4055-8528-2662F53E6BF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E3-4098-8272-A56587072D3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2EC6FBF-51F0-4CDC-A2FD-049973A51E1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DF1C7C7E-F58D-4B96-8BEF-26AB1CD403A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E3-4098-8272-A56587072D3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F4E5EF0-775C-4FE6-9646-515751FCE6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24D4A0FA-BF92-43CA-B9AB-6D201675B07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E3-4098-8272-A56587072D3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2231E83-CCA2-4032-9C4B-45B10CBD8D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A195A0F2-129E-4133-AB27-F7FC54D1F6F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E3-4098-8272-A56587072D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CAEDA28-90EF-48E3-A806-0DB179B337F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A2DB0F02-CB4F-4557-89B0-24C60A2EE17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E3-4098-8272-A56587072D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A5BAE83-CE89-4D1A-AB34-D64EA83D6B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E218CF5-011B-4D4F-8BB4-96241797CD0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E3-4098-8272-A56587072D3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8BEF839-9B20-4BF4-88C4-C89FC753E89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D31165F-9ACA-4D10-B3F1-A0D643F5025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E3-4098-8272-A56587072D3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04AB7CC-F2DA-4FE3-9123-39E8C726B01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297B976D-0F33-4187-B7E7-E5977323D83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E3-4098-8272-A56587072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'Property Tax'!$C$10:$C$23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 OAB</c:v>
                </c:pt>
                <c:pt idx="13">
                  <c:v>2021 PBB</c:v>
                </c:pt>
              </c:strCache>
            </c:strRef>
          </c:cat>
          <c:val>
            <c:numRef>
              <c:f>'Property Tax'!$D$10:$D$23</c:f>
              <c:numCache>
                <c:formatCode>"$"#,##0.0_);\("$"#,##0.0\)</c:formatCode>
                <c:ptCount val="14"/>
                <c:pt idx="0">
                  <c:v>40.252078999999995</c:v>
                </c:pt>
                <c:pt idx="1">
                  <c:v>43.826617999999996</c:v>
                </c:pt>
                <c:pt idx="2">
                  <c:v>45.296358999999995</c:v>
                </c:pt>
                <c:pt idx="3">
                  <c:v>46.441747999999997</c:v>
                </c:pt>
                <c:pt idx="4">
                  <c:v>42.112314999999995</c:v>
                </c:pt>
                <c:pt idx="5">
                  <c:v>42.776125999999998</c:v>
                </c:pt>
                <c:pt idx="6">
                  <c:v>42.773097999999997</c:v>
                </c:pt>
                <c:pt idx="7">
                  <c:v>43.759989999999995</c:v>
                </c:pt>
                <c:pt idx="8">
                  <c:v>47.160744999999999</c:v>
                </c:pt>
                <c:pt idx="9">
                  <c:v>48.234009</c:v>
                </c:pt>
                <c:pt idx="10">
                  <c:v>51.372738999999996</c:v>
                </c:pt>
                <c:pt idx="11">
                  <c:v>53.107844</c:v>
                </c:pt>
                <c:pt idx="12">
                  <c:v>57.567428450000001</c:v>
                </c:pt>
                <c:pt idx="13">
                  <c:v>62.473872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'Property Tax'!$E$10:$E$23</c15:f>
                <c15:dlblRangeCache>
                  <c:ptCount val="14"/>
                  <c:pt idx="0">
                    <c:v>13.44%</c:v>
                  </c:pt>
                  <c:pt idx="1">
                    <c:v>8.88%</c:v>
                  </c:pt>
                  <c:pt idx="2">
                    <c:v>3.35%</c:v>
                  </c:pt>
                  <c:pt idx="3">
                    <c:v>2.53%</c:v>
                  </c:pt>
                  <c:pt idx="4">
                    <c:v>-9.32%</c:v>
                  </c:pt>
                  <c:pt idx="5">
                    <c:v>1.58%</c:v>
                  </c:pt>
                  <c:pt idx="6">
                    <c:v>-0.01%</c:v>
                  </c:pt>
                  <c:pt idx="7">
                    <c:v>2.31%</c:v>
                  </c:pt>
                  <c:pt idx="8">
                    <c:v>7.77%</c:v>
                  </c:pt>
                  <c:pt idx="9">
                    <c:v>2.28%</c:v>
                  </c:pt>
                  <c:pt idx="10">
                    <c:v>6.51%</c:v>
                  </c:pt>
                  <c:pt idx="11">
                    <c:v>3.38%</c:v>
                  </c:pt>
                  <c:pt idx="12">
                    <c:v>8.40%</c:v>
                  </c:pt>
                  <c:pt idx="13">
                    <c:v>8.52%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E3-4098-8272-A56587072D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347520"/>
        <c:axId val="148358656"/>
      </c:barChart>
      <c:catAx>
        <c:axId val="1483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58656"/>
        <c:crosses val="autoZero"/>
        <c:auto val="1"/>
        <c:lblAlgn val="ctr"/>
        <c:lblOffset val="100"/>
        <c:noMultiLvlLbl val="0"/>
      </c:catAx>
      <c:valAx>
        <c:axId val="148358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4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F4-4CCF-8C91-3BC2963CDC49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C48FCFFB-19D5-44E8-8D69-1D95EF85EDE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F4-4CCF-8C91-3BC2963CD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'Chart-Prop Tax'!$B$39:$K$39</c:f>
              <c:strCache>
                <c:ptCount val="10"/>
                <c:pt idx="0">
                  <c:v>Adams</c:v>
                </c:pt>
                <c:pt idx="1">
                  <c:v>Arapahoe</c:v>
                </c:pt>
                <c:pt idx="2">
                  <c:v>Boulder</c:v>
                </c:pt>
                <c:pt idx="3">
                  <c:v>Douglas</c:v>
                </c:pt>
                <c:pt idx="4">
                  <c:v>El Paso</c:v>
                </c:pt>
                <c:pt idx="5">
                  <c:v>Jefferson</c:v>
                </c:pt>
                <c:pt idx="6">
                  <c:v>Larimer</c:v>
                </c:pt>
                <c:pt idx="7">
                  <c:v>Mesa</c:v>
                </c:pt>
                <c:pt idx="8">
                  <c:v>Pueblo</c:v>
                </c:pt>
                <c:pt idx="9">
                  <c:v>Weld</c:v>
                </c:pt>
              </c:strCache>
            </c:strRef>
          </c:cat>
          <c:val>
            <c:numRef>
              <c:f>'Chart-Prop Tax'!$B$43:$K$43</c:f>
              <c:numCache>
                <c:formatCode>"$"#,##0.00_);[Red]\("$"#,##0.00\)</c:formatCode>
                <c:ptCount val="10"/>
                <c:pt idx="0">
                  <c:v>346.5189967717904</c:v>
                </c:pt>
                <c:pt idx="1">
                  <c:v>253.69331386988404</c:v>
                </c:pt>
                <c:pt idx="2">
                  <c:v>568.07661369879645</c:v>
                </c:pt>
                <c:pt idx="3">
                  <c:v>425.8503164978485</c:v>
                </c:pt>
                <c:pt idx="4">
                  <c:v>74.642883780804809</c:v>
                </c:pt>
                <c:pt idx="5">
                  <c:v>402.79546833977309</c:v>
                </c:pt>
                <c:pt idx="6">
                  <c:v>352.99200325291406</c:v>
                </c:pt>
                <c:pt idx="7">
                  <c:v>147.63001974983541</c:v>
                </c:pt>
                <c:pt idx="8">
                  <c:v>316.47911947947392</c:v>
                </c:pt>
                <c:pt idx="9">
                  <c:v>536.00296511358545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F4-4CCF-8C91-3BC2963CD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11360"/>
        <c:axId val="194112896"/>
      </c:barChart>
      <c:catAx>
        <c:axId val="1941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4112896"/>
        <c:crosses val="autoZero"/>
        <c:auto val="1"/>
        <c:lblAlgn val="ctr"/>
        <c:lblOffset val="100"/>
        <c:noMultiLvlLbl val="0"/>
      </c:catAx>
      <c:valAx>
        <c:axId val="194112896"/>
        <c:scaling>
          <c:orientation val="minMax"/>
          <c:max val="65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411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0.39987</cdr:x>
      <cdr:y>0.05682</cdr:y>
    </cdr:from>
    <cdr:to>
      <cdr:x>0.62705</cdr:x>
      <cdr:y>0.13582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8499" y="265979"/>
          <a:ext cx="2095500" cy="36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6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3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0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6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6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1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84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8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7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56C048B-B3EF-434B-855B-80331A33FADE}" type="datetime1">
              <a:rPr lang="en-US" smtClean="0"/>
              <a:t>10/6/2020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0671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AEC9-5069-44D6-B972-76E102A33CFE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8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E83-62CD-49B0-9304-7112A39A2441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E7-8619-4757-B433-3C4787FD52CF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1BAD-5B84-459F-A921-957F4B31C864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BC55-03C1-44D7-95FC-0BFFE86CEFF8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9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0EEA-5BD2-4639-BC22-1D2A72C015C0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5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3C1E-CA7A-4EA5-BC5A-E5B66C5F91CC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7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15BB-4D6C-456F-B0D6-89E8242F8D1F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7B267EC-FDF1-4699-B1D6-56FF0875F7A0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77C8-B450-4D71-BB89-71CB659957D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0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DCD7-32F1-4D16-A559-A5DC88104414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F1D-0C6D-44C4-A055-CBD06968272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5D7-BBAA-47FA-8583-0741C0F6CCCD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53CB-9600-42CF-9E38-5955248467BC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7D58-DA09-4034-A84F-8EB6AB85D25C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FAE6-262E-46F1-B9B6-B597A6F1349A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department/office name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B74E54-051A-4D47-A93E-73769CE8536A}" type="datetime1">
              <a:rPr lang="en-US" smtClean="0"/>
              <a:t>10/6/2020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Add department/office name here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Preliminary Balanced Budget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County Controller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6, 2020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1581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revenue increase of 8.52% to $62.5M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Preliminary Certification of Valuation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re-assessment year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Allowable abatement mill of 0.064 mills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temporary mill levy reduction of 0.176 mills due to TABOR Property Tax Cap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$3.78 for a $300,000 house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temporary reduction, mill levy would be approximately 8.225 mills, with temporary reduction it is estimated at 8.049 mills</a:t>
            </a:r>
          </a:p>
          <a:p>
            <a:pPr lvl="2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– TABOR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Property Tax Temporary Mill Levy Reduction, 2021 Property Tax bills will have estimated 0.393 mill property tax credit for 2019 TABOR overage of $3,113,796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$8.43 for a $300,000 house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2021 Property Tax Revenue after 2019 Refund is $59.4 Million</a:t>
            </a:r>
          </a:p>
          <a:p>
            <a:pPr lvl="2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Preliminary Balanced Budget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Taxes – All Funds </a:t>
            </a:r>
            <a:r>
              <a:rPr lang="en-JM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Millions)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0762" y="6218237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64599"/>
              </p:ext>
            </p:extLst>
          </p:nvPr>
        </p:nvGraphicFramePr>
        <p:xfrm>
          <a:off x="813707" y="1089164"/>
          <a:ext cx="7873093" cy="575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009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Property Tax Per Citizen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10-County Comparison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10-County Budget Book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616873"/>
              </p:ext>
            </p:extLst>
          </p:nvPr>
        </p:nvGraphicFramePr>
        <p:xfrm>
          <a:off x="838200" y="1576287"/>
          <a:ext cx="8458200" cy="437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147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61860" y="1447800"/>
            <a:ext cx="8084281" cy="5101699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–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Revenue Lines: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2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from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to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budget:</a:t>
            </a:r>
          </a:p>
          <a:p>
            <a:pPr marL="457200" lvl="2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Clerk &amp; Recorder Fees - $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750k</a:t>
            </a:r>
          </a:p>
          <a:p>
            <a:pPr marL="457200" lvl="2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Sheriff Fees – (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$1.2M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2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Interest Earnings – (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$500k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2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3702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07318" y="1371600"/>
            <a:ext cx="7931882" cy="518160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 5.5 (Continued)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Expenditure Budgets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2020 Expenditure Base Budget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critical needs as outlined in the Financial Roadmap including newly submitted 2021 needs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2021 Beginning Operational Savings of $14M from departmental underspending and including $10M of CARES reimbursement for law enforcement substantially dedicated to response of Covid-19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Strategy Phase of the budget (5.5.3.2), meetings held with Countywide Elected Officials and Department Executive Directors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2647" y="62642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447799"/>
            <a:ext cx="8084281" cy="4876801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Re-evaluated critical needs due to increased service demands, population growth, and mandated pressures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Additions, deletions, and continuations to the 2020 roadmap were considered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Human Capital Management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2% allocation of personnel budgets for departments and offices for pay increases as determined by elected officials and directors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62000" y="1371599"/>
            <a:ext cx="8084281" cy="487680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Impact Road Safety Projects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budget maintains the 2020 funding for roads at an $12.05 million increase over 2016 levels and a $3M one-time increase for I-25 Gap project grant match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increases planned in 2022-2025 roadmap</a:t>
            </a:r>
          </a:p>
          <a:p>
            <a:pPr lvl="1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6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0" y="146148"/>
            <a:ext cx="8382000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JM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High Impact Road Safety Projects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C937EA-41B3-4D94-ACB8-0FF1C4F8A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25693"/>
            <a:ext cx="7315200" cy="46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371599"/>
            <a:ext cx="8084281" cy="4876801"/>
          </a:xfrm>
        </p:spPr>
        <p:txBody>
          <a:bodyPr anchor="t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TABOR Calculation Impacts  -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estimates (through August) show slightly above TABOR Cap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TABOR calculation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preliminary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numerous variables can drastically change before finalized in about 6 months:</a:t>
            </a:r>
          </a:p>
          <a:p>
            <a:pPr lvl="3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CPI Increase – June estimates will change several times by Feb/Mar 2021</a:t>
            </a:r>
          </a:p>
          <a:p>
            <a:pPr lvl="3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calculation – Using August preliminary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finalized until December 2020 with final Certification of Valuation</a:t>
            </a:r>
          </a:p>
          <a:p>
            <a:pPr lvl="3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 and Intergovernmental impacts have been increasing</a:t>
            </a:r>
          </a:p>
          <a:p>
            <a:pPr lvl="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Roadmap – $3.0M reserved for TABOR overage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is closely monitoring TABOR revenues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2132" y="1447800"/>
            <a:ext cx="7704667" cy="48006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Preliminary Balanced Budget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Needs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Balanced Budget Document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6" y="6138653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7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62000" y="1371599"/>
            <a:ext cx="8084281" cy="4876801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JM" dirty="0"/>
          </a:p>
          <a:p>
            <a:pPr marL="0" indent="0">
              <a:buNone/>
            </a:pPr>
            <a:endParaRPr lang="en-JM" dirty="0"/>
          </a:p>
          <a:p>
            <a:pPr marL="0" indent="0">
              <a:buNone/>
            </a:pPr>
            <a:endParaRPr lang="en-JM" dirty="0"/>
          </a:p>
          <a:p>
            <a:pPr marL="0" indent="0">
              <a:buNone/>
            </a:pPr>
            <a:endParaRPr lang="en-JM" dirty="0"/>
          </a:p>
          <a:p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Target of $5,000,000 for the Emergency Reserve</a:t>
            </a:r>
          </a:p>
          <a:p>
            <a:pPr lvl="1"/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County cost/match of 4 disasters in 2012-2014 was $5.3 million</a:t>
            </a:r>
          </a:p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fund remaining $1.975M with the sale of real estate </a:t>
            </a:r>
          </a:p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our only reserves</a:t>
            </a:r>
          </a:p>
          <a:p>
            <a:pPr lvl="1"/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fund balance policy</a:t>
            </a:r>
          </a:p>
          <a:p>
            <a:pPr lvl="1"/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of General Fund Sales Tax, 0.5% Property Tax, and 5% all other revenues</a:t>
            </a:r>
          </a:p>
          <a:p>
            <a:pPr lvl="1"/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Fund Balance of $13 million for 2020</a:t>
            </a:r>
          </a:p>
          <a:p>
            <a:pPr lvl="1"/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TABOR 3% Reserve of $8.2 million</a:t>
            </a:r>
          </a:p>
          <a:p>
            <a:pPr marL="0" indent="0">
              <a:buNone/>
            </a:pPr>
            <a:endParaRPr lang="en-JM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 – Emergency Reserve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9D2A1D-910C-46B8-A3BA-229B8A7C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9" y="1374912"/>
            <a:ext cx="7804881" cy="18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9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 Financial Roadmap </a:t>
            </a:r>
            <a:r>
              <a:rPr lang="en-JM" sz="3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(Prior Year)</a:t>
            </a:r>
            <a:br>
              <a:rPr lang="en-JM" sz="3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JM" sz="31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6167" y="64928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E41565-9428-4722-B7D3-55BC87FC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96" y="1142999"/>
            <a:ext cx="8475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5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2021-2025 Financial Roadmap </a:t>
            </a:r>
            <a:r>
              <a:rPr lang="en-JM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endParaRPr lang="en-JM" sz="31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733E7-1019-4123-98BE-4B58BD67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2" y="1495801"/>
            <a:ext cx="8631398" cy="3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11500" y="321480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Newly Submitted Critical Needs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Addressed in PBB</a:t>
            </a: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JM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6167" y="64928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9FA7DA-CB61-4C90-BCDC-14D1AC91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828800"/>
            <a:ext cx="8305800" cy="35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8008082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Roadmap &amp; The Strategic Plan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 fontScale="92500" lnSpcReduction="20000"/>
          </a:bodyPr>
          <a:lstStyle/>
          <a:p>
            <a:pPr marL="347472" indent="-347472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2021-2025 Financial Roadmap addresses many items in the Strategic Plan:</a:t>
            </a:r>
          </a:p>
          <a:p>
            <a:pPr marL="347472" indent="-347472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1: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and Promote a Financially Sustainable County Government that is Transparent and Effective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A – Increase Innovation, Efficiency &amp; Transparency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B – Invest in Human Capital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C – Allocate Funding Streams Designated for Capital Investment 		and Operational Needs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E – Ensure responsible and Appropriate Use of Local Tax Dollars</a:t>
            </a:r>
          </a:p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2: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Understanding of Civic Services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C – Develop and Implement a Strategic Technology Infrastructure to Engage Citizens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8008082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Roadmap &amp; The Strategic Plan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/>
          </a:bodyPr>
          <a:lstStyle/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3: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and Improve the County Transportation System, Facilities, Infrastructure and Technology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A – Provide a Safe, Sustainable, Integrated and Efficient Multi-Modal Transportation Infrastructure System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C – Provide Maintenance and Facilities Improvements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D – Improve and Update the County Park System</a:t>
            </a:r>
          </a:p>
          <a:p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5: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 Safe and Healthy Community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A – Support a High Level of Public Safety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B – Support a High Level of Community Safety (OEM, Buildings, Community Partnerships)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8008082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Budget Process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/>
          </a:bodyPr>
          <a:lstStyle/>
          <a:p>
            <a:pPr marL="347472" indent="-347472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Balanced Budget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&amp; Elected Official Budget Strategy Sessions – August 19 and September 9, 2020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County Financial Condition and Discussion of Critical Needs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Hearing #1 – October 6, 2020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Preliminary Balanced Budget Document (That’s today!)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9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8008082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Budget Process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371599"/>
            <a:ext cx="8084281" cy="4876801"/>
          </a:xfrm>
        </p:spPr>
        <p:txBody>
          <a:bodyPr anchor="t">
            <a:normAutofit/>
          </a:bodyPr>
          <a:lstStyle/>
          <a:p>
            <a:pPr marL="347472" indent="-347472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Adopted Budget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Hearings #2 and #3 – October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October 22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Department/Offices Critical Needs Presentations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Officer– Updated Revenue Projections &amp; Five-Year Forecast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 Outreach Group Presentation to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BoCC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Hearing #4 – November 17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BoCC Direction on the 2021 Original Adopted Budget</a:t>
            </a:r>
          </a:p>
          <a:p>
            <a:pPr marL="342900" lvl="1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Hearing #5 – December 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#1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Original Adopted Budget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#2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Certify County mill levy</a:t>
            </a:r>
          </a:p>
          <a:p>
            <a:pPr marL="747522" lvl="1" indent="-347472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#3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uthorize the Treasurer to transfer between funds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22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0"/>
            <a:ext cx="7704667" cy="5562599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Preliminary Balanced Budget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4291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BoCC Discretionary Budget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2008-2021 Population Growth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400800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500776"/>
              </p:ext>
            </p:extLst>
          </p:nvPr>
        </p:nvGraphicFramePr>
        <p:xfrm>
          <a:off x="954095" y="1158018"/>
          <a:ext cx="776351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85632"/>
              </p:ext>
            </p:extLst>
          </p:nvPr>
        </p:nvGraphicFramePr>
        <p:xfrm>
          <a:off x="828458" y="1745351"/>
          <a:ext cx="7889148" cy="43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382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024B34D-664F-4AD2-B09A-94D81CC1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798131"/>
          </a:xfrm>
        </p:spPr>
        <p:txBody>
          <a:bodyPr>
            <a:normAutofit fontScale="90000"/>
          </a:bodyPr>
          <a:lstStyle/>
          <a:p>
            <a:r>
              <a:rPr lang="en-JM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BoCC</a:t>
            </a: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Discretionary Budget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Annual Cost per Citizen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10C4D5-B09B-4DD2-BEFC-4D3539BD4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59" y="1634852"/>
            <a:ext cx="7965241" cy="41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9" y="1752600"/>
            <a:ext cx="7704666" cy="4495800"/>
          </a:xfrm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Section 5.2 starts the annual budget process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Restricted Funds, Partially Restricted Funds and Unrestricted Funds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Section 5.3 – 2021 Budget for Restricted Funds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and Bridge Escrow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Trust Fund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Hazardous Waste Fund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Trust Fund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Improvement Districts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5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8" y="1447800"/>
            <a:ext cx="8084281" cy="4800600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Section 5.4 – 2021 Budget for Partially Restricted Funds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(Completed)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Investment Fund (CIP)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Ensured funding for Annual Lease Obligations (COPs and Capital Leases)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Self-Insurance Fund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Ensured funding for anticipated insurance claims – Health &amp; Risk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increase in health insurance premiums passed to employees (5% premium increases)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Reserve for required GASB Fund Balance to address the “Incurred But Not Reported” (IBNR) claims - Actuarially Determined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Health Plan Trust Board approved changes</a:t>
            </a: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83519" y="1371599"/>
            <a:ext cx="7855682" cy="4876801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itchFamily="18" charset="0"/>
              </a:rPr>
              <a:t>Budget Process Policy: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Section 5.4 – 2021 Budget for Partially Restricted Funds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(Completed)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Department of Human Services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Ensured funding for statutory county match 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State Fiscal Year 2020/2021 &amp; estimated 2021/2022 Allocations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Increase in County Match of $300,000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and Bridge Fund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a multiyear plan to address backlog of road infrastructure</a:t>
            </a:r>
          </a:p>
          <a:p>
            <a:pPr lvl="2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Additional funds of $905,000 ($750,000 more than planned in last years roadmap)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7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0"/>
            <a:ext cx="7704667" cy="1142999"/>
          </a:xfrm>
        </p:spPr>
        <p:txBody>
          <a:bodyPr>
            <a:normAutofit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Compiling the 2021 Budget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914400" y="1371599"/>
            <a:ext cx="8077200" cy="4876801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 Policy: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5.5 – 2021 Budget for Unrestricted General Fund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Process) </a:t>
            </a:r>
          </a:p>
          <a:p>
            <a:pPr>
              <a:buNone/>
            </a:pP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Revenue Estimates – </a:t>
            </a:r>
            <a:r>
              <a:rPr lang="en-US" sz="2600" i="1" u="sng" dirty="0">
                <a:latin typeface="Times New Roman" pitchFamily="18" charset="0"/>
                <a:cs typeface="Times New Roman" pitchFamily="18" charset="0"/>
              </a:rPr>
              <a:t>Sales and Use Tax: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7.17% through July 2020 over 2019 (4.5% budgeted increase) 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significantly more than projected however we expect it to be close to budget by end of year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“Retail” is up 16.3% (53% of budgeted revenue)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“Food services” is down 14% (12% of budgeted revenue)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“Wholesale trade” is up 29% (5% of budgeted revenue)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“Accommodations” is down 47% (4% of budgeted revenue)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increase over the last five years is 7.26%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estimated ending increase of 1.09%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PBB includes staff recommended increase of 4.50% over 2020 estimate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Sales and Use Tax preliminary budget is $123.8M</a:t>
            </a:r>
          </a:p>
          <a:p>
            <a:pPr lvl="2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JM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2647" y="618807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83518" y="228601"/>
            <a:ext cx="7704667" cy="990600"/>
          </a:xfrm>
        </p:spPr>
        <p:txBody>
          <a:bodyPr>
            <a:normAutofit fontScale="90000"/>
          </a:bodyPr>
          <a:lstStyle/>
          <a:p>
            <a: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Preliminary Balanced Budget</a:t>
            </a:r>
            <a:br>
              <a:rPr lang="en-JM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JM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(1%) Projections </a:t>
            </a:r>
            <a:r>
              <a:rPr lang="en-JM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Millions)</a:t>
            </a:r>
            <a:endParaRPr lang="en-JM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63984" y="6290735"/>
            <a:ext cx="5314517" cy="3651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Financial Services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8967" y="6264275"/>
            <a:ext cx="427833" cy="365125"/>
          </a:xfrm>
        </p:spPr>
        <p:txBody>
          <a:bodyPr/>
          <a:lstStyle/>
          <a:p>
            <a:fld id="{D4B5ADC2-7248-4799-8E52-477E151C3EE9}" type="slidenum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-1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770889" cy="7620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32081"/>
              </p:ext>
            </p:extLst>
          </p:nvPr>
        </p:nvGraphicFramePr>
        <p:xfrm>
          <a:off x="768255" y="1140409"/>
          <a:ext cx="8135191" cy="522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7045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FB6B13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798588F98104DAB8AF4A1F378E0B3" ma:contentTypeVersion="13" ma:contentTypeDescription="Create a new document." ma:contentTypeScope="" ma:versionID="8b542fa7cadc81c3613e2caaf2a0392b">
  <xsd:schema xmlns:xsd="http://www.w3.org/2001/XMLSchema" xmlns:xs="http://www.w3.org/2001/XMLSchema" xmlns:p="http://schemas.microsoft.com/office/2006/metadata/properties" xmlns:ns1="http://schemas.microsoft.com/sharepoint/v3" xmlns:ns3="4d562d5c-b1df-49be-b974-91c86d998be3" xmlns:ns4="e99fee09-f71f-446b-86d2-fee9daf5d82d" targetNamespace="http://schemas.microsoft.com/office/2006/metadata/properties" ma:root="true" ma:fieldsID="cb6050b2420ff7e862d399cacf0f6b81" ns1:_="" ns3:_="" ns4:_="">
    <xsd:import namespace="http://schemas.microsoft.com/sharepoint/v3"/>
    <xsd:import namespace="4d562d5c-b1df-49be-b974-91c86d998be3"/>
    <xsd:import namespace="e99fee09-f71f-446b-86d2-fee9daf5d82d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62d5c-b1df-49be-b974-91c86d998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fee09-f71f-446b-86d2-fee9daf5d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AD32A-F45A-498C-9E8B-DC87CBA5182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A63B858-6B46-482F-8A7A-A9373E0B09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D474B-EBE5-4611-ACF2-908EECCF5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562d5c-b1df-49be-b974-91c86d998be3"/>
    <ds:schemaRef ds:uri="e99fee09-f71f-446b-86d2-fee9daf5d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1544</Words>
  <Application>Microsoft Office PowerPoint</Application>
  <PresentationFormat>On-screen Show (4:3)</PresentationFormat>
  <Paragraphs>301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Parallax</vt:lpstr>
      <vt:lpstr>2021 Preliminary Balanced Budget  </vt:lpstr>
      <vt:lpstr>Presentation Overview</vt:lpstr>
      <vt:lpstr>BoCC Discretionary Budget 2008-2021 Population Growth</vt:lpstr>
      <vt:lpstr>BoCC Discretionary Budget Historical Annual Cost per Citizen</vt:lpstr>
      <vt:lpstr>Budget Process Compiling the 2021 Budget</vt:lpstr>
      <vt:lpstr>Budget Process Compiling the 2021 Budget</vt:lpstr>
      <vt:lpstr>Budget Process Compiling the 2021 Budget</vt:lpstr>
      <vt:lpstr>Budget Process Compiling the 2021 Budget</vt:lpstr>
      <vt:lpstr>2021 Preliminary Balanced Budget Sales &amp; Use Tax (1%) Projections (in Millions)</vt:lpstr>
      <vt:lpstr>Budget Process Compiling the 2021 Budget</vt:lpstr>
      <vt:lpstr>Budget Process Compiling the 2021 Budget</vt:lpstr>
      <vt:lpstr>2021 Preliminary Balanced Budget Property Taxes – All Funds (in Millions)</vt:lpstr>
      <vt:lpstr>2019 Property Tax Per Citizen 10-County Comparison</vt:lpstr>
      <vt:lpstr>Budget Process Compiling the 2021 Budget</vt:lpstr>
      <vt:lpstr>Budget Process Compiling the 2021 Budget</vt:lpstr>
      <vt:lpstr>Budget Process Compiling the 2021 Budget</vt:lpstr>
      <vt:lpstr>Budget Process Compiling the 2021 Budget</vt:lpstr>
      <vt:lpstr>Budget Process Annual Investment in High Impact Road Safety Projects</vt:lpstr>
      <vt:lpstr>Budget Process Compiling the 2021 Budget</vt:lpstr>
      <vt:lpstr>Budget Process Compiling the 2021 Budget – Emergency Reserve</vt:lpstr>
      <vt:lpstr>2020-2024 Financial Roadmap (Prior Year) </vt:lpstr>
      <vt:lpstr>2021-2025 Financial Roadmap Balanced</vt:lpstr>
      <vt:lpstr>2021 Newly Submitted Critical Needs Addressed in PBB </vt:lpstr>
      <vt:lpstr>Financial Roadmap &amp; The Strategic Plan</vt:lpstr>
      <vt:lpstr>Financial Roadmap &amp; The Strategic Plan</vt:lpstr>
      <vt:lpstr>2021 Budget Process</vt:lpstr>
      <vt:lpstr>2021 Budget Process</vt:lpstr>
      <vt:lpstr>Presentation of the Preliminary Balanced Budget Document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2018-09-19T21:24:40Z</cp:lastPrinted>
  <dcterms:created xsi:type="dcterms:W3CDTF">2017-10-09T01:43:08Z</dcterms:created>
  <dcterms:modified xsi:type="dcterms:W3CDTF">2020-10-06T14:54:50Z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  <property fmtid="{D5CDD505-2E9C-101B-9397-08002B2CF9AE}" pid="3" name="ContentTypeId">
    <vt:lpwstr>0x0101007FA798588F98104DAB8AF4A1F378E0B3</vt:lpwstr>
  </property>
</Properties>
</file>