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1" r:id="rId9"/>
    <p:sldId id="266" r:id="rId10"/>
    <p:sldId id="263" r:id="rId11"/>
    <p:sldId id="264" r:id="rId12"/>
    <p:sldId id="265" r:id="rId13"/>
    <p:sldId id="300" r:id="rId14"/>
    <p:sldId id="303" r:id="rId15"/>
    <p:sldId id="302" r:id="rId16"/>
    <p:sldId id="296" r:id="rId17"/>
    <p:sldId id="288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Blakesley" initials="EB" lastIdx="1" clrIdx="0">
    <p:extLst>
      <p:ext uri="{19B8F6BF-5375-455C-9EA6-DF929625EA0E}">
        <p15:presenceInfo xmlns:p15="http://schemas.microsoft.com/office/powerpoint/2012/main" userId="S::EricBlakesley@elpasoco.com::a918ba91-14dd-46a5-959d-c24de53de1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307"/>
    <a:srgbClr val="AE8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AA47BA-E183-4543-82B9-61CE863BCAD1}" v="105" dt="2020-10-14T22:03:06.769"/>
    <p1510:client id="{5F990BC2-DE16-48BD-A310-3CB59768C660}" v="178" dt="2020-10-14T22:00:21.971"/>
    <p1510:client id="{7F79F7D8-9C03-E511-D237-BE9AED9829D2}" v="372" dt="2020-10-14T17:18:47.31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D8EA"/>
          </a:solidFill>
        </a:fill>
      </a:tcStyle>
    </a:wholeTbl>
    <a:band2H>
      <a:tcTxStyle/>
      <a:tcStyle>
        <a:tcBdr/>
        <a:fill>
          <a:solidFill>
            <a:srgbClr val="F1ECF5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4DD"/>
          </a:solidFill>
        </a:fill>
      </a:tcStyle>
    </a:wholeTbl>
    <a:band2H>
      <a:tcTxStyle/>
      <a:tcStyle>
        <a:tcBdr/>
        <a:fill>
          <a:solidFill>
            <a:srgbClr val="E9EBE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7D8"/>
          </a:solidFill>
        </a:fill>
      </a:tcStyle>
    </a:wholeTbl>
    <a:band2H>
      <a:tcTxStyle/>
      <a:tcStyle>
        <a:tcBdr/>
        <a:fill>
          <a:solidFill>
            <a:srgbClr val="EBECEC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4"/>
    <p:restoredTop sz="79108" autoAdjust="0"/>
  </p:normalViewPr>
  <p:slideViewPr>
    <p:cSldViewPr snapToGrid="0" snapToObjects="1">
      <p:cViewPr varScale="1">
        <p:scale>
          <a:sx n="114" d="100"/>
          <a:sy n="114" d="100"/>
        </p:scale>
        <p:origin x="18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93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Thank you again for funding this critical countywide need last year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This graphic was current as of the due date for this presentation, more groups were migrated this past weekend including all those in the Go/No Go column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We are on track to complete the countywide rollout by the end of the year or early in 1Q of 2021</a:t>
            </a:r>
          </a:p>
        </p:txBody>
      </p:sp>
    </p:spTree>
    <p:extLst>
      <p:ext uri="{BB962C8B-B14F-4D97-AF65-F5344CB8AC3E}">
        <p14:creationId xmlns:p14="http://schemas.microsoft.com/office/powerpoint/2010/main" val="722590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Thank you again for funding this critical countywide need last year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This graphic was current as of the due date for this presentation, more groups were migrated this past weekend including all those in the Go/No Go column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We are on track to complete the countywide rollout by the end of the year or early in 1Q of 2021</a:t>
            </a:r>
          </a:p>
        </p:txBody>
      </p:sp>
    </p:spTree>
    <p:extLst>
      <p:ext uri="{BB962C8B-B14F-4D97-AF65-F5344CB8AC3E}">
        <p14:creationId xmlns:p14="http://schemas.microsoft.com/office/powerpoint/2010/main" val="611392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This project is a transition from custom, in-house software, to commercial vendor supported products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The project was estimated to take a little over 2 years to complete and is on track to go live in early 2021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The Assessor and Treasurer and their staff have been very supportive of this major effort to retire a significant County technical debt</a:t>
            </a:r>
          </a:p>
        </p:txBody>
      </p:sp>
    </p:spTree>
    <p:extLst>
      <p:ext uri="{BB962C8B-B14F-4D97-AF65-F5344CB8AC3E}">
        <p14:creationId xmlns:p14="http://schemas.microsoft.com/office/powerpoint/2010/main" val="3866364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32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Jeff / team</a:t>
            </a:r>
          </a:p>
        </p:txBody>
      </p:sp>
    </p:spTree>
    <p:extLst>
      <p:ext uri="{BB962C8B-B14F-4D97-AF65-F5344CB8AC3E}">
        <p14:creationId xmlns:p14="http://schemas.microsoft.com/office/powerpoint/2010/main" val="240933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Technology services provider to </a:t>
            </a:r>
            <a:r>
              <a:rPr lang="en-US" sz="1200" b="1" i="1" dirty="0"/>
              <a:t>all</a:t>
            </a:r>
            <a:r>
              <a:rPr lang="en-US" sz="1200" b="1" dirty="0"/>
              <a:t> </a:t>
            </a:r>
            <a:r>
              <a:rPr lang="en-US" dirty="0"/>
              <a:t>County business units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Focused on </a:t>
            </a:r>
            <a:r>
              <a:rPr lang="en-US" sz="1800" b="1" i="1" dirty="0"/>
              <a:t>Customer Experience</a:t>
            </a:r>
          </a:p>
          <a:p>
            <a:pPr marL="228600" indent="-228600">
              <a:buAutoNum type="arabicParenR"/>
            </a:pPr>
            <a:endParaRPr lang="en-US" sz="1800" b="1" dirty="0"/>
          </a:p>
          <a:p>
            <a:pPr marL="228600" indent="-228600">
              <a:buAutoNum type="arabicParenR"/>
            </a:pPr>
            <a:r>
              <a:rPr lang="en-US" dirty="0"/>
              <a:t>Highest personnel growth area is </a:t>
            </a:r>
            <a:r>
              <a:rPr lang="en-US" b="1" i="1" dirty="0"/>
              <a:t>Information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57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Our traditional strength and foundational service to County business units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/>
              <a:t>County data centers host a wide range of mission critical County systems for Public Safety, Health &amp; Human Services, 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Cloud infrastructure is an ever increasingly share of our infrastructure portfolio with significant growth anticipated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6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Improving project management maturity increases our ability to deliver projects on scope, time and budget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Mission critical systems of record for the organizations finances, personnel, geographic assets and information channels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Evolving performance improvement and automation capabilities seeing significant growth</a:t>
            </a:r>
          </a:p>
        </p:txBody>
      </p:sp>
    </p:spTree>
    <p:extLst>
      <p:ext uri="{BB962C8B-B14F-4D97-AF65-F5344CB8AC3E}">
        <p14:creationId xmlns:p14="http://schemas.microsoft.com/office/powerpoint/2010/main" val="1001834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Formalized group as a result of funded 2019 critical need request – Thank You!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Improving capability to defend the organization and improve operational continuity and resilience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The work is not done and the threats to our information and assets is rapidly expanding</a:t>
            </a:r>
          </a:p>
        </p:txBody>
      </p:sp>
    </p:spTree>
    <p:extLst>
      <p:ext uri="{BB962C8B-B14F-4D97-AF65-F5344CB8AC3E}">
        <p14:creationId xmlns:p14="http://schemas.microsoft.com/office/powerpoint/2010/main" val="186444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We maintain a single network, phone system, and operational computing assets across a very diverse set of County functions 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Our network connects Cripple Creek to Calhan, Fountain to Black Forest, from the State of Colorado to the City of Colorado Springs, and 49 buildings in between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69 dedicated and talented technology professionals I am proud to call my colleagues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47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As data breaches and attacks on governments expand, we are increasingly driven by local, state, and federal information security compliance mandates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2019 saw our first Cyber awareness campaign to educate employees on our duty to protect the digital information of our citizens, employees, and County assets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All signs point to tighter security controls and more mandates, challenging our ability to balance security/compliance with usability and interoperability of County computer systems</a:t>
            </a:r>
          </a:p>
        </p:txBody>
      </p:sp>
    </p:spTree>
    <p:extLst>
      <p:ext uri="{BB962C8B-B14F-4D97-AF65-F5344CB8AC3E}">
        <p14:creationId xmlns:p14="http://schemas.microsoft.com/office/powerpoint/2010/main" val="3889584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The completed strategic plan goals improve our operational maturity and retire the County’s technical debt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The Broadband Strategic Plan completed earlier this year establishes a framework for future improvements to our fiber optic networks through public/private partnerships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Huge strides have been made in improving our security posture through the formalized technology security program</a:t>
            </a:r>
          </a:p>
        </p:txBody>
      </p:sp>
    </p:spTree>
    <p:extLst>
      <p:ext uri="{BB962C8B-B14F-4D97-AF65-F5344CB8AC3E}">
        <p14:creationId xmlns:p14="http://schemas.microsoft.com/office/powerpoint/2010/main" val="782382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three things do you want to highlight on this slide?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Several of these goals represent continuous improvement and ever increasing operational maturity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All capital assets are managed for full lifecycle replacement through incremental annual investments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County Offices and Departments have been very cooperative in helping us retire legacy software and operating systems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56C048B-B3EF-434B-855B-80331A33FADE}" type="datetime1">
              <a:rPr lang="en-US" smtClean="0"/>
              <a:t>10/19/2020</a:t>
            </a:fld>
            <a:endParaRPr lang="en-US" sz="1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54634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EC9-5069-44D6-B972-76E102A33CFE}" type="datetime1">
              <a:rPr lang="en-US" smtClean="0"/>
              <a:t>10/19/2020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3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DE83-62CD-49B0-9304-7112A39A2441}" type="datetime1">
              <a:rPr lang="en-US" smtClean="0"/>
              <a:t>10/19/2020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3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BE7-8619-4757-B433-3C4787FD52CF}" type="datetime1">
              <a:rPr lang="en-US" smtClean="0"/>
              <a:t>10/19/2020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8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BAD-5B84-459F-A921-957F4B31C864}" type="datetime1">
              <a:rPr lang="en-US" smtClean="0"/>
              <a:t>10/19/2020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02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BC55-03C1-44D7-95FC-0BFFE86CEFF8}" type="datetime1">
              <a:rPr lang="en-US" smtClean="0"/>
              <a:t>10/19/2020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9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0EEA-5BD2-4639-BC22-1D2A72C015C0}" type="datetime1">
              <a:rPr lang="en-US" smtClean="0"/>
              <a:t>10/19/2020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10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C1E-CA7A-4EA5-BC5A-E5B66C5F91CC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71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15BB-4D6C-456F-B0D6-89E8242F8D1F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8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B267EC-FDF1-4699-B1D6-56FF0875F7A0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0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77C8-B450-4D71-BB89-71CB659957DE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8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CD7-32F1-4D16-A559-A5DC88104414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9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4F1D-0C6D-44C4-A055-CBD06968272E}" type="datetime1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1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C5D7-BBAA-47FA-8583-0741C0F6CCCD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5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53CB-9600-42CF-9E38-5955248467BC}" type="datetime1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7D58-DA09-4034-A84F-8EB6AB85D25C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0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FAE6-262E-46F1-B9B6-B597A6F1349A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B74E54-051A-4D47-A93E-73769CE8536A}" type="datetime1">
              <a:rPr lang="en-US" smtClean="0"/>
              <a:t>10/19/2020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1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"/>
          <p:cNvSpPr txBox="1">
            <a:spLocks noGrp="1"/>
          </p:cNvSpPr>
          <p:nvPr>
            <p:ph type="ctrTitle"/>
          </p:nvPr>
        </p:nvSpPr>
        <p:spPr>
          <a:xfrm>
            <a:off x="1524000" y="914400"/>
            <a:ext cx="7315200" cy="3488268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2021</a:t>
            </a:r>
            <a:r>
              <a:rPr dirty="0"/>
              <a:t> Budget Presentation</a:t>
            </a:r>
            <a:br>
              <a:rPr dirty="0"/>
            </a:br>
            <a:r>
              <a:rPr dirty="0"/>
              <a:t>Information Technology</a:t>
            </a:r>
            <a:br>
              <a:rPr dirty="0"/>
            </a:br>
            <a:endParaRPr dirty="0"/>
          </a:p>
        </p:txBody>
      </p:sp>
      <p:sp>
        <p:nvSpPr>
          <p:cNvPr id="191" name="Rectangle 2"/>
          <p:cNvSpPr txBox="1">
            <a:spLocks noGrp="1"/>
          </p:cNvSpPr>
          <p:nvPr>
            <p:ph type="subTitle" idx="1"/>
          </p:nvPr>
        </p:nvSpPr>
        <p:spPr>
          <a:xfrm>
            <a:off x="3076637" y="4402666"/>
            <a:ext cx="5762564" cy="1364532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Jeff Eckhart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October </a:t>
            </a:r>
            <a:r>
              <a:rPr lang="en-US" dirty="0"/>
              <a:t>20</a:t>
            </a:r>
            <a:r>
              <a:rPr dirty="0"/>
              <a:t>, 20</a:t>
            </a:r>
            <a:r>
              <a:rPr lang="en-US" dirty="0"/>
              <a:t>20</a:t>
            </a:r>
            <a:endParaRPr dirty="0"/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12"/>
          </p:nvPr>
        </p:nvSpPr>
        <p:spPr>
          <a:xfrm>
            <a:off x="8275319" y="6146228"/>
            <a:ext cx="192086" cy="307341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92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1600200" cy="15817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ooter Placeholder 4"/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pic>
        <p:nvPicPr>
          <p:cNvPr id="28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FC8D925-3E44-DA49-AC95-A258FDEABB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5091" y="193041"/>
            <a:ext cx="7704668" cy="10668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Operational Initiative:</a:t>
            </a:r>
            <a:br>
              <a:rPr lang="en-US" dirty="0"/>
            </a:br>
            <a:r>
              <a:rPr lang="en-US" dirty="0"/>
              <a:t>Pillars for Success</a:t>
            </a:r>
            <a:endParaRPr sz="1800" dirty="0"/>
          </a:p>
        </p:txBody>
      </p:sp>
      <p:sp>
        <p:nvSpPr>
          <p:cNvPr id="291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133383" y="6147191"/>
            <a:ext cx="407526" cy="28708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/>
              <a:t>10</a:t>
            </a:fld>
            <a:endParaRPr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D246E7E-97A2-414C-9263-EF13320CD8B6}"/>
              </a:ext>
            </a:extLst>
          </p:cNvPr>
          <p:cNvSpPr txBox="1">
            <a:spLocks/>
          </p:cNvSpPr>
          <p:nvPr/>
        </p:nvSpPr>
        <p:spPr>
          <a:xfrm>
            <a:off x="1447833" y="1422347"/>
            <a:ext cx="6821891" cy="4755515"/>
          </a:xfrm>
          <a:prstGeom prst="rect">
            <a:avLst/>
          </a:prstGeom>
        </p:spPr>
        <p:txBody>
          <a:bodyPr lIns="91440" tIns="45720" rIns="91440" bIns="45720" anchor="t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/>
                <a:ea typeface="+mn-lt"/>
                <a:cs typeface="+mn-lt"/>
              </a:rPr>
              <a:t>Strategic planning and forward-looking technology investments prepared us for the unforeseen events and demands of 2020. 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/>
                <a:ea typeface="+mn-lt"/>
                <a:cs typeface="+mn-lt"/>
              </a:rPr>
              <a:t>While our short-term focus shifted to standing up a remote organization, we continue to be strategic with investments and budget requests with a continuing goal of enabling an agile, resilient, and digital-ready future organization.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 and deployed remote work, collaboration, &amp; telecommunication capabilities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365 implemented countywide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3,500 active users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Times New Roman"/>
                <a:cs typeface="Times New Roman"/>
              </a:rPr>
              <a:t>Microsoft TEAMS implemented countywide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million activities since July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Times New Roman"/>
                <a:cs typeface="Times New Roman"/>
              </a:rPr>
              <a:t>Rolled out JABBER and WebEx for efficient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90926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ooter Placeholder 4"/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pic>
        <p:nvPicPr>
          <p:cNvPr id="28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FC8D925-3E44-DA49-AC95-A258FDEABB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5091" y="822961"/>
            <a:ext cx="7704668" cy="10668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Operational Initiative:</a:t>
            </a:r>
            <a:br>
              <a:rPr lang="en-US" dirty="0"/>
            </a:br>
            <a:r>
              <a:rPr lang="en-US" dirty="0"/>
              <a:t>Pillars for Success </a:t>
            </a:r>
            <a:r>
              <a:rPr lang="en-US" sz="2700" dirty="0"/>
              <a:t>- continued</a:t>
            </a:r>
            <a:endParaRPr sz="1800" dirty="0"/>
          </a:p>
        </p:txBody>
      </p:sp>
      <p:sp>
        <p:nvSpPr>
          <p:cNvPr id="291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133383" y="6147191"/>
            <a:ext cx="407526" cy="28708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/>
              <a:t>11</a:t>
            </a:fld>
            <a:endParaRPr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D246E7E-97A2-414C-9263-EF13320CD8B6}"/>
              </a:ext>
            </a:extLst>
          </p:cNvPr>
          <p:cNvSpPr txBox="1">
            <a:spLocks/>
          </p:cNvSpPr>
          <p:nvPr/>
        </p:nvSpPr>
        <p:spPr>
          <a:xfrm>
            <a:off x="1447833" y="2245359"/>
            <a:ext cx="6685550" cy="3846569"/>
          </a:xfrm>
          <a:prstGeom prst="rect">
            <a:avLst/>
          </a:prstGeom>
        </p:spPr>
        <p:txBody>
          <a:bodyPr lIns="91440" tIns="45720" rIns="91440" bIns="4572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>
                <a:latin typeface="Times New Roman"/>
                <a:cs typeface="Times New Roman"/>
              </a:rPr>
              <a:t>Deployed 867 laptops countywide in April and May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>
                <a:latin typeface="Times New Roman"/>
                <a:cs typeface="Times New Roman"/>
              </a:rPr>
              <a:t>Trained county staff on remote technologies in 10 sessions with up to 100 participants each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>
                <a:latin typeface="Times New Roman"/>
                <a:cs typeface="Times New Roman"/>
              </a:rPr>
              <a:t>Upgraded network equipment countywide to enable an extended large-scale remote workforce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>
                <a:latin typeface="Times New Roman"/>
                <a:cs typeface="Times New Roman"/>
              </a:rPr>
              <a:t>Increased Virtual Private Network (VPN)  connectivity to provide critical remote access to the County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8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ooter Placeholder 4"/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pic>
        <p:nvPicPr>
          <p:cNvPr id="28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FC8D925-3E44-DA49-AC95-A258FDEABB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5972" y="517057"/>
            <a:ext cx="7704668" cy="10668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>
            <a:normAutofit fontScale="90000"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Operational Initiative:</a:t>
            </a:r>
            <a:br>
              <a:rPr lang="en-US" dirty="0"/>
            </a:br>
            <a:r>
              <a:rPr lang="en-US" dirty="0"/>
              <a:t>Assessor / Treasurer System</a:t>
            </a:r>
            <a:endParaRPr sz="1800" dirty="0"/>
          </a:p>
        </p:txBody>
      </p:sp>
      <p:sp>
        <p:nvSpPr>
          <p:cNvPr id="291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133383" y="6147191"/>
            <a:ext cx="407526" cy="28708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/>
              <a:t>12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2D5421-4FC7-4ECF-A069-8F5BBE9B3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3741" y="2047634"/>
            <a:ext cx="7077779" cy="401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04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2" y="457202"/>
            <a:ext cx="7704668" cy="1014760"/>
          </a:xfrm>
        </p:spPr>
        <p:txBody>
          <a:bodyPr/>
          <a:lstStyle/>
          <a:p>
            <a:r>
              <a:rPr lang="en-US" dirty="0"/>
              <a:t> 	</a:t>
            </a:r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Budget and Critical Needs</a:t>
            </a:r>
            <a:r>
              <a:rPr lang="en-US" dirty="0"/>
              <a:t>	</a:t>
            </a:r>
          </a:p>
        </p:txBody>
      </p:sp>
      <p:graphicFrame>
        <p:nvGraphicFramePr>
          <p:cNvPr id="5" name="Content Placeholder 10">
            <a:extLst>
              <a:ext uri="{FF2B5EF4-FFF2-40B4-BE49-F238E27FC236}">
                <a16:creationId xmlns:a16="http://schemas.microsoft.com/office/drawing/2014/main" id="{0FBBDE57-D165-4ACE-8F45-FF00707E96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563788"/>
              </p:ext>
            </p:extLst>
          </p:nvPr>
        </p:nvGraphicFramePr>
        <p:xfrm>
          <a:off x="1121567" y="1639229"/>
          <a:ext cx="7264400" cy="1790700"/>
        </p:xfrm>
        <a:graphic>
          <a:graphicData uri="http://schemas.openxmlformats.org/drawingml/2006/table">
            <a:tbl>
              <a:tblPr/>
              <a:tblGrid>
                <a:gridCol w="1816100">
                  <a:extLst>
                    <a:ext uri="{9D8B030D-6E8A-4147-A177-3AD203B41FA5}">
                      <a16:colId xmlns:a16="http://schemas.microsoft.com/office/drawing/2014/main" val="3214935642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429362308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1033913815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472242580"/>
                    </a:ext>
                  </a:extLst>
                </a:gridCol>
              </a:tblGrid>
              <a:tr h="1457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On-going</a:t>
                      </a:r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Base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Budget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Increases</a:t>
                      </a: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Decreases</a:t>
                      </a: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Requested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Budget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1564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13,590,528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302,439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13,892,967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7791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8803DAA-185B-4D9D-9762-9D3DD66BD29F}"/>
              </a:ext>
            </a:extLst>
          </p:cNvPr>
          <p:cNvSpPr txBox="1"/>
          <p:nvPr/>
        </p:nvSpPr>
        <p:spPr>
          <a:xfrm>
            <a:off x="1124706" y="3597196"/>
            <a:ext cx="7010400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fontAlgn="b"/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2021 Critical Needs-On Going</a:t>
            </a:r>
          </a:p>
          <a:p>
            <a:pPr algn="ctr" fontAlgn="b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"/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Case Management System for County Attorney         33,264</a:t>
            </a:r>
          </a:p>
          <a:p>
            <a:pPr fontAlgn="b"/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SmartWork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Reservation System                                  35,984</a:t>
            </a:r>
          </a:p>
          <a:p>
            <a:pPr fontAlgn="b"/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Virtual Desktop Infrastructure (VDI)                        100,000</a:t>
            </a:r>
          </a:p>
          <a:p>
            <a:pPr fontAlgn="b"/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2% Personnel Increase</a:t>
            </a:r>
            <a:endParaRPr lang="en-US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Footer Placeholder 5"/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pic>
        <p:nvPicPr>
          <p:cNvPr id="8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1445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Footer Placeholder 3"/>
          <p:cNvSpPr txBox="1"/>
          <p:nvPr/>
        </p:nvSpPr>
        <p:spPr>
          <a:xfrm>
            <a:off x="1972646" y="6167625"/>
            <a:ext cx="5314519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/>
              <a:t>Information Technology</a:t>
            </a:r>
          </a:p>
        </p:txBody>
      </p:sp>
      <p:sp>
        <p:nvSpPr>
          <p:cNvPr id="434" name="Rectangle 1"/>
          <p:cNvSpPr txBox="1">
            <a:spLocks noGrp="1"/>
          </p:cNvSpPr>
          <p:nvPr>
            <p:ph type="title"/>
          </p:nvPr>
        </p:nvSpPr>
        <p:spPr>
          <a:xfrm>
            <a:off x="982133" y="457199"/>
            <a:ext cx="7704667" cy="5562601"/>
          </a:xfrm>
          <a:prstGeom prst="rect">
            <a:avLst/>
          </a:prstGeom>
        </p:spPr>
        <p:txBody>
          <a:bodyPr/>
          <a:lstStyle>
            <a:lvl1pPr>
              <a:defRPr sz="6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Questions? </a:t>
            </a:r>
          </a:p>
        </p:txBody>
      </p:sp>
      <p:sp>
        <p:nvSpPr>
          <p:cNvPr id="436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143103" y="6137065"/>
            <a:ext cx="393464" cy="307341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pic>
        <p:nvPicPr>
          <p:cNvPr id="435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00D9880-43E5-1F48-ADA4-0464A2D2FA71}"/>
              </a:ext>
            </a:extLst>
          </p:cNvPr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Footer Placeholder 5"/>
          <p:cNvSpPr txBox="1"/>
          <p:nvPr/>
        </p:nvSpPr>
        <p:spPr>
          <a:xfrm>
            <a:off x="1972646" y="6177862"/>
            <a:ext cx="5314519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sp>
        <p:nvSpPr>
          <p:cNvPr id="196" name="Rectangle 1"/>
          <p:cNvSpPr txBox="1">
            <a:spLocks noGrp="1"/>
          </p:cNvSpPr>
          <p:nvPr>
            <p:ph type="title"/>
          </p:nvPr>
        </p:nvSpPr>
        <p:spPr>
          <a:xfrm>
            <a:off x="982133" y="92076"/>
            <a:ext cx="7704667" cy="1123394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Organizational Chart </a:t>
            </a:r>
          </a:p>
        </p:txBody>
      </p:sp>
      <p:sp>
        <p:nvSpPr>
          <p:cNvPr id="199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/>
              <a:t>2</a:t>
            </a:fld>
            <a:endParaRPr/>
          </a:p>
        </p:txBody>
      </p:sp>
      <p:pic>
        <p:nvPicPr>
          <p:cNvPr id="197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A44424-A76B-44E8-A57B-A3948E9891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103" y="1216840"/>
            <a:ext cx="6573864" cy="49610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ooter Placeholder 3"/>
          <p:cNvSpPr txBox="1"/>
          <p:nvPr/>
        </p:nvSpPr>
        <p:spPr>
          <a:xfrm>
            <a:off x="1972646" y="6177862"/>
            <a:ext cx="5314519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sp>
        <p:nvSpPr>
          <p:cNvPr id="202" name="Rectangle 1"/>
          <p:cNvSpPr txBox="1">
            <a:spLocks noGrp="1"/>
          </p:cNvSpPr>
          <p:nvPr>
            <p:ph type="title"/>
          </p:nvPr>
        </p:nvSpPr>
        <p:spPr>
          <a:xfrm>
            <a:off x="982133" y="457201"/>
            <a:ext cx="7704667" cy="10668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IT </a:t>
            </a:r>
            <a:r>
              <a:rPr dirty="0"/>
              <a:t>Operations</a:t>
            </a:r>
          </a:p>
        </p:txBody>
      </p:sp>
      <p:sp>
        <p:nvSpPr>
          <p:cNvPr id="207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258967" y="6147191"/>
            <a:ext cx="193041" cy="28708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204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173DEEEA-B391-4B6A-9365-1A300D62A1E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0943129"/>
              </p:ext>
            </p:extLst>
          </p:nvPr>
        </p:nvGraphicFramePr>
        <p:xfrm>
          <a:off x="3144981" y="1794164"/>
          <a:ext cx="5431718" cy="3546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5859">
                  <a:extLst>
                    <a:ext uri="{9D8B030D-6E8A-4147-A177-3AD203B41FA5}">
                      <a16:colId xmlns:a16="http://schemas.microsoft.com/office/drawing/2014/main" val="3051970164"/>
                    </a:ext>
                  </a:extLst>
                </a:gridCol>
                <a:gridCol w="2715859">
                  <a:extLst>
                    <a:ext uri="{9D8B030D-6E8A-4147-A177-3AD203B41FA5}">
                      <a16:colId xmlns:a16="http://schemas.microsoft.com/office/drawing/2014/main" val="294324665"/>
                    </a:ext>
                  </a:extLst>
                </a:gridCol>
              </a:tblGrid>
              <a:tr h="709353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Email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Digital Storage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969443"/>
                  </a:ext>
                </a:extLst>
              </a:tr>
              <a:tr h="709353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Application Hosting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Patch Management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997939"/>
                  </a:ext>
                </a:extLst>
              </a:tr>
              <a:tr h="70935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Geographic Information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Countywide Financial / HR System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4755058"/>
                  </a:ext>
                </a:extLst>
              </a:tr>
              <a:tr h="709353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Database Management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Time &amp; Attendance System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621910"/>
                  </a:ext>
                </a:extLst>
              </a:tr>
              <a:tr h="7093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Citizen Request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Website Management Systems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82948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D764E48-4361-489B-BD84-EE2A9E67F7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819" y="1173370"/>
            <a:ext cx="2397811" cy="48903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Footer Placeholder 3"/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sp>
        <p:nvSpPr>
          <p:cNvPr id="210" name="Rectangle 1"/>
          <p:cNvSpPr txBox="1">
            <a:spLocks noGrp="1"/>
          </p:cNvSpPr>
          <p:nvPr>
            <p:ph type="title"/>
          </p:nvPr>
        </p:nvSpPr>
        <p:spPr>
          <a:xfrm>
            <a:off x="982132" y="457201"/>
            <a:ext cx="7704668" cy="10668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IT Services</a:t>
            </a:r>
            <a:endParaRPr dirty="0"/>
          </a:p>
        </p:txBody>
      </p:sp>
      <p:sp>
        <p:nvSpPr>
          <p:cNvPr id="215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258967" y="6147191"/>
            <a:ext cx="193041" cy="28708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212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0401EDCB-8C79-4675-B02E-A0C8338E387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520176"/>
              </p:ext>
            </p:extLst>
          </p:nvPr>
        </p:nvGraphicFramePr>
        <p:xfrm>
          <a:off x="3772137" y="1674093"/>
          <a:ext cx="4679872" cy="4065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936">
                  <a:extLst>
                    <a:ext uri="{9D8B030D-6E8A-4147-A177-3AD203B41FA5}">
                      <a16:colId xmlns:a16="http://schemas.microsoft.com/office/drawing/2014/main" val="3051970164"/>
                    </a:ext>
                  </a:extLst>
                </a:gridCol>
                <a:gridCol w="2339936">
                  <a:extLst>
                    <a:ext uri="{9D8B030D-6E8A-4147-A177-3AD203B41FA5}">
                      <a16:colId xmlns:a16="http://schemas.microsoft.com/office/drawing/2014/main" val="1853943172"/>
                    </a:ext>
                  </a:extLst>
                </a:gridCol>
              </a:tblGrid>
              <a:tr h="813009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Project Management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PC Replacement Program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969443"/>
                  </a:ext>
                </a:extLst>
              </a:tr>
              <a:tr h="813009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Call Center / 24 x 7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Inventory Management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997939"/>
                  </a:ext>
                </a:extLst>
              </a:tr>
              <a:tr h="81300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Desktop Computer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Software License Renewal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4755058"/>
                  </a:ext>
                </a:extLst>
              </a:tr>
              <a:tr h="813009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Desktop Patch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Software License Compliance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621910"/>
                  </a:ext>
                </a:extLst>
              </a:tr>
              <a:tr h="8130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Mobile Device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Technology Finance / 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3899284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81F0637-2BD5-4D3E-90D2-DBF7D86E9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98" y="1853555"/>
            <a:ext cx="2705239" cy="40896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Footer Placeholder 3"/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sp>
        <p:nvSpPr>
          <p:cNvPr id="226" name="Rectangle 1"/>
          <p:cNvSpPr txBox="1">
            <a:spLocks noGrp="1"/>
          </p:cNvSpPr>
          <p:nvPr>
            <p:ph type="title"/>
          </p:nvPr>
        </p:nvSpPr>
        <p:spPr>
          <a:xfrm>
            <a:off x="982132" y="457201"/>
            <a:ext cx="7704668" cy="10668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Security</a:t>
            </a:r>
          </a:p>
        </p:txBody>
      </p:sp>
      <p:sp>
        <p:nvSpPr>
          <p:cNvPr id="231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258967" y="6147191"/>
            <a:ext cx="193041" cy="28708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228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09C316D-E998-4DB8-9AF4-F7085C27D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927044"/>
              </p:ext>
            </p:extLst>
          </p:nvPr>
        </p:nvGraphicFramePr>
        <p:xfrm>
          <a:off x="4572000" y="2247110"/>
          <a:ext cx="2715859" cy="283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5859">
                  <a:extLst>
                    <a:ext uri="{9D8B030D-6E8A-4147-A177-3AD203B41FA5}">
                      <a16:colId xmlns:a16="http://schemas.microsoft.com/office/drawing/2014/main" val="2851940503"/>
                    </a:ext>
                  </a:extLst>
                </a:gridCol>
              </a:tblGrid>
              <a:tr h="709353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Security Operations Center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2852338"/>
                  </a:ext>
                </a:extLst>
              </a:tr>
              <a:tr h="709353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Network Operations Center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021408"/>
                  </a:ext>
                </a:extLst>
              </a:tr>
              <a:tr h="70935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Compliance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1422906"/>
                  </a:ext>
                </a:extLst>
              </a:tr>
              <a:tr h="709353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600" dirty="0"/>
                        <a:t>Broadband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3232047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2827D43-EF3F-4F50-9EB4-03B07E331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536" y="2523713"/>
            <a:ext cx="2533780" cy="26544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Footer Placeholder 4"/>
          <p:cNvSpPr txBox="1"/>
          <p:nvPr/>
        </p:nvSpPr>
        <p:spPr>
          <a:xfrm>
            <a:off x="1972646" y="6177862"/>
            <a:ext cx="5314519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pic>
        <p:nvPicPr>
          <p:cNvPr id="262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Rectangle"/>
          <p:cNvSpPr/>
          <p:nvPr/>
        </p:nvSpPr>
        <p:spPr>
          <a:xfrm>
            <a:off x="1426122" y="1967912"/>
            <a:ext cx="1488566" cy="3519684"/>
          </a:xfrm>
          <a:prstGeom prst="rect">
            <a:avLst/>
          </a:prstGeom>
          <a:solidFill>
            <a:srgbClr val="535353">
              <a:alpha val="14683"/>
            </a:srgbClr>
          </a:solidFill>
          <a:ln w="3175" cap="rnd">
            <a:solidFill>
              <a:srgbClr val="549E39">
                <a:alpha val="14683"/>
              </a:srgb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4" name="Rectangle"/>
          <p:cNvSpPr/>
          <p:nvPr/>
        </p:nvSpPr>
        <p:spPr>
          <a:xfrm>
            <a:off x="3197400" y="3910134"/>
            <a:ext cx="1488567" cy="1577462"/>
          </a:xfrm>
          <a:prstGeom prst="rect">
            <a:avLst/>
          </a:prstGeom>
          <a:solidFill>
            <a:srgbClr val="535353">
              <a:alpha val="15000"/>
            </a:srgbClr>
          </a:solidFill>
          <a:ln w="15875" cap="rnd">
            <a:solidFill>
              <a:srgbClr val="549E39">
                <a:alpha val="15000"/>
              </a:srgb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65" name="Rectangle"/>
          <p:cNvSpPr/>
          <p:nvPr/>
        </p:nvSpPr>
        <p:spPr>
          <a:xfrm>
            <a:off x="6759007" y="1967912"/>
            <a:ext cx="1488567" cy="3519684"/>
          </a:xfrm>
          <a:prstGeom prst="rect">
            <a:avLst/>
          </a:prstGeom>
          <a:solidFill>
            <a:srgbClr val="535353">
              <a:alpha val="15000"/>
            </a:srgbClr>
          </a:solidFill>
          <a:ln w="15875" cap="rnd">
            <a:solidFill>
              <a:srgbClr val="549E39">
                <a:alpha val="15000"/>
              </a:srgbClr>
            </a:solidFill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88AAEC-7B9F-3F4C-8B16-D27C1BC0A058}"/>
              </a:ext>
            </a:extLst>
          </p:cNvPr>
          <p:cNvGrpSpPr/>
          <p:nvPr/>
        </p:nvGrpSpPr>
        <p:grpSpPr>
          <a:xfrm>
            <a:off x="6822978" y="2483302"/>
            <a:ext cx="1351098" cy="2488904"/>
            <a:chOff x="6822978" y="2224863"/>
            <a:chExt cx="1351098" cy="2488904"/>
          </a:xfrm>
        </p:grpSpPr>
        <p:sp>
          <p:nvSpPr>
            <p:cNvPr id="267" name="24,098…"/>
            <p:cNvSpPr txBox="1"/>
            <p:nvPr/>
          </p:nvSpPr>
          <p:spPr>
            <a:xfrm>
              <a:off x="6895250" y="2224863"/>
              <a:ext cx="1206555" cy="113608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lIns="45719" rIns="45719"/>
            <a:lstStyle/>
            <a:p>
              <a:pPr algn="ctr">
                <a:lnSpc>
                  <a:spcPct val="90000"/>
                </a:lnSpc>
                <a:spcBef>
                  <a:spcPts val="100"/>
                </a:spcBef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lang="en-US"/>
                <a:t>25,000</a:t>
              </a:r>
              <a:endParaRPr/>
            </a:p>
            <a:p>
              <a:pPr algn="ctr">
                <a:lnSpc>
                  <a:spcPct val="90000"/>
                </a:lnSpc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Annual</a:t>
              </a:r>
            </a:p>
            <a:p>
              <a:pPr algn="ctr">
                <a:lnSpc>
                  <a:spcPct val="90000"/>
                </a:lnSpc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Service</a:t>
              </a:r>
            </a:p>
            <a:p>
              <a:pPr algn="ctr">
                <a:lnSpc>
                  <a:spcPct val="90000"/>
                </a:lnSpc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Requests</a:t>
              </a:r>
            </a:p>
          </p:txBody>
        </p:sp>
        <p:sp>
          <p:nvSpPr>
            <p:cNvPr id="268" name="Technical Support…"/>
            <p:cNvSpPr txBox="1"/>
            <p:nvPr/>
          </p:nvSpPr>
          <p:spPr>
            <a:xfrm>
              <a:off x="6822978" y="3360946"/>
              <a:ext cx="1351098" cy="135282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lIns="45719" rIns="45719"/>
            <a:lstStyle/>
            <a:p>
              <a:pPr marL="63500" indent="-63500">
                <a:lnSpc>
                  <a:spcPct val="150000"/>
                </a:lnSpc>
                <a:spcBef>
                  <a:spcPts val="400"/>
                </a:spcBef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900"/>
                <a:t>Techn</a:t>
              </a:r>
              <a:r>
                <a:rPr lang="en-US" sz="900"/>
                <a:t>ology</a:t>
              </a:r>
              <a:r>
                <a:rPr sz="900"/>
                <a:t> Support</a:t>
              </a:r>
            </a:p>
            <a:p>
              <a:pPr marL="63500" indent="-63500">
                <a:lnSpc>
                  <a:spcPct val="150000"/>
                </a:lnSpc>
                <a:spcBef>
                  <a:spcPts val="400"/>
                </a:spcBef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900"/>
                <a:t>Moves / Adds / Changes</a:t>
              </a:r>
            </a:p>
            <a:p>
              <a:pPr marL="63500" indent="-63500">
                <a:lnSpc>
                  <a:spcPct val="150000"/>
                </a:lnSpc>
                <a:spcBef>
                  <a:spcPts val="400"/>
                </a:spcBef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900"/>
                <a:t>Mobile Device Support</a:t>
              </a:r>
            </a:p>
            <a:p>
              <a:pPr marL="63500" indent="-63500">
                <a:lnSpc>
                  <a:spcPct val="150000"/>
                </a:lnSpc>
                <a:spcBef>
                  <a:spcPts val="400"/>
                </a:spcBef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900"/>
                <a:t>Security Requests</a:t>
              </a:r>
            </a:p>
            <a:p>
              <a:pPr marL="63500" indent="-63500">
                <a:lnSpc>
                  <a:spcPct val="150000"/>
                </a:lnSpc>
                <a:spcBef>
                  <a:spcPts val="400"/>
                </a:spcBef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900"/>
                <a:t>Records Center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F7A896C-BE48-9F4B-846D-79D56B1DFCEF}"/>
              </a:ext>
            </a:extLst>
          </p:cNvPr>
          <p:cNvGrpSpPr/>
          <p:nvPr/>
        </p:nvGrpSpPr>
        <p:grpSpPr>
          <a:xfrm>
            <a:off x="1540966" y="2501839"/>
            <a:ext cx="1258879" cy="2451829"/>
            <a:chOff x="1533822" y="2261091"/>
            <a:chExt cx="1258879" cy="2451829"/>
          </a:xfrm>
        </p:grpSpPr>
        <p:sp>
          <p:nvSpPr>
            <p:cNvPr id="266" name="35…"/>
            <p:cNvSpPr txBox="1"/>
            <p:nvPr/>
          </p:nvSpPr>
          <p:spPr>
            <a:xfrm>
              <a:off x="1674232" y="2261091"/>
              <a:ext cx="992347" cy="9125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lIns="45719" rIns="45719"/>
            <a:lstStyle/>
            <a:p>
              <a:pPr algn="ctr">
                <a:lnSpc>
                  <a:spcPct val="90000"/>
                </a:lnSpc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35</a:t>
              </a:r>
            </a:p>
            <a:p>
              <a:pPr algn="ctr">
                <a:lnSpc>
                  <a:spcPct val="90000"/>
                </a:lnSpc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Business</a:t>
              </a:r>
            </a:p>
            <a:p>
              <a:pPr algn="ctr">
                <a:lnSpc>
                  <a:spcPct val="90000"/>
                </a:lnSpc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Units</a:t>
              </a:r>
            </a:p>
          </p:txBody>
        </p:sp>
        <p:sp>
          <p:nvSpPr>
            <p:cNvPr id="269" name="Public Safety…"/>
            <p:cNvSpPr txBox="1"/>
            <p:nvPr/>
          </p:nvSpPr>
          <p:spPr>
            <a:xfrm>
              <a:off x="1533822" y="3232292"/>
              <a:ext cx="1258879" cy="148062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lIns="45719" rIns="45719"/>
            <a:lstStyle/>
            <a:p>
              <a:pPr marL="101600" indent="-101600">
                <a:spcBef>
                  <a:spcPts val="200"/>
                </a:spcBef>
                <a:spcAft>
                  <a:spcPts val="1800"/>
                </a:spcAft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lang="en-US" sz="900"/>
                <a:t>12 Elected Officials</a:t>
              </a:r>
              <a:endParaRPr sz="900"/>
            </a:p>
            <a:p>
              <a:pPr marL="101600" indent="-101600">
                <a:spcBef>
                  <a:spcPts val="200"/>
                </a:spcBef>
                <a:spcAft>
                  <a:spcPts val="1800"/>
                </a:spcAft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lang="en-US" sz="900"/>
                <a:t>10 Departments</a:t>
              </a:r>
              <a:endParaRPr sz="900"/>
            </a:p>
            <a:p>
              <a:pPr marL="101600" indent="-101600">
                <a:spcBef>
                  <a:spcPts val="200"/>
                </a:spcBef>
                <a:spcAft>
                  <a:spcPts val="1800"/>
                </a:spcAft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lang="en-US" sz="900"/>
                <a:t>3 Appointed Officials</a:t>
              </a:r>
            </a:p>
            <a:p>
              <a:pPr marL="101600" indent="-101600">
                <a:spcBef>
                  <a:spcPts val="200"/>
                </a:spcBef>
                <a:spcAft>
                  <a:spcPts val="1800"/>
                </a:spcAft>
                <a:buSzPct val="100000"/>
                <a:buChar char="•"/>
                <a:defRPr sz="1000">
                  <a:solidFill>
                    <a:srgbClr val="535353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lang="en-US" sz="900"/>
                <a:t>2 Affiliated Agencies</a:t>
              </a:r>
              <a:endParaRPr sz="900"/>
            </a:p>
          </p:txBody>
        </p:sp>
      </p:grpSp>
      <p:sp>
        <p:nvSpPr>
          <p:cNvPr id="270" name="Rectangle"/>
          <p:cNvSpPr/>
          <p:nvPr/>
        </p:nvSpPr>
        <p:spPr>
          <a:xfrm>
            <a:off x="3197400" y="2004174"/>
            <a:ext cx="1488567" cy="1577461"/>
          </a:xfrm>
          <a:prstGeom prst="rect">
            <a:avLst/>
          </a:prstGeom>
          <a:solidFill>
            <a:srgbClr val="535353">
              <a:alpha val="15000"/>
            </a:srgbClr>
          </a:solidFill>
          <a:ln w="15875" cap="rnd">
            <a:solidFill>
              <a:schemeClr val="accent1">
                <a:satOff val="-15203"/>
                <a:lumOff val="-12941"/>
                <a:alpha val="15000"/>
              </a:scheme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71" name="2,643…"/>
          <p:cNvSpPr txBox="1"/>
          <p:nvPr/>
        </p:nvSpPr>
        <p:spPr>
          <a:xfrm>
            <a:off x="3360274" y="2336611"/>
            <a:ext cx="1172345" cy="912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/>
              <a:t>2,800</a:t>
            </a:r>
            <a:endParaRPr/>
          </a:p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County</a:t>
            </a:r>
          </a:p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Employees</a:t>
            </a:r>
          </a:p>
        </p:txBody>
      </p:sp>
      <p:sp>
        <p:nvSpPr>
          <p:cNvPr id="272" name="73…"/>
          <p:cNvSpPr txBox="1"/>
          <p:nvPr/>
        </p:nvSpPr>
        <p:spPr>
          <a:xfrm>
            <a:off x="3353498" y="4240446"/>
            <a:ext cx="1185896" cy="91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algn="ctr">
              <a:lnSpc>
                <a:spcPct val="90000"/>
              </a:lnSpc>
              <a:spcBef>
                <a:spcPts val="2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/>
              <a:t>49 Networked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/>
              <a:t>Buildings</a:t>
            </a:r>
            <a:endParaRPr/>
          </a:p>
        </p:txBody>
      </p:sp>
      <p:sp>
        <p:nvSpPr>
          <p:cNvPr id="273" name="Rectangle"/>
          <p:cNvSpPr/>
          <p:nvPr/>
        </p:nvSpPr>
        <p:spPr>
          <a:xfrm>
            <a:off x="4976256" y="2004174"/>
            <a:ext cx="1488566" cy="1577461"/>
          </a:xfrm>
          <a:prstGeom prst="rect">
            <a:avLst/>
          </a:prstGeom>
          <a:solidFill>
            <a:srgbClr val="535353">
              <a:alpha val="15000"/>
            </a:srgbClr>
          </a:solidFill>
          <a:ln w="15875" cap="rnd">
            <a:solidFill>
              <a:schemeClr val="accent1">
                <a:satOff val="-15203"/>
                <a:lumOff val="-12941"/>
                <a:alpha val="15000"/>
              </a:scheme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74" name="2…"/>
          <p:cNvSpPr txBox="1"/>
          <p:nvPr/>
        </p:nvSpPr>
        <p:spPr>
          <a:xfrm>
            <a:off x="5300327" y="2336611"/>
            <a:ext cx="844320" cy="912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</a:t>
            </a:r>
          </a:p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Data</a:t>
            </a:r>
          </a:p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Centers</a:t>
            </a:r>
          </a:p>
        </p:txBody>
      </p:sp>
      <p:sp>
        <p:nvSpPr>
          <p:cNvPr id="275" name="Rectangle"/>
          <p:cNvSpPr/>
          <p:nvPr/>
        </p:nvSpPr>
        <p:spPr>
          <a:xfrm>
            <a:off x="4976256" y="3910134"/>
            <a:ext cx="1488566" cy="1577462"/>
          </a:xfrm>
          <a:prstGeom prst="rect">
            <a:avLst/>
          </a:prstGeom>
          <a:solidFill>
            <a:srgbClr val="535353">
              <a:alpha val="15000"/>
            </a:srgbClr>
          </a:solidFill>
          <a:ln w="15875" cap="rnd">
            <a:solidFill>
              <a:srgbClr val="549E39">
                <a:alpha val="15000"/>
              </a:srgbClr>
            </a:solidFill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76" name="3,197…"/>
          <p:cNvSpPr txBox="1"/>
          <p:nvPr/>
        </p:nvSpPr>
        <p:spPr>
          <a:xfrm>
            <a:off x="5165046" y="4177208"/>
            <a:ext cx="1114883" cy="104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/>
              <a:t>3,500</a:t>
            </a:r>
            <a:endParaRPr/>
          </a:p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/>
              <a:t>Network</a:t>
            </a:r>
            <a:endParaRPr/>
          </a:p>
          <a:p>
            <a:pPr algn="ctr">
              <a:lnSpc>
                <a:spcPct val="9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/>
              <a:t>Devices</a:t>
            </a:r>
            <a:endParaRPr/>
          </a:p>
        </p:txBody>
      </p:sp>
      <p:sp>
        <p:nvSpPr>
          <p:cNvPr id="277" name="Rectangle"/>
          <p:cNvSpPr/>
          <p:nvPr/>
        </p:nvSpPr>
        <p:spPr>
          <a:xfrm>
            <a:off x="1424535" y="1967912"/>
            <a:ext cx="1488566" cy="3519684"/>
          </a:xfrm>
          <a:prstGeom prst="rect">
            <a:avLst/>
          </a:prstGeom>
          <a:ln w="15875" cap="rnd">
            <a:solidFill>
              <a:schemeClr val="accent1">
                <a:satOff val="-15203"/>
                <a:lumOff val="-12941"/>
              </a:schemeClr>
            </a:solidFill>
          </a:ln>
          <a:effectLst>
            <a:outerShdw blurRad="355600" rotWithShape="0">
              <a:srgbClr val="000000">
                <a:alpha val="75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278" name="Rectangle"/>
          <p:cNvSpPr/>
          <p:nvPr/>
        </p:nvSpPr>
        <p:spPr>
          <a:xfrm>
            <a:off x="3202163" y="2004174"/>
            <a:ext cx="1488566" cy="1577461"/>
          </a:xfrm>
          <a:prstGeom prst="rect">
            <a:avLst/>
          </a:prstGeom>
          <a:ln w="15875" cap="rnd">
            <a:solidFill>
              <a:schemeClr val="accent1">
                <a:satOff val="-15203"/>
                <a:lumOff val="-12941"/>
              </a:scheme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79" name="Rectangle"/>
          <p:cNvSpPr/>
          <p:nvPr/>
        </p:nvSpPr>
        <p:spPr>
          <a:xfrm>
            <a:off x="3202163" y="3910134"/>
            <a:ext cx="1488566" cy="1577462"/>
          </a:xfrm>
          <a:prstGeom prst="rect">
            <a:avLst/>
          </a:prstGeom>
          <a:ln w="15875" cap="rnd">
            <a:solidFill>
              <a:schemeClr val="accent1">
                <a:satOff val="-15203"/>
                <a:lumOff val="-12941"/>
              </a:scheme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0" name="Rectangle"/>
          <p:cNvSpPr/>
          <p:nvPr/>
        </p:nvSpPr>
        <p:spPr>
          <a:xfrm>
            <a:off x="4976256" y="2004174"/>
            <a:ext cx="1488566" cy="1577461"/>
          </a:xfrm>
          <a:prstGeom prst="rect">
            <a:avLst/>
          </a:prstGeom>
          <a:ln w="15875" cap="rnd">
            <a:solidFill>
              <a:schemeClr val="accent1">
                <a:satOff val="-15203"/>
                <a:lumOff val="-12941"/>
              </a:scheme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1" name="Rectangle"/>
          <p:cNvSpPr/>
          <p:nvPr/>
        </p:nvSpPr>
        <p:spPr>
          <a:xfrm>
            <a:off x="4976256" y="3910134"/>
            <a:ext cx="1488566" cy="1577462"/>
          </a:xfrm>
          <a:prstGeom prst="rect">
            <a:avLst/>
          </a:prstGeom>
          <a:ln w="15875" cap="rnd">
            <a:solidFill>
              <a:schemeClr val="accent1">
                <a:satOff val="-15203"/>
                <a:lumOff val="-12941"/>
              </a:scheme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2" name="Rectangle"/>
          <p:cNvSpPr/>
          <p:nvPr/>
        </p:nvSpPr>
        <p:spPr>
          <a:xfrm>
            <a:off x="6754244" y="1967912"/>
            <a:ext cx="1488567" cy="3519684"/>
          </a:xfrm>
          <a:prstGeom prst="rect">
            <a:avLst/>
          </a:prstGeom>
          <a:ln w="15875" cap="rnd">
            <a:solidFill>
              <a:schemeClr val="accent1">
                <a:satOff val="-15203"/>
                <a:lumOff val="-12941"/>
              </a:schemeClr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4" name="Rectangle 1"/>
          <p:cNvSpPr txBox="1">
            <a:spLocks noGrp="1"/>
          </p:cNvSpPr>
          <p:nvPr>
            <p:ph type="title"/>
          </p:nvPr>
        </p:nvSpPr>
        <p:spPr>
          <a:xfrm>
            <a:off x="975091" y="457201"/>
            <a:ext cx="7704668" cy="10668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Operational</a:t>
            </a:r>
            <a:r>
              <a:rPr dirty="0"/>
              <a:t> Metrics</a:t>
            </a:r>
          </a:p>
        </p:txBody>
      </p:sp>
      <p:sp>
        <p:nvSpPr>
          <p:cNvPr id="285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174076" y="6147191"/>
            <a:ext cx="357021" cy="25360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Footer Placeholder 3"/>
          <p:cNvSpPr txBox="1"/>
          <p:nvPr/>
        </p:nvSpPr>
        <p:spPr>
          <a:xfrm>
            <a:off x="1972646" y="6177862"/>
            <a:ext cx="5314519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sp>
        <p:nvSpPr>
          <p:cNvPr id="242" name="Rectangle 1"/>
          <p:cNvSpPr txBox="1">
            <a:spLocks noGrp="1"/>
          </p:cNvSpPr>
          <p:nvPr>
            <p:ph type="title"/>
          </p:nvPr>
        </p:nvSpPr>
        <p:spPr>
          <a:xfrm>
            <a:off x="982133" y="457201"/>
            <a:ext cx="7704667" cy="10668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Compliance Mandates</a:t>
            </a:r>
          </a:p>
        </p:txBody>
      </p:sp>
      <p:sp>
        <p:nvSpPr>
          <p:cNvPr id="243" name="Rectangle 2"/>
          <p:cNvSpPr txBox="1">
            <a:spLocks noGrp="1"/>
          </p:cNvSpPr>
          <p:nvPr>
            <p:ph idx="1"/>
          </p:nvPr>
        </p:nvSpPr>
        <p:spPr>
          <a:xfrm>
            <a:off x="2128499" y="2098157"/>
            <a:ext cx="5411934" cy="3593805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pPr marL="0" indent="0" algn="ctr" defTabSz="265175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20000"/>
              <a:buNone/>
              <a:defRPr sz="139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24" dirty="0"/>
              <a:t>Criminal Justice Information Services (CJIS) Security Policy</a:t>
            </a:r>
            <a:r>
              <a:rPr dirty="0"/>
              <a:t> </a:t>
            </a:r>
          </a:p>
          <a:p>
            <a:pPr marL="265177" lvl="1" indent="0" algn="ctr" defTabSz="265175">
              <a:spcBef>
                <a:spcPts val="300"/>
              </a:spcBef>
              <a:buClr>
                <a:schemeClr val="bg2"/>
              </a:buClr>
              <a:buSzPct val="120000"/>
              <a:buNone/>
              <a:defRPr sz="1392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050" dirty="0"/>
              <a:t>FBI </a:t>
            </a:r>
            <a:r>
              <a:rPr lang="en-US" sz="1050" dirty="0"/>
              <a:t>directive</a:t>
            </a:r>
            <a:r>
              <a:rPr sz="1050" dirty="0"/>
              <a:t> to protect criminal justice and law enforcement </a:t>
            </a:r>
            <a:r>
              <a:rPr lang="en-US" sz="1050" dirty="0"/>
              <a:t>information</a:t>
            </a:r>
          </a:p>
          <a:p>
            <a:pPr marL="265177" lvl="1" indent="0" algn="ctr" defTabSz="265175">
              <a:spcBef>
                <a:spcPts val="300"/>
              </a:spcBef>
              <a:buClr>
                <a:schemeClr val="bg2"/>
              </a:buClr>
              <a:buSzPct val="120000"/>
              <a:buNone/>
              <a:defRPr sz="1392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1050" dirty="0"/>
          </a:p>
          <a:p>
            <a:pPr marL="0" indent="0" algn="ctr" defTabSz="265175">
              <a:spcBef>
                <a:spcPts val="1800"/>
              </a:spcBef>
              <a:spcAft>
                <a:spcPts val="300"/>
              </a:spcAft>
              <a:buClr>
                <a:schemeClr val="bg2"/>
              </a:buClr>
              <a:buSzPct val="120000"/>
              <a:buNone/>
              <a:defRPr sz="1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Health Insurance Portability and Accountability Act (HIPAA)</a:t>
            </a:r>
          </a:p>
          <a:p>
            <a:pPr marL="265177" lvl="1" indent="0" algn="ctr" defTabSz="265175">
              <a:spcBef>
                <a:spcPts val="300"/>
              </a:spcBef>
              <a:buClr>
                <a:schemeClr val="bg2"/>
              </a:buClr>
              <a:buSzPct val="120000"/>
              <a:buNone/>
              <a:defRPr sz="1392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050" dirty="0"/>
              <a:t>Federal mandate to </a:t>
            </a:r>
            <a:r>
              <a:rPr lang="en-US" sz="1050" dirty="0"/>
              <a:t>protect </a:t>
            </a:r>
            <a:r>
              <a:rPr sz="1050" dirty="0"/>
              <a:t>health </a:t>
            </a:r>
            <a:r>
              <a:rPr lang="en-US" sz="1050" dirty="0"/>
              <a:t>related </a:t>
            </a:r>
            <a:r>
              <a:rPr sz="1050" dirty="0"/>
              <a:t>information</a:t>
            </a:r>
            <a:endParaRPr lang="en-US" sz="1050" dirty="0"/>
          </a:p>
          <a:p>
            <a:pPr marL="265177" lvl="1" indent="0" algn="ctr" defTabSz="265175">
              <a:spcBef>
                <a:spcPts val="300"/>
              </a:spcBef>
              <a:buClr>
                <a:schemeClr val="bg2"/>
              </a:buClr>
              <a:buSzPct val="120000"/>
              <a:buNone/>
              <a:defRPr sz="1392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050" dirty="0"/>
          </a:p>
          <a:p>
            <a:pPr marL="0" indent="0" algn="ctr" defTabSz="265175">
              <a:spcBef>
                <a:spcPts val="1800"/>
              </a:spcBef>
              <a:spcAft>
                <a:spcPts val="300"/>
              </a:spcAft>
              <a:buClr>
                <a:schemeClr val="bg2"/>
              </a:buClr>
              <a:buSzPct val="120000"/>
              <a:buNone/>
              <a:defRPr sz="1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Personal Identity Information (Colorado HB 18-1128)</a:t>
            </a:r>
            <a:endParaRPr b="1" i="1" dirty="0">
              <a:solidFill>
                <a:srgbClr val="FF2600"/>
              </a:solidFill>
            </a:endParaRPr>
          </a:p>
          <a:p>
            <a:pPr marL="265177" lvl="1" indent="0" algn="ctr" defTabSz="265175">
              <a:spcBef>
                <a:spcPts val="300"/>
              </a:spcBef>
              <a:buClr>
                <a:schemeClr val="bg2"/>
              </a:buClr>
              <a:buSzPct val="120000"/>
              <a:buNone/>
              <a:defRPr sz="1392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1050" dirty="0"/>
              <a:t>R</a:t>
            </a:r>
            <a:r>
              <a:rPr sz="1050" dirty="0"/>
              <a:t>equires protection</a:t>
            </a:r>
            <a:r>
              <a:rPr lang="en-US" sz="1050" dirty="0"/>
              <a:t> of</a:t>
            </a:r>
            <a:r>
              <a:rPr sz="1050" dirty="0"/>
              <a:t> documents containing personal identifying information</a:t>
            </a:r>
            <a:endParaRPr lang="en-US" sz="1050" dirty="0"/>
          </a:p>
          <a:p>
            <a:pPr marL="265177" lvl="1" indent="0" algn="ctr" defTabSz="265175">
              <a:spcBef>
                <a:spcPts val="300"/>
              </a:spcBef>
              <a:buClr>
                <a:schemeClr val="bg2"/>
              </a:buClr>
              <a:buSzPct val="120000"/>
              <a:buNone/>
              <a:defRPr sz="1392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050" dirty="0"/>
          </a:p>
          <a:p>
            <a:pPr marL="0" indent="0" algn="ctr" defTabSz="265175">
              <a:spcBef>
                <a:spcPts val="1800"/>
              </a:spcBef>
              <a:spcAft>
                <a:spcPts val="300"/>
              </a:spcAft>
              <a:buClr>
                <a:schemeClr val="bg2"/>
              </a:buClr>
              <a:buSzPct val="120000"/>
              <a:buNone/>
              <a:defRPr sz="139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24" dirty="0"/>
              <a:t>Payment Card Industry Data Security Standard (PCI DSS)</a:t>
            </a:r>
            <a:r>
              <a:rPr dirty="0"/>
              <a:t> </a:t>
            </a:r>
          </a:p>
          <a:p>
            <a:pPr marL="265177" lvl="1" indent="0" algn="ctr" defTabSz="265175">
              <a:spcBef>
                <a:spcPts val="300"/>
              </a:spcBef>
              <a:buClr>
                <a:schemeClr val="bg2"/>
              </a:buClr>
              <a:buSzPct val="120000"/>
              <a:buNone/>
              <a:defRPr sz="1392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050" dirty="0"/>
              <a:t>Security standards </a:t>
            </a:r>
            <a:r>
              <a:rPr lang="en-US" sz="1050" dirty="0"/>
              <a:t>for </a:t>
            </a:r>
            <a:r>
              <a:rPr sz="1050" dirty="0"/>
              <a:t>entities that accept, process, store or transmit credit card information</a:t>
            </a:r>
          </a:p>
        </p:txBody>
      </p:sp>
      <p:sp>
        <p:nvSpPr>
          <p:cNvPr id="245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258967" y="6147191"/>
            <a:ext cx="193041" cy="28708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244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Footer Placeholder 4"/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pic>
        <p:nvPicPr>
          <p:cNvPr id="24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Rectangle 1"/>
          <p:cNvSpPr txBox="1">
            <a:spLocks noGrp="1"/>
          </p:cNvSpPr>
          <p:nvPr>
            <p:ph type="title"/>
          </p:nvPr>
        </p:nvSpPr>
        <p:spPr>
          <a:xfrm>
            <a:off x="982132" y="457201"/>
            <a:ext cx="7704668" cy="13716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Strategic Plan Goals</a:t>
            </a:r>
          </a:p>
        </p:txBody>
      </p:sp>
      <p:sp>
        <p:nvSpPr>
          <p:cNvPr id="250" name="Rectangle 2"/>
          <p:cNvSpPr txBox="1">
            <a:spLocks noGrp="1"/>
          </p:cNvSpPr>
          <p:nvPr>
            <p:ph idx="1"/>
          </p:nvPr>
        </p:nvSpPr>
        <p:spPr>
          <a:xfrm>
            <a:off x="1434724" y="3050697"/>
            <a:ext cx="6716904" cy="2900966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>
              <a:spcBef>
                <a:spcPts val="1200"/>
              </a:spcBef>
              <a:buClrTx/>
              <a:buSzPct val="96000"/>
              <a:buFont typeface="Wingdings" pitchFamily="2" charset="2"/>
              <a:buChar char="ü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/>
              <a:t>Develop mobile applications for direct public access to County programs, services and information</a:t>
            </a:r>
          </a:p>
          <a:p>
            <a:pPr>
              <a:spcBef>
                <a:spcPts val="1200"/>
              </a:spcBef>
              <a:buClrTx/>
              <a:buSzPct val="96000"/>
              <a:buFont typeface="Wingdings" pitchFamily="2" charset="2"/>
              <a:buChar char="ü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/>
              <a:t>Implement a 311 type web-based information system</a:t>
            </a:r>
          </a:p>
          <a:p>
            <a:pPr>
              <a:spcBef>
                <a:spcPts val="1200"/>
              </a:spcBef>
              <a:buClrTx/>
              <a:buSzPct val="96000"/>
              <a:buFont typeface="Wingdings" pitchFamily="2" charset="2"/>
              <a:buChar char="ü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>
                <a:latin typeface="Times New Roman"/>
                <a:cs typeface="Times New Roman"/>
              </a:rPr>
              <a:t>Implement comprehensive technology security program</a:t>
            </a:r>
          </a:p>
          <a:p>
            <a:pPr>
              <a:spcBef>
                <a:spcPts val="1200"/>
              </a:spcBef>
              <a:buClrTx/>
              <a:buSzPct val="96000"/>
              <a:buFont typeface="Wingdings" pitchFamily="2" charset="2"/>
              <a:buChar char="ü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/>
              <a:t>Expand fiber optic networks to improve operational continuity through redundancy</a:t>
            </a:r>
          </a:p>
          <a:p>
            <a:pPr>
              <a:spcBef>
                <a:spcPts val="1200"/>
              </a:spcBef>
              <a:buClrTx/>
              <a:buSzPct val="96000"/>
              <a:buFont typeface="Wingdings" pitchFamily="2" charset="2"/>
              <a:buChar char="ü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/>
              <a:t>Replaced unsupported analog telephone system with next generation network based phone system</a:t>
            </a:r>
          </a:p>
        </p:txBody>
      </p:sp>
      <p:sp>
        <p:nvSpPr>
          <p:cNvPr id="252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258967" y="6147191"/>
            <a:ext cx="193041" cy="28708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51" name="TextBox 4"/>
          <p:cNvSpPr txBox="1"/>
          <p:nvPr/>
        </p:nvSpPr>
        <p:spPr>
          <a:xfrm>
            <a:off x="1434724" y="1944428"/>
            <a:ext cx="6799486" cy="76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Goal 3, Strategy B: provide cooperative general technology services through a secure and modern operating infrastructure, current and sustainable software products, innovation and a qualified professional workforce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Footer Placeholder 4"/>
          <p:cNvSpPr txBox="1"/>
          <p:nvPr/>
        </p:nvSpPr>
        <p:spPr>
          <a:xfrm>
            <a:off x="1972647" y="6177862"/>
            <a:ext cx="5314518" cy="225746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A7A7A7">
                <a:alpha val="80000"/>
              </a:srgbClr>
            </a:outerShdw>
          </a:effectLst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Information Technology</a:t>
            </a:r>
          </a:p>
        </p:txBody>
      </p:sp>
      <p:pic>
        <p:nvPicPr>
          <p:cNvPr id="255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Rectangle 1"/>
          <p:cNvSpPr txBox="1">
            <a:spLocks noGrp="1"/>
          </p:cNvSpPr>
          <p:nvPr>
            <p:ph type="title"/>
          </p:nvPr>
        </p:nvSpPr>
        <p:spPr>
          <a:xfrm>
            <a:off x="982132" y="457201"/>
            <a:ext cx="7704668" cy="1371600"/>
          </a:xfrm>
          <a:prstGeom prst="rect">
            <a:avLst/>
          </a:prstGeom>
          <a:effectLst>
            <a:outerShdw blurRad="50800" dist="25400" dir="5400000" rotWithShape="0">
              <a:srgbClr val="A7A7A7">
                <a:alpha val="80000"/>
              </a:srgbClr>
            </a:outerShdw>
          </a:effectLst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Strategic Plan Goals</a:t>
            </a:r>
          </a:p>
        </p:txBody>
      </p:sp>
      <p:sp>
        <p:nvSpPr>
          <p:cNvPr id="258" name="Rectangle 2"/>
          <p:cNvSpPr txBox="1">
            <a:spLocks noGrp="1"/>
          </p:cNvSpPr>
          <p:nvPr>
            <p:ph idx="1"/>
          </p:nvPr>
        </p:nvSpPr>
        <p:spPr>
          <a:xfrm>
            <a:off x="1434723" y="3032353"/>
            <a:ext cx="6799487" cy="282619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1200"/>
              </a:spcBef>
              <a:buClrTx/>
              <a:buSzPct val="96000"/>
              <a:buFont typeface="Courier New" panose="02070309020205020404" pitchFamily="49" charset="0"/>
              <a:buChar char="o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/>
              <a:t>Define and implement acceptable use policies for technology systems, devices and operations</a:t>
            </a:r>
          </a:p>
          <a:p>
            <a:pPr>
              <a:spcBef>
                <a:spcPts val="1200"/>
              </a:spcBef>
              <a:buClrTx/>
              <a:buSzPct val="96000"/>
              <a:buFont typeface="Courier New" panose="02070309020205020404" pitchFamily="49" charset="0"/>
              <a:buChar char="o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>
                <a:latin typeface="Times New Roman"/>
                <a:cs typeface="Times New Roman"/>
              </a:rPr>
              <a:t>Retire legacy software products and transition operations to sustainable software architectures</a:t>
            </a:r>
          </a:p>
          <a:p>
            <a:pPr>
              <a:spcBef>
                <a:spcPts val="1200"/>
              </a:spcBef>
              <a:buClrTx/>
              <a:buSzPct val="96000"/>
              <a:buFont typeface="Wingdings" pitchFamily="2" charset="2"/>
              <a:buChar char="ü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>
                <a:latin typeface="Times New Roman"/>
                <a:cs typeface="Times New Roman"/>
              </a:rPr>
              <a:t>Design and implement sustainable replacement programs for PCs, software, and technology capital assets</a:t>
            </a:r>
          </a:p>
          <a:p>
            <a:pPr>
              <a:spcBef>
                <a:spcPts val="1200"/>
              </a:spcBef>
              <a:buClrTx/>
              <a:buSzPct val="96000"/>
              <a:buFont typeface="Courier New" panose="02070309020205020404" pitchFamily="49" charset="0"/>
              <a:buChar char="o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600" dirty="0"/>
              <a:t>Leverage existing software platforms to enable efficient and interoperable operations</a:t>
            </a:r>
          </a:p>
        </p:txBody>
      </p:sp>
      <p:sp>
        <p:nvSpPr>
          <p:cNvPr id="259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8130746" y="6147191"/>
            <a:ext cx="410163" cy="253608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accent1">
                    <a:satOff val="-15203"/>
                    <a:lumOff val="-12941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57" name="TextBox 4"/>
          <p:cNvSpPr txBox="1"/>
          <p:nvPr/>
        </p:nvSpPr>
        <p:spPr>
          <a:xfrm>
            <a:off x="1434724" y="1944428"/>
            <a:ext cx="6799486" cy="76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Goal 3, Strategy B: provide cooperative general technology services through a secure and modern operating infrastructure, current and sustainable software products, innovation and a qualified professional workforce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0000FF"/>
      </a:hlink>
      <a:folHlink>
        <a:srgbClr val="FF00FF"/>
      </a:folHlink>
    </a:clrScheme>
    <a:fontScheme name="Parallax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stA="26000" endPos="40000" dir="5400000" sy="-100000" algn="bl" rotWithShape="0"/>
          </a:effectLst>
        </a:effectStyle>
        <a:effectStyle>
          <a:effectLst>
            <a:reflection stA="26000" endPos="40000" dir="5400000" sy="-100000" algn="bl" rotWithShape="0"/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reflection stA="26000" endPos="40000" dir="5400000" sy="-100000" algn="bl" rotWithShape="0"/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6129719812C84B9DA8B3A833DABB87" ma:contentTypeVersion="12" ma:contentTypeDescription="Create a new document." ma:contentTypeScope="" ma:versionID="87ba4635a4b45108a1551db627bffea1">
  <xsd:schema xmlns:xsd="http://www.w3.org/2001/XMLSchema" xmlns:xs="http://www.w3.org/2001/XMLSchema" xmlns:p="http://schemas.microsoft.com/office/2006/metadata/properties" xmlns:ns1="http://schemas.microsoft.com/sharepoint/v3" xmlns:ns3="a2d7a0ca-46c9-4688-8bdf-cff91ea9e090" xmlns:ns4="5f3d0dc0-1fe5-42cf-a99b-ff8e4f2d8815" targetNamespace="http://schemas.microsoft.com/office/2006/metadata/properties" ma:root="true" ma:fieldsID="5403a55dc238945030bf03f5abc1b145" ns1:_="" ns3:_="" ns4:_="">
    <xsd:import namespace="http://schemas.microsoft.com/sharepoint/v3"/>
    <xsd:import namespace="a2d7a0ca-46c9-4688-8bdf-cff91ea9e090"/>
    <xsd:import namespace="5f3d0dc0-1fe5-42cf-a99b-ff8e4f2d88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7a0ca-46c9-4688-8bdf-cff91ea9e0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d0dc0-1fe5-42cf-a99b-ff8e4f2d881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00C30C-6645-4604-B746-B8FEABF4BFA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C4A7FDD-52C9-4C5E-9EC1-F4E9C8E5E7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00B115-7F93-4895-BB89-0538492E93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2d7a0ca-46c9-4688-8bdf-cff91ea9e090"/>
    <ds:schemaRef ds:uri="5f3d0dc0-1fe5-42cf-a99b-ff8e4f2d88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30327</TotalTime>
  <Words>1347</Words>
  <Application>Microsoft Office PowerPoint</Application>
  <PresentationFormat>On-screen Show (4:3)</PresentationFormat>
  <Paragraphs>220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Courier New</vt:lpstr>
      <vt:lpstr>Times New Roman</vt:lpstr>
      <vt:lpstr>Wingdings</vt:lpstr>
      <vt:lpstr>1_Parallax</vt:lpstr>
      <vt:lpstr>2021 Budget Presentation Information Technology </vt:lpstr>
      <vt:lpstr>Organizational Chart </vt:lpstr>
      <vt:lpstr>IT Operations</vt:lpstr>
      <vt:lpstr>IT Services</vt:lpstr>
      <vt:lpstr>Information Security</vt:lpstr>
      <vt:lpstr>Operational Metrics</vt:lpstr>
      <vt:lpstr>Compliance Mandates</vt:lpstr>
      <vt:lpstr>Strategic Plan Goals</vt:lpstr>
      <vt:lpstr>Strategic Plan Goals</vt:lpstr>
      <vt:lpstr>Operational Initiative: Pillars for Success</vt:lpstr>
      <vt:lpstr>Operational Initiative: Pillars for Success - continued</vt:lpstr>
      <vt:lpstr>Operational Initiative: Assessor / Treasurer System</vt:lpstr>
      <vt:lpstr>  Base Budget and Critical Needs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Budget Presentation Information Technology</dc:title>
  <dc:creator>Eric Blakesley</dc:creator>
  <cp:lastModifiedBy>Shanna Smith</cp:lastModifiedBy>
  <cp:revision>113</cp:revision>
  <cp:lastPrinted>2019-10-11T20:39:10Z</cp:lastPrinted>
  <dcterms:modified xsi:type="dcterms:W3CDTF">2020-10-19T13:38:57Z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0x010100836129719812C84B9DA8B3A833DABB87</vt:lpwstr>
  </property>
</Properties>
</file>