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1"/>
  </p:notesMasterIdLst>
  <p:sldIdLst>
    <p:sldId id="280" r:id="rId2"/>
    <p:sldId id="296" r:id="rId3"/>
    <p:sldId id="282" r:id="rId4"/>
    <p:sldId id="298" r:id="rId5"/>
    <p:sldId id="297" r:id="rId6"/>
    <p:sldId id="295" r:id="rId7"/>
    <p:sldId id="287" r:id="rId8"/>
    <p:sldId id="290" r:id="rId9"/>
    <p:sldId id="293" r:id="rId10"/>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110" d="100"/>
          <a:sy n="110" d="100"/>
        </p:scale>
        <p:origin x="106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953" tIns="46477" rIns="92953" bIns="46477" rtlCol="0"/>
          <a:lstStyle>
            <a:lvl1pPr algn="l">
              <a:defRPr sz="1200"/>
            </a:lvl1pPr>
          </a:lstStyle>
          <a:p>
            <a:endParaRPr lang="en-US" dirty="0"/>
          </a:p>
        </p:txBody>
      </p:sp>
      <p:sp>
        <p:nvSpPr>
          <p:cNvPr id="3" name="Date Placeholder 2"/>
          <p:cNvSpPr>
            <a:spLocks noGrp="1"/>
          </p:cNvSpPr>
          <p:nvPr>
            <p:ph type="dt" idx="1"/>
          </p:nvPr>
        </p:nvSpPr>
        <p:spPr>
          <a:xfrm>
            <a:off x="3963744" y="0"/>
            <a:ext cx="3032337" cy="463550"/>
          </a:xfrm>
          <a:prstGeom prst="rect">
            <a:avLst/>
          </a:prstGeom>
        </p:spPr>
        <p:txBody>
          <a:bodyPr vert="horz" lIns="92953" tIns="46477" rIns="92953" bIns="46477" rtlCol="0"/>
          <a:lstStyle>
            <a:lvl1pPr algn="r">
              <a:defRPr sz="1200"/>
            </a:lvl1pPr>
          </a:lstStyle>
          <a:p>
            <a:fld id="{D51FE994-539D-4EB2-A4C2-E72AE38FA158}" type="datetimeFigureOut">
              <a:rPr lang="en-US" smtClean="0"/>
              <a:pPr/>
              <a:t>10/26/2020</a:t>
            </a:fld>
            <a:endParaRPr lang="en-US" dirty="0"/>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53" tIns="46477" rIns="92953" bIns="46477" rtlCol="0" anchor="ctr"/>
          <a:lstStyle/>
          <a:p>
            <a:endParaRPr lang="en-US" dirty="0"/>
          </a:p>
        </p:txBody>
      </p:sp>
      <p:sp>
        <p:nvSpPr>
          <p:cNvPr id="5" name="Notes Placeholder 4"/>
          <p:cNvSpPr>
            <a:spLocks noGrp="1"/>
          </p:cNvSpPr>
          <p:nvPr>
            <p:ph type="body" sz="quarter" idx="3"/>
          </p:nvPr>
        </p:nvSpPr>
        <p:spPr>
          <a:xfrm>
            <a:off x="699770" y="4403725"/>
            <a:ext cx="5598160" cy="4171950"/>
          </a:xfrm>
          <a:prstGeom prst="rect">
            <a:avLst/>
          </a:prstGeom>
        </p:spPr>
        <p:txBody>
          <a:bodyPr vert="horz" lIns="92953" tIns="46477" rIns="92953" bIns="464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05841"/>
            <a:ext cx="3032337" cy="463550"/>
          </a:xfrm>
          <a:prstGeom prst="rect">
            <a:avLst/>
          </a:prstGeom>
        </p:spPr>
        <p:txBody>
          <a:bodyPr vert="horz" lIns="92953" tIns="46477" rIns="92953" bIns="464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3744" y="8805841"/>
            <a:ext cx="3032337" cy="463550"/>
          </a:xfrm>
          <a:prstGeom prst="rect">
            <a:avLst/>
          </a:prstGeom>
        </p:spPr>
        <p:txBody>
          <a:bodyPr vert="horz" lIns="92953" tIns="46477" rIns="92953" bIns="46477" rtlCol="0" anchor="b"/>
          <a:lstStyle>
            <a:lvl1pPr algn="r">
              <a:defRPr sz="1200"/>
            </a:lvl1pPr>
          </a:lstStyle>
          <a:p>
            <a:fld id="{A699F2EB-2812-4D4C-959E-AA84062FDA8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64C873E5-5590-4B3B-BEF0-34328E013882}" type="datetimeFigureOut">
              <a:rPr lang="en-US" smtClean="0"/>
              <a:pPr/>
              <a:t>10/26/2020</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A0AAB1E-1958-490D-8125-54E9739C079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4C873E5-5590-4B3B-BEF0-34328E013882}" type="datetimeFigureOut">
              <a:rPr lang="en-US" smtClean="0"/>
              <a:pPr/>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AAB1E-1958-490D-8125-54E9739C079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4C873E5-5590-4B3B-BEF0-34328E013882}" type="datetimeFigureOut">
              <a:rPr lang="en-US" smtClean="0"/>
              <a:pPr/>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AAB1E-1958-490D-8125-54E9739C079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4C873E5-5590-4B3B-BEF0-34328E013882}" type="datetimeFigureOut">
              <a:rPr lang="en-US" smtClean="0"/>
              <a:pPr/>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AAB1E-1958-490D-8125-54E9739C079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4C873E5-5590-4B3B-BEF0-34328E013882}" type="datetimeFigureOut">
              <a:rPr lang="en-US" smtClean="0"/>
              <a:pPr/>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AAB1E-1958-490D-8125-54E9739C079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4C873E5-5590-4B3B-BEF0-34328E013882}" type="datetimeFigureOut">
              <a:rPr lang="en-US" smtClean="0"/>
              <a:pPr/>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0AAB1E-1958-490D-8125-54E9739C079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64C873E5-5590-4B3B-BEF0-34328E013882}" type="datetimeFigureOut">
              <a:rPr lang="en-US" smtClean="0"/>
              <a:pPr/>
              <a:t>10/26/2020</a:t>
            </a:fld>
            <a:endParaRPr lang="en-US" dirty="0"/>
          </a:p>
        </p:txBody>
      </p:sp>
      <p:sp>
        <p:nvSpPr>
          <p:cNvPr id="27" name="Slide Number Placeholder 26"/>
          <p:cNvSpPr>
            <a:spLocks noGrp="1"/>
          </p:cNvSpPr>
          <p:nvPr>
            <p:ph type="sldNum" sz="quarter" idx="11"/>
          </p:nvPr>
        </p:nvSpPr>
        <p:spPr/>
        <p:txBody>
          <a:bodyPr rtlCol="0"/>
          <a:lstStyle/>
          <a:p>
            <a:fld id="{BA0AAB1E-1958-490D-8125-54E9739C0790}"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64C873E5-5590-4B3B-BEF0-34328E013882}" type="datetimeFigureOut">
              <a:rPr lang="en-US" smtClean="0"/>
              <a:pPr/>
              <a:t>10/26/2020</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BA0AAB1E-1958-490D-8125-54E9739C079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C873E5-5590-4B3B-BEF0-34328E013882}" type="datetimeFigureOut">
              <a:rPr lang="en-US" smtClean="0"/>
              <a:pPr/>
              <a:t>10/26/2020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A0AAB1E-1958-490D-8125-54E9739C079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4C873E5-5590-4B3B-BEF0-34328E013882}" type="datetimeFigureOut">
              <a:rPr lang="en-US" smtClean="0"/>
              <a:pPr/>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0AAB1E-1958-490D-8125-54E9739C079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4C873E5-5590-4B3B-BEF0-34328E013882}" type="datetimeFigureOut">
              <a:rPr lang="en-US" smtClean="0"/>
              <a:pPr/>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0AAB1E-1958-490D-8125-54E9739C079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4C873E5-5590-4B3B-BEF0-34328E013882}" type="datetimeFigureOut">
              <a:rPr lang="en-US" smtClean="0"/>
              <a:pPr/>
              <a:t>10/26/2020</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A0AAB1E-1958-490D-8125-54E9739C079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478383"/>
            <a:ext cx="5486400" cy="1752600"/>
          </a:xfrm>
        </p:spPr>
        <p:txBody>
          <a:bodyPr>
            <a:normAutofit/>
          </a:bodyPr>
          <a:lstStyle/>
          <a:p>
            <a:r>
              <a:rPr lang="en-US" dirty="0">
                <a:solidFill>
                  <a:schemeClr val="tx1"/>
                </a:solidFill>
              </a:rPr>
              <a:t>Chuck Broerman</a:t>
            </a:r>
          </a:p>
          <a:p>
            <a:r>
              <a:rPr lang="en-US" dirty="0">
                <a:solidFill>
                  <a:schemeClr val="tx1"/>
                </a:solidFill>
              </a:rPr>
              <a:t>El Paso County Clerk and Recorder</a:t>
            </a:r>
          </a:p>
          <a:p>
            <a:r>
              <a:rPr lang="en-US" dirty="0">
                <a:solidFill>
                  <a:schemeClr val="tx1"/>
                </a:solidFill>
              </a:rPr>
              <a:t>October 27, 2020</a:t>
            </a:r>
          </a:p>
        </p:txBody>
      </p:sp>
      <p:pic>
        <p:nvPicPr>
          <p:cNvPr id="4" name="Picture 3" descr="CAR Logo Transparent.png"/>
          <p:cNvPicPr>
            <a:picLocks noChangeAspect="1"/>
          </p:cNvPicPr>
          <p:nvPr/>
        </p:nvPicPr>
        <p:blipFill>
          <a:blip r:embed="rId2" cstate="print"/>
          <a:stretch>
            <a:fillRect/>
          </a:stretch>
        </p:blipFill>
        <p:spPr>
          <a:xfrm>
            <a:off x="5943600" y="398416"/>
            <a:ext cx="2785403" cy="2438400"/>
          </a:xfrm>
          <a:prstGeom prst="rect">
            <a:avLst/>
          </a:prstGeom>
        </p:spPr>
      </p:pic>
      <p:sp>
        <p:nvSpPr>
          <p:cNvPr id="2" name="TextBox 1">
            <a:extLst>
              <a:ext uri="{FF2B5EF4-FFF2-40B4-BE49-F238E27FC236}">
                <a16:creationId xmlns:a16="http://schemas.microsoft.com/office/drawing/2014/main" id="{E08CF628-78FA-446E-AAC0-0E0BD1ED50F1}"/>
              </a:ext>
            </a:extLst>
          </p:cNvPr>
          <p:cNvSpPr txBox="1"/>
          <p:nvPr/>
        </p:nvSpPr>
        <p:spPr>
          <a:xfrm>
            <a:off x="457200" y="2836816"/>
            <a:ext cx="6324600" cy="646331"/>
          </a:xfrm>
          <a:prstGeom prst="rect">
            <a:avLst/>
          </a:prstGeom>
          <a:noFill/>
        </p:spPr>
        <p:txBody>
          <a:bodyPr wrap="square" rtlCol="0">
            <a:spAutoFit/>
          </a:bodyPr>
          <a:lstStyle/>
          <a:p>
            <a:r>
              <a:rPr lang="en-US" sz="3600" dirty="0">
                <a:solidFill>
                  <a:schemeClr val="bg1"/>
                </a:solidFill>
              </a:rPr>
              <a:t>2020 General Election Update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92516"/>
            <a:ext cx="8229600" cy="1066800"/>
          </a:xfrm>
        </p:spPr>
        <p:txBody>
          <a:bodyPr/>
          <a:lstStyle/>
          <a:p>
            <a:pPr algn="ctr"/>
            <a:r>
              <a:rPr lang="en-US" dirty="0"/>
              <a:t>General Election Ballot Returns</a:t>
            </a:r>
          </a:p>
        </p:txBody>
      </p:sp>
      <p:sp>
        <p:nvSpPr>
          <p:cNvPr id="3" name="Content Placeholder 2"/>
          <p:cNvSpPr>
            <a:spLocks noGrp="1"/>
          </p:cNvSpPr>
          <p:nvPr>
            <p:ph idx="1"/>
          </p:nvPr>
        </p:nvSpPr>
        <p:spPr>
          <a:xfrm>
            <a:off x="457200" y="1447800"/>
            <a:ext cx="8229600" cy="5126736"/>
          </a:xfrm>
        </p:spPr>
        <p:txBody>
          <a:bodyPr>
            <a:normAutofit/>
          </a:bodyPr>
          <a:lstStyle/>
          <a:p>
            <a:pPr marL="109728" indent="0">
              <a:buNone/>
            </a:pPr>
            <a:endParaRPr lang="en-US" sz="3900" dirty="0"/>
          </a:p>
          <a:p>
            <a:pPr lvl="1"/>
            <a:endParaRPr lang="en-US" sz="3700" dirty="0"/>
          </a:p>
          <a:p>
            <a:pPr lvl="1">
              <a:buNone/>
            </a:pPr>
            <a:endParaRPr lang="en-US" sz="3700" dirty="0">
              <a:solidFill>
                <a:schemeClr val="tx2"/>
              </a:solidFill>
            </a:endParaRPr>
          </a:p>
          <a:p>
            <a:endParaRPr lang="en-US" dirty="0"/>
          </a:p>
          <a:p>
            <a:endParaRPr lang="en-US" dirty="0"/>
          </a:p>
          <a:p>
            <a:pPr marL="109728" indent="0">
              <a:buNone/>
            </a:pPr>
            <a:endParaRPr lang="en-US" dirty="0"/>
          </a:p>
        </p:txBody>
      </p:sp>
      <p:sp>
        <p:nvSpPr>
          <p:cNvPr id="4" name="TextBox 3">
            <a:extLst>
              <a:ext uri="{FF2B5EF4-FFF2-40B4-BE49-F238E27FC236}">
                <a16:creationId xmlns:a16="http://schemas.microsoft.com/office/drawing/2014/main" id="{9AAC846E-6D38-46A0-8220-59BC238E7E1D}"/>
              </a:ext>
            </a:extLst>
          </p:cNvPr>
          <p:cNvSpPr txBox="1"/>
          <p:nvPr/>
        </p:nvSpPr>
        <p:spPr>
          <a:xfrm>
            <a:off x="762000" y="2057400"/>
            <a:ext cx="8001000" cy="3785652"/>
          </a:xfrm>
          <a:prstGeom prst="rect">
            <a:avLst/>
          </a:prstGeom>
          <a:noFill/>
        </p:spPr>
        <p:txBody>
          <a:bodyPr wrap="square" rtlCol="0">
            <a:spAutoFit/>
          </a:bodyPr>
          <a:lstStyle/>
          <a:p>
            <a:r>
              <a:rPr lang="en-US" sz="2400" dirty="0"/>
              <a:t>Total Returned in El Paso County (as of 10/26/20)</a:t>
            </a:r>
          </a:p>
          <a:p>
            <a:r>
              <a:rPr lang="en-US" sz="2400" dirty="0"/>
              <a:t> – </a:t>
            </a:r>
            <a:r>
              <a:rPr lang="en-US" sz="2400" dirty="0">
                <a:solidFill>
                  <a:schemeClr val="tx2"/>
                </a:solidFill>
              </a:rPr>
              <a:t>184,414</a:t>
            </a:r>
          </a:p>
          <a:p>
            <a:endParaRPr lang="en-US" sz="2400" dirty="0"/>
          </a:p>
          <a:p>
            <a:pPr marL="342900" indent="-342900">
              <a:buFont typeface="Arial" panose="020B0604020202020204" pitchFamily="34" charset="0"/>
              <a:buChar char="•"/>
            </a:pPr>
            <a:r>
              <a:rPr lang="en-US" sz="2400" dirty="0"/>
              <a:t>69,048- Republican Voters</a:t>
            </a:r>
          </a:p>
          <a:p>
            <a:endParaRPr lang="en-US" sz="2400" dirty="0"/>
          </a:p>
          <a:p>
            <a:pPr marL="285750" indent="-285750">
              <a:buFont typeface="Arial" panose="020B0604020202020204" pitchFamily="34" charset="0"/>
              <a:buChar char="•"/>
            </a:pPr>
            <a:r>
              <a:rPr lang="en-US" sz="2400" dirty="0"/>
              <a:t>64,011-Unaffiliated Voters</a:t>
            </a:r>
          </a:p>
          <a:p>
            <a:endParaRPr lang="en-US" sz="2400" dirty="0"/>
          </a:p>
          <a:p>
            <a:pPr marL="285750" indent="-285750">
              <a:buFont typeface="Arial" panose="020B0604020202020204" pitchFamily="34" charset="0"/>
              <a:buChar char="•"/>
            </a:pPr>
            <a:r>
              <a:rPr lang="en-US" sz="2400" dirty="0"/>
              <a:t>48,745 - Democratic Voters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2,610 – Minor Party Voters</a:t>
            </a:r>
          </a:p>
        </p:txBody>
      </p:sp>
    </p:spTree>
    <p:extLst>
      <p:ext uri="{BB962C8B-B14F-4D97-AF65-F5344CB8AC3E}">
        <p14:creationId xmlns:p14="http://schemas.microsoft.com/office/powerpoint/2010/main" val="4177527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26736"/>
          </a:xfrm>
        </p:spPr>
        <p:txBody>
          <a:bodyPr>
            <a:normAutofit/>
          </a:bodyPr>
          <a:lstStyle/>
          <a:p>
            <a:pPr marL="109728" indent="0">
              <a:buNone/>
            </a:pPr>
            <a:endParaRPr lang="en-US" sz="3900" dirty="0"/>
          </a:p>
          <a:p>
            <a:pPr lvl="1"/>
            <a:endParaRPr lang="en-US" sz="3700" dirty="0"/>
          </a:p>
          <a:p>
            <a:pPr lvl="1">
              <a:buNone/>
            </a:pPr>
            <a:endParaRPr lang="en-US" sz="3700" dirty="0">
              <a:solidFill>
                <a:schemeClr val="tx2"/>
              </a:solidFill>
            </a:endParaRPr>
          </a:p>
          <a:p>
            <a:endParaRPr lang="en-US" dirty="0"/>
          </a:p>
          <a:p>
            <a:endParaRPr lang="en-US" dirty="0"/>
          </a:p>
          <a:p>
            <a:pPr marL="109728" indent="0">
              <a:buNone/>
            </a:pPr>
            <a:endParaRPr lang="en-US" dirty="0"/>
          </a:p>
        </p:txBody>
      </p:sp>
      <p:pic>
        <p:nvPicPr>
          <p:cNvPr id="6" name="Picture 5" descr="A close up of text on a white background&#10;&#10;Description automatically generated">
            <a:extLst>
              <a:ext uri="{FF2B5EF4-FFF2-40B4-BE49-F238E27FC236}">
                <a16:creationId xmlns:a16="http://schemas.microsoft.com/office/drawing/2014/main" id="{E43822EB-A0CC-4C7C-AD19-537DC1F17C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17" y="914400"/>
            <a:ext cx="9144000" cy="5660136"/>
          </a:xfrm>
          <a:prstGeom prst="rect">
            <a:avLst/>
          </a:prstGeom>
        </p:spPr>
      </p:pic>
    </p:spTree>
    <p:extLst>
      <p:ext uri="{BB962C8B-B14F-4D97-AF65-F5344CB8AC3E}">
        <p14:creationId xmlns:p14="http://schemas.microsoft.com/office/powerpoint/2010/main" val="1177052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26736"/>
          </a:xfrm>
        </p:spPr>
        <p:txBody>
          <a:bodyPr>
            <a:normAutofit/>
          </a:bodyPr>
          <a:lstStyle/>
          <a:p>
            <a:pPr marL="109728" indent="0">
              <a:buNone/>
            </a:pPr>
            <a:endParaRPr lang="en-US" sz="3900" dirty="0"/>
          </a:p>
          <a:p>
            <a:pPr lvl="1"/>
            <a:endParaRPr lang="en-US" sz="3700" dirty="0"/>
          </a:p>
          <a:p>
            <a:pPr lvl="1">
              <a:buNone/>
            </a:pPr>
            <a:endParaRPr lang="en-US" sz="3700" dirty="0">
              <a:solidFill>
                <a:schemeClr val="tx2"/>
              </a:solidFill>
            </a:endParaRPr>
          </a:p>
          <a:p>
            <a:endParaRPr lang="en-US" dirty="0"/>
          </a:p>
          <a:p>
            <a:endParaRPr lang="en-US" dirty="0"/>
          </a:p>
          <a:p>
            <a:pPr marL="109728" indent="0">
              <a:buNone/>
            </a:pPr>
            <a:endParaRPr lang="en-US" dirty="0"/>
          </a:p>
        </p:txBody>
      </p:sp>
      <p:pic>
        <p:nvPicPr>
          <p:cNvPr id="6" name="Picture 5">
            <a:extLst>
              <a:ext uri="{FF2B5EF4-FFF2-40B4-BE49-F238E27FC236}">
                <a16:creationId xmlns:a16="http://schemas.microsoft.com/office/drawing/2014/main" id="{E43822EB-A0CC-4C7C-AD19-537DC1F17CF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417" y="838200"/>
            <a:ext cx="9144000" cy="6019800"/>
          </a:xfrm>
          <a:prstGeom prst="rect">
            <a:avLst/>
          </a:prstGeom>
        </p:spPr>
      </p:pic>
    </p:spTree>
    <p:extLst>
      <p:ext uri="{BB962C8B-B14F-4D97-AF65-F5344CB8AC3E}">
        <p14:creationId xmlns:p14="http://schemas.microsoft.com/office/powerpoint/2010/main" val="1899878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92516"/>
            <a:ext cx="8229600" cy="1066800"/>
          </a:xfrm>
        </p:spPr>
        <p:txBody>
          <a:bodyPr/>
          <a:lstStyle/>
          <a:p>
            <a:pPr algn="ctr"/>
            <a:r>
              <a:rPr lang="en-US" dirty="0"/>
              <a:t>In-person Voting Totals</a:t>
            </a:r>
          </a:p>
        </p:txBody>
      </p:sp>
      <p:sp>
        <p:nvSpPr>
          <p:cNvPr id="3" name="Content Placeholder 2"/>
          <p:cNvSpPr>
            <a:spLocks noGrp="1"/>
          </p:cNvSpPr>
          <p:nvPr>
            <p:ph idx="1"/>
          </p:nvPr>
        </p:nvSpPr>
        <p:spPr>
          <a:xfrm>
            <a:off x="457200" y="1447800"/>
            <a:ext cx="8229600" cy="5126736"/>
          </a:xfrm>
        </p:spPr>
        <p:txBody>
          <a:bodyPr>
            <a:normAutofit/>
          </a:bodyPr>
          <a:lstStyle/>
          <a:p>
            <a:pPr marL="109728" indent="0">
              <a:buNone/>
            </a:pPr>
            <a:endParaRPr lang="en-US" sz="3900" dirty="0"/>
          </a:p>
          <a:p>
            <a:pPr lvl="1"/>
            <a:endParaRPr lang="en-US" sz="3700" dirty="0"/>
          </a:p>
          <a:p>
            <a:pPr lvl="1">
              <a:buNone/>
            </a:pPr>
            <a:endParaRPr lang="en-US" sz="3700" dirty="0">
              <a:solidFill>
                <a:schemeClr val="tx2"/>
              </a:solidFill>
            </a:endParaRPr>
          </a:p>
          <a:p>
            <a:endParaRPr lang="en-US" dirty="0"/>
          </a:p>
          <a:p>
            <a:endParaRPr lang="en-US" dirty="0"/>
          </a:p>
          <a:p>
            <a:pPr marL="109728" indent="0">
              <a:buNone/>
            </a:pPr>
            <a:endParaRPr lang="en-US" dirty="0"/>
          </a:p>
        </p:txBody>
      </p:sp>
      <p:pic>
        <p:nvPicPr>
          <p:cNvPr id="5" name="Picture 4">
            <a:extLst>
              <a:ext uri="{FF2B5EF4-FFF2-40B4-BE49-F238E27FC236}">
                <a16:creationId xmlns:a16="http://schemas.microsoft.com/office/drawing/2014/main" id="{666F02CA-19D6-43D8-92BA-079C3CC09011}"/>
              </a:ext>
            </a:extLst>
          </p:cNvPr>
          <p:cNvPicPr>
            <a:picLocks noChangeAspect="1"/>
          </p:cNvPicPr>
          <p:nvPr/>
        </p:nvPicPr>
        <p:blipFill>
          <a:blip r:embed="rId2"/>
          <a:stretch>
            <a:fillRect/>
          </a:stretch>
        </p:blipFill>
        <p:spPr>
          <a:xfrm>
            <a:off x="762000" y="1676400"/>
            <a:ext cx="7391400" cy="3810000"/>
          </a:xfrm>
          <a:prstGeom prst="rect">
            <a:avLst/>
          </a:prstGeom>
        </p:spPr>
      </p:pic>
      <p:pic>
        <p:nvPicPr>
          <p:cNvPr id="6" name="Picture 5">
            <a:extLst>
              <a:ext uri="{FF2B5EF4-FFF2-40B4-BE49-F238E27FC236}">
                <a16:creationId xmlns:a16="http://schemas.microsoft.com/office/drawing/2014/main" id="{954C7AEF-292C-4EF6-8B58-91EA0D5CEA52}"/>
              </a:ext>
            </a:extLst>
          </p:cNvPr>
          <p:cNvPicPr>
            <a:picLocks noChangeAspect="1"/>
          </p:cNvPicPr>
          <p:nvPr/>
        </p:nvPicPr>
        <p:blipFill>
          <a:blip r:embed="rId3"/>
          <a:stretch>
            <a:fillRect/>
          </a:stretch>
        </p:blipFill>
        <p:spPr>
          <a:xfrm>
            <a:off x="838200" y="5486400"/>
            <a:ext cx="7315200" cy="304800"/>
          </a:xfrm>
          <a:prstGeom prst="rect">
            <a:avLst/>
          </a:prstGeom>
        </p:spPr>
      </p:pic>
    </p:spTree>
    <p:extLst>
      <p:ext uri="{BB962C8B-B14F-4D97-AF65-F5344CB8AC3E}">
        <p14:creationId xmlns:p14="http://schemas.microsoft.com/office/powerpoint/2010/main" val="3692951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9E1A-EA34-4042-A4E2-43443AC8BCAD}"/>
              </a:ext>
            </a:extLst>
          </p:cNvPr>
          <p:cNvSpPr>
            <a:spLocks noGrp="1"/>
          </p:cNvSpPr>
          <p:nvPr>
            <p:ph type="title"/>
          </p:nvPr>
        </p:nvSpPr>
        <p:spPr>
          <a:xfrm>
            <a:off x="457200" y="457200"/>
            <a:ext cx="8229600" cy="1066800"/>
          </a:xfrm>
        </p:spPr>
        <p:txBody>
          <a:bodyPr/>
          <a:lstStyle/>
          <a:p>
            <a:pPr algn="ctr"/>
            <a:r>
              <a:rPr lang="en-US" dirty="0"/>
              <a:t>5 Reasons to Vote Your Mail Ballot</a:t>
            </a:r>
          </a:p>
        </p:txBody>
      </p:sp>
      <p:sp>
        <p:nvSpPr>
          <p:cNvPr id="3" name="Content Placeholder 2">
            <a:extLst>
              <a:ext uri="{FF2B5EF4-FFF2-40B4-BE49-F238E27FC236}">
                <a16:creationId xmlns:a16="http://schemas.microsoft.com/office/drawing/2014/main" id="{2E5FA113-ECCF-4B05-BFAF-AD5627C3DB9C}"/>
              </a:ext>
            </a:extLst>
          </p:cNvPr>
          <p:cNvSpPr>
            <a:spLocks noGrp="1"/>
          </p:cNvSpPr>
          <p:nvPr>
            <p:ph idx="1"/>
          </p:nvPr>
        </p:nvSpPr>
        <p:spPr>
          <a:xfrm>
            <a:off x="457200" y="1447800"/>
            <a:ext cx="8229600" cy="5029200"/>
          </a:xfrm>
        </p:spPr>
        <p:txBody>
          <a:bodyPr>
            <a:normAutofit fontScale="25000" lnSpcReduction="20000"/>
          </a:bodyPr>
          <a:lstStyle/>
          <a:p>
            <a:pPr marL="0" marR="0">
              <a:spcBef>
                <a:spcPts val="0"/>
              </a:spcBef>
              <a:spcAft>
                <a:spcPts val="0"/>
              </a:spcAft>
            </a:pPr>
            <a:r>
              <a:rPr lang="en-US" sz="6800" b="1" dirty="0">
                <a:latin typeface="Calibri" panose="020F0502020204030204" pitchFamily="34" charset="0"/>
                <a:ea typeface="Times New Roman" panose="02020603050405020304" pitchFamily="18" charset="0"/>
                <a:cs typeface="Times New Roman" panose="02020603050405020304" pitchFamily="18" charset="0"/>
              </a:rPr>
              <a:t>COVID-19</a:t>
            </a:r>
            <a:r>
              <a:rPr lang="en-US" sz="6800" dirty="0">
                <a:latin typeface="Calibri" panose="020F0502020204030204" pitchFamily="34" charset="0"/>
                <a:ea typeface="Times New Roman" panose="02020603050405020304" pitchFamily="18" charset="0"/>
                <a:cs typeface="Times New Roman" panose="02020603050405020304" pitchFamily="18" charset="0"/>
              </a:rPr>
              <a:t> – The Clerk’s staff has strict protocols in place for sanitization of the VSPC.  But regardless, in-person voting entails public contact that you can avoid by voting at home.</a:t>
            </a:r>
          </a:p>
          <a:p>
            <a:pPr marL="0" marR="0" indent="0">
              <a:spcBef>
                <a:spcPts val="0"/>
              </a:spcBef>
              <a:spcAft>
                <a:spcPts val="0"/>
              </a:spcAft>
              <a:buNone/>
            </a:pPr>
            <a:endParaRPr lang="en-US" sz="6800" dirty="0">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800" b="1" dirty="0">
                <a:latin typeface="Calibri" panose="020F0502020204030204" pitchFamily="34" charset="0"/>
                <a:ea typeface="Times New Roman" panose="02020603050405020304" pitchFamily="18" charset="0"/>
                <a:cs typeface="Times New Roman" panose="02020603050405020304" pitchFamily="18" charset="0"/>
              </a:rPr>
              <a:t>Cost</a:t>
            </a:r>
            <a:r>
              <a:rPr lang="en-US" sz="6800" dirty="0">
                <a:latin typeface="Calibri" panose="020F0502020204030204" pitchFamily="34" charset="0"/>
                <a:ea typeface="Times New Roman" panose="02020603050405020304" pitchFamily="18" charset="0"/>
                <a:cs typeface="Times New Roman" panose="02020603050405020304" pitchFamily="18" charset="0"/>
              </a:rPr>
              <a:t> – The average mail ballot packet costs $2 per voter. That cost escalates to $30 per voter when a voter chooses to vote in person. I ask voters to be fiscally responsible and help contain the election costs that impact you, the taxpayer.</a:t>
            </a:r>
            <a:endParaRPr lang="en-US" sz="6800" dirty="0">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6800" dirty="0">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800" b="1" dirty="0">
                <a:latin typeface="Calibri" panose="020F0502020204030204" pitchFamily="34" charset="0"/>
                <a:ea typeface="Times New Roman" panose="02020603050405020304" pitchFamily="18" charset="0"/>
                <a:cs typeface="Times New Roman" panose="02020603050405020304" pitchFamily="18" charset="0"/>
              </a:rPr>
              <a:t>Long Lines and Wait Times</a:t>
            </a:r>
            <a:r>
              <a:rPr lang="en-US" sz="6800" dirty="0">
                <a:latin typeface="Calibri" panose="020F0502020204030204" pitchFamily="34" charset="0"/>
                <a:ea typeface="Times New Roman" panose="02020603050405020304" pitchFamily="18" charset="0"/>
                <a:cs typeface="Times New Roman" panose="02020603050405020304" pitchFamily="18" charset="0"/>
              </a:rPr>
              <a:t> – The ballot is long and voting in person takes time. After each voter leaves, the area must be sanitized before the next voter arrives. It is far more convenient and safer for voters to vote their mail ballot at home on their own time.</a:t>
            </a:r>
            <a:endParaRPr lang="en-US" sz="6800" dirty="0">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6800" dirty="0">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800" b="1" dirty="0">
                <a:latin typeface="Calibri" panose="020F0502020204030204" pitchFamily="34" charset="0"/>
                <a:ea typeface="Times New Roman" panose="02020603050405020304" pitchFamily="18" charset="0"/>
                <a:cs typeface="Times New Roman" panose="02020603050405020304" pitchFamily="18" charset="0"/>
              </a:rPr>
              <a:t>Colorado’s Model of Voting</a:t>
            </a:r>
            <a:r>
              <a:rPr lang="en-US" sz="6800" dirty="0">
                <a:latin typeface="Calibri" panose="020F0502020204030204" pitchFamily="34" charset="0"/>
                <a:ea typeface="Times New Roman" panose="02020603050405020304" pitchFamily="18" charset="0"/>
                <a:cs typeface="Times New Roman" panose="02020603050405020304" pitchFamily="18" charset="0"/>
              </a:rPr>
              <a:t> – Nationally our state is recognized as the Gold Standard of mail ballot voting. Our system is safe – secure – accurate – transparent and verifiable. Voters can have confidence in the integrity of our elections. To date 12 elections have been conducted since the voting model was established in 2013 including the June Primary during the pandemic. </a:t>
            </a:r>
          </a:p>
          <a:p>
            <a:pPr marL="0" marR="0" indent="0">
              <a:spcBef>
                <a:spcPts val="0"/>
              </a:spcBef>
              <a:spcAft>
                <a:spcPts val="0"/>
              </a:spcAft>
              <a:buNone/>
            </a:pPr>
            <a:endParaRPr lang="en-US" sz="6800" dirty="0">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6800" b="1" dirty="0">
                <a:latin typeface="Calibri" panose="020F0502020204030204" pitchFamily="34" charset="0"/>
                <a:ea typeface="Times New Roman" panose="02020603050405020304" pitchFamily="18" charset="0"/>
                <a:cs typeface="Times New Roman" panose="02020603050405020304" pitchFamily="18" charset="0"/>
              </a:rPr>
              <a:t>VSPC Services</a:t>
            </a:r>
            <a:r>
              <a:rPr lang="en-US" sz="6800" dirty="0">
                <a:latin typeface="Calibri" panose="020F0502020204030204" pitchFamily="34" charset="0"/>
                <a:ea typeface="Times New Roman" panose="02020603050405020304" pitchFamily="18" charset="0"/>
                <a:cs typeface="Times New Roman" panose="02020603050405020304" pitchFamily="18" charset="0"/>
              </a:rPr>
              <a:t> – </a:t>
            </a:r>
            <a:r>
              <a:rPr lang="en-US" sz="6400" dirty="0">
                <a:latin typeface="Calibri" panose="020F0502020204030204" pitchFamily="34" charset="0"/>
                <a:cs typeface="Calibri" panose="020F0502020204030204" pitchFamily="34" charset="0"/>
              </a:rPr>
              <a:t>The primary purposes of a Voter Center are to register new voters, update voter registrations, vote on an ADA ballot marking device, and issue ballots to voters that did not receive one in the mail. If an individual prefers to vote in person, they may come to a Voter Center and receive a paper ballot to vote and deposit, or they can drop their completed mail ballot off in person.  All ballots, whether mail ballot or in person are processed in the same manner.</a:t>
            </a:r>
          </a:p>
        </p:txBody>
      </p:sp>
    </p:spTree>
    <p:extLst>
      <p:ext uri="{BB962C8B-B14F-4D97-AF65-F5344CB8AC3E}">
        <p14:creationId xmlns:p14="http://schemas.microsoft.com/office/powerpoint/2010/main" val="3630747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457" y="914400"/>
            <a:ext cx="8686800" cy="457200"/>
          </a:xfrm>
        </p:spPr>
        <p:txBody>
          <a:bodyPr>
            <a:normAutofit fontScale="90000"/>
          </a:bodyPr>
          <a:lstStyle/>
          <a:p>
            <a:r>
              <a:rPr lang="en-US" sz="2700" dirty="0"/>
              <a:t> </a:t>
            </a:r>
            <a:r>
              <a:rPr lang="en-US" sz="2600" dirty="0"/>
              <a:t>14 Additional Voter Service and Polling Centers Opening Friday</a:t>
            </a:r>
            <a:br>
              <a:rPr lang="en-US" dirty="0"/>
            </a:br>
            <a:endParaRPr lang="en-US" dirty="0"/>
          </a:p>
        </p:txBody>
      </p:sp>
      <p:sp>
        <p:nvSpPr>
          <p:cNvPr id="3" name="Content Placeholder 2"/>
          <p:cNvSpPr>
            <a:spLocks noGrp="1"/>
          </p:cNvSpPr>
          <p:nvPr>
            <p:ph idx="1"/>
          </p:nvPr>
        </p:nvSpPr>
        <p:spPr>
          <a:xfrm>
            <a:off x="457200" y="1295400"/>
            <a:ext cx="8077200" cy="5334000"/>
          </a:xfrm>
        </p:spPr>
        <p:txBody>
          <a:bodyPr>
            <a:normAutofit fontScale="85000" lnSpcReduction="20000"/>
          </a:bodyPr>
          <a:lstStyle/>
          <a:p>
            <a:pPr lvl="1"/>
            <a:endParaRPr lang="en-US" dirty="0">
              <a:solidFill>
                <a:schemeClr val="tx2"/>
              </a:solidFill>
            </a:endParaRPr>
          </a:p>
          <a:p>
            <a:endParaRPr lang="en-US" dirty="0">
              <a:solidFill>
                <a:schemeClr val="tx2"/>
              </a:solidFill>
            </a:endParaRPr>
          </a:p>
          <a:p>
            <a:endParaRPr lang="en-US" dirty="0">
              <a:solidFill>
                <a:schemeClr val="tx2"/>
              </a:solidFill>
            </a:endParaRPr>
          </a:p>
          <a:p>
            <a:endParaRPr lang="en-US" dirty="0">
              <a:solidFill>
                <a:schemeClr val="tx2"/>
              </a:solidFill>
            </a:endParaRPr>
          </a:p>
          <a:p>
            <a:endParaRPr lang="en-US" dirty="0">
              <a:solidFill>
                <a:schemeClr val="tx2"/>
              </a:solidFill>
            </a:endParaRPr>
          </a:p>
          <a:p>
            <a:endParaRPr lang="en-US" dirty="0">
              <a:solidFill>
                <a:schemeClr val="tx2"/>
              </a:solidFill>
            </a:endParaRPr>
          </a:p>
          <a:p>
            <a:endParaRPr lang="en-US" dirty="0">
              <a:solidFill>
                <a:schemeClr val="tx2"/>
              </a:solidFill>
            </a:endParaRPr>
          </a:p>
          <a:p>
            <a:pPr marL="109728" indent="0">
              <a:buNone/>
            </a:pPr>
            <a:endParaRPr lang="en-US" dirty="0"/>
          </a:p>
          <a:p>
            <a:pPr marL="109728" indent="0">
              <a:buNone/>
            </a:pPr>
            <a:endParaRPr lang="en-US" dirty="0"/>
          </a:p>
          <a:p>
            <a:endParaRPr lang="en-US" dirty="0"/>
          </a:p>
          <a:p>
            <a:endParaRPr lang="en-US" dirty="0"/>
          </a:p>
          <a:p>
            <a:r>
              <a:rPr lang="en-US" dirty="0"/>
              <a:t>Hours of Operation</a:t>
            </a:r>
          </a:p>
          <a:p>
            <a:pPr lvl="1"/>
            <a:r>
              <a:rPr lang="en-US" dirty="0">
                <a:solidFill>
                  <a:schemeClr val="tx2"/>
                </a:solidFill>
              </a:rPr>
              <a:t>Friday, October 30, 2020, 8:00 a.m. to 5:00 p.m. </a:t>
            </a:r>
          </a:p>
          <a:p>
            <a:pPr lvl="1"/>
            <a:r>
              <a:rPr lang="en-US" dirty="0">
                <a:solidFill>
                  <a:schemeClr val="tx2"/>
                </a:solidFill>
              </a:rPr>
              <a:t>Saturday, October 31, 2020, 8:00 a.m. to 5:00 p.m.</a:t>
            </a:r>
          </a:p>
          <a:p>
            <a:pPr lvl="1"/>
            <a:r>
              <a:rPr lang="en-US" dirty="0">
                <a:solidFill>
                  <a:schemeClr val="tx2"/>
                </a:solidFill>
              </a:rPr>
              <a:t>Monday, November 2, 2020, 7:00 a.m. to 7:00 p.m. </a:t>
            </a:r>
          </a:p>
          <a:p>
            <a:pPr lvl="1"/>
            <a:r>
              <a:rPr lang="en-US" dirty="0">
                <a:solidFill>
                  <a:schemeClr val="tx2"/>
                </a:solidFill>
              </a:rPr>
              <a:t>Election Day, November 3, 2020, 7:00 a.m. to 7:00 p.m. </a:t>
            </a:r>
          </a:p>
          <a:p>
            <a:endParaRPr lang="en-US" dirty="0"/>
          </a:p>
        </p:txBody>
      </p:sp>
      <p:graphicFrame>
        <p:nvGraphicFramePr>
          <p:cNvPr id="6" name="Table 6">
            <a:extLst>
              <a:ext uri="{FF2B5EF4-FFF2-40B4-BE49-F238E27FC236}">
                <a16:creationId xmlns:a16="http://schemas.microsoft.com/office/drawing/2014/main" id="{75404319-566A-4A07-8BDF-8CCD121E1C29}"/>
              </a:ext>
            </a:extLst>
          </p:cNvPr>
          <p:cNvGraphicFramePr>
            <a:graphicFrameLocks noGrp="1"/>
          </p:cNvGraphicFramePr>
          <p:nvPr>
            <p:extLst>
              <p:ext uri="{D42A27DB-BD31-4B8C-83A1-F6EECF244321}">
                <p14:modId xmlns:p14="http://schemas.microsoft.com/office/powerpoint/2010/main" val="1162282218"/>
              </p:ext>
            </p:extLst>
          </p:nvPr>
        </p:nvGraphicFramePr>
        <p:xfrm>
          <a:off x="457200" y="1143000"/>
          <a:ext cx="8382000" cy="3581403"/>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1393075586"/>
                    </a:ext>
                  </a:extLst>
                </a:gridCol>
                <a:gridCol w="4191000">
                  <a:extLst>
                    <a:ext uri="{9D8B030D-6E8A-4147-A177-3AD203B41FA5}">
                      <a16:colId xmlns:a16="http://schemas.microsoft.com/office/drawing/2014/main" val="110805489"/>
                    </a:ext>
                  </a:extLst>
                </a:gridCol>
              </a:tblGrid>
              <a:tr h="511629">
                <a:tc>
                  <a:txBody>
                    <a:bodyPr/>
                    <a:lstStyle/>
                    <a:p>
                      <a:r>
                        <a:rPr lang="en-US" sz="1800" b="0" dirty="0">
                          <a:solidFill>
                            <a:schemeClr val="tx1"/>
                          </a:solidFill>
                        </a:rPr>
                        <a:t>Black Forest Fire Rescue District</a:t>
                      </a:r>
                    </a:p>
                  </a:txBody>
                  <a:tcPr>
                    <a:solidFill>
                      <a:schemeClr val="bg2"/>
                    </a:solidFill>
                  </a:tcPr>
                </a:tc>
                <a:tc>
                  <a:txBody>
                    <a:bodyPr/>
                    <a:lstStyle/>
                    <a:p>
                      <a:r>
                        <a:rPr lang="en-US" sz="1700" b="0" dirty="0">
                          <a:solidFill>
                            <a:schemeClr val="tx1"/>
                          </a:solidFill>
                        </a:rPr>
                        <a:t>Pikes Peak Regional Development</a:t>
                      </a:r>
                    </a:p>
                  </a:txBody>
                  <a:tcPr>
                    <a:solidFill>
                      <a:schemeClr val="bg2"/>
                    </a:solidFill>
                  </a:tcPr>
                </a:tc>
                <a:extLst>
                  <a:ext uri="{0D108BD9-81ED-4DB2-BD59-A6C34878D82A}">
                    <a16:rowId xmlns:a16="http://schemas.microsoft.com/office/drawing/2014/main" val="890095064"/>
                  </a:ext>
                </a:extLst>
              </a:tr>
              <a:tr h="511629">
                <a:tc>
                  <a:txBody>
                    <a:bodyPr/>
                    <a:lstStyle/>
                    <a:p>
                      <a:r>
                        <a:rPr lang="en-US" dirty="0"/>
                        <a:t>Creekside Success Center</a:t>
                      </a:r>
                    </a:p>
                  </a:txBody>
                  <a:tcPr/>
                </a:tc>
                <a:tc>
                  <a:txBody>
                    <a:bodyPr/>
                    <a:lstStyle/>
                    <a:p>
                      <a:r>
                        <a:rPr lang="en-US" dirty="0"/>
                        <a:t>Sand Creek Library</a:t>
                      </a:r>
                    </a:p>
                  </a:txBody>
                  <a:tcPr/>
                </a:tc>
                <a:extLst>
                  <a:ext uri="{0D108BD9-81ED-4DB2-BD59-A6C34878D82A}">
                    <a16:rowId xmlns:a16="http://schemas.microsoft.com/office/drawing/2014/main" val="1012325988"/>
                  </a:ext>
                </a:extLst>
              </a:tr>
              <a:tr h="511629">
                <a:tc>
                  <a:txBody>
                    <a:bodyPr/>
                    <a:lstStyle/>
                    <a:p>
                      <a:r>
                        <a:rPr lang="en-US" dirty="0"/>
                        <a:t>East Library</a:t>
                      </a:r>
                    </a:p>
                  </a:txBody>
                  <a:tcPr/>
                </a:tc>
                <a:tc>
                  <a:txBody>
                    <a:bodyPr/>
                    <a:lstStyle/>
                    <a:p>
                      <a:r>
                        <a:rPr lang="en-US" sz="1600" dirty="0"/>
                        <a:t>The Barn-</a:t>
                      </a:r>
                      <a:r>
                        <a:rPr lang="en-US" sz="1600" dirty="0" err="1"/>
                        <a:t>Woodmoor</a:t>
                      </a:r>
                      <a:r>
                        <a:rPr lang="en-US" sz="1600" dirty="0"/>
                        <a:t> Community Center</a:t>
                      </a:r>
                    </a:p>
                  </a:txBody>
                  <a:tcPr/>
                </a:tc>
                <a:extLst>
                  <a:ext uri="{0D108BD9-81ED-4DB2-BD59-A6C34878D82A}">
                    <a16:rowId xmlns:a16="http://schemas.microsoft.com/office/drawing/2014/main" val="1987583063"/>
                  </a:ext>
                </a:extLst>
              </a:tr>
              <a:tr h="511629">
                <a:tc>
                  <a:txBody>
                    <a:bodyPr/>
                    <a:lstStyle/>
                    <a:p>
                      <a:r>
                        <a:rPr lang="en-US" sz="1700" dirty="0"/>
                        <a:t>El Paso County Public Services Dept.</a:t>
                      </a:r>
                    </a:p>
                  </a:txBody>
                  <a:tcPr/>
                </a:tc>
                <a:tc>
                  <a:txBody>
                    <a:bodyPr/>
                    <a:lstStyle/>
                    <a:p>
                      <a:r>
                        <a:rPr lang="en-US" dirty="0"/>
                        <a:t>The Independence Center</a:t>
                      </a:r>
                    </a:p>
                  </a:txBody>
                  <a:tcPr/>
                </a:tc>
                <a:extLst>
                  <a:ext uri="{0D108BD9-81ED-4DB2-BD59-A6C34878D82A}">
                    <a16:rowId xmlns:a16="http://schemas.microsoft.com/office/drawing/2014/main" val="3563252365"/>
                  </a:ext>
                </a:extLst>
              </a:tr>
              <a:tr h="511629">
                <a:tc>
                  <a:txBody>
                    <a:bodyPr/>
                    <a:lstStyle/>
                    <a:p>
                      <a:r>
                        <a:rPr lang="en-US" dirty="0"/>
                        <a:t>Fountain Library</a:t>
                      </a:r>
                    </a:p>
                  </a:txBody>
                  <a:tcPr/>
                </a:tc>
                <a:tc>
                  <a:txBody>
                    <a:bodyPr/>
                    <a:lstStyle/>
                    <a:p>
                      <a:r>
                        <a:rPr lang="en-US" dirty="0"/>
                        <a:t>Town of Monument-Town Hall</a:t>
                      </a:r>
                    </a:p>
                  </a:txBody>
                  <a:tcPr/>
                </a:tc>
                <a:extLst>
                  <a:ext uri="{0D108BD9-81ED-4DB2-BD59-A6C34878D82A}">
                    <a16:rowId xmlns:a16="http://schemas.microsoft.com/office/drawing/2014/main" val="3306626395"/>
                  </a:ext>
                </a:extLst>
              </a:tr>
              <a:tr h="511629">
                <a:tc>
                  <a:txBody>
                    <a:bodyPr/>
                    <a:lstStyle/>
                    <a:p>
                      <a:r>
                        <a:rPr lang="en-US" dirty="0"/>
                        <a:t>Library 21c</a:t>
                      </a:r>
                    </a:p>
                  </a:txBody>
                  <a:tcPr/>
                </a:tc>
                <a:tc>
                  <a:txBody>
                    <a:bodyPr/>
                    <a:lstStyle/>
                    <a:p>
                      <a:r>
                        <a:rPr lang="en-US" dirty="0"/>
                        <a:t>Victory World Outreach</a:t>
                      </a:r>
                    </a:p>
                  </a:txBody>
                  <a:tcPr/>
                </a:tc>
                <a:extLst>
                  <a:ext uri="{0D108BD9-81ED-4DB2-BD59-A6C34878D82A}">
                    <a16:rowId xmlns:a16="http://schemas.microsoft.com/office/drawing/2014/main" val="980242204"/>
                  </a:ext>
                </a:extLst>
              </a:tr>
              <a:tr h="511629">
                <a:tc>
                  <a:txBody>
                    <a:bodyPr/>
                    <a:lstStyle/>
                    <a:p>
                      <a:r>
                        <a:rPr lang="en-US" dirty="0"/>
                        <a:t>Manitou Springs City Hall</a:t>
                      </a:r>
                    </a:p>
                  </a:txBody>
                  <a:tcPr/>
                </a:tc>
                <a:tc>
                  <a:txBody>
                    <a:bodyPr/>
                    <a:lstStyle/>
                    <a:p>
                      <a:r>
                        <a:rPr lang="en-US" sz="1700" dirty="0" err="1"/>
                        <a:t>Zalman</a:t>
                      </a:r>
                      <a:r>
                        <a:rPr lang="en-US" sz="1700" dirty="0"/>
                        <a:t> Center at Harrison High School</a:t>
                      </a:r>
                    </a:p>
                  </a:txBody>
                  <a:tcPr/>
                </a:tc>
                <a:extLst>
                  <a:ext uri="{0D108BD9-81ED-4DB2-BD59-A6C34878D82A}">
                    <a16:rowId xmlns:a16="http://schemas.microsoft.com/office/drawing/2014/main" val="1585860740"/>
                  </a:ext>
                </a:extLst>
              </a:tr>
            </a:tbl>
          </a:graphicData>
        </a:graphic>
      </p:graphicFrame>
    </p:spTree>
    <p:extLst>
      <p:ext uri="{BB962C8B-B14F-4D97-AF65-F5344CB8AC3E}">
        <p14:creationId xmlns:p14="http://schemas.microsoft.com/office/powerpoint/2010/main" val="1893742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838200"/>
          </a:xfrm>
        </p:spPr>
        <p:txBody>
          <a:bodyPr>
            <a:normAutofit/>
          </a:bodyPr>
          <a:lstStyle/>
          <a:p>
            <a:pPr algn="ctr"/>
            <a:r>
              <a:rPr lang="en-US" dirty="0"/>
              <a:t>VSPC Capacity 2016 vs. 2020</a:t>
            </a:r>
          </a:p>
        </p:txBody>
      </p:sp>
      <p:sp>
        <p:nvSpPr>
          <p:cNvPr id="3" name="Content Placeholder 2"/>
          <p:cNvSpPr>
            <a:spLocks noGrp="1"/>
          </p:cNvSpPr>
          <p:nvPr>
            <p:ph idx="1"/>
          </p:nvPr>
        </p:nvSpPr>
        <p:spPr>
          <a:xfrm>
            <a:off x="457200" y="1524000"/>
            <a:ext cx="8229600" cy="5050536"/>
          </a:xfrm>
        </p:spPr>
        <p:txBody>
          <a:bodyPr>
            <a:normAutofit/>
          </a:bodyPr>
          <a:lstStyle/>
          <a:p>
            <a:pPr marL="411480" lvl="1" indent="0">
              <a:buNone/>
            </a:pPr>
            <a:endParaRPr lang="en-US" sz="2000" dirty="0"/>
          </a:p>
          <a:p>
            <a:pPr marL="704088" lvl="2" indent="0">
              <a:buNone/>
            </a:pPr>
            <a:endParaRPr lang="en-US" sz="1800" dirty="0">
              <a:solidFill>
                <a:schemeClr val="tx1"/>
              </a:solidFill>
            </a:endParaRPr>
          </a:p>
          <a:p>
            <a:pPr lvl="1"/>
            <a:endParaRPr lang="en-US" sz="2000" dirty="0">
              <a:solidFill>
                <a:schemeClr val="tx1"/>
              </a:solidFill>
            </a:endParaRPr>
          </a:p>
          <a:p>
            <a:pPr lvl="2">
              <a:buNone/>
            </a:pPr>
            <a:endParaRPr lang="en-US" sz="1800" dirty="0">
              <a:solidFill>
                <a:schemeClr val="tx1"/>
              </a:solidFill>
            </a:endParaRPr>
          </a:p>
          <a:p>
            <a:endParaRPr lang="en-US" sz="2200" dirty="0"/>
          </a:p>
          <a:p>
            <a:pPr lvl="1">
              <a:buNone/>
            </a:pPr>
            <a:endParaRPr lang="en-US" sz="1800" dirty="0"/>
          </a:p>
        </p:txBody>
      </p:sp>
      <p:graphicFrame>
        <p:nvGraphicFramePr>
          <p:cNvPr id="4" name="Table 4">
            <a:extLst>
              <a:ext uri="{FF2B5EF4-FFF2-40B4-BE49-F238E27FC236}">
                <a16:creationId xmlns:a16="http://schemas.microsoft.com/office/drawing/2014/main" id="{A23C4462-6D3B-4D51-B4F8-AC6D24F6839A}"/>
              </a:ext>
            </a:extLst>
          </p:cNvPr>
          <p:cNvGraphicFramePr>
            <a:graphicFrameLocks noGrp="1"/>
          </p:cNvGraphicFramePr>
          <p:nvPr>
            <p:extLst>
              <p:ext uri="{D42A27DB-BD31-4B8C-83A1-F6EECF244321}">
                <p14:modId xmlns:p14="http://schemas.microsoft.com/office/powerpoint/2010/main" val="1270300258"/>
              </p:ext>
            </p:extLst>
          </p:nvPr>
        </p:nvGraphicFramePr>
        <p:xfrm>
          <a:off x="381000" y="1676400"/>
          <a:ext cx="8534400" cy="3037840"/>
        </p:xfrm>
        <a:graphic>
          <a:graphicData uri="http://schemas.openxmlformats.org/drawingml/2006/table">
            <a:tbl>
              <a:tblPr firstRow="1" bandRow="1">
                <a:tableStyleId>{5C22544A-7EE6-4342-B048-85BDC9FD1C3A}</a:tableStyleId>
              </a:tblPr>
              <a:tblGrid>
                <a:gridCol w="2844800">
                  <a:extLst>
                    <a:ext uri="{9D8B030D-6E8A-4147-A177-3AD203B41FA5}">
                      <a16:colId xmlns:a16="http://schemas.microsoft.com/office/drawing/2014/main" val="376934041"/>
                    </a:ext>
                  </a:extLst>
                </a:gridCol>
                <a:gridCol w="2844800">
                  <a:extLst>
                    <a:ext uri="{9D8B030D-6E8A-4147-A177-3AD203B41FA5}">
                      <a16:colId xmlns:a16="http://schemas.microsoft.com/office/drawing/2014/main" val="4182183696"/>
                    </a:ext>
                  </a:extLst>
                </a:gridCol>
                <a:gridCol w="2844800">
                  <a:extLst>
                    <a:ext uri="{9D8B030D-6E8A-4147-A177-3AD203B41FA5}">
                      <a16:colId xmlns:a16="http://schemas.microsoft.com/office/drawing/2014/main" val="2069647278"/>
                    </a:ext>
                  </a:extLst>
                </a:gridCol>
              </a:tblGrid>
              <a:tr h="370840">
                <a:tc>
                  <a:txBody>
                    <a:bodyPr/>
                    <a:lstStyle/>
                    <a:p>
                      <a:pPr algn="ctr"/>
                      <a:r>
                        <a:rPr lang="en-US" dirty="0"/>
                        <a:t>Number of Voter Centers Open </a:t>
                      </a:r>
                    </a:p>
                  </a:txBody>
                  <a:tcPr/>
                </a:tc>
                <a:tc>
                  <a:txBody>
                    <a:bodyPr/>
                    <a:lstStyle/>
                    <a:p>
                      <a:pPr algn="ctr"/>
                      <a:r>
                        <a:rPr lang="en-US" dirty="0"/>
                        <a:t>25 VSPCs in 2016</a:t>
                      </a:r>
                    </a:p>
                  </a:txBody>
                  <a:tcPr/>
                </a:tc>
                <a:tc>
                  <a:txBody>
                    <a:bodyPr/>
                    <a:lstStyle/>
                    <a:p>
                      <a:pPr algn="ctr"/>
                      <a:r>
                        <a:rPr lang="en-US" dirty="0"/>
                        <a:t>35 VSPCs in 2020</a:t>
                      </a:r>
                    </a:p>
                  </a:txBody>
                  <a:tcPr/>
                </a:tc>
                <a:extLst>
                  <a:ext uri="{0D108BD9-81ED-4DB2-BD59-A6C34878D82A}">
                    <a16:rowId xmlns:a16="http://schemas.microsoft.com/office/drawing/2014/main" val="1052119060"/>
                  </a:ext>
                </a:extLst>
              </a:tr>
              <a:tr h="370840">
                <a:tc>
                  <a:txBody>
                    <a:bodyPr/>
                    <a:lstStyle/>
                    <a:p>
                      <a:r>
                        <a:rPr lang="en-US" dirty="0"/>
                        <a:t>Ballots Mailed</a:t>
                      </a:r>
                    </a:p>
                  </a:txBody>
                  <a:tcPr/>
                </a:tc>
                <a:tc>
                  <a:txBody>
                    <a:bodyPr/>
                    <a:lstStyle/>
                    <a:p>
                      <a:r>
                        <a:rPr lang="en-US" dirty="0"/>
                        <a:t>405,347</a:t>
                      </a:r>
                    </a:p>
                  </a:txBody>
                  <a:tcPr/>
                </a:tc>
                <a:tc>
                  <a:txBody>
                    <a:bodyPr/>
                    <a:lstStyle/>
                    <a:p>
                      <a:r>
                        <a:rPr lang="en-US" dirty="0"/>
                        <a:t>430,167</a:t>
                      </a:r>
                    </a:p>
                  </a:txBody>
                  <a:tcPr/>
                </a:tc>
                <a:extLst>
                  <a:ext uri="{0D108BD9-81ED-4DB2-BD59-A6C34878D82A}">
                    <a16:rowId xmlns:a16="http://schemas.microsoft.com/office/drawing/2014/main" val="888725937"/>
                  </a:ext>
                </a:extLst>
              </a:tr>
              <a:tr h="370840">
                <a:tc>
                  <a:txBody>
                    <a:bodyPr/>
                    <a:lstStyle/>
                    <a:p>
                      <a:r>
                        <a:rPr lang="en-US" dirty="0"/>
                        <a:t>Voter Turnout</a:t>
                      </a:r>
                    </a:p>
                  </a:txBody>
                  <a:tcPr/>
                </a:tc>
                <a:tc>
                  <a:txBody>
                    <a:bodyPr/>
                    <a:lstStyle/>
                    <a:p>
                      <a:r>
                        <a:rPr lang="en-US" dirty="0"/>
                        <a:t>327,755 – 70.1% Turnout</a:t>
                      </a:r>
                    </a:p>
                  </a:txBody>
                  <a:tcPr/>
                </a:tc>
                <a:tc>
                  <a:txBody>
                    <a:bodyPr/>
                    <a:lstStyle/>
                    <a:p>
                      <a:r>
                        <a:rPr lang="en-US" dirty="0"/>
                        <a:t>375,000 Projected-80%</a:t>
                      </a:r>
                    </a:p>
                  </a:txBody>
                  <a:tcPr/>
                </a:tc>
                <a:extLst>
                  <a:ext uri="{0D108BD9-81ED-4DB2-BD59-A6C34878D82A}">
                    <a16:rowId xmlns:a16="http://schemas.microsoft.com/office/drawing/2014/main" val="450811367"/>
                  </a:ext>
                </a:extLst>
              </a:tr>
              <a:tr h="370840">
                <a:tc>
                  <a:txBody>
                    <a:bodyPr/>
                    <a:lstStyle/>
                    <a:p>
                      <a:r>
                        <a:rPr lang="en-US" dirty="0"/>
                        <a:t>Voted In Person</a:t>
                      </a:r>
                    </a:p>
                  </a:txBody>
                  <a:tcPr/>
                </a:tc>
                <a:tc>
                  <a:txBody>
                    <a:bodyPr/>
                    <a:lstStyle/>
                    <a:p>
                      <a:r>
                        <a:rPr lang="en-US" dirty="0"/>
                        <a:t>13,955</a:t>
                      </a:r>
                    </a:p>
                  </a:txBody>
                  <a:tcPr/>
                </a:tc>
                <a:tc>
                  <a:txBody>
                    <a:bodyPr/>
                    <a:lstStyle/>
                    <a:p>
                      <a:r>
                        <a:rPr lang="en-US" dirty="0"/>
                        <a:t>Can process 32,160 Voters </a:t>
                      </a:r>
                    </a:p>
                    <a:p>
                      <a:r>
                        <a:rPr lang="en-US" dirty="0"/>
                        <a:t>(8 per hour, per intake)</a:t>
                      </a:r>
                    </a:p>
                  </a:txBody>
                  <a:tcPr/>
                </a:tc>
                <a:extLst>
                  <a:ext uri="{0D108BD9-81ED-4DB2-BD59-A6C34878D82A}">
                    <a16:rowId xmlns:a16="http://schemas.microsoft.com/office/drawing/2014/main" val="1104200476"/>
                  </a:ext>
                </a:extLst>
              </a:tr>
              <a:tr h="370840">
                <a:tc>
                  <a:txBody>
                    <a:bodyPr/>
                    <a:lstStyle/>
                    <a:p>
                      <a:r>
                        <a:rPr lang="en-US" dirty="0"/>
                        <a:t>Intake Station</a:t>
                      </a:r>
                    </a:p>
                  </a:txBody>
                  <a:tcPr/>
                </a:tc>
                <a:tc>
                  <a:txBody>
                    <a:bodyPr/>
                    <a:lstStyle/>
                    <a:p>
                      <a:r>
                        <a:rPr lang="en-US" dirty="0"/>
                        <a:t>138</a:t>
                      </a:r>
                    </a:p>
                  </a:txBody>
                  <a:tcPr/>
                </a:tc>
                <a:tc>
                  <a:txBody>
                    <a:bodyPr/>
                    <a:lstStyle/>
                    <a:p>
                      <a:r>
                        <a:rPr lang="en-US" dirty="0"/>
                        <a:t>335</a:t>
                      </a:r>
                    </a:p>
                  </a:txBody>
                  <a:tcPr/>
                </a:tc>
                <a:extLst>
                  <a:ext uri="{0D108BD9-81ED-4DB2-BD59-A6C34878D82A}">
                    <a16:rowId xmlns:a16="http://schemas.microsoft.com/office/drawing/2014/main" val="2575583144"/>
                  </a:ext>
                </a:extLst>
              </a:tr>
              <a:tr h="370840">
                <a:tc>
                  <a:txBody>
                    <a:bodyPr/>
                    <a:lstStyle/>
                    <a:p>
                      <a:r>
                        <a:rPr lang="en-US" dirty="0"/>
                        <a:t>Hours of Service </a:t>
                      </a:r>
                    </a:p>
                  </a:txBody>
                  <a:tcPr/>
                </a:tc>
                <a:tc>
                  <a:txBody>
                    <a:bodyPr/>
                    <a:lstStyle/>
                    <a:p>
                      <a:r>
                        <a:rPr lang="en-US" dirty="0"/>
                        <a:t>1,236</a:t>
                      </a:r>
                    </a:p>
                  </a:txBody>
                  <a:tcPr/>
                </a:tc>
                <a:tc>
                  <a:txBody>
                    <a:bodyPr/>
                    <a:lstStyle/>
                    <a:p>
                      <a:r>
                        <a:rPr lang="en-US" dirty="0"/>
                        <a:t>1,487</a:t>
                      </a:r>
                    </a:p>
                  </a:txBody>
                  <a:tcPr/>
                </a:tc>
                <a:extLst>
                  <a:ext uri="{0D108BD9-81ED-4DB2-BD59-A6C34878D82A}">
                    <a16:rowId xmlns:a16="http://schemas.microsoft.com/office/drawing/2014/main" val="2285910376"/>
                  </a:ext>
                </a:extLst>
              </a:tr>
            </a:tbl>
          </a:graphicData>
        </a:graphic>
      </p:graphicFrame>
    </p:spTree>
    <p:extLst>
      <p:ext uri="{BB962C8B-B14F-4D97-AF65-F5344CB8AC3E}">
        <p14:creationId xmlns:p14="http://schemas.microsoft.com/office/powerpoint/2010/main" val="2427379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1676400"/>
            <a:ext cx="2971800" cy="838200"/>
          </a:xfrm>
        </p:spPr>
        <p:txBody>
          <a:bodyPr>
            <a:normAutofit fontScale="90000"/>
          </a:bodyPr>
          <a:lstStyle/>
          <a:p>
            <a:pPr algn="ctr"/>
            <a:br>
              <a:rPr lang="en-US" dirty="0"/>
            </a:br>
            <a:br>
              <a:rPr lang="en-US" dirty="0"/>
            </a:br>
            <a:br>
              <a:rPr lang="en-US" dirty="0"/>
            </a:br>
            <a:br>
              <a:rPr lang="en-US" dirty="0"/>
            </a:br>
            <a:br>
              <a:rPr lang="en-US" dirty="0"/>
            </a:br>
            <a:r>
              <a:rPr lang="en-US" dirty="0"/>
              <a:t>Questions? </a:t>
            </a:r>
            <a:br>
              <a:rPr lang="en-US" dirty="0"/>
            </a:br>
            <a:br>
              <a:rPr lang="en-US" dirty="0"/>
            </a:br>
            <a:r>
              <a:rPr lang="en-US" dirty="0"/>
              <a:t>719-575-8683 </a:t>
            </a:r>
            <a:r>
              <a:rPr lang="en-US" sz="3600" dirty="0"/>
              <a:t>EPCVotes.com </a:t>
            </a:r>
          </a:p>
        </p:txBody>
      </p:sp>
      <p:pic>
        <p:nvPicPr>
          <p:cNvPr id="6" name="Picture 5" descr="A picture containing shape&#10;&#10;Description automatically generated">
            <a:extLst>
              <a:ext uri="{FF2B5EF4-FFF2-40B4-BE49-F238E27FC236}">
                <a16:creationId xmlns:a16="http://schemas.microsoft.com/office/drawing/2014/main" id="{2BF67DF8-401E-4CCC-8F5E-285082345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5638800" cy="6324600"/>
          </a:xfrm>
          <a:prstGeom prst="rect">
            <a:avLst/>
          </a:prstGeom>
        </p:spPr>
      </p:pic>
    </p:spTree>
    <p:extLst>
      <p:ext uri="{BB962C8B-B14F-4D97-AF65-F5344CB8AC3E}">
        <p14:creationId xmlns:p14="http://schemas.microsoft.com/office/powerpoint/2010/main" val="20611729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19546</TotalTime>
  <Words>567</Words>
  <Application>Microsoft Office PowerPoint</Application>
  <PresentationFormat>On-screen Show (4:3)</PresentationFormat>
  <Paragraphs>98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Georgia</vt:lpstr>
      <vt:lpstr>Trebuchet MS</vt:lpstr>
      <vt:lpstr>Wingdings 2</vt:lpstr>
      <vt:lpstr>Urban</vt:lpstr>
      <vt:lpstr>PowerPoint Presentation</vt:lpstr>
      <vt:lpstr>General Election Ballot Returns</vt:lpstr>
      <vt:lpstr>PowerPoint Presentation</vt:lpstr>
      <vt:lpstr>PowerPoint Presentation</vt:lpstr>
      <vt:lpstr>In-person Voting Totals</vt:lpstr>
      <vt:lpstr>5 Reasons to Vote Your Mail Ballot</vt:lpstr>
      <vt:lpstr> 14 Additional Voter Service and Polling Centers Opening Friday </vt:lpstr>
      <vt:lpstr>VSPC Capacity 2016 vs. 2020</vt:lpstr>
      <vt:lpstr>     Questions?   719-575-8683 EPCVotes.com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Primary Update</dc:title>
  <dc:creator>carbroerman</dc:creator>
  <cp:lastModifiedBy>Kristi Ridlen</cp:lastModifiedBy>
  <cp:revision>636</cp:revision>
  <cp:lastPrinted>2020-10-05T17:12:22Z</cp:lastPrinted>
  <dcterms:created xsi:type="dcterms:W3CDTF">2016-06-20T23:00:18Z</dcterms:created>
  <dcterms:modified xsi:type="dcterms:W3CDTF">2020-10-26T21:27:07Z</dcterms:modified>
</cp:coreProperties>
</file>