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4"/>
  </p:sldMasterIdLst>
  <p:notesMasterIdLst>
    <p:notesMasterId r:id="rId16"/>
  </p:notesMasterIdLst>
  <p:sldIdLst>
    <p:sldId id="256" r:id="rId5"/>
    <p:sldId id="259" r:id="rId6"/>
    <p:sldId id="268" r:id="rId7"/>
    <p:sldId id="280" r:id="rId8"/>
    <p:sldId id="263" r:id="rId9"/>
    <p:sldId id="281" r:id="rId10"/>
    <p:sldId id="278" r:id="rId11"/>
    <p:sldId id="282" r:id="rId12"/>
    <p:sldId id="265" r:id="rId13"/>
    <p:sldId id="25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slide" Target="slides/slide9.xml" Id="rId13" /><Relationship Type="http://schemas.openxmlformats.org/officeDocument/2006/relationships/viewProps" Target="viewProps.xml" Id="rId18" /><Relationship Type="http://schemas.openxmlformats.org/officeDocument/2006/relationships/customXml" Target="../customXml/item3.xml" Id="rId3" /><Relationship Type="http://schemas.openxmlformats.org/officeDocument/2006/relationships/slide" Target="slides/slide3.xml" Id="rId7" /><Relationship Type="http://schemas.openxmlformats.org/officeDocument/2006/relationships/slide" Target="slides/slide8.xml" Id="rId12" /><Relationship Type="http://schemas.openxmlformats.org/officeDocument/2006/relationships/presProps" Target="presProps.xml" Id="rId17" /><Relationship Type="http://schemas.openxmlformats.org/officeDocument/2006/relationships/customXml" Target="../customXml/item2.xml" Id="rId2" /><Relationship Type="http://schemas.openxmlformats.org/officeDocument/2006/relationships/notesMaster" Target="notesMasters/notesMaster1.xml" Id="rId16" /><Relationship Type="http://schemas.openxmlformats.org/officeDocument/2006/relationships/tableStyles" Target="tableStyles.xml" Id="rId20" /><Relationship Type="http://schemas.openxmlformats.org/officeDocument/2006/relationships/customXml" Target="../customXml/item1.xml" Id="rId1" /><Relationship Type="http://schemas.openxmlformats.org/officeDocument/2006/relationships/slide" Target="slides/slide2.xml" Id="rId6" /><Relationship Type="http://schemas.openxmlformats.org/officeDocument/2006/relationships/slide" Target="slides/slide7.xml" Id="rId11" /><Relationship Type="http://schemas.openxmlformats.org/officeDocument/2006/relationships/slide" Target="slides/slide1.xml" Id="rId5" /><Relationship Type="http://schemas.openxmlformats.org/officeDocument/2006/relationships/slide" Target="slides/slide11.xml" Id="rId15" /><Relationship Type="http://schemas.openxmlformats.org/officeDocument/2006/relationships/slide" Target="slides/slide6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5.xml" Id="rId9" /><Relationship Type="http://schemas.openxmlformats.org/officeDocument/2006/relationships/slide" Target="slides/slide10.xml" Id="rId14" /><Relationship Type="http://schemas.openxmlformats.org/officeDocument/2006/relationships/customXml" Target="/customXML/item4.xml" Id="imanage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FF4DB-56BB-44E7-8BD1-CB9CD5B06D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65745-EEB5-40BB-B66E-397EF32C7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65745-EEB5-40BB-B66E-397EF32C71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1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7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2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46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2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4C2DDF-E334-4827-946E-39AE3C31F14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514A58-5BFA-4D9A-BA30-20ED2CEC18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25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ORGANIZATION </a:t>
            </a:r>
            <a:r>
              <a:rPr lang="en-US" sz="6000" dirty="0"/>
              <a:t>OF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CROSSROADS METROPOLITAN DISTRICT NOS. 1 &amp;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503766"/>
            <a:ext cx="7543800" cy="1282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Board of county commissioners </a:t>
            </a:r>
          </a:p>
          <a:p>
            <a:r>
              <a:rPr lang="en-US" dirty="0" smtClean="0"/>
              <a:t>El Paso County, Colorado</a:t>
            </a:r>
          </a:p>
          <a:p>
            <a:r>
              <a:rPr lang="en-US" dirty="0" smtClean="0"/>
              <a:t>October 27, 2020</a:t>
            </a:r>
          </a:p>
        </p:txBody>
      </p:sp>
    </p:spTree>
    <p:extLst>
      <p:ext uri="{BB962C8B-B14F-4D97-AF65-F5344CB8AC3E}">
        <p14:creationId xmlns:p14="http://schemas.microsoft.com/office/powerpoint/2010/main" val="9084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1616" y="241364"/>
            <a:ext cx="7543800" cy="9588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Statutory Requirements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75855" y="1440872"/>
            <a:ext cx="10861963" cy="4655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Compliance with Section 32-1-201 through 209, C.R.S. and </a:t>
            </a:r>
            <a:r>
              <a:rPr lang="en-US" sz="2300" dirty="0" smtClean="0"/>
              <a:t>El Paso County Special District Policies:</a:t>
            </a:r>
            <a:endParaRPr lang="en-US" sz="2300" dirty="0"/>
          </a:p>
          <a:p>
            <a:pPr marL="342900" indent="-342900">
              <a:buFont typeface="+mj-lt"/>
              <a:buAutoNum type="arabicPeriod"/>
            </a:pPr>
            <a:r>
              <a:rPr lang="en-US" sz="2300" dirty="0"/>
              <a:t>There is sufficient existing and projected need for organized services in the area to be serviced by the proposed </a:t>
            </a:r>
            <a:r>
              <a:rPr lang="en-US" sz="2300" dirty="0" smtClean="0"/>
              <a:t>Districts.</a:t>
            </a:r>
            <a:endParaRPr lang="en-US" sz="2300" dirty="0"/>
          </a:p>
          <a:p>
            <a:pPr marL="342900" indent="-342900">
              <a:buFont typeface="+mj-lt"/>
              <a:buAutoNum type="arabicPeriod"/>
            </a:pPr>
            <a:r>
              <a:rPr lang="en-US" sz="2300" dirty="0"/>
              <a:t>The existing service in the area to be served by the proposed </a:t>
            </a:r>
            <a:r>
              <a:rPr lang="en-US" sz="2300" dirty="0" smtClean="0"/>
              <a:t>Districts </a:t>
            </a:r>
            <a:r>
              <a:rPr lang="en-US" sz="2300" dirty="0"/>
              <a:t>is inadequate for existing and projected needs.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300" dirty="0"/>
              <a:t>The proposed </a:t>
            </a:r>
            <a:r>
              <a:rPr lang="en-US" sz="2300" dirty="0" smtClean="0"/>
              <a:t>Districts are capable </a:t>
            </a:r>
            <a:r>
              <a:rPr lang="en-US" sz="2300" dirty="0"/>
              <a:t>of providing economical and sufficient facilities and services to the area within </a:t>
            </a:r>
            <a:r>
              <a:rPr lang="en-US" sz="2300" dirty="0" smtClean="0"/>
              <a:t>their </a:t>
            </a:r>
            <a:r>
              <a:rPr lang="en-US" sz="2300" dirty="0"/>
              <a:t>proposed boundaries.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300" dirty="0"/>
              <a:t>The area to be included in the proposed </a:t>
            </a:r>
            <a:r>
              <a:rPr lang="en-US" sz="2300" dirty="0" smtClean="0"/>
              <a:t>Districts </a:t>
            </a:r>
            <a:r>
              <a:rPr lang="en-US" sz="2300" dirty="0"/>
              <a:t>has or will have the financial ability to discharge the proposed bond financing on a reasonable basis.</a:t>
            </a:r>
          </a:p>
        </p:txBody>
      </p:sp>
    </p:spTree>
    <p:extLst>
      <p:ext uri="{BB962C8B-B14F-4D97-AF65-F5344CB8AC3E}">
        <p14:creationId xmlns:p14="http://schemas.microsoft.com/office/powerpoint/2010/main" val="3045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1280" y="268422"/>
            <a:ext cx="2765714" cy="9164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LOCATION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94" y="-14099"/>
            <a:ext cx="9319697" cy="68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5636" y="0"/>
            <a:ext cx="11236036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Project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4290" y="914400"/>
            <a:ext cx="10598727" cy="57496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  </a:t>
            </a:r>
            <a:r>
              <a:rPr lang="en-US" sz="3600" b="1" dirty="0" smtClean="0"/>
              <a:t>Size</a:t>
            </a:r>
            <a:r>
              <a:rPr lang="en-US" sz="3600" dirty="0"/>
              <a:t>: </a:t>
            </a:r>
            <a:endParaRPr lang="en-US" sz="3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District No. 1 - 29.04 acres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District No. 2 - 41.42 acres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800" b="1" dirty="0" smtClean="0"/>
              <a:t>Commercial Development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District No. 1 – 50,000 sq. feet of retail and medical office building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District No. 2 – 323,000 sq. feet of retail, restaurants, and potential sports park</a:t>
            </a:r>
          </a:p>
        </p:txBody>
      </p:sp>
    </p:spTree>
    <p:extLst>
      <p:ext uri="{BB962C8B-B14F-4D97-AF65-F5344CB8AC3E}">
        <p14:creationId xmlns:p14="http://schemas.microsoft.com/office/powerpoint/2010/main" val="3764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5636" y="0"/>
            <a:ext cx="11236036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Project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34290" y="914400"/>
            <a:ext cx="10598727" cy="574963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Full build out anticipated in four years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Major District No. 1 Public Improvements: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Extension of Meadowbrook Parkway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Installation of roundabout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Large underground water detention facility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Community Park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 Major District No. 2 Public Improvements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Redevelopment of Air Lane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Mass over lot grading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Utility Mains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Sports Park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86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60829" y="0"/>
            <a:ext cx="8333438" cy="6234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>
                <a:solidFill>
                  <a:schemeClr val="accent1"/>
                </a:solidFill>
              </a:rPr>
              <a:t>District No. 1 Public </a:t>
            </a:r>
            <a:r>
              <a:rPr lang="en-US" sz="3800" b="1" dirty="0">
                <a:solidFill>
                  <a:schemeClr val="accent1"/>
                </a:solidFill>
              </a:rPr>
              <a:t>Improvement Cost </a:t>
            </a:r>
            <a:r>
              <a:rPr lang="en-US" sz="3800" b="1" dirty="0" smtClean="0">
                <a:solidFill>
                  <a:schemeClr val="accent1"/>
                </a:solidFill>
              </a:rPr>
              <a:t>Estimates</a:t>
            </a:r>
            <a:endParaRPr lang="en-US" sz="3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0876783"/>
              </p:ext>
            </p:extLst>
          </p:nvPr>
        </p:nvGraphicFramePr>
        <p:xfrm>
          <a:off x="727293" y="789710"/>
          <a:ext cx="11000510" cy="557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255">
                  <a:extLst>
                    <a:ext uri="{9D8B030D-6E8A-4147-A177-3AD203B41FA5}">
                      <a16:colId xmlns:a16="http://schemas.microsoft.com/office/drawing/2014/main" val="2437386249"/>
                    </a:ext>
                  </a:extLst>
                </a:gridCol>
                <a:gridCol w="5500255">
                  <a:extLst>
                    <a:ext uri="{9D8B030D-6E8A-4147-A177-3AD203B41FA5}">
                      <a16:colId xmlns:a16="http://schemas.microsoft.com/office/drawing/2014/main" val="707502404"/>
                    </a:ext>
                  </a:extLst>
                </a:gridCol>
              </a:tblGrid>
              <a:tr h="55418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Public</a:t>
                      </a:r>
                      <a:r>
                        <a:rPr lang="en-US" sz="2100" baseline="0" dirty="0" smtClean="0"/>
                        <a:t> Improvement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Cost Estimate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5166067"/>
                  </a:ext>
                </a:extLst>
              </a:tr>
              <a:tr h="52287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Roads,</a:t>
                      </a:r>
                      <a:r>
                        <a:rPr lang="en-US" sz="2100" baseline="0" dirty="0" smtClean="0"/>
                        <a:t> Traffic Safety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$4,050,000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78115874"/>
                  </a:ext>
                </a:extLst>
              </a:tr>
              <a:tr h="54392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Grading/Erosion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$600,000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16225950"/>
                  </a:ext>
                </a:extLst>
              </a:tr>
              <a:tr h="573474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Landscaping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$3,700,000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8421295"/>
                  </a:ext>
                </a:extLst>
              </a:tr>
              <a:tr h="54389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Water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$400,000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8769953"/>
                  </a:ext>
                </a:extLst>
              </a:tr>
              <a:tr h="62407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Sanitary Sewer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$800,000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4941436"/>
                  </a:ext>
                </a:extLst>
              </a:tr>
              <a:tr h="473117">
                <a:tc>
                  <a:txBody>
                    <a:bodyPr/>
                    <a:lstStyle/>
                    <a:p>
                      <a:r>
                        <a:rPr lang="en-US" sz="2100" b="0" dirty="0" err="1" smtClean="0"/>
                        <a:t>Stormwater</a:t>
                      </a:r>
                      <a:r>
                        <a:rPr lang="en-US" sz="2100" b="0" dirty="0" smtClean="0"/>
                        <a:t> Detention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$1,000,000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7591188"/>
                  </a:ext>
                </a:extLst>
              </a:tr>
              <a:tr h="473117"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Design/Engineering/Survey/Utility/Permits 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$1,525,000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861746"/>
                  </a:ext>
                </a:extLst>
              </a:tr>
              <a:tr h="519119"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Project/Construction</a:t>
                      </a:r>
                      <a:r>
                        <a:rPr lang="en-US" sz="2100" b="0" baseline="0" dirty="0" smtClean="0"/>
                        <a:t> Management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$1,086,750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5243050"/>
                  </a:ext>
                </a:extLst>
              </a:tr>
              <a:tr h="74282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$15,794,100</a:t>
                      </a:r>
                    </a:p>
                    <a:p>
                      <a:r>
                        <a:rPr lang="en-US" sz="1800" b="0" dirty="0" smtClean="0"/>
                        <a:t>(with</a:t>
                      </a:r>
                      <a:r>
                        <a:rPr lang="en-US" sz="1800" b="0" baseline="0" dirty="0" smtClean="0"/>
                        <a:t> 20% contingency)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233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60829" y="0"/>
            <a:ext cx="8333438" cy="6234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chemeClr val="accent1"/>
                </a:solidFill>
              </a:rPr>
              <a:t>District No. </a:t>
            </a:r>
            <a:r>
              <a:rPr lang="en-US" sz="3800" b="1" dirty="0">
                <a:solidFill>
                  <a:schemeClr val="accent1"/>
                </a:solidFill>
              </a:rPr>
              <a:t>2</a:t>
            </a:r>
            <a:r>
              <a:rPr lang="en-US" sz="3800" b="1" dirty="0" smtClean="0">
                <a:solidFill>
                  <a:schemeClr val="accent1"/>
                </a:solidFill>
              </a:rPr>
              <a:t> Public Improvement Cost Estimates</a:t>
            </a:r>
            <a:endParaRPr lang="en-US" sz="3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732331"/>
              </p:ext>
            </p:extLst>
          </p:nvPr>
        </p:nvGraphicFramePr>
        <p:xfrm>
          <a:off x="727293" y="789710"/>
          <a:ext cx="11000510" cy="554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255">
                  <a:extLst>
                    <a:ext uri="{9D8B030D-6E8A-4147-A177-3AD203B41FA5}">
                      <a16:colId xmlns:a16="http://schemas.microsoft.com/office/drawing/2014/main" val="2437386249"/>
                    </a:ext>
                  </a:extLst>
                </a:gridCol>
                <a:gridCol w="5500255">
                  <a:extLst>
                    <a:ext uri="{9D8B030D-6E8A-4147-A177-3AD203B41FA5}">
                      <a16:colId xmlns:a16="http://schemas.microsoft.com/office/drawing/2014/main" val="707502404"/>
                    </a:ext>
                  </a:extLst>
                </a:gridCol>
              </a:tblGrid>
              <a:tr h="55457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Public</a:t>
                      </a:r>
                      <a:r>
                        <a:rPr lang="en-US" sz="2100" baseline="0" dirty="0" smtClean="0"/>
                        <a:t> Improvement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Cost Estimate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5166067"/>
                  </a:ext>
                </a:extLst>
              </a:tr>
              <a:tr h="491377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Roads,</a:t>
                      </a:r>
                      <a:r>
                        <a:rPr lang="en-US" sz="2100" baseline="0" dirty="0" smtClean="0"/>
                        <a:t> Traffic Safety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$4,450,000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78115874"/>
                  </a:ext>
                </a:extLst>
              </a:tr>
              <a:tr h="47090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Erosion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$100,000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16225950"/>
                  </a:ext>
                </a:extLst>
              </a:tr>
              <a:tr h="51286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Landscaping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$3,800,000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78421295"/>
                  </a:ext>
                </a:extLst>
              </a:tr>
              <a:tr h="47789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Water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$1,000,000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8769953"/>
                  </a:ext>
                </a:extLst>
              </a:tr>
              <a:tr h="52613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Sanitary Sewer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$1,400,000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4941436"/>
                  </a:ext>
                </a:extLst>
              </a:tr>
              <a:tr h="485590">
                <a:tc>
                  <a:txBody>
                    <a:bodyPr/>
                    <a:lstStyle/>
                    <a:p>
                      <a:r>
                        <a:rPr lang="en-US" sz="2100" b="0" dirty="0" err="1" smtClean="0"/>
                        <a:t>Stormwater</a:t>
                      </a:r>
                      <a:r>
                        <a:rPr lang="en-US" sz="2100" b="0" dirty="0" smtClean="0"/>
                        <a:t> Detention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$1,600,000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7591188"/>
                  </a:ext>
                </a:extLst>
              </a:tr>
              <a:tr h="485590"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Design/Engineering/Survey/Utility/Permits 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$1,825,000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861746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Sports Park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$10,600,000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5243050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0" dirty="0" smtClean="0"/>
                        <a:t>Project/Construction</a:t>
                      </a:r>
                      <a:r>
                        <a:rPr lang="en-US" sz="2100" b="0" baseline="0" dirty="0" smtClean="0"/>
                        <a:t> Management</a:t>
                      </a:r>
                      <a:endParaRPr lang="en-US" sz="2100" b="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/>
                        <a:t>$2,229,750</a:t>
                      </a:r>
                      <a:endParaRPr lang="en-US" sz="2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5867784"/>
                  </a:ext>
                </a:extLst>
              </a:tr>
              <a:tr h="76241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$32,405,700</a:t>
                      </a:r>
                    </a:p>
                    <a:p>
                      <a:r>
                        <a:rPr lang="en-US" sz="1800" b="0" dirty="0" smtClean="0"/>
                        <a:t>(with</a:t>
                      </a:r>
                      <a:r>
                        <a:rPr lang="en-US" sz="1800" b="0" baseline="0" dirty="0" smtClean="0"/>
                        <a:t> 20% contingency)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233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1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969818" y="134938"/>
            <a:ext cx="10058400" cy="9874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Need for Crossroads MD Nos. 1 &amp; 2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9491" y="1260765"/>
            <a:ext cx="11471564" cy="512618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300" dirty="0" smtClean="0"/>
              <a:t>  To support, pay for, and facilitate planning of significant public improvements, including water system, sanitary sewer and storm drainage, streets, roadways, and park and recreation.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 smtClean="0"/>
              <a:t>  The </a:t>
            </a:r>
            <a:r>
              <a:rPr lang="en-US" sz="3300" dirty="0" smtClean="0"/>
              <a:t>Districts </a:t>
            </a:r>
            <a:r>
              <a:rPr lang="en-US" sz="3300" dirty="0" smtClean="0"/>
              <a:t>will </a:t>
            </a:r>
            <a:r>
              <a:rPr lang="en-US" sz="3300" dirty="0" smtClean="0"/>
              <a:t>support both on-site and off-site improvement </a:t>
            </a:r>
            <a:r>
              <a:rPr lang="en-US" sz="3300" dirty="0" smtClean="0"/>
              <a:t> development as part of a larger master plan.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 smtClean="0"/>
              <a:t>  Financing tools that will be available to </a:t>
            </a:r>
            <a:r>
              <a:rPr lang="en-US" sz="3300" smtClean="0"/>
              <a:t>the Districts will </a:t>
            </a:r>
            <a:r>
              <a:rPr lang="en-US" sz="3300" dirty="0" smtClean="0"/>
              <a:t>provide financing </a:t>
            </a:r>
            <a:r>
              <a:rPr lang="en-US" sz="3300" dirty="0" smtClean="0"/>
              <a:t>for certain </a:t>
            </a:r>
            <a:r>
              <a:rPr lang="en-US" sz="3300" dirty="0" smtClean="0"/>
              <a:t>critical </a:t>
            </a:r>
            <a:r>
              <a:rPr lang="en-US" sz="3300" dirty="0" smtClean="0"/>
              <a:t>public </a:t>
            </a:r>
            <a:r>
              <a:rPr lang="en-US" sz="3300" dirty="0" smtClean="0"/>
              <a:t>improvements that are </a:t>
            </a:r>
            <a:r>
              <a:rPr lang="en-US" sz="3300" dirty="0" smtClean="0"/>
              <a:t>needed before additional improvements may be constructed.</a:t>
            </a:r>
          </a:p>
        </p:txBody>
      </p:sp>
    </p:spTree>
    <p:extLst>
      <p:ext uri="{BB962C8B-B14F-4D97-AF65-F5344CB8AC3E}">
        <p14:creationId xmlns:p14="http://schemas.microsoft.com/office/powerpoint/2010/main" val="23751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969818" y="134938"/>
            <a:ext cx="10058400" cy="9874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>
                <a:solidFill>
                  <a:schemeClr val="accent1"/>
                </a:solidFill>
              </a:rPr>
              <a:t>Need for Crossroads MD Nos. 1 &amp; 2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29491" y="1260765"/>
            <a:ext cx="11416145" cy="486222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 Formation at this time is also needed to confirm viability of a suitable financing structure to allow </a:t>
            </a:r>
            <a:r>
              <a:rPr lang="en-US" sz="3600"/>
              <a:t>the </a:t>
            </a:r>
            <a:r>
              <a:rPr lang="en-US" sz="3600" smtClean="0"/>
              <a:t>long-term lease </a:t>
            </a:r>
            <a:r>
              <a:rPr lang="en-US" sz="3600" dirty="0"/>
              <a:t>of the land for the sports park to proceed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To avoid burdening property outside of the service area with the costs of public improvements.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  Nearby districts (Meadowbrook Crossing Metropolitan District, Cherokee Metropolitan District) are not able to finance and construct the needed public improvements.</a:t>
            </a:r>
          </a:p>
        </p:txBody>
      </p:sp>
    </p:spTree>
    <p:extLst>
      <p:ext uri="{BB962C8B-B14F-4D97-AF65-F5344CB8AC3E}">
        <p14:creationId xmlns:p14="http://schemas.microsoft.com/office/powerpoint/2010/main" val="231306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45297" y="0"/>
            <a:ext cx="8017902" cy="990258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accent1"/>
                </a:solidFill>
              </a:rPr>
              <a:t>Financing Plan – Key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5745" y="1530585"/>
            <a:ext cx="11000509" cy="45238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 Maximum Mill Levies: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Combined Mill Levy: </a:t>
            </a:r>
            <a:r>
              <a:rPr lang="en-US" sz="3000" b="1" dirty="0" smtClean="0"/>
              <a:t>60 mills	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Debt </a:t>
            </a:r>
            <a:r>
              <a:rPr lang="en-US" sz="3000" dirty="0"/>
              <a:t>Mill </a:t>
            </a:r>
            <a:r>
              <a:rPr lang="en-US" sz="3000" dirty="0" smtClean="0"/>
              <a:t>Levy: </a:t>
            </a:r>
            <a:r>
              <a:rPr lang="en-US" sz="3000" b="1" dirty="0" smtClean="0"/>
              <a:t>50 mills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Operations and Maintenance Mill Levy: </a:t>
            </a:r>
            <a:r>
              <a:rPr lang="en-US" sz="3000" b="1" dirty="0" smtClean="0"/>
              <a:t>10 mills</a:t>
            </a:r>
            <a:endParaRPr lang="en-US" sz="3000" dirty="0" smtClean="0"/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000" dirty="0" smtClean="0"/>
              <a:t>Maximum Debt </a:t>
            </a:r>
            <a:r>
              <a:rPr lang="en-US" sz="3000" dirty="0"/>
              <a:t>Authorization Limitation: </a:t>
            </a:r>
            <a:r>
              <a:rPr lang="en-US" sz="3000" b="1" dirty="0" smtClean="0"/>
              <a:t>$52,000,000 (combined)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Maximum Term of Bonds: </a:t>
            </a:r>
            <a:r>
              <a:rPr lang="en-US" sz="3000" dirty="0" smtClean="0"/>
              <a:t>30 years with authority to refund or restructure existing debt (period of maturity of refunded debt must not exceed 30 years from date of issuance thereof)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5886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item4.xml>��< ? x m l   v e r s i o n = " 1 . 0 "   e n c o d i n g = " u t f - 1 6 " ? >  
 < p r o p e r t i e s   x m l n s = " h t t p : / / w w w . i m a n a g e . c o m / w o r k / x m l s c h e m a " >  
     < d o c u m e n t i d > D e n v e r ! 4 2 8 3 2 8 1 . 1 < / d o c u m e n t i d >  
     < s e n d e r i d > N F I N C O < / s e n d e r i d >  
     < s e n d e r e m a i l > N F I N C O @ S P E N C E R F A N E . C O M < / s e n d e r e m a i l >  
     < l a s t m o d i f i e d > 2 0 2 0 - 1 0 - 2 2 T 1 0 : 5 3 : 0 6 . 0 0 0 0 0 0 0 - 0 6 : 0 0 < / l a s t m o d i f i e d >  
     < d a t a b a s e > D e n v e r < / d a t a b a s e >  
 < / p r o p e r t i e s > 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39337BC1459E48855CAD35BA4ED838" ma:contentTypeVersion="0" ma:contentTypeDescription="Create a new document." ma:contentTypeScope="" ma:versionID="73b489976b7ca9c6f478d514ef598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FC7E9A-9023-4DF8-8DF7-26C6A8FB3D53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2E09BE0-1BB7-441D-89BD-4B29681696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0A7F04-F188-424B-A073-60D5F1513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5746</TotalTime>
  <Words>595</Words>
  <Application>Microsoft Office PowerPoint</Application>
  <PresentationFormat>Widescreen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ORGANIZATION OF  CROSSROADS METROPOLITAN DISTRICT NOS. 1 &amp; 2</vt:lpstr>
      <vt:lpstr>LOCATION</vt:lpstr>
      <vt:lpstr>Project Details</vt:lpstr>
      <vt:lpstr>PowerPoint Presentation</vt:lpstr>
      <vt:lpstr>District No. 1 Public Improvement Cost Estimates</vt:lpstr>
      <vt:lpstr>PowerPoint Presentation</vt:lpstr>
      <vt:lpstr>Need for Crossroads MD Nos. 1 &amp; 2 </vt:lpstr>
      <vt:lpstr>PowerPoint Presentation</vt:lpstr>
      <vt:lpstr>Financing Plan – Key Characteristics</vt:lpstr>
      <vt:lpstr>Statutory Requirements</vt:lpstr>
      <vt:lpstr>Questions?</vt:lpstr>
    </vt:vector>
  </TitlesOfParts>
  <Company>Spencer Fane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Finco, Nicole</dc:creator>
  <cp:lastModifiedBy>Finco, Nicole</cp:lastModifiedBy>
  <cp:revision>97</cp:revision>
  <dcterms:created xsi:type="dcterms:W3CDTF">2020-03-16T20:47:57Z</dcterms:created>
  <dcterms:modified xsi:type="dcterms:W3CDTF">2020-10-22T16:53:06Z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0x0101009739337BC1459E48855CAD35BA4ED838</vt:lpwstr>
  </property>
  <property fmtid="{D5CDD505-2E9C-101B-9397-08002B2CF9AE}" pid="3" name="ItemRetentionFormula">
    <vt:lpwstr/>
  </property>
  <property fmtid="{D5CDD505-2E9C-101B-9397-08002B2CF9AE}" pid="4" name="_dlc_policyId">
    <vt:lpwstr/>
  </property>
</Properties>
</file>