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126" r:id="rId4"/>
  </p:sldMasterIdLst>
  <p:notesMasterIdLst>
    <p:notesMasterId r:id="rId22"/>
  </p:notesMasterIdLst>
  <p:sldIdLst>
    <p:sldId id="256" r:id="rId5"/>
    <p:sldId id="260" r:id="rId6"/>
    <p:sldId id="266" r:id="rId7"/>
    <p:sldId id="262" r:id="rId8"/>
    <p:sldId id="267" r:id="rId9"/>
    <p:sldId id="268" r:id="rId10"/>
    <p:sldId id="263" r:id="rId11"/>
    <p:sldId id="274" r:id="rId12"/>
    <p:sldId id="275" r:id="rId13"/>
    <p:sldId id="272" r:id="rId14"/>
    <p:sldId id="276" r:id="rId15"/>
    <p:sldId id="277" r:id="rId16"/>
    <p:sldId id="270" r:id="rId17"/>
    <p:sldId id="271" r:id="rId18"/>
    <p:sldId id="261" r:id="rId19"/>
    <p:sldId id="269" r:id="rId20"/>
    <p:sldId id="265" r:id="rId21"/>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p:cViewPr varScale="1">
        <p:scale>
          <a:sx n="72" d="100"/>
          <a:sy n="72" d="100"/>
        </p:scale>
        <p:origin x="85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a:latin typeface="Times New Roman" panose="02020603050405020304" pitchFamily="18" charset="0"/>
                <a:cs typeface="Times New Roman" panose="02020603050405020304" pitchFamily="18" charset="0"/>
              </a:rPr>
              <a:t>Collected vs. Retained Revenue YTD 2011-2019 </a:t>
            </a:r>
          </a:p>
          <a:p>
            <a:pPr>
              <a:defRPr/>
            </a:pPr>
            <a:r>
              <a:rPr lang="en-US" sz="1600" dirty="0">
                <a:latin typeface="Times New Roman" panose="02020603050405020304" pitchFamily="18" charset="0"/>
                <a:cs typeface="Times New Roman" panose="02020603050405020304" pitchFamily="18" charset="0"/>
              </a:rPr>
              <a:t>Jan-</a:t>
            </a:r>
            <a:r>
              <a:rPr lang="en-US" sz="1600" b="1" i="0" u="none" strike="noStrike" baseline="0" dirty="0">
                <a:effectLst/>
                <a:latin typeface="Times New Roman" panose="02020603050405020304" pitchFamily="18" charset="0"/>
                <a:cs typeface="Times New Roman" panose="02020603050405020304" pitchFamily="18" charset="0"/>
              </a:rPr>
              <a:t>Sep </a:t>
            </a:r>
            <a:r>
              <a:rPr lang="en-US" sz="1600" dirty="0">
                <a:latin typeface="Times New Roman" panose="02020603050405020304" pitchFamily="18" charset="0"/>
                <a:cs typeface="Times New Roman" panose="02020603050405020304" pitchFamily="18" charset="0"/>
              </a:rPr>
              <a:t>2020</a:t>
            </a:r>
          </a:p>
        </c:rich>
      </c:tx>
      <c:layout>
        <c:manualLayout>
          <c:xMode val="edge"/>
          <c:yMode val="edge"/>
          <c:x val="0.24985342290771828"/>
          <c:y val="2.2429757296456099E-3"/>
        </c:manualLayout>
      </c:layout>
      <c:overlay val="0"/>
    </c:title>
    <c:autoTitleDeleted val="0"/>
    <c:plotArea>
      <c:layout>
        <c:manualLayout>
          <c:layoutTarget val="inner"/>
          <c:xMode val="edge"/>
          <c:yMode val="edge"/>
          <c:x val="0.11083330942842787"/>
          <c:y val="0.10410829373955088"/>
          <c:w val="0.77730450583309207"/>
          <c:h val="0.78061726876966619"/>
        </c:manualLayout>
      </c:layout>
      <c:lineChart>
        <c:grouping val="standard"/>
        <c:varyColors val="0"/>
        <c:ser>
          <c:idx val="1"/>
          <c:order val="0"/>
          <c:tx>
            <c:strRef>
              <c:f>'RETAINED MTD'!$J$104</c:f>
              <c:strCache>
                <c:ptCount val="1"/>
                <c:pt idx="0">
                  <c:v>Retained Revenue</c:v>
                </c:pt>
              </c:strCache>
            </c:strRef>
          </c:tx>
          <c:dLbls>
            <c:dLbl>
              <c:idx val="0"/>
              <c:layout>
                <c:manualLayout>
                  <c:x val="-3.8739209438285099E-2"/>
                  <c:y val="7.6877713308161899E-2"/>
                </c:manualLayout>
              </c:layout>
              <c:tx>
                <c:rich>
                  <a:bodyPr/>
                  <a:lstStyle/>
                  <a:p>
                    <a:r>
                      <a:rPr lang="en-US"/>
                      <a:t>751,761 </a:t>
                    </a:r>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FC6-40D8-BA6A-750405DC0409}"/>
                </c:ext>
              </c:extLst>
            </c:dLbl>
            <c:dLbl>
              <c:idx val="1"/>
              <c:layout>
                <c:manualLayout>
                  <c:x val="-3.9163932267663869E-2"/>
                  <c:y val="0.11117783668692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FC6-40D8-BA6A-750405DC0409}"/>
                </c:ext>
              </c:extLst>
            </c:dLbl>
            <c:dLbl>
              <c:idx val="2"/>
              <c:layout>
                <c:manualLayout>
                  <c:x val="-4.1123745819397969E-2"/>
                  <c:y val="-1.79520395625471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FC6-40D8-BA6A-750405DC0409}"/>
                </c:ext>
              </c:extLst>
            </c:dLbl>
            <c:dLbl>
              <c:idx val="3"/>
              <c:layout>
                <c:manualLayout>
                  <c:x val="-3.8448160535117057E-2"/>
                  <c:y val="-1.99696938789451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FC6-40D8-BA6A-750405DC0409}"/>
                </c:ext>
              </c:extLst>
            </c:dLbl>
            <c:dLbl>
              <c:idx val="4"/>
              <c:layout>
                <c:manualLayout>
                  <c:x val="-3.4434782608695653E-2"/>
                  <c:y val="4.8630552878589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FC6-40D8-BA6A-750405DC0409}"/>
                </c:ext>
              </c:extLst>
            </c:dLbl>
            <c:dLbl>
              <c:idx val="5"/>
              <c:layout>
                <c:manualLayout>
                  <c:x val="-3.3096989966555183E-2"/>
                  <c:y val="7.6877713308161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C6-40D8-BA6A-750405DC0409}"/>
                </c:ext>
              </c:extLst>
            </c:dLbl>
            <c:dLbl>
              <c:idx val="6"/>
              <c:layout>
                <c:manualLayout>
                  <c:x val="-3.9785953177257541E-2"/>
                  <c:y val="6.27541330933754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FC6-40D8-BA6A-750405DC0409}"/>
                </c:ext>
              </c:extLst>
            </c:dLbl>
            <c:dLbl>
              <c:idx val="7"/>
              <c:layout>
                <c:manualLayout>
                  <c:x val="-3.7110367892976601E-2"/>
                  <c:y val="4.45952442457928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C6-40D8-BA6A-750405DC0409}"/>
                </c:ext>
              </c:extLst>
            </c:dLbl>
            <c:dLbl>
              <c:idx val="8"/>
              <c:layout>
                <c:manualLayout>
                  <c:x val="-3.8448160535117057E-2"/>
                  <c:y val="4.66128985621909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FC6-40D8-BA6A-750405DC0409}"/>
                </c:ext>
              </c:extLst>
            </c:dLbl>
            <c:dLbl>
              <c:idx val="9"/>
              <c:layout>
                <c:manualLayout>
                  <c:x val="-2.5786111184262502E-2"/>
                  <c:y val="1.63480838162199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FC6-40D8-BA6A-750405DC0409}"/>
                </c:ext>
              </c:extLst>
            </c:dLbl>
            <c:numFmt formatCode="#,##0_);\(#,##0\)" sourceLinked="0"/>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'RETAINED MTD'!$H$106:$H$115</c:f>
              <c:numCache>
                <c:formatCode>#,##0.00</c:formatCode>
                <c:ptCount val="10"/>
                <c:pt idx="0">
                  <c:v>9892038.9700000007</c:v>
                </c:pt>
                <c:pt idx="1">
                  <c:v>11170632.319999998</c:v>
                </c:pt>
                <c:pt idx="2">
                  <c:v>11110337.479999999</c:v>
                </c:pt>
                <c:pt idx="3">
                  <c:v>10248849.399999999</c:v>
                </c:pt>
                <c:pt idx="4">
                  <c:v>11446288.17</c:v>
                </c:pt>
                <c:pt idx="5">
                  <c:v>12646830.43</c:v>
                </c:pt>
                <c:pt idx="6">
                  <c:v>13071375.550000001</c:v>
                </c:pt>
                <c:pt idx="7">
                  <c:v>13203001.160000002</c:v>
                </c:pt>
                <c:pt idx="8">
                  <c:v>14400139.98</c:v>
                </c:pt>
                <c:pt idx="9">
                  <c:v>13840710.659999998</c:v>
                </c:pt>
              </c:numCache>
            </c:numRef>
          </c:val>
          <c:smooth val="0"/>
          <c:extLst>
            <c:ext xmlns:c16="http://schemas.microsoft.com/office/drawing/2014/chart" uri="{C3380CC4-5D6E-409C-BE32-E72D297353CC}">
              <c16:uniqueId val="{0000000A-CFC6-40D8-BA6A-750405DC0409}"/>
            </c:ext>
          </c:extLst>
        </c:ser>
        <c:dLbls>
          <c:showLegendKey val="0"/>
          <c:showVal val="0"/>
          <c:showCatName val="0"/>
          <c:showSerName val="0"/>
          <c:showPercent val="0"/>
          <c:showBubbleSize val="0"/>
        </c:dLbls>
        <c:marker val="1"/>
        <c:smooth val="0"/>
        <c:axId val="158983680"/>
        <c:axId val="158985216"/>
      </c:lineChart>
      <c:catAx>
        <c:axId val="158983680"/>
        <c:scaling>
          <c:orientation val="minMax"/>
        </c:scaling>
        <c:delete val="0"/>
        <c:axPos val="b"/>
        <c:numFmt formatCode="0" sourceLinked="1"/>
        <c:majorTickMark val="out"/>
        <c:minorTickMark val="none"/>
        <c:tickLblPos val="nextTo"/>
        <c:txPr>
          <a:bodyPr rot="0" vert="horz"/>
          <a:lstStyle/>
          <a:p>
            <a:pPr>
              <a:defRPr/>
            </a:pPr>
            <a:endParaRPr lang="en-US"/>
          </a:p>
        </c:txPr>
        <c:crossAx val="158985216"/>
        <c:crosses val="autoZero"/>
        <c:auto val="1"/>
        <c:lblAlgn val="ctr"/>
        <c:lblOffset val="100"/>
        <c:noMultiLvlLbl val="0"/>
      </c:catAx>
      <c:valAx>
        <c:axId val="158985216"/>
        <c:scaling>
          <c:orientation val="minMax"/>
        </c:scaling>
        <c:delete val="0"/>
        <c:axPos val="l"/>
        <c:majorGridlines/>
        <c:numFmt formatCode="#,##0" sourceLinked="0"/>
        <c:majorTickMark val="out"/>
        <c:minorTickMark val="none"/>
        <c:tickLblPos val="nextTo"/>
        <c:txPr>
          <a:bodyPr rot="0" vert="horz"/>
          <a:lstStyle/>
          <a:p>
            <a:pPr>
              <a:defRPr/>
            </a:pPr>
            <a:endParaRPr lang="en-US"/>
          </a:p>
        </c:txPr>
        <c:crossAx val="158983680"/>
        <c:crosses val="autoZero"/>
        <c:crossBetween val="between"/>
      </c:valAx>
    </c:plotArea>
    <c:legend>
      <c:legendPos val="b"/>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538707060894685E-2"/>
          <c:y val="0.18761875465781763"/>
          <c:w val="0.7861955931618807"/>
          <c:h val="0.60940025452842395"/>
        </c:manualLayout>
      </c:layout>
      <c:lineChart>
        <c:grouping val="standard"/>
        <c:varyColors val="0"/>
        <c:ser>
          <c:idx val="1"/>
          <c:order val="0"/>
          <c:tx>
            <c:strRef>
              <c:f>Dealer!$C$2</c:f>
              <c:strCache>
                <c:ptCount val="1"/>
                <c:pt idx="0">
                  <c:v>Transactions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trendline>
            <c:spPr>
              <a:ln w="19050" cap="rnd">
                <a:solidFill>
                  <a:srgbClr val="800000"/>
                </a:solidFill>
                <a:prstDash val="solid"/>
              </a:ln>
              <a:effectLst/>
            </c:spPr>
            <c:trendlineType val="linear"/>
            <c:dispRSqr val="0"/>
            <c:dispEq val="0"/>
          </c:trendline>
          <c:cat>
            <c:numRef>
              <c:f>Dealer!$A$3:$A$57</c:f>
              <c:numCache>
                <c:formatCode>m/d/yy;@</c:formatCode>
                <c:ptCount val="55"/>
                <c:pt idx="0">
                  <c:v>43773</c:v>
                </c:pt>
                <c:pt idx="1">
                  <c:v>43780</c:v>
                </c:pt>
                <c:pt idx="2">
                  <c:v>43787</c:v>
                </c:pt>
                <c:pt idx="3">
                  <c:v>43794</c:v>
                </c:pt>
                <c:pt idx="4">
                  <c:v>43801</c:v>
                </c:pt>
                <c:pt idx="5">
                  <c:v>43808</c:v>
                </c:pt>
                <c:pt idx="6">
                  <c:v>43815</c:v>
                </c:pt>
                <c:pt idx="7">
                  <c:v>43822</c:v>
                </c:pt>
                <c:pt idx="8">
                  <c:v>43829</c:v>
                </c:pt>
                <c:pt idx="9">
                  <c:v>43836</c:v>
                </c:pt>
                <c:pt idx="10">
                  <c:v>43843</c:v>
                </c:pt>
                <c:pt idx="11">
                  <c:v>43851</c:v>
                </c:pt>
                <c:pt idx="12">
                  <c:v>43857</c:v>
                </c:pt>
                <c:pt idx="13">
                  <c:v>43864</c:v>
                </c:pt>
                <c:pt idx="14">
                  <c:v>43871</c:v>
                </c:pt>
                <c:pt idx="15">
                  <c:v>43879</c:v>
                </c:pt>
                <c:pt idx="16">
                  <c:v>43885</c:v>
                </c:pt>
                <c:pt idx="17">
                  <c:v>43892</c:v>
                </c:pt>
                <c:pt idx="18">
                  <c:v>43899</c:v>
                </c:pt>
                <c:pt idx="19">
                  <c:v>43906</c:v>
                </c:pt>
                <c:pt idx="20">
                  <c:v>43913</c:v>
                </c:pt>
                <c:pt idx="21">
                  <c:v>43920</c:v>
                </c:pt>
                <c:pt idx="22">
                  <c:v>43927</c:v>
                </c:pt>
                <c:pt idx="23">
                  <c:v>43934</c:v>
                </c:pt>
                <c:pt idx="24">
                  <c:v>43941</c:v>
                </c:pt>
                <c:pt idx="25">
                  <c:v>43948</c:v>
                </c:pt>
                <c:pt idx="26">
                  <c:v>43955</c:v>
                </c:pt>
                <c:pt idx="27">
                  <c:v>43962</c:v>
                </c:pt>
                <c:pt idx="28">
                  <c:v>43969</c:v>
                </c:pt>
                <c:pt idx="29">
                  <c:v>43976</c:v>
                </c:pt>
                <c:pt idx="30">
                  <c:v>43983</c:v>
                </c:pt>
                <c:pt idx="31">
                  <c:v>43990</c:v>
                </c:pt>
                <c:pt idx="32">
                  <c:v>43997</c:v>
                </c:pt>
                <c:pt idx="33">
                  <c:v>44004</c:v>
                </c:pt>
                <c:pt idx="34">
                  <c:v>44011</c:v>
                </c:pt>
                <c:pt idx="35">
                  <c:v>44018</c:v>
                </c:pt>
                <c:pt idx="36">
                  <c:v>44025</c:v>
                </c:pt>
                <c:pt idx="37">
                  <c:v>44032</c:v>
                </c:pt>
                <c:pt idx="38">
                  <c:v>44039</c:v>
                </c:pt>
                <c:pt idx="39">
                  <c:v>44046</c:v>
                </c:pt>
                <c:pt idx="40">
                  <c:v>44053</c:v>
                </c:pt>
                <c:pt idx="41">
                  <c:v>44060</c:v>
                </c:pt>
                <c:pt idx="42">
                  <c:v>44067</c:v>
                </c:pt>
                <c:pt idx="43">
                  <c:v>44074</c:v>
                </c:pt>
                <c:pt idx="44">
                  <c:v>44081</c:v>
                </c:pt>
                <c:pt idx="45">
                  <c:v>44088</c:v>
                </c:pt>
                <c:pt idx="46">
                  <c:v>44095</c:v>
                </c:pt>
                <c:pt idx="47">
                  <c:v>44102</c:v>
                </c:pt>
                <c:pt idx="48">
                  <c:v>44109</c:v>
                </c:pt>
              </c:numCache>
            </c:numRef>
          </c:cat>
          <c:val>
            <c:numRef>
              <c:f>Dealer!$C$3:$C$57</c:f>
              <c:numCache>
                <c:formatCode>General</c:formatCode>
                <c:ptCount val="55"/>
                <c:pt idx="0">
                  <c:v>264</c:v>
                </c:pt>
                <c:pt idx="1">
                  <c:v>420</c:v>
                </c:pt>
                <c:pt idx="2">
                  <c:v>374</c:v>
                </c:pt>
                <c:pt idx="3">
                  <c:v>113</c:v>
                </c:pt>
                <c:pt idx="4">
                  <c:v>365</c:v>
                </c:pt>
                <c:pt idx="5">
                  <c:v>125</c:v>
                </c:pt>
                <c:pt idx="6">
                  <c:v>363</c:v>
                </c:pt>
                <c:pt idx="7">
                  <c:v>119</c:v>
                </c:pt>
                <c:pt idx="8">
                  <c:v>203</c:v>
                </c:pt>
                <c:pt idx="9">
                  <c:v>155</c:v>
                </c:pt>
                <c:pt idx="10">
                  <c:v>63</c:v>
                </c:pt>
                <c:pt idx="11">
                  <c:v>236</c:v>
                </c:pt>
                <c:pt idx="12">
                  <c:v>343</c:v>
                </c:pt>
                <c:pt idx="13">
                  <c:v>233</c:v>
                </c:pt>
                <c:pt idx="14">
                  <c:v>240</c:v>
                </c:pt>
                <c:pt idx="15">
                  <c:v>154</c:v>
                </c:pt>
                <c:pt idx="16">
                  <c:v>216</c:v>
                </c:pt>
                <c:pt idx="17">
                  <c:v>131</c:v>
                </c:pt>
                <c:pt idx="18">
                  <c:v>140</c:v>
                </c:pt>
                <c:pt idx="19">
                  <c:v>99</c:v>
                </c:pt>
                <c:pt idx="20">
                  <c:v>57</c:v>
                </c:pt>
                <c:pt idx="21">
                  <c:v>65</c:v>
                </c:pt>
                <c:pt idx="22">
                  <c:v>83</c:v>
                </c:pt>
                <c:pt idx="23">
                  <c:v>64</c:v>
                </c:pt>
                <c:pt idx="24">
                  <c:v>76</c:v>
                </c:pt>
                <c:pt idx="25">
                  <c:v>130</c:v>
                </c:pt>
                <c:pt idx="26">
                  <c:v>100</c:v>
                </c:pt>
                <c:pt idx="27">
                  <c:v>116</c:v>
                </c:pt>
                <c:pt idx="28">
                  <c:v>72</c:v>
                </c:pt>
                <c:pt idx="29">
                  <c:v>29</c:v>
                </c:pt>
                <c:pt idx="30">
                  <c:v>152</c:v>
                </c:pt>
                <c:pt idx="31">
                  <c:v>113</c:v>
                </c:pt>
                <c:pt idx="32">
                  <c:v>143</c:v>
                </c:pt>
                <c:pt idx="33">
                  <c:v>143</c:v>
                </c:pt>
                <c:pt idx="34">
                  <c:v>102</c:v>
                </c:pt>
                <c:pt idx="35">
                  <c:v>64</c:v>
                </c:pt>
                <c:pt idx="36">
                  <c:v>68</c:v>
                </c:pt>
                <c:pt idx="37">
                  <c:v>77</c:v>
                </c:pt>
                <c:pt idx="38">
                  <c:v>18</c:v>
                </c:pt>
                <c:pt idx="39">
                  <c:v>28</c:v>
                </c:pt>
                <c:pt idx="40">
                  <c:v>84</c:v>
                </c:pt>
                <c:pt idx="41">
                  <c:v>5</c:v>
                </c:pt>
                <c:pt idx="42">
                  <c:v>51</c:v>
                </c:pt>
                <c:pt idx="43">
                  <c:v>59</c:v>
                </c:pt>
                <c:pt idx="44">
                  <c:v>164</c:v>
                </c:pt>
                <c:pt idx="45">
                  <c:v>102</c:v>
                </c:pt>
                <c:pt idx="46">
                  <c:v>96</c:v>
                </c:pt>
                <c:pt idx="47">
                  <c:v>127</c:v>
                </c:pt>
                <c:pt idx="48">
                  <c:v>129</c:v>
                </c:pt>
              </c:numCache>
            </c:numRef>
          </c:val>
          <c:smooth val="0"/>
          <c:extLst>
            <c:ext xmlns:c16="http://schemas.microsoft.com/office/drawing/2014/chart" uri="{C3380CC4-5D6E-409C-BE32-E72D297353CC}">
              <c16:uniqueId val="{00000001-8FD7-434E-8D1B-BB110CAECA8F}"/>
            </c:ext>
          </c:extLst>
        </c:ser>
        <c:dLbls>
          <c:showLegendKey val="0"/>
          <c:showVal val="0"/>
          <c:showCatName val="0"/>
          <c:showSerName val="0"/>
          <c:showPercent val="0"/>
          <c:showBubbleSize val="0"/>
        </c:dLbls>
        <c:marker val="1"/>
        <c:smooth val="0"/>
        <c:axId val="169316352"/>
        <c:axId val="169317888"/>
      </c:lineChart>
      <c:dateAx>
        <c:axId val="169316352"/>
        <c:scaling>
          <c:orientation val="minMax"/>
        </c:scaling>
        <c:delete val="0"/>
        <c:axPos val="b"/>
        <c:numFmt formatCode="m/d/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9317888"/>
        <c:crosses val="autoZero"/>
        <c:auto val="1"/>
        <c:lblOffset val="100"/>
        <c:baseTimeUnit val="days"/>
        <c:majorUnit val="7"/>
        <c:majorTimeUnit val="days"/>
      </c:dateAx>
      <c:valAx>
        <c:axId val="169317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9316352"/>
        <c:crosses val="autoZero"/>
        <c:crossBetween val="between"/>
      </c:valAx>
      <c:spPr>
        <a:noFill/>
        <a:ln>
          <a:noFill/>
        </a:ln>
        <a:effectLst/>
      </c:spPr>
    </c:plotArea>
    <c:legend>
      <c:legendPos val="b"/>
      <c:layout>
        <c:manualLayout>
          <c:xMode val="edge"/>
          <c:yMode val="edge"/>
          <c:x val="0.82855784670538746"/>
          <c:y val="0.20760160231481109"/>
          <c:w val="0.16966420959393436"/>
          <c:h val="0.4905325050659402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0.43493</cdr:x>
      <cdr:y>0.10556</cdr:y>
    </cdr:from>
    <cdr:to>
      <cdr:x>0.53767</cdr:x>
      <cdr:y>0.43889</cdr:y>
    </cdr:to>
    <cdr:sp macro="" textlink="">
      <cdr:nvSpPr>
        <cdr:cNvPr id="2" name="TextBox 1"/>
        <cdr:cNvSpPr txBox="1"/>
      </cdr:nvSpPr>
      <cdr:spPr>
        <a:xfrm xmlns:a="http://schemas.openxmlformats.org/drawingml/2006/main">
          <a:off x="3870960" y="28956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0.42723</cdr:x>
      <cdr:y>0.07778</cdr:y>
    </cdr:from>
    <cdr:to>
      <cdr:x>0.52997</cdr:x>
      <cdr:y>0.41111</cdr:y>
    </cdr:to>
    <cdr:sp macro="" textlink="">
      <cdr:nvSpPr>
        <cdr:cNvPr id="3" name="TextBox 2"/>
        <cdr:cNvSpPr txBox="1"/>
      </cdr:nvSpPr>
      <cdr:spPr>
        <a:xfrm xmlns:a="http://schemas.openxmlformats.org/drawingml/2006/main">
          <a:off x="3802380" y="21336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0.22774</cdr:x>
      <cdr:y>0.01389</cdr:y>
    </cdr:from>
    <cdr:to>
      <cdr:x>0.60959</cdr:x>
      <cdr:y>0.09722</cdr:y>
    </cdr:to>
    <cdr:sp macro="" textlink="">
      <cdr:nvSpPr>
        <cdr:cNvPr id="4" name="TextBox 3"/>
        <cdr:cNvSpPr txBox="1"/>
      </cdr:nvSpPr>
      <cdr:spPr>
        <a:xfrm xmlns:a="http://schemas.openxmlformats.org/drawingml/2006/main">
          <a:off x="2026920" y="38100"/>
          <a:ext cx="339852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69424"/>
          </a:xfrm>
          <a:prstGeom prst="rect">
            <a:avLst/>
          </a:prstGeom>
        </p:spPr>
        <p:txBody>
          <a:bodyPr vert="horz" lIns="94209" tIns="47105" rIns="94209" bIns="47105" rtlCol="0"/>
          <a:lstStyle>
            <a:lvl1pPr algn="l">
              <a:defRPr sz="1200"/>
            </a:lvl1pPr>
          </a:lstStyle>
          <a:p>
            <a:endParaRPr lang="en-US"/>
          </a:p>
        </p:txBody>
      </p:sp>
      <p:sp>
        <p:nvSpPr>
          <p:cNvPr id="3" name="Date Placeholder 2"/>
          <p:cNvSpPr>
            <a:spLocks noGrp="1"/>
          </p:cNvSpPr>
          <p:nvPr>
            <p:ph type="dt" idx="1"/>
          </p:nvPr>
        </p:nvSpPr>
        <p:spPr>
          <a:xfrm>
            <a:off x="4023094" y="0"/>
            <a:ext cx="3077740" cy="469424"/>
          </a:xfrm>
          <a:prstGeom prst="rect">
            <a:avLst/>
          </a:prstGeom>
        </p:spPr>
        <p:txBody>
          <a:bodyPr vert="horz" lIns="94209" tIns="47105" rIns="94209" bIns="47105" rtlCol="0"/>
          <a:lstStyle>
            <a:lvl1pPr algn="r">
              <a:defRPr sz="1200"/>
            </a:lvl1pPr>
          </a:lstStyle>
          <a:p>
            <a:fld id="{888A7752-73DE-404C-BA6F-63DEF987950B}" type="datetimeFigureOut">
              <a:rPr lang="en-US" smtClean="0"/>
              <a:pPr/>
              <a:t>10/19/2020</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09" tIns="47105" rIns="94209" bIns="47105"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09" tIns="47105" rIns="94209" bIns="4710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40" cy="469424"/>
          </a:xfrm>
          <a:prstGeom prst="rect">
            <a:avLst/>
          </a:prstGeom>
        </p:spPr>
        <p:txBody>
          <a:bodyPr vert="horz" lIns="94209" tIns="47105" rIns="94209" bIns="47105" rtlCol="0" anchor="b"/>
          <a:lstStyle>
            <a:lvl1pPr algn="l">
              <a:defRPr sz="1200"/>
            </a:lvl1pPr>
          </a:lstStyle>
          <a:p>
            <a:endParaRPr lang="en-US"/>
          </a:p>
        </p:txBody>
      </p:sp>
      <p:sp>
        <p:nvSpPr>
          <p:cNvPr id="7" name="Slide Number Placeholder 6"/>
          <p:cNvSpPr>
            <a:spLocks noGrp="1"/>
          </p:cNvSpPr>
          <p:nvPr>
            <p:ph type="sldNum" sz="quarter" idx="5"/>
          </p:nvPr>
        </p:nvSpPr>
        <p:spPr>
          <a:xfrm>
            <a:off x="4023094" y="8917422"/>
            <a:ext cx="3077740" cy="469424"/>
          </a:xfrm>
          <a:prstGeom prst="rect">
            <a:avLst/>
          </a:prstGeom>
        </p:spPr>
        <p:txBody>
          <a:bodyPr vert="horz" lIns="94209" tIns="47105" rIns="94209" bIns="47105" rtlCol="0" anchor="b"/>
          <a:lstStyle>
            <a:lvl1pPr algn="r">
              <a:defRPr sz="1200"/>
            </a:lvl1pPr>
          </a:lstStyle>
          <a:p>
            <a:fld id="{AEC00428-765A-4708-ADE2-3AAB557AF17C}" type="slidenum">
              <a:rPr lang="en-US" smtClean="0"/>
              <a:pPr/>
              <a:t>‹#›</a:t>
            </a:fld>
            <a:endParaRPr lang="en-US"/>
          </a:p>
        </p:txBody>
      </p:sp>
    </p:spTree>
    <p:extLst>
      <p:ext uri="{BB962C8B-B14F-4D97-AF65-F5344CB8AC3E}">
        <p14:creationId xmlns:p14="http://schemas.microsoft.com/office/powerpoint/2010/main" val="79068568"/>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C00428-765A-4708-ADE2-3AAB557AF17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15</a:t>
            </a:fld>
            <a:endParaRPr lang="en-US"/>
          </a:p>
        </p:txBody>
      </p:sp>
    </p:spTree>
    <p:extLst>
      <p:ext uri="{BB962C8B-B14F-4D97-AF65-F5344CB8AC3E}">
        <p14:creationId xmlns:p14="http://schemas.microsoft.com/office/powerpoint/2010/main" val="1463345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16</a:t>
            </a:fld>
            <a:endParaRPr lang="en-US"/>
          </a:p>
        </p:txBody>
      </p:sp>
    </p:spTree>
    <p:extLst>
      <p:ext uri="{BB962C8B-B14F-4D97-AF65-F5344CB8AC3E}">
        <p14:creationId xmlns:p14="http://schemas.microsoft.com/office/powerpoint/2010/main" val="2446660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17</a:t>
            </a:fld>
            <a:endParaRPr lang="en-US"/>
          </a:p>
        </p:txBody>
      </p:sp>
    </p:spTree>
    <p:extLst>
      <p:ext uri="{BB962C8B-B14F-4D97-AF65-F5344CB8AC3E}">
        <p14:creationId xmlns:p14="http://schemas.microsoft.com/office/powerpoint/2010/main" val="3489023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2</a:t>
            </a:fld>
            <a:endParaRPr lang="en-US"/>
          </a:p>
        </p:txBody>
      </p:sp>
    </p:spTree>
    <p:extLst>
      <p:ext uri="{BB962C8B-B14F-4D97-AF65-F5344CB8AC3E}">
        <p14:creationId xmlns:p14="http://schemas.microsoft.com/office/powerpoint/2010/main" val="2597081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3</a:t>
            </a:fld>
            <a:endParaRPr lang="en-US"/>
          </a:p>
        </p:txBody>
      </p:sp>
    </p:spTree>
    <p:extLst>
      <p:ext uri="{BB962C8B-B14F-4D97-AF65-F5344CB8AC3E}">
        <p14:creationId xmlns:p14="http://schemas.microsoft.com/office/powerpoint/2010/main" val="4053570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4</a:t>
            </a:fld>
            <a:endParaRPr lang="en-US"/>
          </a:p>
        </p:txBody>
      </p:sp>
    </p:spTree>
    <p:extLst>
      <p:ext uri="{BB962C8B-B14F-4D97-AF65-F5344CB8AC3E}">
        <p14:creationId xmlns:p14="http://schemas.microsoft.com/office/powerpoint/2010/main" val="283304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5</a:t>
            </a:fld>
            <a:endParaRPr lang="en-US"/>
          </a:p>
        </p:txBody>
      </p:sp>
    </p:spTree>
    <p:extLst>
      <p:ext uri="{BB962C8B-B14F-4D97-AF65-F5344CB8AC3E}">
        <p14:creationId xmlns:p14="http://schemas.microsoft.com/office/powerpoint/2010/main" val="2715611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6</a:t>
            </a:fld>
            <a:endParaRPr lang="en-US"/>
          </a:p>
        </p:txBody>
      </p:sp>
    </p:spTree>
    <p:extLst>
      <p:ext uri="{BB962C8B-B14F-4D97-AF65-F5344CB8AC3E}">
        <p14:creationId xmlns:p14="http://schemas.microsoft.com/office/powerpoint/2010/main" val="2599435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7</a:t>
            </a:fld>
            <a:endParaRPr lang="en-US"/>
          </a:p>
        </p:txBody>
      </p:sp>
    </p:spTree>
    <p:extLst>
      <p:ext uri="{BB962C8B-B14F-4D97-AF65-F5344CB8AC3E}">
        <p14:creationId xmlns:p14="http://schemas.microsoft.com/office/powerpoint/2010/main" val="2696874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0579" indent="-230579"/>
            <a:r>
              <a:rPr lang="en-US" dirty="0"/>
              <a:t>Motor Vehicle:</a:t>
            </a:r>
          </a:p>
          <a:p>
            <a:pPr marL="230579" indent="-230579">
              <a:buAutoNum type="arabicPeriod"/>
            </a:pPr>
            <a:r>
              <a:rPr lang="en-US" dirty="0"/>
              <a:t>Working with IT and possibly partner with other County departments to upgrade</a:t>
            </a:r>
            <a:r>
              <a:rPr lang="en-US" baseline="0" dirty="0"/>
              <a:t> phone systems.</a:t>
            </a:r>
          </a:p>
          <a:p>
            <a:pPr marL="230579" indent="-230579">
              <a:buAutoNum type="arabicPeriod"/>
            </a:pPr>
            <a:r>
              <a:rPr lang="en-US" baseline="0" dirty="0"/>
              <a:t>State Computers for MV Dept. budgeted in 2019.</a:t>
            </a:r>
          </a:p>
          <a:p>
            <a:pPr marL="230579" indent="-230579"/>
            <a:endParaRPr lang="en-US" baseline="0" dirty="0"/>
          </a:p>
          <a:p>
            <a:pPr marL="230579" indent="-230579"/>
            <a:r>
              <a:rPr lang="en-US" baseline="0" dirty="0"/>
              <a:t>Elections:</a:t>
            </a:r>
          </a:p>
          <a:p>
            <a:pPr marL="230579" indent="-230579">
              <a:buAutoNum type="arabicPeriod"/>
            </a:pPr>
            <a:r>
              <a:rPr lang="en-US" baseline="0" dirty="0"/>
              <a:t>Need Election Judge module and part-time persons upgrade due to difference in payment cycles.</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8</a:t>
            </a:fld>
            <a:endParaRPr lang="en-US"/>
          </a:p>
        </p:txBody>
      </p:sp>
    </p:spTree>
    <p:extLst>
      <p:ext uri="{BB962C8B-B14F-4D97-AF65-F5344CB8AC3E}">
        <p14:creationId xmlns:p14="http://schemas.microsoft.com/office/powerpoint/2010/main" val="956038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9</a:t>
            </a:fld>
            <a:endParaRPr lang="en-US"/>
          </a:p>
        </p:txBody>
      </p:sp>
    </p:spTree>
    <p:extLst>
      <p:ext uri="{BB962C8B-B14F-4D97-AF65-F5344CB8AC3E}">
        <p14:creationId xmlns:p14="http://schemas.microsoft.com/office/powerpoint/2010/main" val="956038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956C048B-B3EF-434B-855B-80331A33FADE}" type="datetime1">
              <a:rPr lang="en-US" smtClean="0"/>
              <a:t>10/19/2020</a:t>
            </a:fld>
            <a:endParaRPr lang="en-US" sz="1600" dirty="0"/>
          </a:p>
        </p:txBody>
      </p:sp>
      <p:sp>
        <p:nvSpPr>
          <p:cNvPr id="5" name="Footer Placeholder 4"/>
          <p:cNvSpPr>
            <a:spLocks noGrp="1"/>
          </p:cNvSpPr>
          <p:nvPr>
            <p:ph type="ftr" sz="quarter" idx="11"/>
          </p:nvPr>
        </p:nvSpPr>
        <p:spPr>
          <a:xfrm>
            <a:off x="3623733" y="6117336"/>
            <a:ext cx="3609438" cy="365125"/>
          </a:xfrm>
        </p:spPr>
        <p:txBody>
          <a:bodyPr/>
          <a:lstStyle/>
          <a:p>
            <a:r>
              <a:rPr lang="en-US"/>
              <a:t>Add department/office name here</a:t>
            </a:r>
            <a:endParaRPr lang="en-US" dirty="0"/>
          </a:p>
        </p:txBody>
      </p:sp>
      <p:sp>
        <p:nvSpPr>
          <p:cNvPr id="6" name="Slide Number Placeholder 5"/>
          <p:cNvSpPr>
            <a:spLocks noGrp="1"/>
          </p:cNvSpPr>
          <p:nvPr>
            <p:ph type="sldNum" sz="quarter" idx="12"/>
          </p:nvPr>
        </p:nvSpPr>
        <p:spPr>
          <a:xfrm>
            <a:off x="8275320" y="6117336"/>
            <a:ext cx="411480" cy="365125"/>
          </a:xfrm>
        </p:spPr>
        <p:txBody>
          <a:bodyPr/>
          <a:lstStyle/>
          <a:p>
            <a:fld id="{D4B5ADC2-7248-4799-8E52-477E151C3EE9}" type="slidenum">
              <a:rPr lang="en-US" smtClean="0"/>
              <a:pPr/>
              <a:t>‹#›</a:t>
            </a:fld>
            <a:endParaRPr 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1972247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42AEC9-5069-44D6-B972-76E102A33CFE}" type="datetime1">
              <a:rPr lang="en-US" smtClean="0"/>
              <a:t>10/19/2020</a:t>
            </a:fld>
            <a:endParaRPr lang="en-US" sz="1400" dirty="0">
              <a:solidFill>
                <a:schemeClr val="tx2"/>
              </a:solidFill>
            </a:endParaRPr>
          </a:p>
        </p:txBody>
      </p:sp>
      <p:sp>
        <p:nvSpPr>
          <p:cNvPr id="6" name="Footer Placeholder 5"/>
          <p:cNvSpPr>
            <a:spLocks noGrp="1"/>
          </p:cNvSpPr>
          <p:nvPr>
            <p:ph type="ftr" sz="quarter" idx="11"/>
          </p:nvPr>
        </p:nvSpPr>
        <p:spPr/>
        <p:txBody>
          <a:bodyPr/>
          <a:lstStyle/>
          <a:p>
            <a:pPr algn="r"/>
            <a:r>
              <a:rPr lang="en-US" sz="1400">
                <a:solidFill>
                  <a:schemeClr val="tx2"/>
                </a:solidFill>
              </a:rPr>
              <a:t>Add department/office name here</a:t>
            </a:r>
            <a:endParaRPr lang="en-US" sz="1400" dirty="0">
              <a:solidFill>
                <a:schemeClr val="tx2"/>
              </a:solidFill>
            </a:endParaRPr>
          </a:p>
        </p:txBody>
      </p:sp>
      <p:sp>
        <p:nvSpPr>
          <p:cNvPr id="7" name="Slide Number Placeholder 6"/>
          <p:cNvSpPr>
            <a:spLocks noGrp="1"/>
          </p:cNvSpPr>
          <p:nvPr>
            <p:ph type="sldNum" sz="quarter" idx="12"/>
          </p:nvPr>
        </p:nvSpPr>
        <p:spPr/>
        <p:txBody>
          <a:bodyPr/>
          <a:lstStyle/>
          <a:p>
            <a:pPr algn="l"/>
            <a:fld id="{D4B5ADC2-7248-4799-8E52-477E151C3EE9}" type="slidenum">
              <a:rPr lang="en-US" sz="1400" b="1" smtClean="0">
                <a:solidFill>
                  <a:srgbClr val="FFFFFF"/>
                </a:solidFill>
              </a:rPr>
              <a:pPr algn="l"/>
              <a:t>‹#›</a:t>
            </a:fld>
            <a:endParaRPr lang="en-US" sz="1600" dirty="0">
              <a:solidFill>
                <a:schemeClr val="tx2"/>
              </a:solidFill>
            </a:endParaRPr>
          </a:p>
        </p:txBody>
      </p:sp>
    </p:spTree>
    <p:extLst>
      <p:ext uri="{BB962C8B-B14F-4D97-AF65-F5344CB8AC3E}">
        <p14:creationId xmlns:p14="http://schemas.microsoft.com/office/powerpoint/2010/main" val="344528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69DE83-62CD-49B0-9304-7112A39A2441}" type="datetime1">
              <a:rPr lang="en-US" smtClean="0"/>
              <a:t>10/19/2020</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r>
              <a:rPr lang="en-US" sz="1400">
                <a:solidFill>
                  <a:schemeClr val="tx2"/>
                </a:solidFill>
              </a:rPr>
              <a:t>Add department/office name here</a:t>
            </a: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l"/>
            <a:fld id="{D4B5ADC2-7248-4799-8E52-477E151C3EE9}" type="slidenum">
              <a:rPr lang="en-US" sz="1400" b="1" smtClean="0">
                <a:solidFill>
                  <a:srgbClr val="FFFFFF"/>
                </a:solidFill>
              </a:rPr>
              <a:pPr algn="l"/>
              <a:t>‹#›</a:t>
            </a:fld>
            <a:endParaRPr lang="en-US" sz="1600" dirty="0">
              <a:solidFill>
                <a:schemeClr val="tx2"/>
              </a:solidFill>
            </a:endParaRPr>
          </a:p>
        </p:txBody>
      </p:sp>
    </p:spTree>
    <p:extLst>
      <p:ext uri="{BB962C8B-B14F-4D97-AF65-F5344CB8AC3E}">
        <p14:creationId xmlns:p14="http://schemas.microsoft.com/office/powerpoint/2010/main" val="4266758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F61BE7-8619-4757-B433-3C4787FD52CF}" type="datetime1">
              <a:rPr lang="en-US" smtClean="0"/>
              <a:t>10/19/2020</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r>
              <a:rPr lang="en-US" sz="1400">
                <a:solidFill>
                  <a:schemeClr val="tx2"/>
                </a:solidFill>
              </a:rPr>
              <a:t>Add department/office name here</a:t>
            </a: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l"/>
            <a:fld id="{D4B5ADC2-7248-4799-8E52-477E151C3EE9}" type="slidenum">
              <a:rPr lang="en-US" sz="1400" b="1" smtClean="0">
                <a:solidFill>
                  <a:srgbClr val="FFFFFF"/>
                </a:solidFill>
              </a:rPr>
              <a:pPr algn="l"/>
              <a:t>‹#›</a:t>
            </a:fld>
            <a:endParaRPr lang="en-US" sz="1600" dirty="0">
              <a:solidFill>
                <a:schemeClr val="tx2"/>
              </a:solidFill>
            </a:endParaRPr>
          </a:p>
        </p:txBody>
      </p:sp>
    </p:spTree>
    <p:extLst>
      <p:ext uri="{BB962C8B-B14F-4D97-AF65-F5344CB8AC3E}">
        <p14:creationId xmlns:p14="http://schemas.microsoft.com/office/powerpoint/2010/main" val="657342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C11BAD-5B84-459F-A921-957F4B31C864}" type="datetime1">
              <a:rPr lang="en-US" smtClean="0"/>
              <a:t>10/19/2020</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r>
              <a:rPr lang="en-US" sz="1400">
                <a:solidFill>
                  <a:schemeClr val="tx2"/>
                </a:solidFill>
              </a:rPr>
              <a:t>Add department/office name here</a:t>
            </a: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l"/>
            <a:fld id="{D4B5ADC2-7248-4799-8E52-477E151C3EE9}" type="slidenum">
              <a:rPr lang="en-US" sz="1400" b="1" smtClean="0">
                <a:solidFill>
                  <a:srgbClr val="FFFFFF"/>
                </a:solidFill>
              </a:rPr>
              <a:pPr algn="l"/>
              <a:t>‹#›</a:t>
            </a:fld>
            <a:endParaRPr lang="en-US" sz="1600" dirty="0">
              <a:solidFill>
                <a:schemeClr val="tx2"/>
              </a:solidFill>
            </a:endParaRPr>
          </a:p>
        </p:txBody>
      </p:sp>
    </p:spTree>
    <p:extLst>
      <p:ext uri="{BB962C8B-B14F-4D97-AF65-F5344CB8AC3E}">
        <p14:creationId xmlns:p14="http://schemas.microsoft.com/office/powerpoint/2010/main" val="55031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59BC55-03C1-44D7-95FC-0BFFE86CEFF8}" type="datetime1">
              <a:rPr lang="en-US" smtClean="0"/>
              <a:t>10/19/2020</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r>
              <a:rPr lang="en-US" sz="1400">
                <a:solidFill>
                  <a:schemeClr val="tx2"/>
                </a:solidFill>
              </a:rPr>
              <a:t>Add department/office name here</a:t>
            </a: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l"/>
            <a:fld id="{D4B5ADC2-7248-4799-8E52-477E151C3EE9}" type="slidenum">
              <a:rPr lang="en-US" sz="1400" b="1" smtClean="0">
                <a:solidFill>
                  <a:srgbClr val="FFFFFF"/>
                </a:solidFill>
              </a:rPr>
              <a:pPr algn="l"/>
              <a:t>‹#›</a:t>
            </a:fld>
            <a:endParaRPr lang="en-US" sz="1600" dirty="0">
              <a:solidFill>
                <a:schemeClr val="tx2"/>
              </a:solidFill>
            </a:endParaRPr>
          </a:p>
        </p:txBody>
      </p:sp>
    </p:spTree>
    <p:extLst>
      <p:ext uri="{BB962C8B-B14F-4D97-AF65-F5344CB8AC3E}">
        <p14:creationId xmlns:p14="http://schemas.microsoft.com/office/powerpoint/2010/main" val="3212658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7F0EEA-5BD2-4639-BC22-1D2A72C015C0}" type="datetime1">
              <a:rPr lang="en-US" smtClean="0"/>
              <a:t>10/19/2020</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r>
              <a:rPr lang="en-US" sz="1400">
                <a:solidFill>
                  <a:schemeClr val="tx2"/>
                </a:solidFill>
              </a:rPr>
              <a:t>Add department/office name here</a:t>
            </a: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l"/>
            <a:fld id="{D4B5ADC2-7248-4799-8E52-477E151C3EE9}" type="slidenum">
              <a:rPr lang="en-US" sz="1400" b="1" smtClean="0">
                <a:solidFill>
                  <a:srgbClr val="FFFFFF"/>
                </a:solidFill>
              </a:rPr>
              <a:pPr algn="l"/>
              <a:t>‹#›</a:t>
            </a:fld>
            <a:endParaRPr lang="en-US" sz="1600" dirty="0">
              <a:solidFill>
                <a:schemeClr val="tx2"/>
              </a:solidFill>
            </a:endParaRPr>
          </a:p>
        </p:txBody>
      </p:sp>
    </p:spTree>
    <p:extLst>
      <p:ext uri="{BB962C8B-B14F-4D97-AF65-F5344CB8AC3E}">
        <p14:creationId xmlns:p14="http://schemas.microsoft.com/office/powerpoint/2010/main" val="1670873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8A3C1E-CA7A-4EA5-BC5A-E5B66C5F91CC}" type="datetime1">
              <a:rPr lang="en-US" smtClean="0"/>
              <a:t>10/19/2020</a:t>
            </a:fld>
            <a:endParaRPr lang="en-US"/>
          </a:p>
        </p:txBody>
      </p:sp>
      <p:sp>
        <p:nvSpPr>
          <p:cNvPr id="5" name="Footer Placeholder 4"/>
          <p:cNvSpPr>
            <a:spLocks noGrp="1"/>
          </p:cNvSpPr>
          <p:nvPr>
            <p:ph type="ftr" sz="quarter" idx="11"/>
          </p:nvPr>
        </p:nvSpPr>
        <p:spPr/>
        <p:txBody>
          <a:bodyPr/>
          <a:lstStyle/>
          <a:p>
            <a:r>
              <a:rPr lang="en-US"/>
              <a:t>Add department/office name here</a:t>
            </a:r>
          </a:p>
        </p:txBody>
      </p:sp>
      <p:sp>
        <p:nvSpPr>
          <p:cNvPr id="6" name="Slide Number Placeholder 5"/>
          <p:cNvSpPr>
            <a:spLocks noGrp="1"/>
          </p:cNvSpPr>
          <p:nvPr>
            <p:ph type="sldNum" sz="quarter" idx="12"/>
          </p:nvPr>
        </p:nvSpPr>
        <p:spPr/>
        <p:txBody>
          <a:bodyPr/>
          <a:lstStyle/>
          <a:p>
            <a:fld id="{D4B5ADC2-7248-4799-8E52-477E151C3EE9}" type="slidenum">
              <a:rPr lang="en-US" sz="1400" b="1" smtClean="0">
                <a:solidFill>
                  <a:srgbClr val="FFFFFF"/>
                </a:solidFill>
              </a:rPr>
              <a:pPr/>
              <a:t>‹#›</a:t>
            </a:fld>
            <a:endParaRPr lang="en-US"/>
          </a:p>
        </p:txBody>
      </p:sp>
    </p:spTree>
    <p:extLst>
      <p:ext uri="{BB962C8B-B14F-4D97-AF65-F5344CB8AC3E}">
        <p14:creationId xmlns:p14="http://schemas.microsoft.com/office/powerpoint/2010/main" val="4277763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6B15BB-4D6C-456F-B0D6-89E8242F8D1F}" type="datetime1">
              <a:rPr lang="en-US" smtClean="0"/>
              <a:t>10/19/2020</a:t>
            </a:fld>
            <a:endParaRPr lang="en-US"/>
          </a:p>
        </p:txBody>
      </p:sp>
      <p:sp>
        <p:nvSpPr>
          <p:cNvPr id="5" name="Footer Placeholder 4"/>
          <p:cNvSpPr>
            <a:spLocks noGrp="1"/>
          </p:cNvSpPr>
          <p:nvPr>
            <p:ph type="ftr" sz="quarter" idx="11"/>
          </p:nvPr>
        </p:nvSpPr>
        <p:spPr/>
        <p:txBody>
          <a:bodyPr/>
          <a:lstStyle/>
          <a:p>
            <a:r>
              <a:rPr lang="en-US"/>
              <a:t>Add department/office name here</a:t>
            </a:r>
          </a:p>
        </p:txBody>
      </p:sp>
      <p:sp>
        <p:nvSpPr>
          <p:cNvPr id="6" name="Slide Number Placeholder 5"/>
          <p:cNvSpPr>
            <a:spLocks noGrp="1"/>
          </p:cNvSpPr>
          <p:nvPr>
            <p:ph type="sldNum" sz="quarter" idx="12"/>
          </p:nvPr>
        </p:nvSpPr>
        <p:spPr/>
        <p:txBody>
          <a:bodyPr/>
          <a:lstStyle/>
          <a:p>
            <a:fld id="{D4B5ADC2-7248-4799-8E52-477E151C3EE9}" type="slidenum">
              <a:rPr lang="en-US" sz="1400" b="1" smtClean="0">
                <a:solidFill>
                  <a:srgbClr val="FFFFFF"/>
                </a:solidFill>
              </a:rPr>
              <a:pPr/>
              <a:t>‹#›</a:t>
            </a:fld>
            <a:endParaRPr lang="en-US"/>
          </a:p>
        </p:txBody>
      </p:sp>
    </p:spTree>
    <p:extLst>
      <p:ext uri="{BB962C8B-B14F-4D97-AF65-F5344CB8AC3E}">
        <p14:creationId xmlns:p14="http://schemas.microsoft.com/office/powerpoint/2010/main" val="3630095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87B267EC-FDF1-4699-B1D6-56FF0875F7A0}" type="datetime1">
              <a:rPr lang="en-US" smtClean="0"/>
              <a:t>10/19/2020</a:t>
            </a:fld>
            <a:endParaRPr lang="en-US" dirty="0"/>
          </a:p>
        </p:txBody>
      </p:sp>
      <p:sp>
        <p:nvSpPr>
          <p:cNvPr id="5" name="Footer Placeholder 4"/>
          <p:cNvSpPr>
            <a:spLocks noGrp="1"/>
          </p:cNvSpPr>
          <p:nvPr>
            <p:ph type="ftr" sz="quarter" idx="11"/>
          </p:nvPr>
        </p:nvSpPr>
        <p:spPr>
          <a:xfrm>
            <a:off x="1972647" y="6108173"/>
            <a:ext cx="5314517" cy="365125"/>
          </a:xfrm>
        </p:spPr>
        <p:txBody>
          <a:bodyPr/>
          <a:lstStyle/>
          <a:p>
            <a:r>
              <a:rPr lang="en-US"/>
              <a:t>Add department/office name here</a:t>
            </a:r>
          </a:p>
        </p:txBody>
      </p:sp>
      <p:sp>
        <p:nvSpPr>
          <p:cNvPr id="6" name="Slide Number Placeholder 5"/>
          <p:cNvSpPr>
            <a:spLocks noGrp="1"/>
          </p:cNvSpPr>
          <p:nvPr>
            <p:ph type="sldNum" sz="quarter" idx="12"/>
          </p:nvPr>
        </p:nvSpPr>
        <p:spPr>
          <a:xfrm>
            <a:off x="8258967" y="6108173"/>
            <a:ext cx="427833" cy="365125"/>
          </a:xfrm>
        </p:spPr>
        <p:txBody>
          <a:bodyPr/>
          <a:lstStyle/>
          <a:p>
            <a:fld id="{D4B5ADC2-7248-4799-8E52-477E151C3EE9}" type="slidenum">
              <a:rPr lang="en-US" sz="1400" b="1" smtClean="0">
                <a:solidFill>
                  <a:srgbClr val="FFFFFF"/>
                </a:solidFill>
              </a:rPr>
              <a:pPr/>
              <a:t>‹#›</a:t>
            </a:fld>
            <a:endParaRPr lang="en-US" dirty="0"/>
          </a:p>
        </p:txBody>
      </p:sp>
    </p:spTree>
    <p:extLst>
      <p:ext uri="{BB962C8B-B14F-4D97-AF65-F5344CB8AC3E}">
        <p14:creationId xmlns:p14="http://schemas.microsoft.com/office/powerpoint/2010/main" val="1723952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8977C8-B450-4D71-BB89-71CB659957DE}" type="datetime1">
              <a:rPr lang="en-US" smtClean="0"/>
              <a:t>10/19/2020</a:t>
            </a:fld>
            <a:endParaRPr lang="en-US" dirty="0"/>
          </a:p>
        </p:txBody>
      </p:sp>
      <p:sp>
        <p:nvSpPr>
          <p:cNvPr id="5" name="Footer Placeholder 4"/>
          <p:cNvSpPr>
            <a:spLocks noGrp="1"/>
          </p:cNvSpPr>
          <p:nvPr>
            <p:ph type="ftr" sz="quarter" idx="11"/>
          </p:nvPr>
        </p:nvSpPr>
        <p:spPr/>
        <p:txBody>
          <a:bodyPr/>
          <a:lstStyle/>
          <a:p>
            <a:r>
              <a:rPr lang="en-US"/>
              <a:t>Add department/office name here</a:t>
            </a:r>
            <a:endParaRPr lang="en-US" dirty="0"/>
          </a:p>
        </p:txBody>
      </p:sp>
      <p:sp>
        <p:nvSpPr>
          <p:cNvPr id="6" name="Slide Number Placeholder 5"/>
          <p:cNvSpPr>
            <a:spLocks noGrp="1"/>
          </p:cNvSpPr>
          <p:nvPr>
            <p:ph type="sldNum" sz="quarter" idx="12"/>
          </p:nvPr>
        </p:nvSpPr>
        <p:spPr>
          <a:xfrm>
            <a:off x="8273317" y="6116070"/>
            <a:ext cx="413483" cy="365125"/>
          </a:xfrm>
        </p:spPr>
        <p:txBody>
          <a:bodyPr/>
          <a:lstStyle/>
          <a:p>
            <a:fld id="{147C1B20-DEF4-46E3-B77F-0FB6B8193D90}" type="slidenum">
              <a:rPr lang="en-US" smtClean="0"/>
              <a:pPr/>
              <a:t>‹#›</a:t>
            </a:fld>
            <a:endParaRPr lang="en-US" dirty="0"/>
          </a:p>
        </p:txBody>
      </p:sp>
    </p:spTree>
    <p:extLst>
      <p:ext uri="{BB962C8B-B14F-4D97-AF65-F5344CB8AC3E}">
        <p14:creationId xmlns:p14="http://schemas.microsoft.com/office/powerpoint/2010/main" val="2857316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C4DCD7-32F1-4D16-A559-A5DC88104414}" type="datetime1">
              <a:rPr lang="en-US" smtClean="0"/>
              <a:t>10/19/2020</a:t>
            </a:fld>
            <a:endParaRPr lang="en-US"/>
          </a:p>
        </p:txBody>
      </p:sp>
      <p:sp>
        <p:nvSpPr>
          <p:cNvPr id="6" name="Footer Placeholder 5"/>
          <p:cNvSpPr>
            <a:spLocks noGrp="1"/>
          </p:cNvSpPr>
          <p:nvPr>
            <p:ph type="ftr" sz="quarter" idx="11"/>
          </p:nvPr>
        </p:nvSpPr>
        <p:spPr/>
        <p:txBody>
          <a:bodyPr/>
          <a:lstStyle/>
          <a:p>
            <a:r>
              <a:rPr lang="en-US"/>
              <a:t>Add department/office name here</a:t>
            </a:r>
          </a:p>
        </p:txBody>
      </p:sp>
      <p:sp>
        <p:nvSpPr>
          <p:cNvPr id="7" name="Slide Number Placeholder 6"/>
          <p:cNvSpPr>
            <a:spLocks noGrp="1"/>
          </p:cNvSpPr>
          <p:nvPr>
            <p:ph type="sldNum" sz="quarter" idx="12"/>
          </p:nvPr>
        </p:nvSpPr>
        <p:spPr/>
        <p:txBody>
          <a:bodyPr/>
          <a:lstStyle/>
          <a:p>
            <a:fld id="{147C1B20-DEF4-46E3-B77F-0FB6B8193D90}" type="slidenum">
              <a:rPr lang="en-US" smtClean="0"/>
              <a:pPr/>
              <a:t>‹#›</a:t>
            </a:fld>
            <a:endParaRPr lang="en-US"/>
          </a:p>
        </p:txBody>
      </p:sp>
    </p:spTree>
    <p:extLst>
      <p:ext uri="{BB962C8B-B14F-4D97-AF65-F5344CB8AC3E}">
        <p14:creationId xmlns:p14="http://schemas.microsoft.com/office/powerpoint/2010/main" val="1579119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414F1D-0C6D-44C4-A055-CBD06968272E}" type="datetime1">
              <a:rPr lang="en-US" smtClean="0"/>
              <a:t>10/19/2020</a:t>
            </a:fld>
            <a:endParaRPr lang="en-US"/>
          </a:p>
        </p:txBody>
      </p:sp>
      <p:sp>
        <p:nvSpPr>
          <p:cNvPr id="8" name="Footer Placeholder 7"/>
          <p:cNvSpPr>
            <a:spLocks noGrp="1"/>
          </p:cNvSpPr>
          <p:nvPr>
            <p:ph type="ftr" sz="quarter" idx="11"/>
          </p:nvPr>
        </p:nvSpPr>
        <p:spPr/>
        <p:txBody>
          <a:bodyPr/>
          <a:lstStyle/>
          <a:p>
            <a:r>
              <a:rPr lang="en-US"/>
              <a:t>Add department/office name here</a:t>
            </a:r>
          </a:p>
        </p:txBody>
      </p:sp>
      <p:sp>
        <p:nvSpPr>
          <p:cNvPr id="9" name="Slide Number Placeholder 8"/>
          <p:cNvSpPr>
            <a:spLocks noGrp="1"/>
          </p:cNvSpPr>
          <p:nvPr>
            <p:ph type="sldNum" sz="quarter" idx="12"/>
          </p:nvPr>
        </p:nvSpPr>
        <p:spPr/>
        <p:txBody>
          <a:bodyPr/>
          <a:lstStyle/>
          <a:p>
            <a:fld id="{147C1B20-DEF4-46E3-B77F-0FB6B8193D90}" type="slidenum">
              <a:rPr lang="en-US" smtClean="0"/>
              <a:pPr/>
              <a:t>‹#›</a:t>
            </a:fld>
            <a:endParaRPr lang="en-US"/>
          </a:p>
        </p:txBody>
      </p:sp>
    </p:spTree>
    <p:extLst>
      <p:ext uri="{BB962C8B-B14F-4D97-AF65-F5344CB8AC3E}">
        <p14:creationId xmlns:p14="http://schemas.microsoft.com/office/powerpoint/2010/main" val="1930069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5BC5D7-BBAA-47FA-8583-0741C0F6CCCD}" type="datetime1">
              <a:rPr lang="en-US" smtClean="0"/>
              <a:t>10/19/2020</a:t>
            </a:fld>
            <a:endParaRPr lang="en-US"/>
          </a:p>
        </p:txBody>
      </p:sp>
      <p:sp>
        <p:nvSpPr>
          <p:cNvPr id="4" name="Footer Placeholder 3"/>
          <p:cNvSpPr>
            <a:spLocks noGrp="1"/>
          </p:cNvSpPr>
          <p:nvPr>
            <p:ph type="ftr" sz="quarter" idx="11"/>
          </p:nvPr>
        </p:nvSpPr>
        <p:spPr/>
        <p:txBody>
          <a:bodyPr/>
          <a:lstStyle/>
          <a:p>
            <a:r>
              <a:rPr lang="en-US"/>
              <a:t>Add department/office name here</a:t>
            </a:r>
          </a:p>
        </p:txBody>
      </p:sp>
      <p:sp>
        <p:nvSpPr>
          <p:cNvPr id="5" name="Slide Number Placeholder 4"/>
          <p:cNvSpPr>
            <a:spLocks noGrp="1"/>
          </p:cNvSpPr>
          <p:nvPr>
            <p:ph type="sldNum" sz="quarter" idx="12"/>
          </p:nvPr>
        </p:nvSpPr>
        <p:spPr/>
        <p:txBody>
          <a:bodyPr/>
          <a:lstStyle/>
          <a:p>
            <a:fld id="{D4B5ADC2-7248-4799-8E52-477E151C3EE9}" type="slidenum">
              <a:rPr lang="en-US" sz="1400" b="1" smtClean="0">
                <a:solidFill>
                  <a:srgbClr val="FFFFFF"/>
                </a:solidFill>
              </a:rPr>
              <a:pPr/>
              <a:t>‹#›</a:t>
            </a:fld>
            <a:endParaRPr lang="en-US"/>
          </a:p>
        </p:txBody>
      </p:sp>
    </p:spTree>
    <p:extLst>
      <p:ext uri="{BB962C8B-B14F-4D97-AF65-F5344CB8AC3E}">
        <p14:creationId xmlns:p14="http://schemas.microsoft.com/office/powerpoint/2010/main" val="3784655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353CB-9600-42CF-9E38-5955248467BC}" type="datetime1">
              <a:rPr lang="en-US" smtClean="0"/>
              <a:t>10/19/2020</a:t>
            </a:fld>
            <a:endParaRPr lang="en-US"/>
          </a:p>
        </p:txBody>
      </p:sp>
      <p:sp>
        <p:nvSpPr>
          <p:cNvPr id="3" name="Footer Placeholder 2"/>
          <p:cNvSpPr>
            <a:spLocks noGrp="1"/>
          </p:cNvSpPr>
          <p:nvPr>
            <p:ph type="ftr" sz="quarter" idx="11"/>
          </p:nvPr>
        </p:nvSpPr>
        <p:spPr/>
        <p:txBody>
          <a:bodyPr/>
          <a:lstStyle/>
          <a:p>
            <a:r>
              <a:rPr lang="en-US"/>
              <a:t>Add department/office name here</a:t>
            </a:r>
          </a:p>
        </p:txBody>
      </p:sp>
      <p:sp>
        <p:nvSpPr>
          <p:cNvPr id="4" name="Slide Number Placeholder 3"/>
          <p:cNvSpPr>
            <a:spLocks noGrp="1"/>
          </p:cNvSpPr>
          <p:nvPr>
            <p:ph type="sldNum" sz="quarter" idx="12"/>
          </p:nvPr>
        </p:nvSpPr>
        <p:spPr/>
        <p:txBody>
          <a:bodyPr/>
          <a:lstStyle/>
          <a:p>
            <a:fld id="{147C1B20-DEF4-46E3-B77F-0FB6B8193D90}" type="slidenum">
              <a:rPr lang="en-US" smtClean="0"/>
              <a:pPr/>
              <a:t>‹#›</a:t>
            </a:fld>
            <a:endParaRPr lang="en-US"/>
          </a:p>
        </p:txBody>
      </p:sp>
    </p:spTree>
    <p:extLst>
      <p:ext uri="{BB962C8B-B14F-4D97-AF65-F5344CB8AC3E}">
        <p14:creationId xmlns:p14="http://schemas.microsoft.com/office/powerpoint/2010/main" val="3340837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FC7D58-DA09-4034-A84F-8EB6AB85D25C}" type="datetime1">
              <a:rPr lang="en-US" smtClean="0"/>
              <a:t>10/19/2020</a:t>
            </a:fld>
            <a:endParaRPr lang="en-US"/>
          </a:p>
        </p:txBody>
      </p:sp>
      <p:sp>
        <p:nvSpPr>
          <p:cNvPr id="6" name="Footer Placeholder 5"/>
          <p:cNvSpPr>
            <a:spLocks noGrp="1"/>
          </p:cNvSpPr>
          <p:nvPr>
            <p:ph type="ftr" sz="quarter" idx="11"/>
          </p:nvPr>
        </p:nvSpPr>
        <p:spPr/>
        <p:txBody>
          <a:bodyPr/>
          <a:lstStyle/>
          <a:p>
            <a:r>
              <a:rPr lang="en-US"/>
              <a:t>Add department/office name here</a:t>
            </a:r>
          </a:p>
        </p:txBody>
      </p:sp>
      <p:sp>
        <p:nvSpPr>
          <p:cNvPr id="7" name="Slide Number Placeholder 6"/>
          <p:cNvSpPr>
            <a:spLocks noGrp="1"/>
          </p:cNvSpPr>
          <p:nvPr>
            <p:ph type="sldNum" sz="quarter" idx="12"/>
          </p:nvPr>
        </p:nvSpPr>
        <p:spPr/>
        <p:txBody>
          <a:bodyPr/>
          <a:lstStyle/>
          <a:p>
            <a:fld id="{D4B5ADC2-7248-4799-8E52-477E151C3EE9}" type="slidenum">
              <a:rPr lang="en-US" sz="1400" b="1" smtClean="0">
                <a:solidFill>
                  <a:srgbClr val="FFFFFF"/>
                </a:solidFill>
              </a:rPr>
              <a:pPr/>
              <a:t>‹#›</a:t>
            </a:fld>
            <a:endParaRPr lang="en-US"/>
          </a:p>
        </p:txBody>
      </p:sp>
    </p:spTree>
    <p:extLst>
      <p:ext uri="{BB962C8B-B14F-4D97-AF65-F5344CB8AC3E}">
        <p14:creationId xmlns:p14="http://schemas.microsoft.com/office/powerpoint/2010/main" val="640009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88FAE6-262E-46F1-B9B6-B597A6F1349A}" type="datetime1">
              <a:rPr lang="en-US" smtClean="0"/>
              <a:t>10/19/2020</a:t>
            </a:fld>
            <a:endParaRPr lang="en-US"/>
          </a:p>
        </p:txBody>
      </p:sp>
      <p:sp>
        <p:nvSpPr>
          <p:cNvPr id="6" name="Footer Placeholder 5"/>
          <p:cNvSpPr>
            <a:spLocks noGrp="1"/>
          </p:cNvSpPr>
          <p:nvPr>
            <p:ph type="ftr" sz="quarter" idx="11"/>
          </p:nvPr>
        </p:nvSpPr>
        <p:spPr/>
        <p:txBody>
          <a:bodyPr/>
          <a:lstStyle/>
          <a:p>
            <a:r>
              <a:rPr lang="en-US"/>
              <a:t>Add department/office name here</a:t>
            </a:r>
          </a:p>
        </p:txBody>
      </p:sp>
      <p:sp>
        <p:nvSpPr>
          <p:cNvPr id="7" name="Slide Number Placeholder 6"/>
          <p:cNvSpPr>
            <a:spLocks noGrp="1"/>
          </p:cNvSpPr>
          <p:nvPr>
            <p:ph type="sldNum" sz="quarter" idx="12"/>
          </p:nvPr>
        </p:nvSpPr>
        <p:spPr/>
        <p:txBody>
          <a:bodyPr/>
          <a:lstStyle/>
          <a:p>
            <a:fld id="{D4B5ADC2-7248-4799-8E52-477E151C3EE9}" type="slidenum">
              <a:rPr lang="en-US" sz="1400" b="1" smtClean="0">
                <a:solidFill>
                  <a:srgbClr val="FFFFFF"/>
                </a:solidFill>
              </a:rPr>
              <a:pPr/>
              <a:t>‹#›</a:t>
            </a:fld>
            <a:endParaRPr lang="en-US"/>
          </a:p>
        </p:txBody>
      </p:sp>
    </p:spTree>
    <p:extLst>
      <p:ext uri="{BB962C8B-B14F-4D97-AF65-F5344CB8AC3E}">
        <p14:creationId xmlns:p14="http://schemas.microsoft.com/office/powerpoint/2010/main" val="279586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B74E54-051A-4D47-A93E-73769CE8536A}" type="datetime1">
              <a:rPr lang="en-US" smtClean="0"/>
              <a:t>10/19/2020</a:t>
            </a:fld>
            <a:endParaRPr lang="en-US" sz="1400" dirty="0">
              <a:solidFill>
                <a:schemeClr val="tx2"/>
              </a:solidFill>
            </a:endParaRPr>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lgn="r"/>
            <a:r>
              <a:rPr lang="en-US" sz="1400">
                <a:solidFill>
                  <a:schemeClr val="tx2"/>
                </a:solidFill>
              </a:rPr>
              <a:t>Add department/office name here</a:t>
            </a:r>
            <a:endParaRPr lang="en-US" sz="1400" dirty="0">
              <a:solidFill>
                <a:schemeClr val="tx2"/>
              </a:solidFill>
            </a:endParaRPr>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lgn="l"/>
            <a:fld id="{D4B5ADC2-7248-4799-8E52-477E151C3EE9}" type="slidenum">
              <a:rPr lang="en-US" sz="1400" b="1" smtClean="0">
                <a:solidFill>
                  <a:srgbClr val="FFFFFF"/>
                </a:solidFill>
              </a:rPr>
              <a:pPr algn="l"/>
              <a:t>‹#›</a:t>
            </a:fld>
            <a:endParaRPr lang="en-US" sz="1600" dirty="0">
              <a:solidFill>
                <a:schemeClr val="tx2"/>
              </a:solidFill>
            </a:endParaRPr>
          </a:p>
        </p:txBody>
      </p:sp>
    </p:spTree>
    <p:extLst>
      <p:ext uri="{BB962C8B-B14F-4D97-AF65-F5344CB8AC3E}">
        <p14:creationId xmlns:p14="http://schemas.microsoft.com/office/powerpoint/2010/main" val="1937514750"/>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38" r:id="rId12"/>
    <p:sldLayoutId id="2147484139" r:id="rId13"/>
    <p:sldLayoutId id="2147484140" r:id="rId14"/>
    <p:sldLayoutId id="2147484141" r:id="rId15"/>
    <p:sldLayoutId id="2147484142" r:id="rId16"/>
    <p:sldLayoutId id="2147484143" r:id="rId17"/>
  </p:sldLayoutIdLst>
  <p:hf hd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a:spLocks noGrp="1"/>
          </p:cNvSpPr>
          <p:nvPr>
            <p:ph type="ctrTitle"/>
          </p:nvPr>
        </p:nvSpPr>
        <p:spPr/>
        <p:txBody>
          <a:bodyPr>
            <a:normAutofit/>
          </a:bodyPr>
          <a:lstStyle/>
          <a:p>
            <a:r>
              <a:rPr lang="en-US" dirty="0">
                <a:latin typeface="Times New Roman" panose="02020603050405020304" pitchFamily="18" charset="0"/>
                <a:cs typeface="Times New Roman" panose="02020603050405020304" pitchFamily="18" charset="0"/>
              </a:rPr>
              <a:t>2021 Budget Presentation</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Clerk &amp; Recorder</a:t>
            </a:r>
            <a:br>
              <a:rPr lang="en-US" dirty="0">
                <a:latin typeface="Times New Roman" panose="02020603050405020304" pitchFamily="18" charset="0"/>
                <a:cs typeface="Times New Roman" panose="02020603050405020304" pitchFamily="18" charset="0"/>
              </a:rPr>
            </a:br>
            <a:endParaRPr lang="en-U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latin typeface="Times New Roman" panose="02020603050405020304" pitchFamily="18" charset="0"/>
              <a:cs typeface="Times New Roman" panose="02020603050405020304" pitchFamily="18" charset="0"/>
            </a:endParaRPr>
          </a:p>
        </p:txBody>
      </p:sp>
      <p:sp>
        <p:nvSpPr>
          <p:cNvPr id="3" name="Rectangle 2"/>
          <p:cNvSpPr>
            <a:spLocks noGrp="1"/>
          </p:cNvSpPr>
          <p:nvPr>
            <p:ph type="subTitle" idx="1"/>
          </p:nvPr>
        </p:nvSpPr>
        <p:spPr/>
        <p:txBody>
          <a:bodyPr>
            <a:noAutofit/>
          </a:bodyPr>
          <a:lstStyle/>
          <a:p>
            <a:r>
              <a:rPr lang="en-US" dirty="0">
                <a:latin typeface="Times New Roman" panose="02020603050405020304" pitchFamily="18" charset="0"/>
                <a:cs typeface="Times New Roman" panose="02020603050405020304" pitchFamily="18" charset="0"/>
              </a:rPr>
              <a:t>Chuck Broerman, El Paso County Clerk and Recorder</a:t>
            </a:r>
          </a:p>
          <a:p>
            <a:r>
              <a:rPr lang="en-US" dirty="0">
                <a:latin typeface="Times New Roman" panose="02020603050405020304" pitchFamily="18" charset="0"/>
                <a:cs typeface="Times New Roman" panose="02020603050405020304" pitchFamily="18" charset="0"/>
              </a:rPr>
              <a:t>October 20, 2020</a:t>
            </a:r>
          </a:p>
        </p:txBody>
      </p:sp>
      <p:pic>
        <p:nvPicPr>
          <p:cNvPr id="7" name="Picture 6" descr="logo-1-T.gif"/>
          <p:cNvPicPr>
            <a:picLocks noChangeAspect="1"/>
          </p:cNvPicPr>
          <p:nvPr/>
        </p:nvPicPr>
        <p:blipFill>
          <a:blip r:embed="rId3" cstate="print"/>
          <a:stretch>
            <a:fillRect/>
          </a:stretch>
        </p:blipFill>
        <p:spPr>
          <a:xfrm>
            <a:off x="228600" y="228600"/>
            <a:ext cx="1600200" cy="158174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F9947-0830-46E9-95AD-6CF102DA3B42}"/>
              </a:ext>
            </a:extLst>
          </p:cNvPr>
          <p:cNvSpPr>
            <a:spLocks noGrp="1"/>
          </p:cNvSpPr>
          <p:nvPr>
            <p:ph type="title"/>
          </p:nvPr>
        </p:nvSpPr>
        <p:spPr>
          <a:xfrm>
            <a:off x="982132" y="3702"/>
            <a:ext cx="7704667" cy="761999"/>
          </a:xfrm>
        </p:spPr>
        <p:txBody>
          <a:bodyPr/>
          <a:lstStyle/>
          <a:p>
            <a:r>
              <a:rPr lang="en-US" dirty="0">
                <a:latin typeface="Times New Roman" panose="02020603050405020304" pitchFamily="18" charset="0"/>
                <a:cs typeface="Times New Roman" panose="02020603050405020304" pitchFamily="18" charset="0"/>
              </a:rPr>
              <a:t>Motor Vehicle</a:t>
            </a:r>
          </a:p>
        </p:txBody>
      </p:sp>
      <p:sp>
        <p:nvSpPr>
          <p:cNvPr id="3" name="Content Placeholder 2">
            <a:extLst>
              <a:ext uri="{FF2B5EF4-FFF2-40B4-BE49-F238E27FC236}">
                <a16:creationId xmlns:a16="http://schemas.microsoft.com/office/drawing/2014/main" id="{10F2BD81-30D3-448A-9630-5F6DE0BB994C}"/>
              </a:ext>
            </a:extLst>
          </p:cNvPr>
          <p:cNvSpPr>
            <a:spLocks noGrp="1"/>
          </p:cNvSpPr>
          <p:nvPr>
            <p:ph idx="1"/>
          </p:nvPr>
        </p:nvSpPr>
        <p:spPr>
          <a:xfrm>
            <a:off x="1447801" y="794013"/>
            <a:ext cx="3124200" cy="5454387"/>
          </a:xfrm>
        </p:spPr>
        <p:txBody>
          <a:bodyPr>
            <a:normAutofit fontScale="47500" lnSpcReduction="20000"/>
          </a:bodyPr>
          <a:lstStyle/>
          <a:p>
            <a:pPr marL="0" indent="0">
              <a:buNone/>
            </a:pPr>
            <a:r>
              <a:rPr lang="en-US" sz="3400" b="1" dirty="0">
                <a:latin typeface="Times New Roman" panose="02020603050405020304" pitchFamily="18" charset="0"/>
                <a:cs typeface="Times New Roman" panose="02020603050405020304" pitchFamily="18" charset="0"/>
              </a:rPr>
              <a:t>Transaction by Appointment </a:t>
            </a:r>
          </a:p>
          <a:p>
            <a:r>
              <a:rPr lang="en-US" sz="3400" dirty="0">
                <a:latin typeface="Times New Roman" panose="02020603050405020304" pitchFamily="18" charset="0"/>
                <a:cs typeface="Times New Roman" panose="02020603050405020304" pitchFamily="18" charset="0"/>
              </a:rPr>
              <a:t>75% of pre-COVID levels</a:t>
            </a:r>
          </a:p>
          <a:p>
            <a:r>
              <a:rPr lang="en-US" sz="3400" dirty="0">
                <a:latin typeface="Times New Roman" panose="02020603050405020304" pitchFamily="18" charset="0"/>
                <a:cs typeface="Times New Roman" panose="02020603050405020304" pitchFamily="18" charset="0"/>
              </a:rPr>
              <a:t>2019-440,000 transactions</a:t>
            </a:r>
          </a:p>
          <a:p>
            <a:r>
              <a:rPr lang="en-US" sz="3400" dirty="0">
                <a:latin typeface="Times New Roman" panose="02020603050405020304" pitchFamily="18" charset="0"/>
                <a:cs typeface="Times New Roman" panose="02020603050405020304" pitchFamily="18" charset="0"/>
              </a:rPr>
              <a:t>Currently at 240,000 total in-person transactions (Titles/Registration/Driver’s License)</a:t>
            </a:r>
          </a:p>
          <a:p>
            <a:r>
              <a:rPr lang="en-US" sz="3400" dirty="0">
                <a:latin typeface="Times New Roman" panose="02020603050405020304" pitchFamily="18" charset="0"/>
                <a:cs typeface="Times New Roman" panose="02020603050405020304" pitchFamily="18" charset="0"/>
              </a:rPr>
              <a:t>Projection of 300,000 transactions by year end</a:t>
            </a:r>
          </a:p>
          <a:p>
            <a:pPr marL="0" indent="0">
              <a:buNone/>
            </a:pPr>
            <a:endParaRPr lang="en-US" sz="3400" dirty="0">
              <a:latin typeface="Times New Roman" panose="02020603050405020304" pitchFamily="18" charset="0"/>
              <a:cs typeface="Times New Roman" panose="02020603050405020304" pitchFamily="18" charset="0"/>
            </a:endParaRPr>
          </a:p>
          <a:p>
            <a:pPr marL="0" indent="0">
              <a:buNone/>
            </a:pPr>
            <a:r>
              <a:rPr lang="en-US" sz="3400" b="1" dirty="0">
                <a:latin typeface="Times New Roman" panose="02020603050405020304" pitchFamily="18" charset="0"/>
                <a:cs typeface="Times New Roman" panose="02020603050405020304" pitchFamily="18" charset="0"/>
              </a:rPr>
              <a:t>Driver’s License Transactions</a:t>
            </a:r>
          </a:p>
          <a:p>
            <a:r>
              <a:rPr lang="en-US" sz="3400" dirty="0">
                <a:latin typeface="Times New Roman" panose="02020603050405020304" pitchFamily="18" charset="0"/>
                <a:cs typeface="Times New Roman" panose="02020603050405020304" pitchFamily="18" charset="0"/>
              </a:rPr>
              <a:t>Year to Date-47,700</a:t>
            </a:r>
          </a:p>
          <a:p>
            <a:r>
              <a:rPr lang="en-US" sz="3400" dirty="0">
                <a:latin typeface="Times New Roman" panose="02020603050405020304" pitchFamily="18" charset="0"/>
                <a:cs typeface="Times New Roman" panose="02020603050405020304" pitchFamily="18" charset="0"/>
              </a:rPr>
              <a:t>Projection-60,000</a:t>
            </a:r>
            <a:endParaRPr lang="en-US" sz="3400" b="1" dirty="0">
              <a:latin typeface="Times New Roman" panose="02020603050405020304" pitchFamily="18" charset="0"/>
              <a:cs typeface="Times New Roman" panose="02020603050405020304" pitchFamily="18" charset="0"/>
            </a:endParaRPr>
          </a:p>
          <a:p>
            <a:pPr marL="0" indent="0">
              <a:buNone/>
            </a:pPr>
            <a:r>
              <a:rPr lang="en-US" sz="3400" dirty="0">
                <a:latin typeface="Times New Roman" panose="02020603050405020304" pitchFamily="18" charset="0"/>
                <a:cs typeface="Times New Roman" panose="02020603050405020304" pitchFamily="18" charset="0"/>
              </a:rPr>
              <a:t>2019 Actual </a:t>
            </a:r>
          </a:p>
          <a:p>
            <a:r>
              <a:rPr lang="en-US" sz="3400" dirty="0">
                <a:latin typeface="Times New Roman" panose="02020603050405020304" pitchFamily="18" charset="0"/>
                <a:cs typeface="Times New Roman" panose="02020603050405020304" pitchFamily="18" charset="0"/>
              </a:rPr>
              <a:t>97,000</a:t>
            </a:r>
          </a:p>
          <a:p>
            <a:pPr marL="0" indent="0">
              <a:buNone/>
            </a:pPr>
            <a:r>
              <a:rPr lang="en-US" sz="3400" dirty="0">
                <a:latin typeface="Times New Roman" panose="02020603050405020304" pitchFamily="18" charset="0"/>
                <a:cs typeface="Times New Roman" panose="02020603050405020304" pitchFamily="18" charset="0"/>
              </a:rPr>
              <a:t>	</a:t>
            </a:r>
          </a:p>
          <a:p>
            <a:pPr marL="0" indent="0">
              <a:buNone/>
            </a:pPr>
            <a:endParaRPr lang="en-US" dirty="0"/>
          </a:p>
        </p:txBody>
      </p:sp>
      <p:sp>
        <p:nvSpPr>
          <p:cNvPr id="4" name="Footer Placeholder 3">
            <a:extLst>
              <a:ext uri="{FF2B5EF4-FFF2-40B4-BE49-F238E27FC236}">
                <a16:creationId xmlns:a16="http://schemas.microsoft.com/office/drawing/2014/main" id="{C27DBF7A-FFF0-4309-9D13-CF7E9825EA05}"/>
              </a:ext>
            </a:extLst>
          </p:cNvPr>
          <p:cNvSpPr>
            <a:spLocks noGrp="1"/>
          </p:cNvSpPr>
          <p:nvPr>
            <p:ph type="ftr" sz="quarter" idx="11"/>
          </p:nvPr>
        </p:nvSpPr>
        <p:spPr/>
        <p:txBody>
          <a:bodyPr/>
          <a:lstStyle/>
          <a:p>
            <a:r>
              <a:rPr lang="en-US" dirty="0">
                <a:latin typeface="Times New Roman" panose="02020603050405020304" pitchFamily="18" charset="0"/>
                <a:cs typeface="Times New Roman" panose="02020603050405020304" pitchFamily="18" charset="0"/>
              </a:rPr>
              <a:t>Clerk and Recorder</a:t>
            </a:r>
          </a:p>
        </p:txBody>
      </p:sp>
      <p:sp>
        <p:nvSpPr>
          <p:cNvPr id="5" name="Slide Number Placeholder 4">
            <a:extLst>
              <a:ext uri="{FF2B5EF4-FFF2-40B4-BE49-F238E27FC236}">
                <a16:creationId xmlns:a16="http://schemas.microsoft.com/office/drawing/2014/main" id="{274A18A3-4F05-4EDF-8B58-55D3D8A4A812}"/>
              </a:ext>
            </a:extLst>
          </p:cNvPr>
          <p:cNvSpPr>
            <a:spLocks noGrp="1"/>
          </p:cNvSpPr>
          <p:nvPr>
            <p:ph type="sldNum" sz="quarter" idx="12"/>
          </p:nvPr>
        </p:nvSpPr>
        <p:spPr/>
        <p:txBody>
          <a:bodyPr/>
          <a:lstStyle/>
          <a:p>
            <a:fld id="{D4B5ADC2-7248-4799-8E52-477E151C3EE9}" type="slidenum">
              <a:rPr lang="en-US" sz="1400" b="1" smtClean="0">
                <a:solidFill>
                  <a:srgbClr val="FFFFFF"/>
                </a:solidFill>
              </a:rPr>
              <a:pPr/>
              <a:t>10</a:t>
            </a:fld>
            <a:endParaRPr lang="en-US" dirty="0"/>
          </a:p>
        </p:txBody>
      </p:sp>
      <p:sp>
        <p:nvSpPr>
          <p:cNvPr id="6" name="Content Placeholder 2">
            <a:extLst>
              <a:ext uri="{FF2B5EF4-FFF2-40B4-BE49-F238E27FC236}">
                <a16:creationId xmlns:a16="http://schemas.microsoft.com/office/drawing/2014/main" id="{509CBFC1-6093-44F1-9770-0AD8F2B70C25}"/>
              </a:ext>
            </a:extLst>
          </p:cNvPr>
          <p:cNvSpPr txBox="1">
            <a:spLocks/>
          </p:cNvSpPr>
          <p:nvPr/>
        </p:nvSpPr>
        <p:spPr>
          <a:xfrm>
            <a:off x="5105400" y="826027"/>
            <a:ext cx="3124200" cy="526997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en-US" sz="1600" b="1" dirty="0">
                <a:latin typeface="Times New Roman" panose="02020603050405020304" pitchFamily="18" charset="0"/>
                <a:cs typeface="Times New Roman" panose="02020603050405020304" pitchFamily="18" charset="0"/>
              </a:rPr>
              <a:t>Kiosk Transactions Year to Date</a:t>
            </a:r>
          </a:p>
          <a:p>
            <a:r>
              <a:rPr lang="en-US" sz="1600" dirty="0">
                <a:latin typeface="Times New Roman" panose="02020603050405020304" pitchFamily="18" charset="0"/>
                <a:cs typeface="Times New Roman" panose="02020603050405020304" pitchFamily="18" charset="0"/>
              </a:rPr>
              <a:t>55,000</a:t>
            </a:r>
          </a:p>
          <a:p>
            <a:pPr marL="0" indent="0">
              <a:buFont typeface="Arial"/>
              <a:buNone/>
            </a:pPr>
            <a:r>
              <a:rPr lang="en-US" sz="1600" dirty="0">
                <a:latin typeface="Times New Roman" panose="02020603050405020304" pitchFamily="18" charset="0"/>
                <a:cs typeface="Times New Roman" panose="02020603050405020304" pitchFamily="18" charset="0"/>
              </a:rPr>
              <a:t>Projected </a:t>
            </a:r>
          </a:p>
          <a:p>
            <a:r>
              <a:rPr lang="en-US" sz="1600" dirty="0">
                <a:latin typeface="Times New Roman" panose="02020603050405020304" pitchFamily="18" charset="0"/>
                <a:cs typeface="Times New Roman" panose="02020603050405020304" pitchFamily="18" charset="0"/>
              </a:rPr>
              <a:t>70,000</a:t>
            </a:r>
          </a:p>
          <a:p>
            <a:pPr marL="0" indent="0">
              <a:buFont typeface="Arial"/>
              <a:buNone/>
            </a:pPr>
            <a:r>
              <a:rPr lang="en-US" sz="1600" dirty="0">
                <a:latin typeface="Times New Roman" panose="02020603050405020304" pitchFamily="18" charset="0"/>
                <a:cs typeface="Times New Roman" panose="02020603050405020304" pitchFamily="18" charset="0"/>
              </a:rPr>
              <a:t>2019 Actual</a:t>
            </a:r>
          </a:p>
          <a:p>
            <a:r>
              <a:rPr lang="en-US" sz="1600" dirty="0">
                <a:latin typeface="Times New Roman" panose="02020603050405020304" pitchFamily="18" charset="0"/>
                <a:cs typeface="Times New Roman" panose="02020603050405020304" pitchFamily="18" charset="0"/>
              </a:rPr>
              <a:t> 63,000</a:t>
            </a:r>
          </a:p>
          <a:p>
            <a:pPr marL="0" indent="0">
              <a:buFont typeface="Arial"/>
              <a:buNone/>
            </a:pPr>
            <a:endParaRPr lang="en-US" sz="1600" dirty="0">
              <a:latin typeface="Times New Roman" panose="02020603050405020304" pitchFamily="18" charset="0"/>
              <a:cs typeface="Times New Roman" panose="02020603050405020304" pitchFamily="18" charset="0"/>
            </a:endParaRPr>
          </a:p>
          <a:p>
            <a:pPr marL="0" indent="0">
              <a:buFont typeface="Arial"/>
              <a:buNone/>
            </a:pPr>
            <a:r>
              <a:rPr lang="en-US" sz="1600" b="1" dirty="0">
                <a:latin typeface="Times New Roman" panose="02020603050405020304" pitchFamily="18" charset="0"/>
                <a:cs typeface="Times New Roman" panose="02020603050405020304" pitchFamily="18" charset="0"/>
              </a:rPr>
              <a:t>E-Services Year to Date</a:t>
            </a:r>
          </a:p>
          <a:p>
            <a:r>
              <a:rPr lang="en-US" sz="1600" dirty="0">
                <a:latin typeface="Times New Roman" panose="02020603050405020304" pitchFamily="18" charset="0"/>
                <a:cs typeface="Times New Roman" panose="02020603050405020304" pitchFamily="18" charset="0"/>
              </a:rPr>
              <a:t>194,503 (has doubled to 1,000 transactions a day)</a:t>
            </a:r>
          </a:p>
          <a:p>
            <a:r>
              <a:rPr lang="en-US" sz="1600" dirty="0">
                <a:latin typeface="Times New Roman" panose="02020603050405020304" pitchFamily="18" charset="0"/>
                <a:cs typeface="Times New Roman" panose="02020603050405020304" pitchFamily="18" charset="0"/>
              </a:rPr>
              <a:t>30,800 Phone transactions</a:t>
            </a:r>
          </a:p>
          <a:p>
            <a:r>
              <a:rPr lang="en-US" sz="1600" dirty="0">
                <a:latin typeface="Times New Roman" panose="02020603050405020304" pitchFamily="18" charset="0"/>
                <a:cs typeface="Times New Roman" panose="02020603050405020304" pitchFamily="18" charset="0"/>
              </a:rPr>
              <a:t>74,020 Mail Transactions</a:t>
            </a:r>
          </a:p>
          <a:p>
            <a:pPr marL="0" indent="0">
              <a:buFont typeface="Arial"/>
              <a:buNone/>
            </a:pPr>
            <a:endParaRPr lang="en-US" dirty="0"/>
          </a:p>
        </p:txBody>
      </p:sp>
    </p:spTree>
    <p:extLst>
      <p:ext uri="{BB962C8B-B14F-4D97-AF65-F5344CB8AC3E}">
        <p14:creationId xmlns:p14="http://schemas.microsoft.com/office/powerpoint/2010/main" val="3704383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BD57B-44C1-4544-9F4B-E0A39ECC1A90}"/>
              </a:ext>
            </a:extLst>
          </p:cNvPr>
          <p:cNvSpPr>
            <a:spLocks noGrp="1"/>
          </p:cNvSpPr>
          <p:nvPr>
            <p:ph type="title"/>
          </p:nvPr>
        </p:nvSpPr>
        <p:spPr>
          <a:xfrm>
            <a:off x="982133" y="183884"/>
            <a:ext cx="7704667" cy="401636"/>
          </a:xfrm>
        </p:spPr>
        <p:txBody>
          <a:bodyPr>
            <a:normAutofit fontScale="90000"/>
          </a:bodyPr>
          <a:lstStyle/>
          <a:p>
            <a:r>
              <a:rPr lang="en-US" dirty="0">
                <a:latin typeface="Times New Roman" panose="02020603050405020304" pitchFamily="18" charset="0"/>
                <a:cs typeface="Times New Roman" panose="02020603050405020304" pitchFamily="18" charset="0"/>
              </a:rPr>
              <a:t>Revenue</a:t>
            </a:r>
          </a:p>
        </p:txBody>
      </p:sp>
      <p:graphicFrame>
        <p:nvGraphicFramePr>
          <p:cNvPr id="6" name="Content Placeholder 5">
            <a:extLst>
              <a:ext uri="{FF2B5EF4-FFF2-40B4-BE49-F238E27FC236}">
                <a16:creationId xmlns:a16="http://schemas.microsoft.com/office/drawing/2014/main" id="{00000000-0008-0000-0700-000002000000}"/>
              </a:ext>
            </a:extLst>
          </p:cNvPr>
          <p:cNvGraphicFramePr>
            <a:graphicFrameLocks noGrp="1"/>
          </p:cNvGraphicFramePr>
          <p:nvPr>
            <p:ph idx="1"/>
            <p:extLst>
              <p:ext uri="{D42A27DB-BD31-4B8C-83A1-F6EECF244321}">
                <p14:modId xmlns:p14="http://schemas.microsoft.com/office/powerpoint/2010/main" val="3534126594"/>
              </p:ext>
            </p:extLst>
          </p:nvPr>
        </p:nvGraphicFramePr>
        <p:xfrm>
          <a:off x="982663" y="914400"/>
          <a:ext cx="7704137" cy="5084763"/>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EC46D8B8-2205-4B14-9BA7-074A44967118}"/>
              </a:ext>
            </a:extLst>
          </p:cNvPr>
          <p:cNvSpPr>
            <a:spLocks noGrp="1"/>
          </p:cNvSpPr>
          <p:nvPr>
            <p:ph type="ftr" sz="quarter" idx="11"/>
          </p:nvPr>
        </p:nvSpPr>
        <p:spPr/>
        <p:txBody>
          <a:bodyPr/>
          <a:lstStyle/>
          <a:p>
            <a:r>
              <a:rPr lang="en-US" dirty="0">
                <a:latin typeface="Times New Roman" panose="02020603050405020304" pitchFamily="18" charset="0"/>
                <a:cs typeface="Times New Roman" panose="02020603050405020304" pitchFamily="18" charset="0"/>
              </a:rPr>
              <a:t>Clerk and Recorder</a:t>
            </a:r>
          </a:p>
        </p:txBody>
      </p:sp>
      <p:sp>
        <p:nvSpPr>
          <p:cNvPr id="5" name="Slide Number Placeholder 4">
            <a:extLst>
              <a:ext uri="{FF2B5EF4-FFF2-40B4-BE49-F238E27FC236}">
                <a16:creationId xmlns:a16="http://schemas.microsoft.com/office/drawing/2014/main" id="{B4D0D7B6-A8D0-4985-AFD8-C2B5D44DDA0D}"/>
              </a:ext>
            </a:extLst>
          </p:cNvPr>
          <p:cNvSpPr>
            <a:spLocks noGrp="1"/>
          </p:cNvSpPr>
          <p:nvPr>
            <p:ph type="sldNum" sz="quarter" idx="12"/>
          </p:nvPr>
        </p:nvSpPr>
        <p:spPr/>
        <p:txBody>
          <a:bodyPr/>
          <a:lstStyle/>
          <a:p>
            <a:fld id="{D4B5ADC2-7248-4799-8E52-477E151C3EE9}" type="slidenum">
              <a:rPr lang="en-US" sz="1400" b="1" smtClean="0">
                <a:solidFill>
                  <a:srgbClr val="FFFFFF"/>
                </a:solidFill>
              </a:rPr>
              <a:pPr/>
              <a:t>11</a:t>
            </a:fld>
            <a:endParaRPr lang="en-US" dirty="0"/>
          </a:p>
        </p:txBody>
      </p:sp>
    </p:spTree>
    <p:extLst>
      <p:ext uri="{BB962C8B-B14F-4D97-AF65-F5344CB8AC3E}">
        <p14:creationId xmlns:p14="http://schemas.microsoft.com/office/powerpoint/2010/main" val="1333777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00000000-0008-0000-0000-000003000000}"/>
              </a:ext>
            </a:extLst>
          </p:cNvPr>
          <p:cNvGraphicFramePr>
            <a:graphicFrameLocks noGrp="1"/>
          </p:cNvGraphicFramePr>
          <p:nvPr>
            <p:ph idx="1"/>
            <p:extLst>
              <p:ext uri="{D42A27DB-BD31-4B8C-83A1-F6EECF244321}">
                <p14:modId xmlns:p14="http://schemas.microsoft.com/office/powerpoint/2010/main" val="165618070"/>
              </p:ext>
            </p:extLst>
          </p:nvPr>
        </p:nvGraphicFramePr>
        <p:xfrm>
          <a:off x="982663" y="762000"/>
          <a:ext cx="7704137" cy="5237163"/>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2496F365-2A1D-4895-9B7D-120EA8289D18}"/>
              </a:ext>
            </a:extLst>
          </p:cNvPr>
          <p:cNvSpPr>
            <a:spLocks noGrp="1"/>
          </p:cNvSpPr>
          <p:nvPr>
            <p:ph type="ftr" sz="quarter" idx="11"/>
          </p:nvPr>
        </p:nvSpPr>
        <p:spPr/>
        <p:txBody>
          <a:bodyPr/>
          <a:lstStyle/>
          <a:p>
            <a:r>
              <a:rPr lang="en-US" dirty="0">
                <a:latin typeface="Times New Roman" panose="02020603050405020304" pitchFamily="18" charset="0"/>
                <a:cs typeface="Times New Roman" panose="02020603050405020304" pitchFamily="18" charset="0"/>
              </a:rPr>
              <a:t>Clerk and Recorder</a:t>
            </a:r>
          </a:p>
        </p:txBody>
      </p:sp>
      <p:sp>
        <p:nvSpPr>
          <p:cNvPr id="5" name="Slide Number Placeholder 4">
            <a:extLst>
              <a:ext uri="{FF2B5EF4-FFF2-40B4-BE49-F238E27FC236}">
                <a16:creationId xmlns:a16="http://schemas.microsoft.com/office/drawing/2014/main" id="{208AF58F-D97B-43F0-ABD0-A67DA0FD58FC}"/>
              </a:ext>
            </a:extLst>
          </p:cNvPr>
          <p:cNvSpPr>
            <a:spLocks noGrp="1"/>
          </p:cNvSpPr>
          <p:nvPr>
            <p:ph type="sldNum" sz="quarter" idx="12"/>
          </p:nvPr>
        </p:nvSpPr>
        <p:spPr/>
        <p:txBody>
          <a:bodyPr/>
          <a:lstStyle/>
          <a:p>
            <a:fld id="{D4B5ADC2-7248-4799-8E52-477E151C3EE9}" type="slidenum">
              <a:rPr lang="en-US" sz="1400" b="1" smtClean="0">
                <a:solidFill>
                  <a:srgbClr val="FFFFFF"/>
                </a:solidFill>
              </a:rPr>
              <a:pPr/>
              <a:t>12</a:t>
            </a:fld>
            <a:endParaRPr lang="en-US" dirty="0"/>
          </a:p>
        </p:txBody>
      </p:sp>
      <p:sp>
        <p:nvSpPr>
          <p:cNvPr id="7" name="Title 1">
            <a:extLst>
              <a:ext uri="{FF2B5EF4-FFF2-40B4-BE49-F238E27FC236}">
                <a16:creationId xmlns:a16="http://schemas.microsoft.com/office/drawing/2014/main" id="{7AAF6031-FBAD-48FB-9854-A4FBFAD7060A}"/>
              </a:ext>
            </a:extLst>
          </p:cNvPr>
          <p:cNvSpPr>
            <a:spLocks noGrp="1"/>
          </p:cNvSpPr>
          <p:nvPr>
            <p:ph type="title"/>
          </p:nvPr>
        </p:nvSpPr>
        <p:spPr>
          <a:xfrm>
            <a:off x="982133" y="426721"/>
            <a:ext cx="7704667" cy="401636"/>
          </a:xfrm>
        </p:spPr>
        <p:txBody>
          <a:bodyPr>
            <a:noAutofit/>
          </a:bodyPr>
          <a:lstStyle/>
          <a:p>
            <a:pPr>
              <a:defRPr sz="1400" b="0" i="0" u="none" strike="noStrike" kern="1200" spc="0" baseline="0">
                <a:solidFill>
                  <a:prstClr val="black">
                    <a:lumMod val="65000"/>
                    <a:lumOff val="35000"/>
                  </a:prstClr>
                </a:solidFill>
                <a:latin typeface="+mn-lt"/>
                <a:ea typeface="+mn-ea"/>
                <a:cs typeface="+mn-cs"/>
              </a:defRPr>
            </a:pPr>
            <a:r>
              <a:rPr lang="en-US" sz="3600" dirty="0">
                <a:latin typeface="Times New Roman" panose="02020603050405020304" pitchFamily="18" charset="0"/>
                <a:cs typeface="Times New Roman" panose="02020603050405020304" pitchFamily="18" charset="0"/>
              </a:rPr>
              <a:t>Dealer Desk Transactions</a:t>
            </a:r>
          </a:p>
        </p:txBody>
      </p:sp>
    </p:spTree>
    <p:extLst>
      <p:ext uri="{BB962C8B-B14F-4D97-AF65-F5344CB8AC3E}">
        <p14:creationId xmlns:p14="http://schemas.microsoft.com/office/powerpoint/2010/main" val="3741141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1A13E-70F2-44CE-8E70-DA495D212702}"/>
              </a:ext>
            </a:extLst>
          </p:cNvPr>
          <p:cNvSpPr>
            <a:spLocks noGrp="1"/>
          </p:cNvSpPr>
          <p:nvPr>
            <p:ph type="title"/>
          </p:nvPr>
        </p:nvSpPr>
        <p:spPr>
          <a:xfrm>
            <a:off x="982133" y="457201"/>
            <a:ext cx="7704667" cy="838199"/>
          </a:xfrm>
        </p:spPr>
        <p:txBody>
          <a:bodyPr>
            <a:normAutofit/>
          </a:bodyPr>
          <a:lstStyle/>
          <a:p>
            <a:r>
              <a:rPr lang="en-US" sz="3600" dirty="0">
                <a:latin typeface="Times New Roman" panose="02020603050405020304" pitchFamily="18" charset="0"/>
                <a:cs typeface="Times New Roman" panose="02020603050405020304" pitchFamily="18" charset="0"/>
              </a:rPr>
              <a:t>Recording</a:t>
            </a:r>
          </a:p>
        </p:txBody>
      </p:sp>
      <p:sp>
        <p:nvSpPr>
          <p:cNvPr id="3" name="Content Placeholder 2">
            <a:extLst>
              <a:ext uri="{FF2B5EF4-FFF2-40B4-BE49-F238E27FC236}">
                <a16:creationId xmlns:a16="http://schemas.microsoft.com/office/drawing/2014/main" id="{F7F405FB-6D5D-47C6-830E-62CA18A64B8A}"/>
              </a:ext>
            </a:extLst>
          </p:cNvPr>
          <p:cNvSpPr>
            <a:spLocks noGrp="1"/>
          </p:cNvSpPr>
          <p:nvPr>
            <p:ph idx="1"/>
          </p:nvPr>
        </p:nvSpPr>
        <p:spPr>
          <a:xfrm>
            <a:off x="982133" y="1371600"/>
            <a:ext cx="7704667" cy="2057400"/>
          </a:xfrm>
        </p:spPr>
        <p:txBody>
          <a:bodyPr/>
          <a:lstStyle/>
          <a:p>
            <a:r>
              <a:rPr lang="en-US" dirty="0">
                <a:latin typeface="Times New Roman" panose="02020603050405020304" pitchFamily="18" charset="0"/>
                <a:cs typeface="Times New Roman" panose="02020603050405020304" pitchFamily="18" charset="0"/>
              </a:rPr>
              <a:t>Significant increase in recording transactions due to lower interest rates and re-fi to infuse cash into personal small businesses</a:t>
            </a:r>
          </a:p>
        </p:txBody>
      </p:sp>
      <p:sp>
        <p:nvSpPr>
          <p:cNvPr id="4" name="Footer Placeholder 3">
            <a:extLst>
              <a:ext uri="{FF2B5EF4-FFF2-40B4-BE49-F238E27FC236}">
                <a16:creationId xmlns:a16="http://schemas.microsoft.com/office/drawing/2014/main" id="{DDBBC1E6-0B3A-40DF-AE4A-AC6BB8B425C5}"/>
              </a:ext>
            </a:extLst>
          </p:cNvPr>
          <p:cNvSpPr>
            <a:spLocks noGrp="1"/>
          </p:cNvSpPr>
          <p:nvPr>
            <p:ph type="ftr" sz="quarter" idx="11"/>
          </p:nvPr>
        </p:nvSpPr>
        <p:spPr/>
        <p:txBody>
          <a:bodyPr/>
          <a:lstStyle/>
          <a:p>
            <a:r>
              <a:rPr lang="en-US" dirty="0">
                <a:latin typeface="Times New Roman" panose="02020603050405020304" pitchFamily="18" charset="0"/>
                <a:cs typeface="Times New Roman" panose="02020603050405020304" pitchFamily="18" charset="0"/>
              </a:rPr>
              <a:t>Clerk and Recorder</a:t>
            </a:r>
          </a:p>
        </p:txBody>
      </p:sp>
      <p:sp>
        <p:nvSpPr>
          <p:cNvPr id="5" name="Slide Number Placeholder 4">
            <a:extLst>
              <a:ext uri="{FF2B5EF4-FFF2-40B4-BE49-F238E27FC236}">
                <a16:creationId xmlns:a16="http://schemas.microsoft.com/office/drawing/2014/main" id="{E4B12EA7-627E-4819-BEED-0EDA1F9A38D3}"/>
              </a:ext>
            </a:extLst>
          </p:cNvPr>
          <p:cNvSpPr>
            <a:spLocks noGrp="1"/>
          </p:cNvSpPr>
          <p:nvPr>
            <p:ph type="sldNum" sz="quarter" idx="12"/>
          </p:nvPr>
        </p:nvSpPr>
        <p:spPr/>
        <p:txBody>
          <a:bodyPr/>
          <a:lstStyle/>
          <a:p>
            <a:fld id="{D4B5ADC2-7248-4799-8E52-477E151C3EE9}" type="slidenum">
              <a:rPr lang="en-US" sz="1400" b="1" smtClean="0">
                <a:solidFill>
                  <a:srgbClr val="FFFFFF"/>
                </a:solidFill>
              </a:rPr>
              <a:pPr/>
              <a:t>13</a:t>
            </a:fld>
            <a:endParaRPr lang="en-US" dirty="0"/>
          </a:p>
        </p:txBody>
      </p:sp>
    </p:spTree>
    <p:extLst>
      <p:ext uri="{BB962C8B-B14F-4D97-AF65-F5344CB8AC3E}">
        <p14:creationId xmlns:p14="http://schemas.microsoft.com/office/powerpoint/2010/main" val="2767928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F33BF-4FF5-4052-8F2F-11A9F76125CB}"/>
              </a:ext>
            </a:extLst>
          </p:cNvPr>
          <p:cNvSpPr>
            <a:spLocks noGrp="1"/>
          </p:cNvSpPr>
          <p:nvPr>
            <p:ph type="title"/>
          </p:nvPr>
        </p:nvSpPr>
        <p:spPr>
          <a:xfrm>
            <a:off x="982133" y="457201"/>
            <a:ext cx="7704667" cy="838199"/>
          </a:xfrm>
        </p:spPr>
        <p:txBody>
          <a:bodyPr>
            <a:normAutofit/>
          </a:bodyPr>
          <a:lstStyle/>
          <a:p>
            <a:r>
              <a:rPr lang="en-US" sz="3600" dirty="0">
                <a:latin typeface="Times New Roman" panose="02020603050405020304" pitchFamily="18" charset="0"/>
                <a:cs typeface="Times New Roman" panose="02020603050405020304" pitchFamily="18" charset="0"/>
              </a:rPr>
              <a:t>Elections</a:t>
            </a:r>
          </a:p>
        </p:txBody>
      </p:sp>
      <p:sp>
        <p:nvSpPr>
          <p:cNvPr id="3" name="Content Placeholder 2">
            <a:extLst>
              <a:ext uri="{FF2B5EF4-FFF2-40B4-BE49-F238E27FC236}">
                <a16:creationId xmlns:a16="http://schemas.microsoft.com/office/drawing/2014/main" id="{17FBDFF0-35D3-4AEA-8090-51A2E8D25DA4}"/>
              </a:ext>
            </a:extLst>
          </p:cNvPr>
          <p:cNvSpPr>
            <a:spLocks noGrp="1"/>
          </p:cNvSpPr>
          <p:nvPr>
            <p:ph idx="1"/>
          </p:nvPr>
        </p:nvSpPr>
        <p:spPr>
          <a:xfrm>
            <a:off x="982133" y="1295400"/>
            <a:ext cx="7704667" cy="3048000"/>
          </a:xfrm>
        </p:spPr>
        <p:txBody>
          <a:bodyPr/>
          <a:lstStyle/>
          <a:p>
            <a:r>
              <a:rPr lang="en-US" dirty="0">
                <a:latin typeface="Times New Roman" panose="02020603050405020304" pitchFamily="18" charset="0"/>
                <a:cs typeface="Times New Roman" panose="02020603050405020304" pitchFamily="18" charset="0"/>
              </a:rPr>
              <a:t>Presidential Primary 205,452 ballots cast</a:t>
            </a:r>
          </a:p>
          <a:p>
            <a:r>
              <a:rPr lang="en-US" dirty="0">
                <a:latin typeface="Times New Roman" panose="02020603050405020304" pitchFamily="18" charset="0"/>
                <a:cs typeface="Times New Roman" panose="02020603050405020304" pitchFamily="18" charset="0"/>
              </a:rPr>
              <a:t>State June Primary 173,229 ballots cast</a:t>
            </a:r>
          </a:p>
          <a:p>
            <a:r>
              <a:rPr lang="en-US" dirty="0">
                <a:latin typeface="Times New Roman" panose="02020603050405020304" pitchFamily="18" charset="0"/>
                <a:cs typeface="Times New Roman" panose="02020603050405020304" pitchFamily="18" charset="0"/>
              </a:rPr>
              <a:t>Presidential General Election projection 375k ballots cast</a:t>
            </a:r>
          </a:p>
          <a:p>
            <a:r>
              <a:rPr lang="en-US" dirty="0">
                <a:latin typeface="Times New Roman" panose="02020603050405020304" pitchFamily="18" charset="0"/>
                <a:cs typeface="Times New Roman" panose="02020603050405020304" pitchFamily="18" charset="0"/>
              </a:rPr>
              <a:t>Single Election in 2021-Coordinated Election in November</a:t>
            </a:r>
          </a:p>
        </p:txBody>
      </p:sp>
      <p:sp>
        <p:nvSpPr>
          <p:cNvPr id="4" name="Footer Placeholder 3">
            <a:extLst>
              <a:ext uri="{FF2B5EF4-FFF2-40B4-BE49-F238E27FC236}">
                <a16:creationId xmlns:a16="http://schemas.microsoft.com/office/drawing/2014/main" id="{C9D698C4-F072-4764-B5DC-0ADDEB5539F1}"/>
              </a:ext>
            </a:extLst>
          </p:cNvPr>
          <p:cNvSpPr>
            <a:spLocks noGrp="1"/>
          </p:cNvSpPr>
          <p:nvPr>
            <p:ph type="ftr" sz="quarter" idx="11"/>
          </p:nvPr>
        </p:nvSpPr>
        <p:spPr/>
        <p:txBody>
          <a:bodyPr/>
          <a:lstStyle/>
          <a:p>
            <a:r>
              <a:rPr lang="en-US" dirty="0">
                <a:latin typeface="Times New Roman" panose="02020603050405020304" pitchFamily="18" charset="0"/>
                <a:cs typeface="Times New Roman" panose="02020603050405020304" pitchFamily="18" charset="0"/>
              </a:rPr>
              <a:t>Clerk and Recorder</a:t>
            </a:r>
          </a:p>
        </p:txBody>
      </p:sp>
      <p:sp>
        <p:nvSpPr>
          <p:cNvPr id="5" name="Slide Number Placeholder 4">
            <a:extLst>
              <a:ext uri="{FF2B5EF4-FFF2-40B4-BE49-F238E27FC236}">
                <a16:creationId xmlns:a16="http://schemas.microsoft.com/office/drawing/2014/main" id="{5559A1B4-97B3-4395-987D-3F3402528DAF}"/>
              </a:ext>
            </a:extLst>
          </p:cNvPr>
          <p:cNvSpPr>
            <a:spLocks noGrp="1"/>
          </p:cNvSpPr>
          <p:nvPr>
            <p:ph type="sldNum" sz="quarter" idx="12"/>
          </p:nvPr>
        </p:nvSpPr>
        <p:spPr/>
        <p:txBody>
          <a:bodyPr/>
          <a:lstStyle/>
          <a:p>
            <a:fld id="{D4B5ADC2-7248-4799-8E52-477E151C3EE9}" type="slidenum">
              <a:rPr lang="en-US" sz="1400" b="1" smtClean="0">
                <a:solidFill>
                  <a:srgbClr val="FFFFFF"/>
                </a:solidFill>
              </a:rPr>
              <a:pPr/>
              <a:t>14</a:t>
            </a:fld>
            <a:endParaRPr lang="en-US" dirty="0"/>
          </a:p>
        </p:txBody>
      </p:sp>
    </p:spTree>
    <p:extLst>
      <p:ext uri="{BB962C8B-B14F-4D97-AF65-F5344CB8AC3E}">
        <p14:creationId xmlns:p14="http://schemas.microsoft.com/office/powerpoint/2010/main" val="3876742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982133" y="457201"/>
            <a:ext cx="7704667" cy="990599"/>
          </a:xfrm>
        </p:spPr>
        <p:txBody>
          <a:bodyPr>
            <a:normAutofit/>
          </a:bodyPr>
          <a:lstStyle/>
          <a:p>
            <a:r>
              <a:rPr lang="en-JM" dirty="0">
                <a:latin typeface="Times New Roman" panose="02020603050405020304" pitchFamily="18" charset="0"/>
                <a:cs typeface="Times New Roman" panose="02020603050405020304" pitchFamily="18" charset="0"/>
              </a:rPr>
              <a:t>Budgetary Highlights </a:t>
            </a:r>
          </a:p>
        </p:txBody>
      </p:sp>
      <p:sp>
        <p:nvSpPr>
          <p:cNvPr id="3" name="Rectangle 2"/>
          <p:cNvSpPr>
            <a:spLocks noGrp="1"/>
          </p:cNvSpPr>
          <p:nvPr>
            <p:ph idx="1"/>
          </p:nvPr>
        </p:nvSpPr>
        <p:spPr>
          <a:xfrm>
            <a:off x="982133" y="1905000"/>
            <a:ext cx="7628467" cy="4267200"/>
          </a:xfrm>
        </p:spPr>
        <p:txBody>
          <a:bodyPr anchor="t">
            <a:noAutofit/>
          </a:bodyPr>
          <a:lstStyle/>
          <a:p>
            <a:r>
              <a:rPr lang="en-US" sz="3200" dirty="0">
                <a:latin typeface="Times New Roman" panose="02020603050405020304" pitchFamily="18" charset="0"/>
                <a:cs typeface="Times New Roman" panose="02020603050405020304" pitchFamily="18" charset="0"/>
              </a:rPr>
              <a:t>Budgetary Constraints</a:t>
            </a:r>
          </a:p>
          <a:p>
            <a:pPr lvl="1"/>
            <a:r>
              <a:rPr lang="en-US" sz="2800" dirty="0">
                <a:latin typeface="Times New Roman" panose="02020603050405020304" pitchFamily="18" charset="0"/>
                <a:cs typeface="Times New Roman" panose="02020603050405020304" pitchFamily="18" charset="0"/>
              </a:rPr>
              <a:t>Competitive Compensation for employees  </a:t>
            </a:r>
          </a:p>
        </p:txBody>
      </p:sp>
      <p:sp>
        <p:nvSpPr>
          <p:cNvPr id="6" name="Footer Placeholder 5"/>
          <p:cNvSpPr>
            <a:spLocks noGrp="1"/>
          </p:cNvSpPr>
          <p:nvPr>
            <p:ph type="ftr" sz="quarter" idx="11"/>
          </p:nvPr>
        </p:nvSpPr>
        <p:spPr/>
        <p:txBody>
          <a:bodyPr/>
          <a:lstStyle/>
          <a:p>
            <a:r>
              <a:rPr lang="en-US" dirty="0">
                <a:latin typeface="Times New Roman" panose="02020603050405020304" pitchFamily="18" charset="0"/>
                <a:cs typeface="Times New Roman" panose="02020603050405020304" pitchFamily="18" charset="0"/>
              </a:rPr>
              <a:t>Clerk and Recorder</a:t>
            </a:r>
          </a:p>
        </p:txBody>
      </p:sp>
      <p:sp>
        <p:nvSpPr>
          <p:cNvPr id="4" name="Slide Number Placeholder 3"/>
          <p:cNvSpPr>
            <a:spLocks noGrp="1"/>
          </p:cNvSpPr>
          <p:nvPr>
            <p:ph type="sldNum" sz="quarter" idx="12"/>
          </p:nvPr>
        </p:nvSpPr>
        <p:spPr/>
        <p:txBody>
          <a:bodyPr/>
          <a:lstStyle/>
          <a:p>
            <a:fld id="{D4B5ADC2-7248-4799-8E52-477E151C3EE9}" type="slidenum">
              <a:rPr lang="en-US" sz="1400" b="1" smtClean="0"/>
              <a:pPr/>
              <a:t>15</a:t>
            </a:fld>
            <a:endParaRPr lang="en-US" dirty="0"/>
          </a:p>
        </p:txBody>
      </p:sp>
      <p:pic>
        <p:nvPicPr>
          <p:cNvPr id="5" name="Picture 4" descr="logo-1-T.gif"/>
          <p:cNvPicPr>
            <a:picLocks noChangeAspect="1"/>
          </p:cNvPicPr>
          <p:nvPr/>
        </p:nvPicPr>
        <p:blipFill>
          <a:blip r:embed="rId3" cstate="print"/>
          <a:stretch>
            <a:fillRect/>
          </a:stretch>
        </p:blipFill>
        <p:spPr>
          <a:xfrm>
            <a:off x="152400" y="6019800"/>
            <a:ext cx="770889" cy="762000"/>
          </a:xfrm>
          <a:prstGeom prst="rect">
            <a:avLst/>
          </a:prstGeom>
        </p:spPr>
      </p:pic>
    </p:spTree>
    <p:extLst>
      <p:ext uri="{BB962C8B-B14F-4D97-AF65-F5344CB8AC3E}">
        <p14:creationId xmlns:p14="http://schemas.microsoft.com/office/powerpoint/2010/main" val="3557880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982133" y="457201"/>
            <a:ext cx="7704667" cy="761999"/>
          </a:xfrm>
        </p:spPr>
        <p:txBody>
          <a:bodyPr>
            <a:normAutofit/>
          </a:bodyPr>
          <a:lstStyle/>
          <a:p>
            <a:r>
              <a:rPr lang="en-JM" dirty="0">
                <a:latin typeface="Times New Roman" panose="02020603050405020304" pitchFamily="18" charset="0"/>
                <a:cs typeface="Times New Roman" panose="02020603050405020304" pitchFamily="18" charset="0"/>
              </a:rPr>
              <a:t>Base Budget and Critical Needs</a:t>
            </a:r>
          </a:p>
        </p:txBody>
      </p:sp>
      <p:sp>
        <p:nvSpPr>
          <p:cNvPr id="4" name="Footer Placeholder 3"/>
          <p:cNvSpPr>
            <a:spLocks noGrp="1"/>
          </p:cNvSpPr>
          <p:nvPr>
            <p:ph type="ftr" sz="quarter" idx="11"/>
          </p:nvPr>
        </p:nvSpPr>
        <p:spPr/>
        <p:txBody>
          <a:bodyPr/>
          <a:lstStyle/>
          <a:p>
            <a:r>
              <a:rPr lang="en-US" dirty="0">
                <a:latin typeface="Times New Roman" panose="02020603050405020304" pitchFamily="18" charset="0"/>
                <a:cs typeface="Times New Roman" panose="02020603050405020304" pitchFamily="18" charset="0"/>
              </a:rPr>
              <a:t>Clerk and Recorder</a:t>
            </a:r>
          </a:p>
        </p:txBody>
      </p:sp>
      <p:sp>
        <p:nvSpPr>
          <p:cNvPr id="6" name="Slide Number Placeholder 5"/>
          <p:cNvSpPr>
            <a:spLocks noGrp="1"/>
          </p:cNvSpPr>
          <p:nvPr>
            <p:ph type="sldNum" sz="quarter" idx="12"/>
          </p:nvPr>
        </p:nvSpPr>
        <p:spPr/>
        <p:txBody>
          <a:bodyPr/>
          <a:lstStyle/>
          <a:p>
            <a:fld id="{D4B5ADC2-7248-4799-8E52-477E151C3EE9}" type="slidenum">
              <a:rPr lang="en-US" sz="1400" b="1" smtClean="0"/>
              <a:pPr/>
              <a:t>16</a:t>
            </a:fld>
            <a:endParaRPr lang="en-US" dirty="0"/>
          </a:p>
        </p:txBody>
      </p:sp>
      <p:pic>
        <p:nvPicPr>
          <p:cNvPr id="5" name="Picture 4" descr="logo-1-T.gif"/>
          <p:cNvPicPr>
            <a:picLocks noChangeAspect="1"/>
          </p:cNvPicPr>
          <p:nvPr/>
        </p:nvPicPr>
        <p:blipFill>
          <a:blip r:embed="rId3" cstate="print"/>
          <a:stretch>
            <a:fillRect/>
          </a:stretch>
        </p:blipFill>
        <p:spPr>
          <a:xfrm>
            <a:off x="152400" y="6019800"/>
            <a:ext cx="770889" cy="762000"/>
          </a:xfrm>
          <a:prstGeom prst="rect">
            <a:avLst/>
          </a:prstGeom>
        </p:spPr>
      </p:pic>
      <p:pic>
        <p:nvPicPr>
          <p:cNvPr id="8" name="Picture 7" descr="A picture containing timeline&#10;&#10;Description automatically generated">
            <a:extLst>
              <a:ext uri="{FF2B5EF4-FFF2-40B4-BE49-F238E27FC236}">
                <a16:creationId xmlns:a16="http://schemas.microsoft.com/office/drawing/2014/main" id="{C0D2CEBC-10E1-4700-8428-212B9BFE06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429" y="2221973"/>
            <a:ext cx="8353048" cy="3886200"/>
          </a:xfrm>
          <a:prstGeom prst="rect">
            <a:avLst/>
          </a:prstGeom>
        </p:spPr>
      </p:pic>
      <p:sp>
        <p:nvSpPr>
          <p:cNvPr id="3" name="TextBox 2">
            <a:extLst>
              <a:ext uri="{FF2B5EF4-FFF2-40B4-BE49-F238E27FC236}">
                <a16:creationId xmlns:a16="http://schemas.microsoft.com/office/drawing/2014/main" id="{B6E7832B-8661-463A-8F25-669F6C6AA235}"/>
              </a:ext>
            </a:extLst>
          </p:cNvPr>
          <p:cNvSpPr txBox="1"/>
          <p:nvPr/>
        </p:nvSpPr>
        <p:spPr>
          <a:xfrm>
            <a:off x="1066800" y="1447800"/>
            <a:ext cx="6934200" cy="369332"/>
          </a:xfrm>
          <a:prstGeom prst="rect">
            <a:avLst/>
          </a:prstGeom>
          <a:noFill/>
        </p:spPr>
        <p:txBody>
          <a:bodyPr wrap="square" rtlCol="0">
            <a:spAutoFit/>
          </a:bodyPr>
          <a:lstStyle/>
          <a:p>
            <a:pPr algn="ctr"/>
            <a:r>
              <a:rPr lang="en-US" dirty="0"/>
              <a:t>No Request for 2021 Critical Needs</a:t>
            </a:r>
          </a:p>
        </p:txBody>
      </p:sp>
    </p:spTree>
    <p:extLst>
      <p:ext uri="{BB962C8B-B14F-4D97-AF65-F5344CB8AC3E}">
        <p14:creationId xmlns:p14="http://schemas.microsoft.com/office/powerpoint/2010/main" val="149679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982133" y="457200"/>
            <a:ext cx="7704667" cy="5562599"/>
          </a:xfrm>
        </p:spPr>
        <p:txBody>
          <a:bodyPr>
            <a:normAutofit/>
          </a:bodyPr>
          <a:lstStyle/>
          <a:p>
            <a:r>
              <a:rPr lang="en-JM" sz="6600" dirty="0">
                <a:latin typeface="Times New Roman" panose="02020603050405020304" pitchFamily="18" charset="0"/>
                <a:cs typeface="Times New Roman" panose="02020603050405020304" pitchFamily="18" charset="0"/>
              </a:rPr>
              <a:t>Questions? </a:t>
            </a:r>
          </a:p>
        </p:txBody>
      </p:sp>
      <p:sp>
        <p:nvSpPr>
          <p:cNvPr id="4" name="Footer Placeholder 3"/>
          <p:cNvSpPr>
            <a:spLocks noGrp="1"/>
          </p:cNvSpPr>
          <p:nvPr>
            <p:ph type="ftr" sz="quarter" idx="11"/>
          </p:nvPr>
        </p:nvSpPr>
        <p:spPr/>
        <p:txBody>
          <a:bodyPr/>
          <a:lstStyle/>
          <a:p>
            <a:r>
              <a:rPr lang="en-US" dirty="0">
                <a:latin typeface="Times New Roman" panose="02020603050405020304" pitchFamily="18" charset="0"/>
                <a:cs typeface="Times New Roman" panose="02020603050405020304" pitchFamily="18" charset="0"/>
              </a:rPr>
              <a:t>Clerk and Recorder</a:t>
            </a:r>
          </a:p>
        </p:txBody>
      </p:sp>
      <p:sp>
        <p:nvSpPr>
          <p:cNvPr id="6" name="Slide Number Placeholder 5"/>
          <p:cNvSpPr>
            <a:spLocks noGrp="1"/>
          </p:cNvSpPr>
          <p:nvPr>
            <p:ph type="sldNum" sz="quarter" idx="12"/>
          </p:nvPr>
        </p:nvSpPr>
        <p:spPr/>
        <p:txBody>
          <a:bodyPr/>
          <a:lstStyle/>
          <a:p>
            <a:fld id="{D4B5ADC2-7248-4799-8E52-477E151C3EE9}" type="slidenum">
              <a:rPr lang="en-US" sz="1400" b="1" smtClean="0"/>
              <a:pPr/>
              <a:t>17</a:t>
            </a:fld>
            <a:endParaRPr lang="en-US" dirty="0"/>
          </a:p>
        </p:txBody>
      </p:sp>
      <p:pic>
        <p:nvPicPr>
          <p:cNvPr id="5" name="Picture 4" descr="logo-1-T.gif"/>
          <p:cNvPicPr>
            <a:picLocks noChangeAspect="1"/>
          </p:cNvPicPr>
          <p:nvPr/>
        </p:nvPicPr>
        <p:blipFill>
          <a:blip r:embed="rId3" cstate="print"/>
          <a:stretch>
            <a:fillRect/>
          </a:stretch>
        </p:blipFill>
        <p:spPr>
          <a:xfrm>
            <a:off x="152400" y="6019800"/>
            <a:ext cx="770889" cy="762000"/>
          </a:xfrm>
          <a:prstGeom prst="rect">
            <a:avLst/>
          </a:prstGeom>
        </p:spPr>
      </p:pic>
    </p:spTree>
    <p:extLst>
      <p:ext uri="{BB962C8B-B14F-4D97-AF65-F5344CB8AC3E}">
        <p14:creationId xmlns:p14="http://schemas.microsoft.com/office/powerpoint/2010/main" val="4291271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982133" y="457201"/>
            <a:ext cx="7704667" cy="1142999"/>
          </a:xfrm>
        </p:spPr>
        <p:txBody>
          <a:bodyPr/>
          <a:lstStyle/>
          <a:p>
            <a:r>
              <a:rPr lang="en-JM" dirty="0">
                <a:latin typeface="Times New Roman" panose="02020603050405020304" pitchFamily="18" charset="0"/>
                <a:cs typeface="Times New Roman" panose="02020603050405020304" pitchFamily="18" charset="0"/>
              </a:rPr>
              <a:t>Organizational Chart </a:t>
            </a:r>
          </a:p>
        </p:txBody>
      </p:sp>
      <p:sp>
        <p:nvSpPr>
          <p:cNvPr id="3" name="Rectangle 2"/>
          <p:cNvSpPr>
            <a:spLocks noGrp="1"/>
          </p:cNvSpPr>
          <p:nvPr>
            <p:ph idx="1"/>
          </p:nvPr>
        </p:nvSpPr>
        <p:spPr>
          <a:xfrm>
            <a:off x="982132" y="1447800"/>
            <a:ext cx="7704667" cy="4572000"/>
          </a:xfrm>
        </p:spPr>
        <p:txBody>
          <a:bodyPr anchor="t"/>
          <a:lstStyle/>
          <a:p>
            <a:r>
              <a:rPr lang="en-US" dirty="0">
                <a:latin typeface="Times New Roman" panose="02020603050405020304" pitchFamily="18" charset="0"/>
                <a:cs typeface="Times New Roman" panose="02020603050405020304" pitchFamily="18" charset="0"/>
              </a:rPr>
              <a:t>Our Office seeks to provide the best customer service possible, and to maximize our efficiencies. Our ability to do so is primarily attributable to our amazing staff.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chart on the next page outlines our organizational structure. We truly could not do what we do without them. </a:t>
            </a:r>
            <a:endParaRPr lang="en-JM" dirty="0">
              <a:latin typeface="Times New Roman" panose="02020603050405020304" pitchFamily="18" charset="0"/>
              <a:cs typeface="Times New Roman" panose="02020603050405020304" pitchFamily="18" charset="0"/>
            </a:endParaRPr>
          </a:p>
          <a:p>
            <a:pPr marL="365760" lvl="1" indent="0">
              <a:buNone/>
            </a:pPr>
            <a:endParaRPr lang="en-JM" dirty="0"/>
          </a:p>
          <a:p>
            <a:endParaRPr lang="en-US" dirty="0"/>
          </a:p>
        </p:txBody>
      </p:sp>
      <p:sp>
        <p:nvSpPr>
          <p:cNvPr id="6" name="Footer Placeholder 5"/>
          <p:cNvSpPr>
            <a:spLocks noGrp="1"/>
          </p:cNvSpPr>
          <p:nvPr>
            <p:ph type="ftr" sz="quarter" idx="11"/>
          </p:nvPr>
        </p:nvSpPr>
        <p:spPr/>
        <p:txBody>
          <a:bodyPr/>
          <a:lstStyle/>
          <a:p>
            <a:r>
              <a:rPr lang="en-US" dirty="0">
                <a:latin typeface="Times New Roman" panose="02020603050405020304" pitchFamily="18" charset="0"/>
                <a:cs typeface="Times New Roman" panose="02020603050405020304" pitchFamily="18" charset="0"/>
              </a:rPr>
              <a:t>Clerk and Recorder</a:t>
            </a:r>
          </a:p>
        </p:txBody>
      </p:sp>
      <p:sp>
        <p:nvSpPr>
          <p:cNvPr id="4" name="Slide Number Placeholder 3"/>
          <p:cNvSpPr>
            <a:spLocks noGrp="1"/>
          </p:cNvSpPr>
          <p:nvPr>
            <p:ph type="sldNum" sz="quarter" idx="12"/>
          </p:nvPr>
        </p:nvSpPr>
        <p:spPr/>
        <p:txBody>
          <a:bodyPr/>
          <a:lstStyle/>
          <a:p>
            <a:fld id="{D4B5ADC2-7248-4799-8E52-477E151C3EE9}" type="slidenum">
              <a:rPr lang="en-US" sz="1400" b="1" smtClean="0"/>
              <a:pPr/>
              <a:t>2</a:t>
            </a:fld>
            <a:endParaRPr lang="en-US" dirty="0"/>
          </a:p>
        </p:txBody>
      </p:sp>
      <p:pic>
        <p:nvPicPr>
          <p:cNvPr id="5" name="Picture 4" descr="logo-1-T.gif"/>
          <p:cNvPicPr>
            <a:picLocks noChangeAspect="1"/>
          </p:cNvPicPr>
          <p:nvPr/>
        </p:nvPicPr>
        <p:blipFill>
          <a:blip r:embed="rId3" cstate="print"/>
          <a:stretch>
            <a:fillRect/>
          </a:stretch>
        </p:blipFill>
        <p:spPr>
          <a:xfrm>
            <a:off x="152400" y="6019800"/>
            <a:ext cx="770889" cy="762000"/>
          </a:xfrm>
          <a:prstGeom prst="rect">
            <a:avLst/>
          </a:prstGeom>
        </p:spPr>
      </p:pic>
    </p:spTree>
    <p:extLst>
      <p:ext uri="{BB962C8B-B14F-4D97-AF65-F5344CB8AC3E}">
        <p14:creationId xmlns:p14="http://schemas.microsoft.com/office/powerpoint/2010/main" val="521775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a:spLocks noGrp="1"/>
          </p:cNvSpPr>
          <p:nvPr>
            <p:ph idx="1"/>
          </p:nvPr>
        </p:nvSpPr>
        <p:spPr>
          <a:xfrm>
            <a:off x="982132" y="1447800"/>
            <a:ext cx="7704667" cy="4572000"/>
          </a:xfrm>
        </p:spPr>
        <p:txBody>
          <a:bodyPr anchor="t"/>
          <a:lstStyle/>
          <a:p>
            <a:pPr marL="365760" lvl="1" indent="0">
              <a:buNone/>
            </a:pPr>
            <a:endParaRPr lang="en-JM" dirty="0"/>
          </a:p>
          <a:p>
            <a:endParaRPr lang="en-US" dirty="0"/>
          </a:p>
        </p:txBody>
      </p:sp>
      <p:sp>
        <p:nvSpPr>
          <p:cNvPr id="6" name="Footer Placeholder 5"/>
          <p:cNvSpPr>
            <a:spLocks noGrp="1"/>
          </p:cNvSpPr>
          <p:nvPr>
            <p:ph type="ftr" sz="quarter" idx="11"/>
          </p:nvPr>
        </p:nvSpPr>
        <p:spPr/>
        <p:txBody>
          <a:bodyPr/>
          <a:lstStyle/>
          <a:p>
            <a:r>
              <a:rPr lang="en-US" dirty="0">
                <a:latin typeface="Times New Roman" panose="02020603050405020304" pitchFamily="18" charset="0"/>
                <a:cs typeface="Times New Roman" panose="02020603050405020304" pitchFamily="18" charset="0"/>
              </a:rPr>
              <a:t>Add department/office name here</a:t>
            </a:r>
          </a:p>
        </p:txBody>
      </p:sp>
      <p:sp>
        <p:nvSpPr>
          <p:cNvPr id="4" name="Slide Number Placeholder 3"/>
          <p:cNvSpPr>
            <a:spLocks noGrp="1"/>
          </p:cNvSpPr>
          <p:nvPr>
            <p:ph type="sldNum" sz="quarter" idx="12"/>
          </p:nvPr>
        </p:nvSpPr>
        <p:spPr/>
        <p:txBody>
          <a:bodyPr/>
          <a:lstStyle/>
          <a:p>
            <a:fld id="{D4B5ADC2-7248-4799-8E52-477E151C3EE9}" type="slidenum">
              <a:rPr lang="en-US" sz="1400" b="1" smtClean="0"/>
              <a:pPr/>
              <a:t>3</a:t>
            </a:fld>
            <a:endParaRPr lang="en-US" dirty="0"/>
          </a:p>
        </p:txBody>
      </p:sp>
      <p:pic>
        <p:nvPicPr>
          <p:cNvPr id="5" name="Picture 4" descr="logo-1-T.gif"/>
          <p:cNvPicPr>
            <a:picLocks noChangeAspect="1"/>
          </p:cNvPicPr>
          <p:nvPr/>
        </p:nvPicPr>
        <p:blipFill>
          <a:blip r:embed="rId3" cstate="print"/>
          <a:stretch>
            <a:fillRect/>
          </a:stretch>
        </p:blipFill>
        <p:spPr>
          <a:xfrm>
            <a:off x="152400" y="6019800"/>
            <a:ext cx="770889" cy="762000"/>
          </a:xfrm>
          <a:prstGeom prst="rect">
            <a:avLst/>
          </a:prstGeom>
        </p:spPr>
      </p:pic>
      <p:pic>
        <p:nvPicPr>
          <p:cNvPr id="8" name="Picture 7" descr="A picture containing diagram&#10;&#10;Description automatically generated">
            <a:extLst>
              <a:ext uri="{FF2B5EF4-FFF2-40B4-BE49-F238E27FC236}">
                <a16:creationId xmlns:a16="http://schemas.microsoft.com/office/drawing/2014/main" id="{AB28769B-3489-4415-9DA9-1FDF8FC642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19913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982132" y="-13063"/>
            <a:ext cx="7704667" cy="1066799"/>
          </a:xfrm>
        </p:spPr>
        <p:txBody>
          <a:bodyPr>
            <a:normAutofit/>
          </a:bodyPr>
          <a:lstStyle/>
          <a:p>
            <a:r>
              <a:rPr lang="en-JM" dirty="0">
                <a:latin typeface="Times New Roman" panose="02020603050405020304" pitchFamily="18" charset="0"/>
                <a:cs typeface="Times New Roman" panose="02020603050405020304" pitchFamily="18" charset="0"/>
              </a:rPr>
              <a:t>Operations</a:t>
            </a:r>
          </a:p>
        </p:txBody>
      </p:sp>
      <p:sp>
        <p:nvSpPr>
          <p:cNvPr id="3" name="Rectangle 2"/>
          <p:cNvSpPr>
            <a:spLocks noGrp="1"/>
          </p:cNvSpPr>
          <p:nvPr>
            <p:ph idx="1"/>
          </p:nvPr>
        </p:nvSpPr>
        <p:spPr>
          <a:xfrm>
            <a:off x="982133" y="1143000"/>
            <a:ext cx="7704667" cy="4856816"/>
          </a:xfrm>
        </p:spPr>
        <p:txBody>
          <a:bodyPr anchor="t">
            <a:normAutofit fontScale="92500"/>
          </a:bodyPr>
          <a:lstStyle/>
          <a:p>
            <a:r>
              <a:rPr lang="en-US" b="1" dirty="0">
                <a:latin typeface="Times New Roman" panose="02020603050405020304" pitchFamily="18" charset="0"/>
                <a:cs typeface="Times New Roman" panose="02020603050405020304" pitchFamily="18" charset="0"/>
              </a:rPr>
              <a:t>Motor Vehicle – </a:t>
            </a:r>
            <a:r>
              <a:rPr lang="en-US" dirty="0">
                <a:latin typeface="Times New Roman" panose="02020603050405020304" pitchFamily="18" charset="0"/>
                <a:cs typeface="Times New Roman" panose="02020603050405020304" pitchFamily="18" charset="0"/>
              </a:rPr>
              <a:t>The Motor Vehicle Department helps citizens register their vehicles, process registration renewals, renew driver’s licenses, and issues plates and placards. El Paso County has four</a:t>
            </a:r>
            <a:r>
              <a:rPr lang="en-US"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offices – including one on Fort Carson – and is the only county in the state to offer Saturday services, as well as a 24/7 registration renewal kiosk.</a:t>
            </a:r>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Elections – </a:t>
            </a:r>
            <a:r>
              <a:rPr lang="en-US" dirty="0">
                <a:latin typeface="Times New Roman" panose="02020603050405020304" pitchFamily="18" charset="0"/>
                <a:cs typeface="Times New Roman" panose="02020603050405020304" pitchFamily="18" charset="0"/>
              </a:rPr>
              <a:t>Elections oversees and administers elections for El Paso County. The award-winning department maintains the voter registration system for the County, prepares and mails ballots, hosts Voter Service and Polling Centers, and provides accurate results for elections. Elections may also administer elections for special districts as requested. </a:t>
            </a:r>
            <a:endParaRPr lang="en-US" b="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dirty="0">
                <a:latin typeface="Times New Roman" panose="02020603050405020304" pitchFamily="18" charset="0"/>
                <a:cs typeface="Times New Roman" panose="02020603050405020304" pitchFamily="18" charset="0"/>
              </a:rPr>
              <a:t>Clerk and Recorder</a:t>
            </a:r>
          </a:p>
        </p:txBody>
      </p:sp>
      <p:sp>
        <p:nvSpPr>
          <p:cNvPr id="6" name="Slide Number Placeholder 5"/>
          <p:cNvSpPr>
            <a:spLocks noGrp="1"/>
          </p:cNvSpPr>
          <p:nvPr>
            <p:ph type="sldNum" sz="quarter" idx="12"/>
          </p:nvPr>
        </p:nvSpPr>
        <p:spPr/>
        <p:txBody>
          <a:bodyPr/>
          <a:lstStyle/>
          <a:p>
            <a:fld id="{D4B5ADC2-7248-4799-8E52-477E151C3EE9}" type="slidenum">
              <a:rPr lang="en-US" sz="1400" b="1" smtClean="0"/>
              <a:pPr/>
              <a:t>4</a:t>
            </a:fld>
            <a:endParaRPr lang="en-US" dirty="0"/>
          </a:p>
        </p:txBody>
      </p:sp>
      <p:pic>
        <p:nvPicPr>
          <p:cNvPr id="5" name="Picture 4" descr="logo-1-T.gif"/>
          <p:cNvPicPr>
            <a:picLocks noChangeAspect="1"/>
          </p:cNvPicPr>
          <p:nvPr/>
        </p:nvPicPr>
        <p:blipFill>
          <a:blip r:embed="rId3" cstate="print"/>
          <a:stretch>
            <a:fillRect/>
          </a:stretch>
        </p:blipFill>
        <p:spPr>
          <a:xfrm>
            <a:off x="152400" y="6019800"/>
            <a:ext cx="770889" cy="762000"/>
          </a:xfrm>
          <a:prstGeom prst="rect">
            <a:avLst/>
          </a:prstGeom>
        </p:spPr>
      </p:pic>
    </p:spTree>
    <p:extLst>
      <p:ext uri="{BB962C8B-B14F-4D97-AF65-F5344CB8AC3E}">
        <p14:creationId xmlns:p14="http://schemas.microsoft.com/office/powerpoint/2010/main" val="4277822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982132" y="-13063"/>
            <a:ext cx="7704667" cy="1066799"/>
          </a:xfrm>
        </p:spPr>
        <p:txBody>
          <a:bodyPr>
            <a:normAutofit/>
          </a:bodyPr>
          <a:lstStyle/>
          <a:p>
            <a:r>
              <a:rPr lang="en-JM" dirty="0">
                <a:latin typeface="Times New Roman" panose="02020603050405020304" pitchFamily="18" charset="0"/>
                <a:cs typeface="Times New Roman" panose="02020603050405020304" pitchFamily="18" charset="0"/>
              </a:rPr>
              <a:t>Operations</a:t>
            </a:r>
          </a:p>
        </p:txBody>
      </p:sp>
      <p:sp>
        <p:nvSpPr>
          <p:cNvPr id="3" name="Rectangle 2"/>
          <p:cNvSpPr>
            <a:spLocks noGrp="1"/>
          </p:cNvSpPr>
          <p:nvPr>
            <p:ph idx="1"/>
          </p:nvPr>
        </p:nvSpPr>
        <p:spPr>
          <a:xfrm>
            <a:off x="982133" y="1143000"/>
            <a:ext cx="7704667" cy="4856816"/>
          </a:xfrm>
        </p:spPr>
        <p:txBody>
          <a:bodyPr anchor="t">
            <a:normAutofit/>
          </a:bodyPr>
          <a:lstStyle/>
          <a:p>
            <a:r>
              <a:rPr lang="en-US" b="1" dirty="0">
                <a:latin typeface="Times New Roman" pitchFamily="18" charset="0"/>
                <a:cs typeface="Times New Roman" pitchFamily="18" charset="0"/>
              </a:rPr>
              <a:t>Recording –</a:t>
            </a:r>
            <a:r>
              <a:rPr lang="en-US" dirty="0">
                <a:latin typeface="Times New Roman" pitchFamily="18" charset="0"/>
                <a:cs typeface="Times New Roman" pitchFamily="18" charset="0"/>
              </a:rPr>
              <a:t>Recording is responsible for recording, indexing, copying, and preserving permanent public documents –primarily real estate records. The Recording Department is also responsible for issuing marriage and civil union licenses in El Paso County.</a:t>
            </a:r>
          </a:p>
          <a:p>
            <a:r>
              <a:rPr lang="en-US" b="1" dirty="0">
                <a:latin typeface="Times New Roman" pitchFamily="18" charset="0"/>
                <a:cs typeface="Times New Roman" pitchFamily="18" charset="0"/>
              </a:rPr>
              <a:t>Clerk to the Board –</a:t>
            </a:r>
            <a:r>
              <a:rPr lang="en-US" dirty="0">
                <a:latin typeface="Times New Roman" panose="02020603050405020304" pitchFamily="18" charset="0"/>
                <a:cs typeface="Times New Roman" panose="02020603050405020304" pitchFamily="18" charset="0"/>
              </a:rPr>
              <a:t>The Clerk to the Board records the proceedings and decisions of the Board of County Commissioners, as well as prepares the agenda and maintains minutes for the meetings. The Clerk to the Board is also the contact for liquor and medical marijuana licensing matters for unincorporated El Paso County, and for property tax appeals to the Board of Equalization. </a:t>
            </a: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dirty="0">
                <a:latin typeface="Times New Roman" panose="02020603050405020304" pitchFamily="18" charset="0"/>
                <a:cs typeface="Times New Roman" panose="02020603050405020304" pitchFamily="18" charset="0"/>
              </a:rPr>
              <a:t>Clerk and Recorder</a:t>
            </a:r>
          </a:p>
        </p:txBody>
      </p:sp>
      <p:sp>
        <p:nvSpPr>
          <p:cNvPr id="6" name="Slide Number Placeholder 5"/>
          <p:cNvSpPr>
            <a:spLocks noGrp="1"/>
          </p:cNvSpPr>
          <p:nvPr>
            <p:ph type="sldNum" sz="quarter" idx="12"/>
          </p:nvPr>
        </p:nvSpPr>
        <p:spPr/>
        <p:txBody>
          <a:bodyPr/>
          <a:lstStyle/>
          <a:p>
            <a:fld id="{D4B5ADC2-7248-4799-8E52-477E151C3EE9}" type="slidenum">
              <a:rPr lang="en-US" sz="1400" b="1" smtClean="0"/>
              <a:pPr/>
              <a:t>5</a:t>
            </a:fld>
            <a:endParaRPr lang="en-US" dirty="0"/>
          </a:p>
        </p:txBody>
      </p:sp>
      <p:pic>
        <p:nvPicPr>
          <p:cNvPr id="5" name="Picture 4" descr="logo-1-T.gif"/>
          <p:cNvPicPr>
            <a:picLocks noChangeAspect="1"/>
          </p:cNvPicPr>
          <p:nvPr/>
        </p:nvPicPr>
        <p:blipFill>
          <a:blip r:embed="rId3" cstate="print"/>
          <a:stretch>
            <a:fillRect/>
          </a:stretch>
        </p:blipFill>
        <p:spPr>
          <a:xfrm>
            <a:off x="152400" y="6019800"/>
            <a:ext cx="770889" cy="762000"/>
          </a:xfrm>
          <a:prstGeom prst="rect">
            <a:avLst/>
          </a:prstGeom>
        </p:spPr>
      </p:pic>
    </p:spTree>
    <p:extLst>
      <p:ext uri="{BB962C8B-B14F-4D97-AF65-F5344CB8AC3E}">
        <p14:creationId xmlns:p14="http://schemas.microsoft.com/office/powerpoint/2010/main" val="1307902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982132" y="-13063"/>
            <a:ext cx="7704667" cy="1066799"/>
          </a:xfrm>
        </p:spPr>
        <p:txBody>
          <a:bodyPr>
            <a:normAutofit/>
          </a:bodyPr>
          <a:lstStyle/>
          <a:p>
            <a:r>
              <a:rPr lang="en-JM" dirty="0">
                <a:latin typeface="Times New Roman" panose="02020603050405020304" pitchFamily="18" charset="0"/>
                <a:cs typeface="Times New Roman" panose="02020603050405020304" pitchFamily="18" charset="0"/>
              </a:rPr>
              <a:t>Operations</a:t>
            </a:r>
          </a:p>
        </p:txBody>
      </p:sp>
      <p:sp>
        <p:nvSpPr>
          <p:cNvPr id="3" name="Rectangle 2"/>
          <p:cNvSpPr>
            <a:spLocks noGrp="1"/>
          </p:cNvSpPr>
          <p:nvPr>
            <p:ph idx="1"/>
          </p:nvPr>
        </p:nvSpPr>
        <p:spPr>
          <a:xfrm>
            <a:off x="982133" y="1143000"/>
            <a:ext cx="7704667" cy="4856816"/>
          </a:xfrm>
        </p:spPr>
        <p:txBody>
          <a:bodyPr anchor="t">
            <a:normAutofit lnSpcReduction="10000"/>
          </a:bodyPr>
          <a:lstStyle/>
          <a:p>
            <a:r>
              <a:rPr lang="en-US" b="1" dirty="0">
                <a:latin typeface="Times New Roman" panose="02020603050405020304" pitchFamily="18" charset="0"/>
                <a:cs typeface="Times New Roman" panose="02020603050405020304" pitchFamily="18" charset="0"/>
              </a:rPr>
              <a:t>Communications – </a:t>
            </a:r>
            <a:r>
              <a:rPr lang="en-US" dirty="0">
                <a:latin typeface="Times New Roman" pitchFamily="18" charset="0"/>
                <a:cs typeface="Times New Roman" pitchFamily="18" charset="0"/>
              </a:rPr>
              <a:t>Reviews and answers inquiries from the press, public, and other groups; fulfills Colorado Open Records Act requests made to the Clerk’s Office; informs the public through outreach and other programs; tracks Clerk related legislation and potential impact to operations, and more.</a:t>
            </a:r>
          </a:p>
          <a:p>
            <a:r>
              <a:rPr lang="en-US" b="1" dirty="0">
                <a:latin typeface="Times New Roman" panose="02020603050405020304" pitchFamily="18" charset="0"/>
                <a:cs typeface="Times New Roman" panose="02020603050405020304" pitchFamily="18" charset="0"/>
              </a:rPr>
              <a:t>Operations - </a:t>
            </a:r>
            <a:r>
              <a:rPr lang="en-US" dirty="0">
                <a:latin typeface="Times New Roman" pitchFamily="18" charset="0"/>
                <a:cs typeface="Times New Roman" pitchFamily="18" charset="0"/>
              </a:rPr>
              <a:t>Supports all other departments within the Clerk’s Office by maintaining facilities, offering office specific technical support, and ordering supplies; provides logistical support to open Voter Service and Polling Centers, office locations, and more.</a:t>
            </a:r>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Finance– </a:t>
            </a:r>
            <a:r>
              <a:rPr lang="en-US" dirty="0">
                <a:latin typeface="Times New Roman" panose="02020603050405020304" pitchFamily="18" charset="0"/>
                <a:cs typeface="Times New Roman" panose="02020603050405020304" pitchFamily="18" charset="0"/>
              </a:rPr>
              <a:t>Tracks, accounts for, and disperses revenue; administers payroll and benefits. </a:t>
            </a: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dirty="0">
                <a:latin typeface="Times New Roman" panose="02020603050405020304" pitchFamily="18" charset="0"/>
                <a:cs typeface="Times New Roman" panose="02020603050405020304" pitchFamily="18" charset="0"/>
              </a:rPr>
              <a:t>Clerk and Recorder</a:t>
            </a:r>
          </a:p>
        </p:txBody>
      </p:sp>
      <p:sp>
        <p:nvSpPr>
          <p:cNvPr id="6" name="Slide Number Placeholder 5"/>
          <p:cNvSpPr>
            <a:spLocks noGrp="1"/>
          </p:cNvSpPr>
          <p:nvPr>
            <p:ph type="sldNum" sz="quarter" idx="12"/>
          </p:nvPr>
        </p:nvSpPr>
        <p:spPr/>
        <p:txBody>
          <a:bodyPr/>
          <a:lstStyle/>
          <a:p>
            <a:fld id="{D4B5ADC2-7248-4799-8E52-477E151C3EE9}" type="slidenum">
              <a:rPr lang="en-US" sz="1400" b="1" smtClean="0"/>
              <a:pPr/>
              <a:t>6</a:t>
            </a:fld>
            <a:endParaRPr lang="en-US" dirty="0"/>
          </a:p>
        </p:txBody>
      </p:sp>
      <p:pic>
        <p:nvPicPr>
          <p:cNvPr id="5" name="Picture 4" descr="logo-1-T.gif"/>
          <p:cNvPicPr>
            <a:picLocks noChangeAspect="1"/>
          </p:cNvPicPr>
          <p:nvPr/>
        </p:nvPicPr>
        <p:blipFill>
          <a:blip r:embed="rId3" cstate="print"/>
          <a:stretch>
            <a:fillRect/>
          </a:stretch>
        </p:blipFill>
        <p:spPr>
          <a:xfrm>
            <a:off x="152400" y="6019800"/>
            <a:ext cx="770889" cy="762000"/>
          </a:xfrm>
          <a:prstGeom prst="rect">
            <a:avLst/>
          </a:prstGeom>
        </p:spPr>
      </p:pic>
    </p:spTree>
    <p:extLst>
      <p:ext uri="{BB962C8B-B14F-4D97-AF65-F5344CB8AC3E}">
        <p14:creationId xmlns:p14="http://schemas.microsoft.com/office/powerpoint/2010/main" val="3039380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982133" y="224247"/>
            <a:ext cx="7704667" cy="1066799"/>
          </a:xfrm>
        </p:spPr>
        <p:txBody>
          <a:bodyPr>
            <a:normAutofit/>
          </a:bodyPr>
          <a:lstStyle/>
          <a:p>
            <a:r>
              <a:rPr lang="en-JM" dirty="0">
                <a:latin typeface="Times New Roman" panose="02020603050405020304" pitchFamily="18" charset="0"/>
                <a:cs typeface="Times New Roman" panose="02020603050405020304" pitchFamily="18" charset="0"/>
              </a:rPr>
              <a:t>Mandates/State Statutes Required</a:t>
            </a:r>
          </a:p>
        </p:txBody>
      </p:sp>
      <p:sp>
        <p:nvSpPr>
          <p:cNvPr id="3" name="Rectangle 2"/>
          <p:cNvSpPr>
            <a:spLocks noGrp="1"/>
          </p:cNvSpPr>
          <p:nvPr>
            <p:ph idx="1"/>
          </p:nvPr>
        </p:nvSpPr>
        <p:spPr>
          <a:xfrm>
            <a:off x="982133" y="1295400"/>
            <a:ext cx="7704667" cy="4704416"/>
          </a:xfrm>
        </p:spPr>
        <p:txBody>
          <a:bodyPr anchor="t">
            <a:normAutofit/>
          </a:bodyPr>
          <a:lstStyle/>
          <a:p>
            <a:r>
              <a:rPr lang="en-US" dirty="0">
                <a:latin typeface="Times New Roman" panose="02020603050405020304" pitchFamily="18" charset="0"/>
                <a:cs typeface="Times New Roman" panose="02020603050405020304" pitchFamily="18" charset="0"/>
              </a:rPr>
              <a:t>Clerk’s Office &amp; fees – Title 30-1-103, C.R.S.</a:t>
            </a:r>
          </a:p>
          <a:p>
            <a:r>
              <a:rPr lang="en-US" dirty="0">
                <a:latin typeface="Times New Roman" panose="02020603050405020304" pitchFamily="18" charset="0"/>
                <a:cs typeface="Times New Roman" panose="02020603050405020304" pitchFamily="18" charset="0"/>
              </a:rPr>
              <a:t>Motor Vehicle (including Driver’s License) is governed by Title 42, C.R.S.</a:t>
            </a:r>
          </a:p>
          <a:p>
            <a:r>
              <a:rPr lang="en-US" dirty="0">
                <a:latin typeface="Times New Roman" panose="02020603050405020304" pitchFamily="18" charset="0"/>
                <a:cs typeface="Times New Roman" panose="02020603050405020304" pitchFamily="18" charset="0"/>
              </a:rPr>
              <a:t>Elections is governed by Title 1, C.R.S. </a:t>
            </a:r>
          </a:p>
          <a:p>
            <a:r>
              <a:rPr lang="en-US" dirty="0">
                <a:latin typeface="Times New Roman" panose="02020603050405020304" pitchFamily="18" charset="0"/>
                <a:cs typeface="Times New Roman" panose="02020603050405020304" pitchFamily="18" charset="0"/>
              </a:rPr>
              <a:t>Recording is governed by Title 30, C.R.S., but also includes Title 38 and Title 14, C.R.S.</a:t>
            </a:r>
          </a:p>
          <a:p>
            <a:r>
              <a:rPr lang="en-US" dirty="0">
                <a:latin typeface="Times New Roman" panose="02020603050405020304" pitchFamily="18" charset="0"/>
                <a:cs typeface="Times New Roman" panose="02020603050405020304" pitchFamily="18" charset="0"/>
              </a:rPr>
              <a:t>Clerk to the Board of County Commissioners is governed by Title 30, C.R.S.; Board of Equalization is covered by Title 39, C.R.S.</a:t>
            </a:r>
          </a:p>
        </p:txBody>
      </p:sp>
      <p:sp>
        <p:nvSpPr>
          <p:cNvPr id="4" name="Footer Placeholder 3"/>
          <p:cNvSpPr>
            <a:spLocks noGrp="1"/>
          </p:cNvSpPr>
          <p:nvPr>
            <p:ph type="ftr" sz="quarter" idx="11"/>
          </p:nvPr>
        </p:nvSpPr>
        <p:spPr/>
        <p:txBody>
          <a:bodyPr/>
          <a:lstStyle/>
          <a:p>
            <a:r>
              <a:rPr lang="en-US" dirty="0">
                <a:latin typeface="Times New Roman" panose="02020603050405020304" pitchFamily="18" charset="0"/>
                <a:cs typeface="Times New Roman" panose="02020603050405020304" pitchFamily="18" charset="0"/>
              </a:rPr>
              <a:t>Clerk and Recorder</a:t>
            </a:r>
          </a:p>
        </p:txBody>
      </p:sp>
      <p:sp>
        <p:nvSpPr>
          <p:cNvPr id="6" name="Slide Number Placeholder 5"/>
          <p:cNvSpPr>
            <a:spLocks noGrp="1"/>
          </p:cNvSpPr>
          <p:nvPr>
            <p:ph type="sldNum" sz="quarter" idx="12"/>
          </p:nvPr>
        </p:nvSpPr>
        <p:spPr/>
        <p:txBody>
          <a:bodyPr/>
          <a:lstStyle/>
          <a:p>
            <a:fld id="{D4B5ADC2-7248-4799-8E52-477E151C3EE9}" type="slidenum">
              <a:rPr lang="en-US" sz="1400" b="1" smtClean="0"/>
              <a:pPr/>
              <a:t>7</a:t>
            </a:fld>
            <a:endParaRPr lang="en-US" dirty="0"/>
          </a:p>
        </p:txBody>
      </p:sp>
      <p:pic>
        <p:nvPicPr>
          <p:cNvPr id="5" name="Picture 4" descr="logo-1-T.gif"/>
          <p:cNvPicPr>
            <a:picLocks noChangeAspect="1"/>
          </p:cNvPicPr>
          <p:nvPr/>
        </p:nvPicPr>
        <p:blipFill>
          <a:blip r:embed="rId3" cstate="print"/>
          <a:stretch>
            <a:fillRect/>
          </a:stretch>
        </p:blipFill>
        <p:spPr>
          <a:xfrm>
            <a:off x="152400" y="6019800"/>
            <a:ext cx="770889" cy="762000"/>
          </a:xfrm>
          <a:prstGeom prst="rect">
            <a:avLst/>
          </a:prstGeom>
        </p:spPr>
      </p:pic>
    </p:spTree>
    <p:extLst>
      <p:ext uri="{BB962C8B-B14F-4D97-AF65-F5344CB8AC3E}">
        <p14:creationId xmlns:p14="http://schemas.microsoft.com/office/powerpoint/2010/main" val="3978168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logo-1-T.gif"/>
          <p:cNvPicPr>
            <a:picLocks noChangeAspect="1"/>
          </p:cNvPicPr>
          <p:nvPr/>
        </p:nvPicPr>
        <p:blipFill>
          <a:blip r:embed="rId3" cstate="print"/>
          <a:stretch>
            <a:fillRect/>
          </a:stretch>
        </p:blipFill>
        <p:spPr>
          <a:xfrm>
            <a:off x="152400" y="6019800"/>
            <a:ext cx="770889" cy="762000"/>
          </a:xfrm>
          <a:prstGeom prst="rect">
            <a:avLst/>
          </a:prstGeom>
        </p:spPr>
      </p:pic>
      <p:sp>
        <p:nvSpPr>
          <p:cNvPr id="2" name="Rectangle 1"/>
          <p:cNvSpPr>
            <a:spLocks noGrp="1"/>
          </p:cNvSpPr>
          <p:nvPr>
            <p:ph type="title"/>
          </p:nvPr>
        </p:nvSpPr>
        <p:spPr>
          <a:xfrm>
            <a:off x="990600" y="228600"/>
            <a:ext cx="7704667" cy="762000"/>
          </a:xfrm>
        </p:spPr>
        <p:txBody>
          <a:bodyPr>
            <a:normAutofit/>
          </a:bodyPr>
          <a:lstStyle/>
          <a:p>
            <a:r>
              <a:rPr lang="en-US" dirty="0">
                <a:latin typeface="Times New Roman" panose="02020603050405020304" pitchFamily="18" charset="0"/>
                <a:cs typeface="Times New Roman" panose="02020603050405020304" pitchFamily="18" charset="0"/>
              </a:rPr>
              <a:t>Capital Projects-Past Requests </a:t>
            </a:r>
          </a:p>
        </p:txBody>
      </p:sp>
      <p:sp>
        <p:nvSpPr>
          <p:cNvPr id="5" name="Content Placeholder 4"/>
          <p:cNvSpPr>
            <a:spLocks noGrp="1"/>
          </p:cNvSpPr>
          <p:nvPr>
            <p:ph idx="1"/>
          </p:nvPr>
        </p:nvSpPr>
        <p:spPr>
          <a:xfrm>
            <a:off x="1066800" y="1219200"/>
            <a:ext cx="7704667" cy="5105400"/>
          </a:xfrm>
        </p:spPr>
        <p:txBody>
          <a:bodyPr>
            <a:normAutofit/>
          </a:bodyPr>
          <a:lstStyle/>
          <a:p>
            <a:r>
              <a:rPr lang="en-US" dirty="0">
                <a:latin typeface="Times New Roman" panose="02020603050405020304" pitchFamily="18" charset="0"/>
                <a:cs typeface="Times New Roman" panose="02020603050405020304" pitchFamily="18" charset="0"/>
              </a:rPr>
              <a:t>Motor Vehicle Phone System Upgrade</a:t>
            </a:r>
          </a:p>
          <a:p>
            <a:pPr lvl="1"/>
            <a:r>
              <a:rPr lang="en-US" dirty="0">
                <a:latin typeface="Times New Roman" panose="02020603050405020304" pitchFamily="18" charset="0"/>
                <a:cs typeface="Times New Roman" panose="02020603050405020304" pitchFamily="18" charset="0"/>
              </a:rPr>
              <a:t>$85,000</a:t>
            </a:r>
          </a:p>
          <a:p>
            <a:pPr lvl="1"/>
            <a:r>
              <a:rPr lang="en-US" dirty="0">
                <a:latin typeface="Times New Roman" panose="02020603050405020304" pitchFamily="18" charset="0"/>
                <a:cs typeface="Times New Roman" panose="02020603050405020304" pitchFamily="18" charset="0"/>
              </a:rPr>
              <a:t>County IT developing at no to low cost</a:t>
            </a:r>
          </a:p>
          <a:p>
            <a:pPr lvl="2"/>
            <a:r>
              <a:rPr lang="en-US" dirty="0">
                <a:latin typeface="Times New Roman" panose="02020603050405020304" pitchFamily="18" charset="0"/>
                <a:cs typeface="Times New Roman" panose="02020603050405020304" pitchFamily="18" charset="0"/>
              </a:rPr>
              <a:t>Call back function</a:t>
            </a:r>
          </a:p>
          <a:p>
            <a:pPr lvl="2"/>
            <a:r>
              <a:rPr lang="en-US" dirty="0">
                <a:latin typeface="Times New Roman" panose="02020603050405020304" pitchFamily="18" charset="0"/>
                <a:cs typeface="Times New Roman" panose="02020603050405020304" pitchFamily="18" charset="0"/>
              </a:rPr>
              <a:t>Queue notification</a:t>
            </a:r>
          </a:p>
          <a:p>
            <a:pPr lvl="2"/>
            <a:r>
              <a:rPr lang="en-US" dirty="0">
                <a:latin typeface="Times New Roman" panose="02020603050405020304" pitchFamily="18" charset="0"/>
                <a:cs typeface="Times New Roman" panose="02020603050405020304" pitchFamily="18" charset="0"/>
              </a:rPr>
              <a:t>Ability to automatically make appointments</a:t>
            </a:r>
          </a:p>
          <a:p>
            <a:r>
              <a:rPr lang="en-US" dirty="0" err="1">
                <a:latin typeface="Times New Roman" panose="02020603050405020304" pitchFamily="18" charset="0"/>
                <a:cs typeface="Times New Roman" panose="02020603050405020304" pitchFamily="18" charset="0"/>
              </a:rPr>
              <a:t>Kronos</a:t>
            </a:r>
            <a:r>
              <a:rPr lang="en-US" dirty="0">
                <a:latin typeface="Times New Roman" panose="02020603050405020304" pitchFamily="18" charset="0"/>
                <a:cs typeface="Times New Roman" panose="02020603050405020304" pitchFamily="18" charset="0"/>
              </a:rPr>
              <a:t> Payroll Upgrade for Elections Department</a:t>
            </a:r>
          </a:p>
          <a:p>
            <a:pPr lvl="1"/>
            <a:r>
              <a:rPr lang="en-US" dirty="0">
                <a:latin typeface="Times New Roman" panose="02020603050405020304" pitchFamily="18" charset="0"/>
                <a:cs typeface="Times New Roman" panose="02020603050405020304" pitchFamily="18" charset="0"/>
              </a:rPr>
              <a:t>$120,000</a:t>
            </a:r>
          </a:p>
          <a:p>
            <a:pPr lvl="1"/>
            <a:r>
              <a:rPr lang="en-US" dirty="0">
                <a:latin typeface="Times New Roman" panose="02020603050405020304" pitchFamily="18" charset="0"/>
                <a:cs typeface="Times New Roman" panose="02020603050405020304" pitchFamily="18" charset="0"/>
              </a:rPr>
              <a:t>Hired a part-time tech to perform</a:t>
            </a:r>
          </a:p>
          <a:p>
            <a:pPr lvl="1"/>
            <a:endParaRPr lang="en-US" dirty="0"/>
          </a:p>
        </p:txBody>
      </p:sp>
    </p:spTree>
    <p:extLst>
      <p:ext uri="{BB962C8B-B14F-4D97-AF65-F5344CB8AC3E}">
        <p14:creationId xmlns:p14="http://schemas.microsoft.com/office/powerpoint/2010/main" val="4006068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logo-1-T.gif"/>
          <p:cNvPicPr>
            <a:picLocks noChangeAspect="1"/>
          </p:cNvPicPr>
          <p:nvPr/>
        </p:nvPicPr>
        <p:blipFill>
          <a:blip r:embed="rId3" cstate="print"/>
          <a:stretch>
            <a:fillRect/>
          </a:stretch>
        </p:blipFill>
        <p:spPr>
          <a:xfrm>
            <a:off x="152400" y="6019800"/>
            <a:ext cx="770889" cy="762000"/>
          </a:xfrm>
          <a:prstGeom prst="rect">
            <a:avLst/>
          </a:prstGeom>
        </p:spPr>
      </p:pic>
      <p:sp>
        <p:nvSpPr>
          <p:cNvPr id="2" name="Rectangle 1"/>
          <p:cNvSpPr>
            <a:spLocks noGrp="1"/>
          </p:cNvSpPr>
          <p:nvPr>
            <p:ph type="title"/>
          </p:nvPr>
        </p:nvSpPr>
        <p:spPr>
          <a:xfrm>
            <a:off x="990600" y="0"/>
            <a:ext cx="7704667" cy="685800"/>
          </a:xfrm>
        </p:spPr>
        <p:txBody>
          <a:bodyPr>
            <a:normAutofit fontScale="90000"/>
          </a:bodyPr>
          <a:lstStyle/>
          <a:p>
            <a:r>
              <a:rPr lang="en-US" dirty="0">
                <a:latin typeface="Times New Roman" panose="02020603050405020304" pitchFamily="18" charset="0"/>
                <a:cs typeface="Times New Roman" panose="02020603050405020304" pitchFamily="18" charset="0"/>
              </a:rPr>
              <a:t>Operating Indicators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01964881"/>
              </p:ext>
            </p:extLst>
          </p:nvPr>
        </p:nvGraphicFramePr>
        <p:xfrm>
          <a:off x="990600" y="655320"/>
          <a:ext cx="7704667" cy="6066790"/>
        </p:xfrm>
        <a:graphic>
          <a:graphicData uri="http://schemas.openxmlformats.org/drawingml/2006/table">
            <a:tbl>
              <a:tblPr firstRow="1" bandRow="1">
                <a:tableStyleId>{5C22544A-7EE6-4342-B048-85BDC9FD1C3A}</a:tableStyleId>
              </a:tblPr>
              <a:tblGrid>
                <a:gridCol w="1910536">
                  <a:extLst>
                    <a:ext uri="{9D8B030D-6E8A-4147-A177-3AD203B41FA5}">
                      <a16:colId xmlns:a16="http://schemas.microsoft.com/office/drawing/2014/main" val="20000"/>
                    </a:ext>
                  </a:extLst>
                </a:gridCol>
                <a:gridCol w="1493287">
                  <a:extLst>
                    <a:ext uri="{9D8B030D-6E8A-4147-A177-3AD203B41FA5}">
                      <a16:colId xmlns:a16="http://schemas.microsoft.com/office/drawing/2014/main" val="20001"/>
                    </a:ext>
                  </a:extLst>
                </a:gridCol>
                <a:gridCol w="2335201">
                  <a:extLst>
                    <a:ext uri="{9D8B030D-6E8A-4147-A177-3AD203B41FA5}">
                      <a16:colId xmlns:a16="http://schemas.microsoft.com/office/drawing/2014/main" val="20002"/>
                    </a:ext>
                  </a:extLst>
                </a:gridCol>
                <a:gridCol w="1965643">
                  <a:extLst>
                    <a:ext uri="{9D8B030D-6E8A-4147-A177-3AD203B41FA5}">
                      <a16:colId xmlns:a16="http://schemas.microsoft.com/office/drawing/2014/main" val="20003"/>
                    </a:ext>
                  </a:extLst>
                </a:gridCol>
              </a:tblGrid>
              <a:tr h="137160">
                <a:tc>
                  <a:txBody>
                    <a:bodyPr/>
                    <a:lstStyle/>
                    <a:p>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i="0" u="none" strike="noStrike" dirty="0">
                          <a:solidFill>
                            <a:schemeClr val="bg1"/>
                          </a:solidFill>
                          <a:latin typeface="Times New Roman"/>
                        </a:rPr>
                        <a:t>2019Actual</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i="0" u="none" strike="noStrike" dirty="0">
                          <a:solidFill>
                            <a:schemeClr val="bg1"/>
                          </a:solidFill>
                          <a:latin typeface="Times New Roman"/>
                        </a:rPr>
                        <a:t>2020 </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i="0" u="none" strike="noStrike" dirty="0">
                          <a:solidFill>
                            <a:schemeClr val="bg1"/>
                          </a:solidFill>
                          <a:latin typeface="Times New Roman"/>
                        </a:rPr>
                        <a:t>2021 Projected</a:t>
                      </a:r>
                    </a:p>
                  </a:txBody>
                  <a:tcPr/>
                </a:tc>
                <a:extLst>
                  <a:ext uri="{0D108BD9-81ED-4DB2-BD59-A6C34878D82A}">
                    <a16:rowId xmlns:a16="http://schemas.microsoft.com/office/drawing/2014/main" val="10000"/>
                  </a:ext>
                </a:extLst>
              </a:tr>
              <a:tr h="330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latin typeface="Times New Roman" panose="02020603050405020304" pitchFamily="18" charset="0"/>
                          <a:cs typeface="Times New Roman" panose="02020603050405020304" pitchFamily="18" charset="0"/>
                        </a:rPr>
                        <a:t>Documents Recorded</a:t>
                      </a:r>
                    </a:p>
                  </a:txBody>
                  <a:tcPr>
                    <a:solidFill>
                      <a:schemeClr val="bg1"/>
                    </a:solidFill>
                  </a:tcPr>
                </a:tc>
                <a:tc>
                  <a:txBody>
                    <a:bodyPr/>
                    <a:lstStyle/>
                    <a:p>
                      <a:pPr algn="l"/>
                      <a:r>
                        <a:rPr lang="en-US" dirty="0">
                          <a:solidFill>
                            <a:schemeClr val="tx1"/>
                          </a:solidFill>
                          <a:latin typeface="Times New Roman" panose="02020603050405020304" pitchFamily="18" charset="0"/>
                          <a:cs typeface="Times New Roman" panose="02020603050405020304" pitchFamily="18" charset="0"/>
                        </a:rPr>
                        <a:t>167,445</a:t>
                      </a:r>
                    </a:p>
                  </a:txBody>
                  <a:tcPr>
                    <a:solidFill>
                      <a:schemeClr val="bg1"/>
                    </a:solidFill>
                  </a:tcPr>
                </a:tc>
                <a:tc>
                  <a:txBody>
                    <a:bodyPr/>
                    <a:lstStyle/>
                    <a:p>
                      <a:pPr algn="l"/>
                      <a:r>
                        <a:rPr lang="en-US" dirty="0">
                          <a:solidFill>
                            <a:schemeClr val="tx1"/>
                          </a:solidFill>
                          <a:latin typeface="Times New Roman" panose="02020603050405020304" pitchFamily="18" charset="0"/>
                          <a:cs typeface="Times New Roman" panose="02020603050405020304" pitchFamily="18" charset="0"/>
                        </a:rPr>
                        <a:t>192,561</a:t>
                      </a:r>
                    </a:p>
                  </a:txBody>
                  <a:tcPr>
                    <a:solidFill>
                      <a:schemeClr val="bg1"/>
                    </a:solidFill>
                  </a:tcPr>
                </a:tc>
                <a:tc>
                  <a:txBody>
                    <a:bodyPr/>
                    <a:lstStyle/>
                    <a:p>
                      <a:pPr algn="l"/>
                      <a:r>
                        <a:rPr lang="en-US" dirty="0">
                          <a:solidFill>
                            <a:schemeClr val="tx1"/>
                          </a:solidFill>
                          <a:latin typeface="Times New Roman" panose="02020603050405020304" pitchFamily="18" charset="0"/>
                          <a:cs typeface="Times New Roman" panose="02020603050405020304" pitchFamily="18" charset="0"/>
                        </a:rPr>
                        <a:t>163,800</a:t>
                      </a:r>
                    </a:p>
                  </a:txBody>
                  <a:tcPr>
                    <a:solidFill>
                      <a:schemeClr val="bg1"/>
                    </a:solidFill>
                  </a:tcPr>
                </a:tc>
                <a:extLst>
                  <a:ext uri="{0D108BD9-81ED-4DB2-BD59-A6C34878D82A}">
                    <a16:rowId xmlns:a16="http://schemas.microsoft.com/office/drawing/2014/main" val="10001"/>
                  </a:ext>
                </a:extLst>
              </a:tr>
              <a:tr h="5778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latin typeface="Times New Roman" panose="02020603050405020304" pitchFamily="18" charset="0"/>
                          <a:cs typeface="Times New Roman" panose="02020603050405020304" pitchFamily="18" charset="0"/>
                        </a:rPr>
                        <a:t>Documents Processed</a:t>
                      </a:r>
                    </a:p>
                  </a:txBody>
                  <a:tcPr>
                    <a:solidFill>
                      <a:schemeClr val="bg1"/>
                    </a:solidFill>
                  </a:tcPr>
                </a:tc>
                <a:tc>
                  <a:txBody>
                    <a:bodyPr/>
                    <a:lstStyle/>
                    <a:p>
                      <a:pPr algn="l"/>
                      <a:r>
                        <a:rPr lang="en-US" dirty="0">
                          <a:latin typeface="Times New Roman" panose="02020603050405020304" pitchFamily="18" charset="0"/>
                          <a:cs typeface="Times New Roman" panose="02020603050405020304" pitchFamily="18" charset="0"/>
                        </a:rPr>
                        <a:t>213,572</a:t>
                      </a:r>
                    </a:p>
                  </a:txBody>
                  <a:tcPr>
                    <a:solidFill>
                      <a:schemeClr val="bg1"/>
                    </a:solidFill>
                  </a:tcPr>
                </a:tc>
                <a:tc>
                  <a:txBody>
                    <a:bodyPr/>
                    <a:lstStyle/>
                    <a:p>
                      <a:pPr algn="l"/>
                      <a:r>
                        <a:rPr lang="en-US" dirty="0">
                          <a:latin typeface="Times New Roman" panose="02020603050405020304" pitchFamily="18" charset="0"/>
                          <a:cs typeface="Times New Roman" panose="02020603050405020304" pitchFamily="18" charset="0"/>
                        </a:rPr>
                        <a:t>220,554</a:t>
                      </a:r>
                    </a:p>
                  </a:txBody>
                  <a:tcPr>
                    <a:solidFill>
                      <a:schemeClr val="bg1"/>
                    </a:solidFill>
                  </a:tcPr>
                </a:tc>
                <a:tc>
                  <a:txBody>
                    <a:bodyPr/>
                    <a:lstStyle/>
                    <a:p>
                      <a:pPr algn="l"/>
                      <a:r>
                        <a:rPr lang="en-US" dirty="0">
                          <a:latin typeface="Times New Roman" panose="02020603050405020304" pitchFamily="18" charset="0"/>
                          <a:cs typeface="Times New Roman" panose="02020603050405020304" pitchFamily="18" charset="0"/>
                        </a:rPr>
                        <a:t>203,900</a:t>
                      </a:r>
                    </a:p>
                  </a:txBody>
                  <a:tcPr>
                    <a:solidFill>
                      <a:schemeClr val="bg1"/>
                    </a:solidFill>
                  </a:tcPr>
                </a:tc>
                <a:extLst>
                  <a:ext uri="{0D108BD9-81ED-4DB2-BD59-A6C34878D82A}">
                    <a16:rowId xmlns:a16="http://schemas.microsoft.com/office/drawing/2014/main" val="10002"/>
                  </a:ext>
                </a:extLst>
              </a:tr>
              <a:tr h="577850">
                <a:tc>
                  <a:txBody>
                    <a:bodyPr/>
                    <a:lstStyle/>
                    <a:p>
                      <a:r>
                        <a:rPr lang="en-US" b="0" dirty="0">
                          <a:latin typeface="Times New Roman" panose="02020603050405020304" pitchFamily="18" charset="0"/>
                          <a:cs typeface="Times New Roman" panose="02020603050405020304" pitchFamily="18" charset="0"/>
                        </a:rPr>
                        <a:t>Marriage </a:t>
                      </a:r>
                    </a:p>
                    <a:p>
                      <a:r>
                        <a:rPr lang="en-US" b="0" dirty="0">
                          <a:latin typeface="Times New Roman" panose="02020603050405020304" pitchFamily="18" charset="0"/>
                          <a:cs typeface="Times New Roman" panose="02020603050405020304" pitchFamily="18" charset="0"/>
                        </a:rPr>
                        <a:t>License</a:t>
                      </a:r>
                    </a:p>
                  </a:txBody>
                  <a:tcPr>
                    <a:solidFill>
                      <a:schemeClr val="bg1"/>
                    </a:solidFill>
                  </a:tcPr>
                </a:tc>
                <a:tc>
                  <a:txBody>
                    <a:bodyPr/>
                    <a:lstStyle/>
                    <a:p>
                      <a:pPr algn="l"/>
                      <a:r>
                        <a:rPr lang="en-US" dirty="0">
                          <a:latin typeface="Times New Roman" panose="02020603050405020304" pitchFamily="18" charset="0"/>
                          <a:cs typeface="Times New Roman" panose="02020603050405020304" pitchFamily="18" charset="0"/>
                        </a:rPr>
                        <a:t>6,491</a:t>
                      </a:r>
                    </a:p>
                  </a:txBody>
                  <a:tcPr>
                    <a:solidFill>
                      <a:schemeClr val="bg1"/>
                    </a:solidFill>
                  </a:tcPr>
                </a:tc>
                <a:tc>
                  <a:txBody>
                    <a:bodyPr/>
                    <a:lstStyle/>
                    <a:p>
                      <a:pPr algn="l"/>
                      <a:r>
                        <a:rPr lang="en-US" dirty="0">
                          <a:latin typeface="Times New Roman" panose="02020603050405020304" pitchFamily="18" charset="0"/>
                          <a:cs typeface="Times New Roman" panose="02020603050405020304" pitchFamily="18" charset="0"/>
                        </a:rPr>
                        <a:t>6,781</a:t>
                      </a:r>
                    </a:p>
                  </a:txBody>
                  <a:tcPr>
                    <a:solidFill>
                      <a:schemeClr val="bg1"/>
                    </a:solidFill>
                  </a:tcPr>
                </a:tc>
                <a:tc>
                  <a:txBody>
                    <a:bodyPr/>
                    <a:lstStyle/>
                    <a:p>
                      <a:pPr algn="l"/>
                      <a:r>
                        <a:rPr lang="en-US" dirty="0">
                          <a:latin typeface="Times New Roman" panose="02020603050405020304" pitchFamily="18" charset="0"/>
                          <a:cs typeface="Times New Roman" panose="02020603050405020304" pitchFamily="18" charset="0"/>
                        </a:rPr>
                        <a:t>6,600</a:t>
                      </a:r>
                    </a:p>
                  </a:txBody>
                  <a:tcPr>
                    <a:solidFill>
                      <a:schemeClr val="bg1"/>
                    </a:solidFill>
                  </a:tcPr>
                </a:tc>
                <a:extLst>
                  <a:ext uri="{0D108BD9-81ED-4DB2-BD59-A6C34878D82A}">
                    <a16:rowId xmlns:a16="http://schemas.microsoft.com/office/drawing/2014/main" val="428427066"/>
                  </a:ext>
                </a:extLst>
              </a:tr>
              <a:tr h="5778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dirty="0">
                          <a:solidFill>
                            <a:schemeClr val="tx1"/>
                          </a:solidFill>
                          <a:latin typeface="Times New Roman" panose="02020603050405020304" pitchFamily="18" charset="0"/>
                          <a:cs typeface="Times New Roman" panose="02020603050405020304" pitchFamily="18" charset="0"/>
                        </a:rPr>
                        <a:t>Vehicles Registered</a:t>
                      </a:r>
                    </a:p>
                  </a:txBody>
                  <a:tcPr>
                    <a:solidFill>
                      <a:schemeClr val="bg1"/>
                    </a:solidFill>
                  </a:tcPr>
                </a:tc>
                <a:tc>
                  <a:txBody>
                    <a:bodyPr/>
                    <a:lstStyle/>
                    <a:p>
                      <a:pPr algn="l"/>
                      <a:r>
                        <a:rPr lang="en-US" dirty="0">
                          <a:latin typeface="Times New Roman" panose="02020603050405020304" pitchFamily="18" charset="0"/>
                          <a:cs typeface="Times New Roman" panose="02020603050405020304" pitchFamily="18" charset="0"/>
                        </a:rPr>
                        <a:t>595,513</a:t>
                      </a:r>
                    </a:p>
                  </a:txBody>
                  <a:tcPr>
                    <a:noFill/>
                  </a:tcPr>
                </a:tc>
                <a:tc>
                  <a:txBody>
                    <a:bodyPr/>
                    <a:lstStyle/>
                    <a:p>
                      <a:pPr algn="l"/>
                      <a:r>
                        <a:rPr lang="en-US" dirty="0">
                          <a:latin typeface="Times New Roman" panose="02020603050405020304" pitchFamily="18" charset="0"/>
                          <a:cs typeface="Times New Roman" panose="02020603050405020304" pitchFamily="18" charset="0"/>
                        </a:rPr>
                        <a:t>603,000</a:t>
                      </a:r>
                    </a:p>
                  </a:txBody>
                  <a:tcPr>
                    <a:solidFill>
                      <a:schemeClr val="bg1"/>
                    </a:solidFill>
                  </a:tcPr>
                </a:tc>
                <a:tc>
                  <a:txBody>
                    <a:bodyPr/>
                    <a:lstStyle/>
                    <a:p>
                      <a:pPr algn="l"/>
                      <a:r>
                        <a:rPr lang="en-US" dirty="0">
                          <a:latin typeface="Times New Roman" panose="02020603050405020304" pitchFamily="18" charset="0"/>
                          <a:cs typeface="Times New Roman" panose="02020603050405020304" pitchFamily="18" charset="0"/>
                        </a:rPr>
                        <a:t>611,000</a:t>
                      </a:r>
                    </a:p>
                  </a:txBody>
                  <a:tcPr>
                    <a:solidFill>
                      <a:schemeClr val="bg1"/>
                    </a:solidFill>
                  </a:tcPr>
                </a:tc>
                <a:extLst>
                  <a:ext uri="{0D108BD9-81ED-4DB2-BD59-A6C34878D82A}">
                    <a16:rowId xmlns:a16="http://schemas.microsoft.com/office/drawing/2014/main" val="10003"/>
                  </a:ext>
                </a:extLst>
              </a:tr>
              <a:tr h="8255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dirty="0">
                          <a:solidFill>
                            <a:schemeClr val="tx1"/>
                          </a:solidFill>
                          <a:latin typeface="Times New Roman" panose="02020603050405020304" pitchFamily="18" charset="0"/>
                          <a:cs typeface="Times New Roman" panose="02020603050405020304" pitchFamily="18" charset="0"/>
                        </a:rPr>
                        <a:t>Driver’s</a:t>
                      </a:r>
                      <a:r>
                        <a:rPr lang="en-US" sz="1800" b="0" i="0" u="none" strike="noStrike" dirty="0">
                          <a:solidFill>
                            <a:srgbClr val="000000"/>
                          </a:solidFill>
                          <a:latin typeface="Times New Roman" panose="02020603050405020304" pitchFamily="18" charset="0"/>
                          <a:cs typeface="Times New Roman" panose="02020603050405020304" pitchFamily="18" charset="0"/>
                        </a:rPr>
                        <a:t> Licenses Issued</a:t>
                      </a:r>
                    </a:p>
                  </a:txBody>
                  <a:tcPr>
                    <a:solidFill>
                      <a:schemeClr val="bg1"/>
                    </a:solidFill>
                  </a:tcPr>
                </a:tc>
                <a:tc>
                  <a:txBody>
                    <a:bodyPr/>
                    <a:lstStyle/>
                    <a:p>
                      <a:pPr algn="l"/>
                      <a:r>
                        <a:rPr lang="en-US" dirty="0">
                          <a:latin typeface="Times New Roman" panose="02020603050405020304" pitchFamily="18" charset="0"/>
                          <a:cs typeface="Times New Roman" panose="02020603050405020304" pitchFamily="18" charset="0"/>
                        </a:rPr>
                        <a:t>98,780</a:t>
                      </a:r>
                    </a:p>
                  </a:txBody>
                  <a:tcPr>
                    <a:solidFill>
                      <a:schemeClr val="bg1"/>
                    </a:solidFill>
                  </a:tcPr>
                </a:tc>
                <a:tc>
                  <a:txBody>
                    <a:bodyPr/>
                    <a:lstStyle/>
                    <a:p>
                      <a:pPr algn="l"/>
                      <a:r>
                        <a:rPr lang="en-US" dirty="0">
                          <a:latin typeface="Times New Roman" panose="02020603050405020304" pitchFamily="18" charset="0"/>
                          <a:cs typeface="Times New Roman" panose="02020603050405020304" pitchFamily="18" charset="0"/>
                        </a:rPr>
                        <a:t>60,000</a:t>
                      </a:r>
                    </a:p>
                    <a:p>
                      <a:pPr algn="l"/>
                      <a:r>
                        <a:rPr lang="en-US" sz="1200" dirty="0">
                          <a:solidFill>
                            <a:schemeClr val="tx1"/>
                          </a:solidFill>
                          <a:latin typeface="Times New Roman" panose="02020603050405020304" pitchFamily="18" charset="0"/>
                          <a:cs typeface="Times New Roman" panose="02020603050405020304" pitchFamily="18" charset="0"/>
                        </a:rPr>
                        <a:t>(year-to-date </a:t>
                      </a:r>
                      <a:r>
                        <a:rPr lang="en-US" sz="1200" dirty="0">
                          <a:latin typeface="Times New Roman" panose="02020603050405020304" pitchFamily="18" charset="0"/>
                          <a:cs typeface="Times New Roman" panose="02020603050405020304" pitchFamily="18" charset="0"/>
                        </a:rPr>
                        <a:t>data shows down</a:t>
                      </a:r>
                      <a:r>
                        <a:rPr lang="en-US" sz="1200" baseline="0" dirty="0">
                          <a:latin typeface="Times New Roman" panose="02020603050405020304" pitchFamily="18" charset="0"/>
                          <a:cs typeface="Times New Roman" panose="02020603050405020304" pitchFamily="18" charset="0"/>
                        </a:rPr>
                        <a:t> trending 9,000 deficit)</a:t>
                      </a:r>
                      <a:endParaRPr lang="en-US" sz="12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l"/>
                      <a:r>
                        <a:rPr lang="en-US" dirty="0">
                          <a:latin typeface="Times New Roman" panose="02020603050405020304" pitchFamily="18" charset="0"/>
                          <a:cs typeface="Times New Roman" panose="02020603050405020304" pitchFamily="18" charset="0"/>
                        </a:rPr>
                        <a:t>90,000</a:t>
                      </a:r>
                    </a:p>
                  </a:txBody>
                  <a:tcPr>
                    <a:solidFill>
                      <a:schemeClr val="bg1"/>
                    </a:solidFill>
                  </a:tcPr>
                </a:tc>
                <a:extLst>
                  <a:ext uri="{0D108BD9-81ED-4DB2-BD59-A6C34878D82A}">
                    <a16:rowId xmlns:a16="http://schemas.microsoft.com/office/drawing/2014/main" val="10004"/>
                  </a:ext>
                </a:extLst>
              </a:tr>
              <a:tr h="5778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latin typeface="Times New Roman" panose="02020603050405020304" pitchFamily="18" charset="0"/>
                          <a:cs typeface="Times New Roman" panose="02020603050405020304" pitchFamily="18" charset="0"/>
                        </a:rPr>
                        <a:t>Voter Service &amp; Polling Centers</a:t>
                      </a:r>
                    </a:p>
                  </a:txBody>
                  <a:tcPr>
                    <a:solidFill>
                      <a:schemeClr val="bg1"/>
                    </a:solidFill>
                  </a:tcPr>
                </a:tc>
                <a:tc>
                  <a:txBody>
                    <a:bodyPr/>
                    <a:lstStyle/>
                    <a:p>
                      <a:pPr algn="l"/>
                      <a:r>
                        <a:rPr lang="en-US" dirty="0">
                          <a:latin typeface="Times New Roman" panose="02020603050405020304" pitchFamily="18" charset="0"/>
                          <a:cs typeface="Times New Roman" panose="02020603050405020304" pitchFamily="18" charset="0"/>
                        </a:rPr>
                        <a:t>8</a:t>
                      </a:r>
                    </a:p>
                  </a:txBody>
                  <a:tcPr>
                    <a:solidFill>
                      <a:schemeClr val="bg1"/>
                    </a:solidFill>
                  </a:tcPr>
                </a:tc>
                <a:tc>
                  <a:txBody>
                    <a:bodyPr/>
                    <a:lstStyle/>
                    <a:p>
                      <a:pPr algn="l"/>
                      <a:r>
                        <a:rPr lang="en-US" dirty="0">
                          <a:latin typeface="Times New Roman" panose="02020603050405020304" pitchFamily="18" charset="0"/>
                          <a:cs typeface="Times New Roman" panose="02020603050405020304" pitchFamily="18" charset="0"/>
                        </a:rPr>
                        <a:t>11 </a:t>
                      </a:r>
                      <a:r>
                        <a:rPr lang="en-US" sz="1200" dirty="0">
                          <a:latin typeface="Times New Roman" panose="02020603050405020304" pitchFamily="18" charset="0"/>
                          <a:cs typeface="Times New Roman" panose="02020603050405020304" pitchFamily="18" charset="0"/>
                        </a:rPr>
                        <a:t>Presidential</a:t>
                      </a:r>
                      <a:r>
                        <a:rPr lang="en-US" sz="1200" baseline="0" dirty="0">
                          <a:latin typeface="Times New Roman" panose="02020603050405020304" pitchFamily="18" charset="0"/>
                          <a:cs typeface="Times New Roman" panose="02020603050405020304" pitchFamily="18" charset="0"/>
                        </a:rPr>
                        <a:t> Primary</a:t>
                      </a:r>
                    </a:p>
                    <a:p>
                      <a:pPr algn="l"/>
                      <a:r>
                        <a:rPr lang="en-US" baseline="0" dirty="0">
                          <a:latin typeface="Times New Roman" panose="02020603050405020304" pitchFamily="18" charset="0"/>
                          <a:cs typeface="Times New Roman" panose="02020603050405020304" pitchFamily="18" charset="0"/>
                        </a:rPr>
                        <a:t>8 </a:t>
                      </a:r>
                      <a:r>
                        <a:rPr lang="en-US" sz="1200" baseline="0" dirty="0">
                          <a:latin typeface="Times New Roman" panose="02020603050405020304" pitchFamily="18" charset="0"/>
                          <a:cs typeface="Times New Roman" panose="02020603050405020304" pitchFamily="18" charset="0"/>
                        </a:rPr>
                        <a:t>   State Primary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latin typeface="Times New Roman" panose="02020603050405020304" pitchFamily="18" charset="0"/>
                          <a:cs typeface="Times New Roman" panose="02020603050405020304" pitchFamily="18" charset="0"/>
                        </a:rPr>
                        <a:t>35 </a:t>
                      </a:r>
                      <a:r>
                        <a:rPr lang="en-US" sz="1200" dirty="0">
                          <a:latin typeface="Times New Roman" panose="02020603050405020304" pitchFamily="18" charset="0"/>
                          <a:cs typeface="Times New Roman" panose="02020603050405020304" pitchFamily="18" charset="0"/>
                        </a:rPr>
                        <a:t>Presidential General (32)</a:t>
                      </a:r>
                    </a:p>
                    <a:p>
                      <a:pPr algn="l"/>
                      <a:endParaRPr lang="en-US" sz="12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l"/>
                      <a:r>
                        <a:rPr lang="en-US" dirty="0">
                          <a:latin typeface="Times New Roman" panose="02020603050405020304" pitchFamily="18" charset="0"/>
                          <a:cs typeface="Times New Roman" panose="02020603050405020304" pitchFamily="18" charset="0"/>
                        </a:rPr>
                        <a:t>8 (Coordinated)</a:t>
                      </a:r>
                    </a:p>
                  </a:txBody>
                  <a:tcPr>
                    <a:solidFill>
                      <a:schemeClr val="bg1"/>
                    </a:solidFill>
                  </a:tcPr>
                </a:tc>
                <a:extLst>
                  <a:ext uri="{0D108BD9-81ED-4DB2-BD59-A6C34878D82A}">
                    <a16:rowId xmlns:a16="http://schemas.microsoft.com/office/drawing/2014/main" val="10006"/>
                  </a:ext>
                </a:extLst>
              </a:tr>
              <a:tr h="5778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latin typeface="Times New Roman" panose="02020603050405020304" pitchFamily="18" charset="0"/>
                          <a:cs typeface="Times New Roman" panose="02020603050405020304" pitchFamily="18" charset="0"/>
                        </a:rPr>
                        <a:t>Registered Voters</a:t>
                      </a:r>
                    </a:p>
                  </a:txBody>
                  <a:tcPr>
                    <a:solidFill>
                      <a:schemeClr val="bg1"/>
                    </a:solidFill>
                  </a:tcPr>
                </a:tc>
                <a:tc>
                  <a:txBody>
                    <a:bodyPr/>
                    <a:lstStyle/>
                    <a:p>
                      <a:pPr algn="l"/>
                      <a:r>
                        <a:rPr lang="en-US" dirty="0">
                          <a:latin typeface="Times New Roman" panose="02020603050405020304" pitchFamily="18" charset="0"/>
                          <a:cs typeface="Times New Roman" panose="02020603050405020304" pitchFamily="18" charset="0"/>
                        </a:rPr>
                        <a:t>404,761</a:t>
                      </a:r>
                    </a:p>
                  </a:txBody>
                  <a:tcPr>
                    <a:solidFill>
                      <a:schemeClr val="bg1"/>
                    </a:solidFill>
                  </a:tcPr>
                </a:tc>
                <a:tc>
                  <a:txBody>
                    <a:bodyPr/>
                    <a:lstStyle/>
                    <a:p>
                      <a:pPr algn="l"/>
                      <a:r>
                        <a:rPr lang="en-US" sz="1200" dirty="0">
                          <a:solidFill>
                            <a:schemeClr val="tx1"/>
                          </a:solidFill>
                          <a:latin typeface="Times New Roman" panose="02020603050405020304" pitchFamily="18" charset="0"/>
                          <a:cs typeface="Times New Roman" panose="02020603050405020304" pitchFamily="18" charset="0"/>
                        </a:rPr>
                        <a:t>450,000 projected by Election </a:t>
                      </a:r>
                    </a:p>
                    <a:p>
                      <a:pPr algn="l"/>
                      <a:r>
                        <a:rPr lang="en-US" sz="1200" dirty="0">
                          <a:solidFill>
                            <a:schemeClr val="tx1"/>
                          </a:solidFill>
                          <a:latin typeface="Times New Roman" panose="02020603050405020304" pitchFamily="18" charset="0"/>
                          <a:cs typeface="Times New Roman" panose="02020603050405020304" pitchFamily="18" charset="0"/>
                        </a:rPr>
                        <a:t>Day</a:t>
                      </a:r>
                    </a:p>
                  </a:txBody>
                  <a:tcPr>
                    <a:solidFill>
                      <a:schemeClr val="bg1"/>
                    </a:solidFill>
                  </a:tcPr>
                </a:tc>
                <a:tc>
                  <a:txBody>
                    <a:bodyPr/>
                    <a:lstStyle/>
                    <a:p>
                      <a:pPr algn="l"/>
                      <a:r>
                        <a:rPr lang="en-US" dirty="0">
                          <a:solidFill>
                            <a:schemeClr val="tx1"/>
                          </a:solidFill>
                          <a:latin typeface="Times New Roman" panose="02020603050405020304" pitchFamily="18" charset="0"/>
                          <a:cs typeface="Times New Roman" panose="02020603050405020304" pitchFamily="18" charset="0"/>
                        </a:rPr>
                        <a:t>420,000</a:t>
                      </a:r>
                    </a:p>
                  </a:txBody>
                  <a:tcPr>
                    <a:solidFill>
                      <a:schemeClr val="bg1"/>
                    </a:solidFill>
                  </a:tcPr>
                </a:tc>
                <a:extLst>
                  <a:ext uri="{0D108BD9-81ED-4DB2-BD59-A6C34878D82A}">
                    <a16:rowId xmlns:a16="http://schemas.microsoft.com/office/drawing/2014/main" val="10007"/>
                  </a:ext>
                </a:extLst>
              </a:tr>
              <a:tr h="5778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latin typeface="Times New Roman" panose="02020603050405020304" pitchFamily="18" charset="0"/>
                          <a:cs typeface="Times New Roman" panose="02020603050405020304" pitchFamily="18" charset="0"/>
                        </a:rPr>
                        <a:t>Earned TV Media</a:t>
                      </a:r>
                    </a:p>
                    <a:p>
                      <a:endParaRPr lang="en-US" b="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l"/>
                      <a:r>
                        <a:rPr lang="en-US" dirty="0">
                          <a:latin typeface="Times New Roman" panose="02020603050405020304" pitchFamily="18" charset="0"/>
                          <a:cs typeface="Times New Roman" panose="02020603050405020304" pitchFamily="18" charset="0"/>
                        </a:rPr>
                        <a:t>$145,426</a:t>
                      </a:r>
                    </a:p>
                  </a:txBody>
                  <a:tcPr>
                    <a:solidFill>
                      <a:schemeClr val="bg1"/>
                    </a:solidFill>
                  </a:tcPr>
                </a:tc>
                <a:tc>
                  <a:txBody>
                    <a:bodyPr/>
                    <a:lstStyle/>
                    <a:p>
                      <a:pPr algn="l"/>
                      <a:r>
                        <a:rPr lang="en-US" dirty="0">
                          <a:latin typeface="Times New Roman" panose="02020603050405020304" pitchFamily="18" charset="0"/>
                          <a:cs typeface="Times New Roman" panose="02020603050405020304" pitchFamily="18" charset="0"/>
                        </a:rPr>
                        <a:t>$420,552 YTD</a:t>
                      </a:r>
                    </a:p>
                    <a:p>
                      <a:pPr algn="l"/>
                      <a:r>
                        <a:rPr lang="en-US" dirty="0">
                          <a:latin typeface="Times New Roman" panose="02020603050405020304" pitchFamily="18" charset="0"/>
                          <a:cs typeface="Times New Roman" panose="02020603050405020304" pitchFamily="18" charset="0"/>
                        </a:rPr>
                        <a:t>$510,000 projected</a:t>
                      </a:r>
                    </a:p>
                  </a:txBody>
                  <a:tcPr>
                    <a:solidFill>
                      <a:schemeClr val="bg1"/>
                    </a:solidFill>
                  </a:tcPr>
                </a:tc>
                <a:tc>
                  <a:txBody>
                    <a:bodyPr/>
                    <a:lstStyle/>
                    <a:p>
                      <a:pPr algn="l"/>
                      <a:r>
                        <a:rPr lang="en-US" dirty="0">
                          <a:latin typeface="Times New Roman" panose="02020603050405020304" pitchFamily="18" charset="0"/>
                          <a:cs typeface="Times New Roman" panose="02020603050405020304" pitchFamily="18" charset="0"/>
                        </a:rPr>
                        <a:t>$85,000</a:t>
                      </a:r>
                    </a:p>
                  </a:txBody>
                  <a:tcPr>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4032630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Custom 2">
      <a:dk1>
        <a:sysClr val="windowText" lastClr="000000"/>
      </a:dk1>
      <a:lt1>
        <a:sysClr val="window" lastClr="FFFFFF"/>
      </a:lt1>
      <a:dk2>
        <a:srgbClr val="212121"/>
      </a:dk2>
      <a:lt2>
        <a:srgbClr val="CDD0D1"/>
      </a:lt2>
      <a:accent1>
        <a:srgbClr val="FB6B13"/>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A798588F98104DAB8AF4A1F378E0B3" ma:contentTypeVersion="9" ma:contentTypeDescription="Create a new document." ma:contentTypeScope="" ma:versionID="0bd2d4b27a4e0e11a6afc5d914050527">
  <xsd:schema xmlns:xsd="http://www.w3.org/2001/XMLSchema" xmlns:xs="http://www.w3.org/2001/XMLSchema" xmlns:p="http://schemas.microsoft.com/office/2006/metadata/properties" xmlns:ns1="http://schemas.microsoft.com/sharepoint/v3" xmlns:ns3="4d562d5c-b1df-49be-b974-91c86d998be3" targetNamespace="http://schemas.microsoft.com/office/2006/metadata/properties" ma:root="true" ma:fieldsID="749b37ca6c0c0674b827b431ed20c994" ns1:_="" ns3:_="">
    <xsd:import namespace="http://schemas.microsoft.com/sharepoint/v3"/>
    <xsd:import namespace="4d562d5c-b1df-49be-b974-91c86d998be3"/>
    <xsd:element name="properties">
      <xsd:complexType>
        <xsd:sequence>
          <xsd:element name="documentManagement">
            <xsd:complexType>
              <xsd:all>
                <xsd:element ref="ns1:_ip_UnifiedCompliancePolicyProperties" minOccurs="0"/>
                <xsd:element ref="ns1:_ip_UnifiedCompliancePolicyUIAction"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562d5c-b1df-49be-b974-91c86d998be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12BF5FF2-E4FD-47D9-B493-831FDEF0AB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d562d5c-b1df-49be-b974-91c86d998b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116348-7E15-4EC2-B390-4A4CB3690EEC}">
  <ds:schemaRefs>
    <ds:schemaRef ds:uri="http://schemas.microsoft.com/sharepoint/v3/contenttype/forms"/>
  </ds:schemaRefs>
</ds:datastoreItem>
</file>

<file path=customXml/itemProps3.xml><?xml version="1.0" encoding="utf-8"?>
<ds:datastoreItem xmlns:ds="http://schemas.openxmlformats.org/officeDocument/2006/customXml" ds:itemID="{D6E30394-F76D-4FF8-B467-F7DD95BCAB36}">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0</TotalTime>
  <Words>923</Words>
  <Application>Microsoft Office PowerPoint</Application>
  <PresentationFormat>On-screen Show (4:3)</PresentationFormat>
  <Paragraphs>163</Paragraphs>
  <Slides>17</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Corbel</vt:lpstr>
      <vt:lpstr>Times New Roman</vt:lpstr>
      <vt:lpstr>Parallax</vt:lpstr>
      <vt:lpstr>2021 Budget Presentation Clerk &amp; Recorder </vt:lpstr>
      <vt:lpstr>Organizational Chart </vt:lpstr>
      <vt:lpstr>PowerPoint Presentation</vt:lpstr>
      <vt:lpstr>Operations</vt:lpstr>
      <vt:lpstr>Operations</vt:lpstr>
      <vt:lpstr>Operations</vt:lpstr>
      <vt:lpstr>Mandates/State Statutes Required</vt:lpstr>
      <vt:lpstr>Capital Projects-Past Requests </vt:lpstr>
      <vt:lpstr>Operating Indicators</vt:lpstr>
      <vt:lpstr>Motor Vehicle</vt:lpstr>
      <vt:lpstr>Revenue</vt:lpstr>
      <vt:lpstr>Dealer Desk Transactions</vt:lpstr>
      <vt:lpstr>Recording</vt:lpstr>
      <vt:lpstr>Elections</vt:lpstr>
      <vt:lpstr>Budgetary Highlights </vt:lpstr>
      <vt:lpstr>Base Budget and Critical Needs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2017-10-09T01:43:08Z</dcterms:created>
  <dcterms:modified xsi:type="dcterms:W3CDTF">2020-10-19T21:20:29Z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TC101671269990</vt:lpwstr>
  </property>
  <property fmtid="{D5CDD505-2E9C-101B-9397-08002B2CF9AE}" pid="3" name="ContentTypeId">
    <vt:lpwstr>0x0101007FA798588F98104DAB8AF4A1F378E0B3</vt:lpwstr>
  </property>
</Properties>
</file>