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26" r:id="rId2"/>
  </p:sldMasterIdLst>
  <p:notesMasterIdLst>
    <p:notesMasterId r:id="rId14"/>
  </p:notesMasterIdLst>
  <p:sldIdLst>
    <p:sldId id="256" r:id="rId3"/>
    <p:sldId id="260" r:id="rId4"/>
    <p:sldId id="262" r:id="rId5"/>
    <p:sldId id="266" r:id="rId6"/>
    <p:sldId id="263" r:id="rId7"/>
    <p:sldId id="259" r:id="rId8"/>
    <p:sldId id="267" r:id="rId9"/>
    <p:sldId id="261" r:id="rId10"/>
    <p:sldId id="268" r:id="rId11"/>
    <p:sldId id="264" r:id="rId12"/>
    <p:sldId id="265"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p:cViewPr varScale="1">
        <p:scale>
          <a:sx n="72" d="100"/>
          <a:sy n="72" d="100"/>
        </p:scale>
        <p:origin x="12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888A7752-73DE-404C-BA6F-63DEF987950B}" type="datetimeFigureOut">
              <a:rPr lang="en-US" smtClean="0"/>
              <a:pPr/>
              <a:t>10/5/2020</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extLst>
      <p:ext uri="{BB962C8B-B14F-4D97-AF65-F5344CB8AC3E}">
        <p14:creationId xmlns:p14="http://schemas.microsoft.com/office/powerpoint/2010/main" val="78403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extLst>
      <p:ext uri="{BB962C8B-B14F-4D97-AF65-F5344CB8AC3E}">
        <p14:creationId xmlns:p14="http://schemas.microsoft.com/office/powerpoint/2010/main" val="348902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25970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28330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834820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269687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956038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extLst>
      <p:ext uri="{BB962C8B-B14F-4D97-AF65-F5344CB8AC3E}">
        <p14:creationId xmlns:p14="http://schemas.microsoft.com/office/powerpoint/2010/main" val="183597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extLst>
      <p:ext uri="{BB962C8B-B14F-4D97-AF65-F5344CB8AC3E}">
        <p14:creationId xmlns:p14="http://schemas.microsoft.com/office/powerpoint/2010/main" val="1463345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extLst>
      <p:ext uri="{BB962C8B-B14F-4D97-AF65-F5344CB8AC3E}">
        <p14:creationId xmlns:p14="http://schemas.microsoft.com/office/powerpoint/2010/main" val="361872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10/5/2020</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97224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10/5/2020</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4452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10/5/2020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4266758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10/5/2020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657342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10/5/2020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55031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10/5/2020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212658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10/5/2020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670873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10/5/2020</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427776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10/5/2020</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63009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10/5/2020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72395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10/5/2020</a:t>
            </a:fld>
            <a:endParaRPr lang="en-US" dirty="0"/>
          </a:p>
        </p:txBody>
      </p:sp>
      <p:sp>
        <p:nvSpPr>
          <p:cNvPr id="5" name="Footer Placeholder 4"/>
          <p:cNvSpPr>
            <a:spLocks noGrp="1"/>
          </p:cNvSpPr>
          <p:nvPr>
            <p:ph type="ftr" sz="quarter" idx="11"/>
          </p:nvPr>
        </p:nvSpPr>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85731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10/5/2020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57911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10/5/2020</a:t>
            </a:fld>
            <a:endParaRPr lang="en-US"/>
          </a:p>
        </p:txBody>
      </p:sp>
      <p:sp>
        <p:nvSpPr>
          <p:cNvPr id="8" name="Footer Placeholder 7"/>
          <p:cNvSpPr>
            <a:spLocks noGrp="1"/>
          </p:cNvSpPr>
          <p:nvPr>
            <p:ph type="ftr" sz="quarter" idx="11"/>
          </p:nvPr>
        </p:nvSpPr>
        <p:spPr/>
        <p:txBody>
          <a:bodyPr/>
          <a:lstStyle/>
          <a:p>
            <a:r>
              <a:rPr lang="en-US"/>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93006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10/5/2020</a:t>
            </a:fld>
            <a:endParaRPr lang="en-US"/>
          </a:p>
        </p:txBody>
      </p:sp>
      <p:sp>
        <p:nvSpPr>
          <p:cNvPr id="4" name="Footer Placeholder 3"/>
          <p:cNvSpPr>
            <a:spLocks noGrp="1"/>
          </p:cNvSpPr>
          <p:nvPr>
            <p:ph type="ftr" sz="quarter" idx="11"/>
          </p:nvPr>
        </p:nvSpPr>
        <p:spPr/>
        <p:txBody>
          <a:bodyPr/>
          <a:lstStyle/>
          <a:p>
            <a:r>
              <a:rPr lang="en-US"/>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78465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10/5/2020</a:t>
            </a:fld>
            <a:endParaRPr lang="en-US"/>
          </a:p>
        </p:txBody>
      </p:sp>
      <p:sp>
        <p:nvSpPr>
          <p:cNvPr id="3" name="Footer Placeholder 2"/>
          <p:cNvSpPr>
            <a:spLocks noGrp="1"/>
          </p:cNvSpPr>
          <p:nvPr>
            <p:ph type="ftr" sz="quarter" idx="11"/>
          </p:nvPr>
        </p:nvSpPr>
        <p:spPr/>
        <p:txBody>
          <a:bodyPr/>
          <a:lstStyle/>
          <a:p>
            <a:r>
              <a:rPr lang="en-US"/>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334083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10/5/2020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64000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10/5/2020</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279586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10/5/2020</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937514750"/>
      </p:ext>
    </p:extLst>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 id="2147484138" r:id="rId12"/>
    <p:sldLayoutId id="2147484139" r:id="rId13"/>
    <p:sldLayoutId id="2147484140" r:id="rId14"/>
    <p:sldLayoutId id="2147484141" r:id="rId15"/>
    <p:sldLayoutId id="2147484142" r:id="rId16"/>
    <p:sldLayoutId id="214748414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2021 Budget Presentation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Planning and Community Development (PCD)</a:t>
            </a:r>
            <a:br>
              <a:rPr lang="en-US" dirty="0">
                <a:latin typeface="Times New Roman" panose="02020603050405020304" pitchFamily="18" charset="0"/>
                <a:cs typeface="Times New Roman" panose="02020603050405020304" pitchFamily="18" charset="0"/>
              </a:rPr>
            </a:b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Craig Dossey, Executive Director</a:t>
            </a:r>
          </a:p>
          <a:p>
            <a:r>
              <a:rPr lang="en-US" dirty="0">
                <a:latin typeface="Times New Roman" panose="02020603050405020304" pitchFamily="18" charset="0"/>
                <a:cs typeface="Times New Roman" panose="02020603050405020304" pitchFamily="18" charset="0"/>
              </a:rPr>
              <a:t>October 20, 2020</a:t>
            </a:r>
          </a:p>
        </p:txBody>
      </p:sp>
      <p:pic>
        <p:nvPicPr>
          <p:cNvPr id="7" name="Picture 6" descr="logo-1-T.gif"/>
          <p:cNvPicPr>
            <a:picLocks noChangeAspect="1"/>
          </p:cNvPicPr>
          <p:nvPr/>
        </p:nvPicPr>
        <p:blipFill>
          <a:blip r:embed="rId3" cstate="print"/>
          <a:stretch>
            <a:fillRect/>
          </a:stretch>
        </p:blipFill>
        <p:spPr>
          <a:xfrm>
            <a:off x="228600" y="228600"/>
            <a:ext cx="1600200" cy="15817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761999"/>
          </a:xfrm>
        </p:spPr>
        <p:txBody>
          <a:bodyPr>
            <a:normAutofit/>
          </a:bodyPr>
          <a:lstStyle/>
          <a:p>
            <a:r>
              <a:rPr lang="en-JM" dirty="0">
                <a:latin typeface="Times New Roman" panose="02020603050405020304" pitchFamily="18" charset="0"/>
                <a:cs typeface="Times New Roman" panose="02020603050405020304" pitchFamily="18" charset="0"/>
              </a:rPr>
              <a:t>Base Budget and Critical Needs</a:t>
            </a:r>
          </a:p>
        </p:txBody>
      </p:sp>
      <p:sp>
        <p:nvSpPr>
          <p:cNvPr id="3" name="Rectangle 2"/>
          <p:cNvSpPr>
            <a:spLocks noGrp="1"/>
          </p:cNvSpPr>
          <p:nvPr>
            <p:ph idx="1"/>
          </p:nvPr>
        </p:nvSpPr>
        <p:spPr>
          <a:xfrm>
            <a:off x="982133" y="1524000"/>
            <a:ext cx="7704667" cy="4343400"/>
          </a:xfrm>
        </p:spPr>
        <p:txBody>
          <a:bodyPr anchor="t">
            <a:normAutofit fontScale="85000" lnSpcReduction="20000"/>
          </a:bodyPr>
          <a:lstStyle/>
          <a:p>
            <a:r>
              <a:rPr lang="en-US" b="1" dirty="0">
                <a:latin typeface="Times New Roman" panose="02020603050405020304" pitchFamily="18" charset="0"/>
                <a:cs typeface="Times New Roman" panose="02020603050405020304" pitchFamily="18" charset="0"/>
              </a:rPr>
              <a:t>Revenue</a:t>
            </a:r>
          </a:p>
          <a:p>
            <a:pPr lvl="1">
              <a:buFontTx/>
              <a:buChar char="-"/>
            </a:pPr>
            <a:r>
              <a:rPr lang="en-US" sz="1900" dirty="0">
                <a:latin typeface="Times New Roman" panose="02020603050405020304" pitchFamily="18" charset="0"/>
                <a:cs typeface="Times New Roman" panose="02020603050405020304" pitchFamily="18" charset="0"/>
              </a:rPr>
              <a:t>Original Budget = $1,820,000 </a:t>
            </a:r>
          </a:p>
          <a:p>
            <a:pPr lvl="1">
              <a:buFontTx/>
              <a:buChar char="-"/>
            </a:pPr>
            <a:r>
              <a:rPr lang="en-US" sz="1900" dirty="0">
                <a:latin typeface="Times New Roman" panose="02020603050405020304" pitchFamily="18" charset="0"/>
                <a:cs typeface="Times New Roman" panose="02020603050405020304" pitchFamily="18" charset="0"/>
              </a:rPr>
              <a:t>Projected EOY 2020 = $1,836,787</a:t>
            </a:r>
          </a:p>
          <a:p>
            <a:pPr lvl="1">
              <a:buFontTx/>
              <a:buChar char="-"/>
            </a:pPr>
            <a:endParaRPr lang="en-US" sz="800" dirty="0">
              <a:solidFill>
                <a:srgbClr val="FF0000"/>
              </a:solidFill>
              <a:highlight>
                <a:srgbClr val="FFFF00"/>
              </a:highlight>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Expenditures</a:t>
            </a:r>
          </a:p>
          <a:p>
            <a:pPr lvl="1">
              <a:buFontTx/>
              <a:buChar char="-"/>
            </a:pPr>
            <a:r>
              <a:rPr lang="en-US" sz="2100" dirty="0">
                <a:latin typeface="Times New Roman" panose="02020603050405020304" pitchFamily="18" charset="0"/>
                <a:cs typeface="Times New Roman" panose="02020603050405020304" pitchFamily="18" charset="0"/>
              </a:rPr>
              <a:t>Original Operating Budget = $879,850 </a:t>
            </a:r>
          </a:p>
          <a:p>
            <a:pPr lvl="2">
              <a:buFontTx/>
              <a:buChar char="-"/>
            </a:pPr>
            <a:r>
              <a:rPr lang="en-US" sz="1900" dirty="0">
                <a:latin typeface="Times New Roman" panose="02020603050405020304" pitchFamily="18" charset="0"/>
                <a:cs typeface="Times New Roman" panose="02020603050405020304" pitchFamily="18" charset="0"/>
              </a:rPr>
              <a:t>Projected EOY $605,982 (variance of $273,868 or 31%)</a:t>
            </a:r>
          </a:p>
          <a:p>
            <a:pPr lvl="2">
              <a:buFontTx/>
              <a:buChar char="-"/>
            </a:pPr>
            <a:r>
              <a:rPr lang="en-US" sz="1900" dirty="0">
                <a:latin typeface="Times New Roman" panose="02020603050405020304" pitchFamily="18" charset="0"/>
                <a:cs typeface="Times New Roman" panose="02020603050405020304" pitchFamily="18" charset="0"/>
              </a:rPr>
              <a:t>Balance of Master Planning funds to be </a:t>
            </a:r>
            <a:r>
              <a:rPr lang="en-US" sz="1900" dirty="0" err="1">
                <a:latin typeface="Times New Roman" panose="02020603050405020304" pitchFamily="18" charset="0"/>
                <a:cs typeface="Times New Roman" panose="02020603050405020304" pitchFamily="18" charset="0"/>
              </a:rPr>
              <a:t>reappropriated</a:t>
            </a:r>
            <a:r>
              <a:rPr lang="en-US" sz="1900" dirty="0">
                <a:latin typeface="Times New Roman" panose="02020603050405020304" pitchFamily="18" charset="0"/>
                <a:cs typeface="Times New Roman" panose="02020603050405020304" pitchFamily="18" charset="0"/>
              </a:rPr>
              <a:t> for 2021</a:t>
            </a:r>
          </a:p>
          <a:p>
            <a:pPr lvl="2">
              <a:buFontTx/>
              <a:buChar char="-"/>
            </a:pPr>
            <a:endParaRPr lang="en-US" sz="900" dirty="0">
              <a:latin typeface="Times New Roman" panose="02020603050405020304" pitchFamily="18" charset="0"/>
              <a:cs typeface="Times New Roman" panose="02020603050405020304" pitchFamily="18" charset="0"/>
            </a:endParaRPr>
          </a:p>
          <a:p>
            <a:pPr lvl="1">
              <a:buFontTx/>
              <a:buChar char="-"/>
            </a:pPr>
            <a:r>
              <a:rPr lang="en-US" sz="2100" dirty="0">
                <a:latin typeface="Times New Roman" panose="02020603050405020304" pitchFamily="18" charset="0"/>
                <a:cs typeface="Times New Roman" panose="02020603050405020304" pitchFamily="18" charset="0"/>
              </a:rPr>
              <a:t>Original Personnel Budget = $2,395,209 </a:t>
            </a:r>
          </a:p>
          <a:p>
            <a:pPr lvl="2">
              <a:buFontTx/>
              <a:buChar char="-"/>
            </a:pPr>
            <a:r>
              <a:rPr lang="en-US" sz="1900" dirty="0">
                <a:latin typeface="Times New Roman" panose="02020603050405020304" pitchFamily="18" charset="0"/>
                <a:cs typeface="Times New Roman" panose="02020603050405020304" pitchFamily="18" charset="0"/>
              </a:rPr>
              <a:t>Projected EOY $2,131,220 (variance of $263,989 or 11%)</a:t>
            </a:r>
          </a:p>
          <a:p>
            <a:pPr marL="914400" lvl="2" indent="0">
              <a:buNone/>
            </a:pPr>
            <a:endParaRPr lang="en-US" sz="19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Critical Needs </a:t>
            </a:r>
            <a:r>
              <a:rPr lang="en-US" dirty="0">
                <a:latin typeface="Times New Roman" panose="02020603050405020304" pitchFamily="18" charset="0"/>
                <a:cs typeface="Times New Roman" panose="02020603050405020304" pitchFamily="18" charset="0"/>
              </a:rPr>
              <a:t>– None submitted</a:t>
            </a:r>
          </a:p>
          <a:p>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10</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185584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11</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4291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7197" y="152400"/>
            <a:ext cx="7704667" cy="1142999"/>
          </a:xfrm>
        </p:spPr>
        <p:txBody>
          <a:bodyPr/>
          <a:lstStyle/>
          <a:p>
            <a:r>
              <a:rPr lang="en-JM" dirty="0">
                <a:latin typeface="Times New Roman" panose="02020603050405020304" pitchFamily="18" charset="0"/>
                <a:cs typeface="Times New Roman" panose="02020603050405020304" pitchFamily="18" charset="0"/>
              </a:rPr>
              <a:t>Organizational Chart </a:t>
            </a: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2</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grpSp>
        <p:nvGrpSpPr>
          <p:cNvPr id="11" name="Group 10">
            <a:extLst>
              <a:ext uri="{FF2B5EF4-FFF2-40B4-BE49-F238E27FC236}">
                <a16:creationId xmlns:a16="http://schemas.microsoft.com/office/drawing/2014/main" id="{A13BE669-6071-4B32-9F58-60768146FB43}"/>
              </a:ext>
            </a:extLst>
          </p:cNvPr>
          <p:cNvGrpSpPr/>
          <p:nvPr/>
        </p:nvGrpSpPr>
        <p:grpSpPr>
          <a:xfrm>
            <a:off x="657583" y="1295400"/>
            <a:ext cx="8381995" cy="4724400"/>
            <a:chOff x="685805" y="990600"/>
            <a:chExt cx="8381995" cy="4724400"/>
          </a:xfrm>
        </p:grpSpPr>
        <p:cxnSp>
          <p:nvCxnSpPr>
            <p:cNvPr id="12" name="Straight Connector 11">
              <a:extLst>
                <a:ext uri="{FF2B5EF4-FFF2-40B4-BE49-F238E27FC236}">
                  <a16:creationId xmlns:a16="http://schemas.microsoft.com/office/drawing/2014/main" id="{8113DE8C-107C-4C87-9925-F3F115703BCB}"/>
                </a:ext>
              </a:extLst>
            </p:cNvPr>
            <p:cNvCxnSpPr/>
            <p:nvPr/>
          </p:nvCxnSpPr>
          <p:spPr>
            <a:xfrm>
              <a:off x="1485906" y="2667000"/>
              <a:ext cx="6743694"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DEDD04D-AE6E-42D8-AC91-E426D2123A5B}"/>
                </a:ext>
              </a:extLst>
            </p:cNvPr>
            <p:cNvCxnSpPr>
              <a:endCxn id="37" idx="0"/>
            </p:cNvCxnSpPr>
            <p:nvPr/>
          </p:nvCxnSpPr>
          <p:spPr>
            <a:xfrm flipH="1">
              <a:off x="1449804" y="2667000"/>
              <a:ext cx="6924" cy="15240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3C9A6104-7C9F-46BE-A17B-0947B725EF93}"/>
                </a:ext>
              </a:extLst>
            </p:cNvPr>
            <p:cNvGrpSpPr/>
            <p:nvPr/>
          </p:nvGrpSpPr>
          <p:grpSpPr>
            <a:xfrm>
              <a:off x="685805" y="2895600"/>
              <a:ext cx="1600199" cy="2053936"/>
              <a:chOff x="685800" y="2667000"/>
              <a:chExt cx="1600199" cy="2053936"/>
            </a:xfrm>
          </p:grpSpPr>
          <p:sp>
            <p:nvSpPr>
              <p:cNvPr id="36" name="Rectangle 35">
                <a:extLst>
                  <a:ext uri="{FF2B5EF4-FFF2-40B4-BE49-F238E27FC236}">
                    <a16:creationId xmlns:a16="http://schemas.microsoft.com/office/drawing/2014/main" id="{31D95DF3-C2FB-4E5A-907D-DD05D7AA837C}"/>
                  </a:ext>
                </a:extLst>
              </p:cNvPr>
              <p:cNvSpPr/>
              <p:nvPr/>
            </p:nvSpPr>
            <p:spPr>
              <a:xfrm>
                <a:off x="685800" y="2667000"/>
                <a:ext cx="1600199"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Planning  </a:t>
                </a:r>
              </a:p>
              <a:p>
                <a:pPr algn="ctr"/>
                <a:r>
                  <a:rPr lang="en-US" sz="1600" b="1" dirty="0">
                    <a:effectLst>
                      <a:outerShdw blurRad="38100" dist="38100" dir="2700000" algn="tl">
                        <a:srgbClr val="000000">
                          <a:alpha val="43137"/>
                        </a:srgbClr>
                      </a:outerShdw>
                    </a:effectLst>
                  </a:rPr>
                  <a:t>Group Manager</a:t>
                </a:r>
              </a:p>
            </p:txBody>
          </p:sp>
          <p:sp>
            <p:nvSpPr>
              <p:cNvPr id="37" name="Rectangle 36">
                <a:extLst>
                  <a:ext uri="{FF2B5EF4-FFF2-40B4-BE49-F238E27FC236}">
                    <a16:creationId xmlns:a16="http://schemas.microsoft.com/office/drawing/2014/main" id="{4663FF2F-63A0-4EA9-8073-B8206A951F5D}"/>
                  </a:ext>
                </a:extLst>
              </p:cNvPr>
              <p:cNvSpPr/>
              <p:nvPr/>
            </p:nvSpPr>
            <p:spPr>
              <a:xfrm>
                <a:off x="768443" y="3962400"/>
                <a:ext cx="1362711" cy="758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t>
                </a:r>
                <a:r>
                  <a:rPr lang="en-US" sz="1400" b="1" dirty="0">
                    <a:effectLst>
                      <a:outerShdw blurRad="38100" dist="38100" dir="2700000" algn="tl">
                        <a:srgbClr val="000000">
                          <a:alpha val="43137"/>
                        </a:srgbClr>
                      </a:outerShdw>
                    </a:effectLst>
                  </a:rPr>
                  <a:t>6 Planners</a:t>
                </a:r>
              </a:p>
            </p:txBody>
          </p:sp>
        </p:grpSp>
        <p:cxnSp>
          <p:nvCxnSpPr>
            <p:cNvPr id="15" name="Straight Connector 14">
              <a:extLst>
                <a:ext uri="{FF2B5EF4-FFF2-40B4-BE49-F238E27FC236}">
                  <a16:creationId xmlns:a16="http://schemas.microsoft.com/office/drawing/2014/main" id="{5865390A-78F6-4AAD-9472-FEC278F75C73}"/>
                </a:ext>
              </a:extLst>
            </p:cNvPr>
            <p:cNvCxnSpPr/>
            <p:nvPr/>
          </p:nvCxnSpPr>
          <p:spPr>
            <a:xfrm flipH="1">
              <a:off x="3332026" y="2667000"/>
              <a:ext cx="6924" cy="15240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97904-7C1A-4918-A26A-EC41B977E53B}"/>
                </a:ext>
              </a:extLst>
            </p:cNvPr>
            <p:cNvCxnSpPr/>
            <p:nvPr/>
          </p:nvCxnSpPr>
          <p:spPr>
            <a:xfrm flipH="1">
              <a:off x="5739249" y="2667000"/>
              <a:ext cx="1" cy="12954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DC410F-4B95-46D6-A940-63319A6D8C24}"/>
                </a:ext>
              </a:extLst>
            </p:cNvPr>
            <p:cNvCxnSpPr/>
            <p:nvPr/>
          </p:nvCxnSpPr>
          <p:spPr>
            <a:xfrm flipH="1">
              <a:off x="5001986" y="3972402"/>
              <a:ext cx="1426028"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12CC23-5840-4511-861E-03E72CAAC410}"/>
                </a:ext>
              </a:extLst>
            </p:cNvPr>
            <p:cNvCxnSpPr/>
            <p:nvPr/>
          </p:nvCxnSpPr>
          <p:spPr>
            <a:xfrm>
              <a:off x="5001986" y="3972402"/>
              <a:ext cx="0" cy="75199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D5F28DC-153B-4ED1-97C8-F61135EC9AAD}"/>
                </a:ext>
              </a:extLst>
            </p:cNvPr>
            <p:cNvCxnSpPr/>
            <p:nvPr/>
          </p:nvCxnSpPr>
          <p:spPr>
            <a:xfrm>
              <a:off x="6425184" y="3972402"/>
              <a:ext cx="2830" cy="113299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9D519C6A-4C3B-44ED-B48E-3A2DAD5BCC35}"/>
                </a:ext>
              </a:extLst>
            </p:cNvPr>
            <p:cNvGrpSpPr/>
            <p:nvPr/>
          </p:nvGrpSpPr>
          <p:grpSpPr>
            <a:xfrm>
              <a:off x="4191000" y="2895600"/>
              <a:ext cx="2819399" cy="2819400"/>
              <a:chOff x="2870199" y="2895600"/>
              <a:chExt cx="3289299" cy="2954481"/>
            </a:xfrm>
          </p:grpSpPr>
          <p:sp>
            <p:nvSpPr>
              <p:cNvPr id="32" name="Rectangle 31">
                <a:extLst>
                  <a:ext uri="{FF2B5EF4-FFF2-40B4-BE49-F238E27FC236}">
                    <a16:creationId xmlns:a16="http://schemas.microsoft.com/office/drawing/2014/main" id="{9F7A6E2B-A9D2-4633-B488-EE69C565460F}"/>
                  </a:ext>
                </a:extLst>
              </p:cNvPr>
              <p:cNvSpPr/>
              <p:nvPr/>
            </p:nvSpPr>
            <p:spPr>
              <a:xfrm>
                <a:off x="3687041" y="2895600"/>
                <a:ext cx="1922318"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Engineering Group Manager</a:t>
                </a:r>
              </a:p>
            </p:txBody>
          </p:sp>
          <p:sp>
            <p:nvSpPr>
              <p:cNvPr id="33" name="Rectangle 32">
                <a:extLst>
                  <a:ext uri="{FF2B5EF4-FFF2-40B4-BE49-F238E27FC236}">
                    <a16:creationId xmlns:a16="http://schemas.microsoft.com/office/drawing/2014/main" id="{CE6C57BA-2459-46DF-9E4B-48D559D2BEAB}"/>
                  </a:ext>
                </a:extLst>
              </p:cNvPr>
              <p:cNvSpPr/>
              <p:nvPr/>
            </p:nvSpPr>
            <p:spPr>
              <a:xfrm>
                <a:off x="4800601" y="4184073"/>
                <a:ext cx="1358897" cy="755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effectLst>
                      <a:outerShdw blurRad="38100" dist="38100" dir="2700000" algn="tl">
                        <a:srgbClr val="000000">
                          <a:alpha val="43137"/>
                        </a:srgbClr>
                      </a:outerShdw>
                    </a:effectLst>
                  </a:rPr>
                  <a:t>Inspections </a:t>
                </a:r>
              </a:p>
              <a:p>
                <a:pPr algn="ctr"/>
                <a:r>
                  <a:rPr lang="en-US" sz="1400" b="1" dirty="0">
                    <a:effectLst>
                      <a:outerShdw blurRad="38100" dist="38100" dir="2700000" algn="tl">
                        <a:srgbClr val="000000">
                          <a:alpha val="43137"/>
                        </a:srgbClr>
                      </a:outerShdw>
                    </a:effectLst>
                  </a:rPr>
                  <a:t>Supervisor</a:t>
                </a:r>
              </a:p>
            </p:txBody>
          </p:sp>
          <p:sp>
            <p:nvSpPr>
              <p:cNvPr id="34" name="Rectangle 33">
                <a:extLst>
                  <a:ext uri="{FF2B5EF4-FFF2-40B4-BE49-F238E27FC236}">
                    <a16:creationId xmlns:a16="http://schemas.microsoft.com/office/drawing/2014/main" id="{D6BA46BD-E3A1-4999-8129-311D592800F4}"/>
                  </a:ext>
                </a:extLst>
              </p:cNvPr>
              <p:cNvSpPr/>
              <p:nvPr/>
            </p:nvSpPr>
            <p:spPr>
              <a:xfrm>
                <a:off x="4800601" y="5095009"/>
                <a:ext cx="1358897" cy="755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t>
                </a:r>
                <a:r>
                  <a:rPr lang="en-US" sz="1400" b="1" dirty="0">
                    <a:effectLst>
                      <a:outerShdw blurRad="38100" dist="38100" dir="2700000" algn="tl">
                        <a:srgbClr val="000000">
                          <a:alpha val="43137"/>
                        </a:srgbClr>
                      </a:outerShdw>
                    </a:effectLst>
                  </a:rPr>
                  <a:t>3 Inspectors </a:t>
                </a:r>
              </a:p>
            </p:txBody>
          </p:sp>
          <p:sp>
            <p:nvSpPr>
              <p:cNvPr id="35" name="Rectangle 34">
                <a:extLst>
                  <a:ext uri="{FF2B5EF4-FFF2-40B4-BE49-F238E27FC236}">
                    <a16:creationId xmlns:a16="http://schemas.microsoft.com/office/drawing/2014/main" id="{3DDA2314-5E68-4035-9F98-06220696E6F4}"/>
                  </a:ext>
                </a:extLst>
              </p:cNvPr>
              <p:cNvSpPr/>
              <p:nvPr/>
            </p:nvSpPr>
            <p:spPr>
              <a:xfrm>
                <a:off x="2870199" y="4194464"/>
                <a:ext cx="1625601" cy="755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t>
                </a:r>
                <a:r>
                  <a:rPr lang="en-US" sz="1400" b="1" dirty="0">
                    <a:effectLst>
                      <a:outerShdw blurRad="38100" dist="38100" dir="2700000" algn="tl">
                        <a:srgbClr val="000000">
                          <a:alpha val="43137"/>
                        </a:srgbClr>
                      </a:outerShdw>
                    </a:effectLst>
                  </a:rPr>
                  <a:t>4 FT and 1 PT Engineers</a:t>
                </a:r>
              </a:p>
            </p:txBody>
          </p:sp>
        </p:grpSp>
        <p:cxnSp>
          <p:nvCxnSpPr>
            <p:cNvPr id="21" name="Straight Connector 20">
              <a:extLst>
                <a:ext uri="{FF2B5EF4-FFF2-40B4-BE49-F238E27FC236}">
                  <a16:creationId xmlns:a16="http://schemas.microsoft.com/office/drawing/2014/main" id="{C3C53F3B-4984-4051-82B1-8FE03B272C90}"/>
                </a:ext>
              </a:extLst>
            </p:cNvPr>
            <p:cNvCxnSpPr/>
            <p:nvPr/>
          </p:nvCxnSpPr>
          <p:spPr>
            <a:xfrm flipH="1">
              <a:off x="8220952" y="2667000"/>
              <a:ext cx="6924" cy="15240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23C50298-0950-4637-9776-27651FBD840F}"/>
                </a:ext>
              </a:extLst>
            </p:cNvPr>
            <p:cNvGrpSpPr/>
            <p:nvPr/>
          </p:nvGrpSpPr>
          <p:grpSpPr>
            <a:xfrm>
              <a:off x="7391400" y="2895600"/>
              <a:ext cx="1676400" cy="1950113"/>
              <a:chOff x="685800" y="2667000"/>
              <a:chExt cx="1922318" cy="1950113"/>
            </a:xfrm>
          </p:grpSpPr>
          <p:sp>
            <p:nvSpPr>
              <p:cNvPr id="30" name="Rectangle 29">
                <a:extLst>
                  <a:ext uri="{FF2B5EF4-FFF2-40B4-BE49-F238E27FC236}">
                    <a16:creationId xmlns:a16="http://schemas.microsoft.com/office/drawing/2014/main" id="{B1DC038C-861C-405D-9A4E-2D7041FC117A}"/>
                  </a:ext>
                </a:extLst>
              </p:cNvPr>
              <p:cNvSpPr/>
              <p:nvPr/>
            </p:nvSpPr>
            <p:spPr>
              <a:xfrm>
                <a:off x="685800" y="2667000"/>
                <a:ext cx="1922318"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Administrative Supervisor</a:t>
                </a:r>
              </a:p>
            </p:txBody>
          </p:sp>
          <p:sp>
            <p:nvSpPr>
              <p:cNvPr id="31" name="Rectangle 30">
                <a:extLst>
                  <a:ext uri="{FF2B5EF4-FFF2-40B4-BE49-F238E27FC236}">
                    <a16:creationId xmlns:a16="http://schemas.microsoft.com/office/drawing/2014/main" id="{7E0074F8-F5B9-46FA-9F17-78D01C191001}"/>
                  </a:ext>
                </a:extLst>
              </p:cNvPr>
              <p:cNvSpPr/>
              <p:nvPr/>
            </p:nvSpPr>
            <p:spPr>
              <a:xfrm>
                <a:off x="685800" y="3906479"/>
                <a:ext cx="1922318" cy="710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effectLst>
                      <a:outerShdw blurRad="38100" dist="38100" dir="2700000" algn="tl">
                        <a:srgbClr val="000000">
                          <a:alpha val="43137"/>
                        </a:srgbClr>
                      </a:outerShdw>
                    </a:effectLst>
                  </a:rPr>
                  <a:t>6 FT Admin. Staff</a:t>
                </a:r>
              </a:p>
              <a:p>
                <a:pPr algn="ctr"/>
                <a:r>
                  <a:rPr lang="en-US" sz="1400" b="1" dirty="0">
                    <a:effectLst>
                      <a:outerShdw blurRad="38100" dist="38100" dir="2700000" algn="tl">
                        <a:srgbClr val="000000">
                          <a:alpha val="43137"/>
                        </a:srgbClr>
                      </a:outerShdw>
                    </a:effectLst>
                  </a:rPr>
                  <a:t>1 PT Admin. Staff</a:t>
                </a:r>
              </a:p>
            </p:txBody>
          </p:sp>
        </p:grpSp>
        <p:grpSp>
          <p:nvGrpSpPr>
            <p:cNvPr id="23" name="Group 22">
              <a:extLst>
                <a:ext uri="{FF2B5EF4-FFF2-40B4-BE49-F238E27FC236}">
                  <a16:creationId xmlns:a16="http://schemas.microsoft.com/office/drawing/2014/main" id="{85F7376A-C949-4A33-8A63-BB9501090281}"/>
                </a:ext>
              </a:extLst>
            </p:cNvPr>
            <p:cNvGrpSpPr/>
            <p:nvPr/>
          </p:nvGrpSpPr>
          <p:grpSpPr>
            <a:xfrm>
              <a:off x="2514600" y="2895600"/>
              <a:ext cx="1600199" cy="2053936"/>
              <a:chOff x="685800" y="2667000"/>
              <a:chExt cx="1600199" cy="2053936"/>
            </a:xfrm>
          </p:grpSpPr>
          <p:sp>
            <p:nvSpPr>
              <p:cNvPr id="28" name="Rectangle 27">
                <a:extLst>
                  <a:ext uri="{FF2B5EF4-FFF2-40B4-BE49-F238E27FC236}">
                    <a16:creationId xmlns:a16="http://schemas.microsoft.com/office/drawing/2014/main" id="{7125D912-D35E-4570-BA9C-2750733C9170}"/>
                  </a:ext>
                </a:extLst>
              </p:cNvPr>
              <p:cNvSpPr/>
              <p:nvPr/>
            </p:nvSpPr>
            <p:spPr>
              <a:xfrm>
                <a:off x="685800" y="2667000"/>
                <a:ext cx="1600199"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Code Enforcement Supervisor</a:t>
                </a:r>
              </a:p>
            </p:txBody>
          </p:sp>
          <p:sp>
            <p:nvSpPr>
              <p:cNvPr id="29" name="Rectangle 28">
                <a:extLst>
                  <a:ext uri="{FF2B5EF4-FFF2-40B4-BE49-F238E27FC236}">
                    <a16:creationId xmlns:a16="http://schemas.microsoft.com/office/drawing/2014/main" id="{E5F05734-82A1-4762-9F7C-26F13F0C9ED8}"/>
                  </a:ext>
                </a:extLst>
              </p:cNvPr>
              <p:cNvSpPr/>
              <p:nvPr/>
            </p:nvSpPr>
            <p:spPr>
              <a:xfrm>
                <a:off x="804546" y="3962400"/>
                <a:ext cx="1362711" cy="758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t>
                </a:r>
                <a:r>
                  <a:rPr lang="en-US" sz="1400" b="1" dirty="0">
                    <a:effectLst>
                      <a:outerShdw blurRad="38100" dist="38100" dir="2700000" algn="tl">
                        <a:srgbClr val="000000">
                          <a:alpha val="43137"/>
                        </a:srgbClr>
                      </a:outerShdw>
                    </a:effectLst>
                  </a:rPr>
                  <a:t>3 Code Enforcement Officers</a:t>
                </a:r>
              </a:p>
            </p:txBody>
          </p:sp>
        </p:grpSp>
        <p:cxnSp>
          <p:nvCxnSpPr>
            <p:cNvPr id="24" name="Straight Connector 23">
              <a:extLst>
                <a:ext uri="{FF2B5EF4-FFF2-40B4-BE49-F238E27FC236}">
                  <a16:creationId xmlns:a16="http://schemas.microsoft.com/office/drawing/2014/main" id="{0399C0F4-FD80-4BF9-A409-B1AE4800F3DA}"/>
                </a:ext>
              </a:extLst>
            </p:cNvPr>
            <p:cNvCxnSpPr>
              <a:stCxn id="25" idx="2"/>
            </p:cNvCxnSpPr>
            <p:nvPr/>
          </p:nvCxnSpPr>
          <p:spPr>
            <a:xfrm>
              <a:off x="4655127" y="1676400"/>
              <a:ext cx="1" cy="9906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5A83723-3F51-458E-BDBE-D765D1D8659E}"/>
                </a:ext>
              </a:extLst>
            </p:cNvPr>
            <p:cNvSpPr/>
            <p:nvPr/>
          </p:nvSpPr>
          <p:spPr>
            <a:xfrm>
              <a:off x="3893127" y="9906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Executive Director</a:t>
              </a:r>
            </a:p>
          </p:txBody>
        </p:sp>
        <p:cxnSp>
          <p:nvCxnSpPr>
            <p:cNvPr id="26" name="Straight Connector 25">
              <a:extLst>
                <a:ext uri="{FF2B5EF4-FFF2-40B4-BE49-F238E27FC236}">
                  <a16:creationId xmlns:a16="http://schemas.microsoft.com/office/drawing/2014/main" id="{D4534F6D-E8CE-4C5C-8861-F6B25F513A05}"/>
                </a:ext>
              </a:extLst>
            </p:cNvPr>
            <p:cNvCxnSpPr/>
            <p:nvPr/>
          </p:nvCxnSpPr>
          <p:spPr>
            <a:xfrm flipH="1">
              <a:off x="4655128" y="2133600"/>
              <a:ext cx="1426028"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73EE2772-760A-4964-96DC-3519E715F926}"/>
                </a:ext>
              </a:extLst>
            </p:cNvPr>
            <p:cNvSpPr/>
            <p:nvPr/>
          </p:nvSpPr>
          <p:spPr>
            <a:xfrm>
              <a:off x="5870864" y="18288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Deputy Director</a:t>
              </a:r>
            </a:p>
          </p:txBody>
        </p:sp>
      </p:grpSp>
    </p:spTree>
    <p:extLst>
      <p:ext uri="{BB962C8B-B14F-4D97-AF65-F5344CB8AC3E}">
        <p14:creationId xmlns:p14="http://schemas.microsoft.com/office/powerpoint/2010/main" val="52177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3" name="Rectangle 2"/>
          <p:cNvSpPr>
            <a:spLocks noGrp="1"/>
          </p:cNvSpPr>
          <p:nvPr>
            <p:ph idx="1"/>
          </p:nvPr>
        </p:nvSpPr>
        <p:spPr>
          <a:xfrm>
            <a:off x="1143000" y="1371600"/>
            <a:ext cx="7543800" cy="4628216"/>
          </a:xfrm>
        </p:spPr>
        <p:txBody>
          <a:bodyPr anchor="t">
            <a:normAutofit fontScale="62500" lnSpcReduction="20000"/>
          </a:bodyPr>
          <a:lstStyle/>
          <a:p>
            <a:pPr marL="0" indent="0">
              <a:buNone/>
            </a:pPr>
            <a:r>
              <a:rPr lang="en-US" sz="2900" u="sng" dirty="0">
                <a:latin typeface="Times New Roman" panose="02020603050405020304" pitchFamily="18" charset="0"/>
                <a:cs typeface="Times New Roman" panose="02020603050405020304" pitchFamily="18" charset="0"/>
              </a:rPr>
              <a:t>Planning Review Staff</a:t>
            </a:r>
          </a:p>
          <a:p>
            <a:pPr marL="285750" lvl="1"/>
            <a:r>
              <a:rPr lang="en-US" sz="2200" dirty="0">
                <a:latin typeface="Times New Roman" panose="02020603050405020304" pitchFamily="18" charset="0"/>
                <a:cs typeface="Times New Roman" panose="02020603050405020304" pitchFamily="18" charset="0"/>
              </a:rPr>
              <a:t>Reviews and comments on all land development applications to ensure:</a:t>
            </a:r>
          </a:p>
          <a:p>
            <a:pPr marL="742950" lvl="2"/>
            <a:r>
              <a:rPr lang="en-US" sz="1900" dirty="0">
                <a:latin typeface="Times New Roman" panose="02020603050405020304" pitchFamily="18" charset="0"/>
                <a:cs typeface="Times New Roman" panose="02020603050405020304" pitchFamily="18" charset="0"/>
              </a:rPr>
              <a:t>Compliance with the El Paso County Land Development Code</a:t>
            </a:r>
          </a:p>
          <a:p>
            <a:pPr marL="742950" lvl="2"/>
            <a:r>
              <a:rPr lang="en-US" sz="1900" dirty="0">
                <a:latin typeface="Times New Roman" panose="02020603050405020304" pitchFamily="18" charset="0"/>
                <a:cs typeface="Times New Roman" panose="02020603050405020304" pitchFamily="18" charset="0"/>
              </a:rPr>
              <a:t>Compliance with 1041 Regulations</a:t>
            </a:r>
          </a:p>
          <a:p>
            <a:pPr marL="742950" lvl="2"/>
            <a:r>
              <a:rPr lang="en-US" sz="1900" dirty="0">
                <a:latin typeface="Times New Roman" panose="02020603050405020304" pitchFamily="18" charset="0"/>
                <a:cs typeface="Times New Roman" panose="02020603050405020304" pitchFamily="18" charset="0"/>
              </a:rPr>
              <a:t>Consistency with the El Paso County Master Plan</a:t>
            </a:r>
          </a:p>
          <a:p>
            <a:pPr marL="742950" lvl="2"/>
            <a:r>
              <a:rPr lang="en-US" sz="1900" dirty="0">
                <a:latin typeface="Times New Roman" panose="02020603050405020304" pitchFamily="18" charset="0"/>
                <a:cs typeface="Times New Roman" panose="02020603050405020304" pitchFamily="18" charset="0"/>
              </a:rPr>
              <a:t>Compliance with Colorado Revised Statutes</a:t>
            </a:r>
          </a:p>
          <a:p>
            <a:pPr marL="285750" lvl="1"/>
            <a:r>
              <a:rPr lang="en-US" sz="2200" dirty="0">
                <a:latin typeface="Times New Roman" panose="02020603050405020304" pitchFamily="18" charset="0"/>
                <a:cs typeface="Times New Roman" panose="02020603050405020304" pitchFamily="18" charset="0"/>
              </a:rPr>
              <a:t>Prepares staff reports and makes public presentations </a:t>
            </a:r>
          </a:p>
          <a:p>
            <a:pPr marL="285750" lvl="1"/>
            <a:r>
              <a:rPr lang="en-US" sz="2200" dirty="0">
                <a:latin typeface="Times New Roman" panose="02020603050405020304" pitchFamily="18" charset="0"/>
                <a:cs typeface="Times New Roman" panose="02020603050405020304" pitchFamily="18" charset="0"/>
              </a:rPr>
              <a:t>Functions as the project manager from “cradle to grave”</a:t>
            </a:r>
          </a:p>
          <a:p>
            <a:pPr marL="457200" lvl="1" indent="0">
              <a:buNone/>
            </a:pPr>
            <a:endParaRPr lang="en-US" sz="1800" dirty="0">
              <a:latin typeface="Cambria" panose="02040503050406030204" pitchFamily="18" charset="0"/>
            </a:endParaRPr>
          </a:p>
          <a:p>
            <a:pPr marL="0" indent="0">
              <a:buNone/>
            </a:pPr>
            <a:r>
              <a:rPr lang="en-US" sz="2900" u="sng" dirty="0">
                <a:latin typeface="Times New Roman" panose="02020603050405020304" pitchFamily="18" charset="0"/>
                <a:cs typeface="Times New Roman" panose="02020603050405020304" pitchFamily="18" charset="0"/>
              </a:rPr>
              <a:t>Engineering Review Staff  </a:t>
            </a:r>
          </a:p>
          <a:p>
            <a:pPr marL="285750" lvl="1"/>
            <a:r>
              <a:rPr lang="en-US" sz="2200" dirty="0">
                <a:latin typeface="Times New Roman" panose="02020603050405020304" pitchFamily="18" charset="0"/>
                <a:cs typeface="Times New Roman" panose="02020603050405020304" pitchFamily="18" charset="0"/>
              </a:rPr>
              <a:t>Reviews and comments on all land development applications to ensure minimum County, State, and Federal standards (as applicable) are met</a:t>
            </a:r>
          </a:p>
          <a:p>
            <a:pPr marL="285750" lvl="1"/>
            <a:r>
              <a:rPr lang="en-US" sz="2200" dirty="0">
                <a:latin typeface="Times New Roman" panose="02020603050405020304" pitchFamily="18" charset="0"/>
                <a:cs typeface="Times New Roman" panose="02020603050405020304" pitchFamily="18" charset="0"/>
              </a:rPr>
              <a:t>Reviews all sites and related documents to ensure compliance with the County’s MS4 permit (Municipal Separate Storm Sewer Systems) for construction and permanent water quality</a:t>
            </a:r>
          </a:p>
          <a:p>
            <a:pPr marL="285750" lvl="1"/>
            <a:r>
              <a:rPr lang="en-US" sz="2200" dirty="0">
                <a:latin typeface="Times New Roman" panose="02020603050405020304" pitchFamily="18" charset="0"/>
                <a:cs typeface="Times New Roman" panose="02020603050405020304" pitchFamily="18" charset="0"/>
              </a:rPr>
              <a:t>Supports the Planner in the records management of supporting documentation</a:t>
            </a:r>
          </a:p>
          <a:p>
            <a:pPr marL="285750" lvl="1"/>
            <a:r>
              <a:rPr lang="en-US" sz="2200" dirty="0">
                <a:latin typeface="Times New Roman" panose="02020603050405020304" pitchFamily="18" charset="0"/>
                <a:cs typeface="Times New Roman" panose="02020603050405020304" pitchFamily="18" charset="0"/>
              </a:rPr>
              <a:t>Engineering staff supports the Project Managers/Planners</a:t>
            </a:r>
          </a:p>
          <a:p>
            <a:pPr marL="285750" lvl="1"/>
            <a:r>
              <a:rPr lang="en-US" sz="2200" dirty="0">
                <a:latin typeface="Times New Roman" panose="02020603050405020304" pitchFamily="18" charset="0"/>
                <a:cs typeface="Times New Roman" panose="02020603050405020304" pitchFamily="18" charset="0"/>
              </a:rPr>
              <a:t>Assists in drafting staff reports and making public presentations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3</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427782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55562" y="152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3" name="Rectangle 2"/>
          <p:cNvSpPr>
            <a:spLocks noGrp="1"/>
          </p:cNvSpPr>
          <p:nvPr>
            <p:ph idx="1"/>
          </p:nvPr>
        </p:nvSpPr>
        <p:spPr>
          <a:xfrm>
            <a:off x="1219200" y="1219199"/>
            <a:ext cx="7467600" cy="4888973"/>
          </a:xfrm>
        </p:spPr>
        <p:txBody>
          <a:bodyPr anchor="t">
            <a:normAutofit fontScale="77500" lnSpcReduction="20000"/>
          </a:bodyPr>
          <a:lstStyle/>
          <a:p>
            <a:pPr marL="0" indent="0">
              <a:buNone/>
            </a:pPr>
            <a:r>
              <a:rPr lang="en-US" u="sng" dirty="0">
                <a:latin typeface="Times New Roman" panose="02020603050405020304" pitchFamily="18" charset="0"/>
                <a:cs typeface="Times New Roman" panose="02020603050405020304" pitchFamily="18" charset="0"/>
              </a:rPr>
              <a:t>Inspections Staff</a:t>
            </a:r>
          </a:p>
          <a:p>
            <a:pPr marL="285750" lvl="1"/>
            <a:r>
              <a:rPr lang="en-US" sz="1600" dirty="0">
                <a:latin typeface="Times New Roman" panose="02020603050405020304" pitchFamily="18" charset="0"/>
                <a:cs typeface="Times New Roman" panose="02020603050405020304" pitchFamily="18" charset="0"/>
              </a:rPr>
              <a:t>Performs inspections for all development-related construction</a:t>
            </a:r>
          </a:p>
          <a:p>
            <a:pPr marL="285750" lvl="1"/>
            <a:r>
              <a:rPr lang="en-US" sz="1600" dirty="0">
                <a:latin typeface="Times New Roman" panose="02020603050405020304" pitchFamily="18" charset="0"/>
                <a:cs typeface="Times New Roman" panose="02020603050405020304" pitchFamily="18" charset="0"/>
              </a:rPr>
              <a:t>Prepares acceptances of all dedicated public infrastructure constructed by developers </a:t>
            </a:r>
          </a:p>
          <a:p>
            <a:pPr marL="285750" lvl="1"/>
            <a:r>
              <a:rPr lang="en-US" sz="1600" dirty="0">
                <a:latin typeface="Times New Roman" panose="02020603050405020304" pitchFamily="18" charset="0"/>
                <a:cs typeface="Times New Roman" panose="02020603050405020304" pitchFamily="18" charset="0"/>
              </a:rPr>
              <a:t>Facilitates the release of Financial Assurances for constructed infrastructure</a:t>
            </a:r>
          </a:p>
          <a:p>
            <a:pPr marL="285750" lvl="1"/>
            <a:r>
              <a:rPr lang="en-US" sz="1600" dirty="0">
                <a:latin typeface="Times New Roman" panose="02020603050405020304" pitchFamily="18" charset="0"/>
                <a:cs typeface="Times New Roman" panose="02020603050405020304" pitchFamily="18" charset="0"/>
              </a:rPr>
              <a:t>Provides inspection and approval for all driveway/access permits</a:t>
            </a:r>
          </a:p>
          <a:p>
            <a:pPr marL="285750" lvl="1"/>
            <a:r>
              <a:rPr lang="en-US" sz="1600" dirty="0">
                <a:latin typeface="Times New Roman" panose="02020603050405020304" pitchFamily="18" charset="0"/>
                <a:cs typeface="Times New Roman" panose="02020603050405020304" pitchFamily="18" charset="0"/>
              </a:rPr>
              <a:t>Assists DPW Stormwater Coordinator by conducting inspections and keeping records for conformance with the County MS4 permit</a:t>
            </a:r>
          </a:p>
          <a:p>
            <a:endParaRPr lang="en-US" sz="900" dirty="0">
              <a:latin typeface="Times New Roman" panose="02020603050405020304" pitchFamily="18" charset="0"/>
              <a:cs typeface="Times New Roman" panose="02020603050405020304" pitchFamily="18" charset="0"/>
            </a:endParaRPr>
          </a:p>
          <a:p>
            <a:pPr marL="0" indent="0">
              <a:buNone/>
            </a:pPr>
            <a:r>
              <a:rPr lang="en-US" u="sng" dirty="0">
                <a:latin typeface="Times New Roman" panose="02020603050405020304" pitchFamily="18" charset="0"/>
                <a:cs typeface="Times New Roman" panose="02020603050405020304" pitchFamily="18" charset="0"/>
              </a:rPr>
              <a:t>Code Enforcement Staff</a:t>
            </a:r>
          </a:p>
          <a:p>
            <a:pPr marL="285750" lvl="1"/>
            <a:r>
              <a:rPr lang="en-US" sz="1600" dirty="0">
                <a:latin typeface="Times New Roman" panose="02020603050405020304" pitchFamily="18" charset="0"/>
                <a:cs typeface="Times New Roman" panose="02020603050405020304" pitchFamily="18" charset="0"/>
              </a:rPr>
              <a:t>Enforces the County Land Development Code (zoning and subdivision violations)</a:t>
            </a:r>
          </a:p>
          <a:p>
            <a:pPr marL="285750" lvl="1"/>
            <a:r>
              <a:rPr lang="en-US" sz="1600" dirty="0">
                <a:latin typeface="Times New Roman" panose="02020603050405020304" pitchFamily="18" charset="0"/>
                <a:cs typeface="Times New Roman" panose="02020603050405020304" pitchFamily="18" charset="0"/>
              </a:rPr>
              <a:t>Enforces County rubbish and weed ordinances</a:t>
            </a:r>
          </a:p>
          <a:p>
            <a:pPr marL="285750" lvl="1"/>
            <a:r>
              <a:rPr lang="en-US" sz="1600" dirty="0">
                <a:latin typeface="Times New Roman" panose="02020603050405020304" pitchFamily="18" charset="0"/>
                <a:cs typeface="Times New Roman" panose="02020603050405020304" pitchFamily="18" charset="0"/>
              </a:rPr>
              <a:t>Coordinates property clean ups (abatement)</a:t>
            </a:r>
          </a:p>
          <a:p>
            <a:pPr marL="285750" lvl="1"/>
            <a:r>
              <a:rPr lang="en-US" sz="1600" dirty="0">
                <a:latin typeface="Times New Roman" panose="02020603050405020304" pitchFamily="18" charset="0"/>
                <a:cs typeface="Times New Roman" panose="02020603050405020304" pitchFamily="18" charset="0"/>
              </a:rPr>
              <a:t>Coordinates with County Attorney’s Office in litigation and testifies in Court</a:t>
            </a:r>
            <a:endParaRPr lang="en-US" sz="1800" dirty="0">
              <a:latin typeface="Times New Roman" panose="02020603050405020304" pitchFamily="18" charset="0"/>
              <a:cs typeface="Times New Roman" panose="02020603050405020304" pitchFamily="18" charset="0"/>
            </a:endParaRPr>
          </a:p>
          <a:p>
            <a:pPr marL="285750" lvl="1"/>
            <a:endParaRPr lang="en-US" sz="900" u="sng" dirty="0">
              <a:latin typeface="Times New Roman" panose="02020603050405020304" pitchFamily="18" charset="0"/>
              <a:cs typeface="Times New Roman" panose="02020603050405020304" pitchFamily="18" charset="0"/>
            </a:endParaRPr>
          </a:p>
          <a:p>
            <a:pPr marL="0" indent="0">
              <a:buNone/>
            </a:pPr>
            <a:r>
              <a:rPr lang="en-US" u="sng" dirty="0">
                <a:latin typeface="Times New Roman" panose="02020603050405020304" pitchFamily="18" charset="0"/>
                <a:cs typeface="Times New Roman" panose="02020603050405020304" pitchFamily="18" charset="0"/>
              </a:rPr>
              <a:t>Administrative Staff</a:t>
            </a:r>
          </a:p>
          <a:p>
            <a:pPr marL="285750" lvl="1"/>
            <a:r>
              <a:rPr lang="en-US" sz="1600" dirty="0">
                <a:latin typeface="Times New Roman" panose="02020603050405020304" pitchFamily="18" charset="0"/>
                <a:cs typeface="Times New Roman" panose="02020603050405020304" pitchFamily="18" charset="0"/>
              </a:rPr>
              <a:t>Provides support to PM/Planning, Engineering, Inspections, and Code Enforcement</a:t>
            </a:r>
          </a:p>
          <a:p>
            <a:pPr marL="285750" lvl="1"/>
            <a:r>
              <a:rPr lang="en-US" sz="1600" dirty="0">
                <a:latin typeface="Times New Roman" panose="02020603050405020304" pitchFamily="18" charset="0"/>
                <a:cs typeface="Times New Roman" panose="02020603050405020304" pitchFamily="18" charset="0"/>
              </a:rPr>
              <a:t>Reviews over-the-counter development applications</a:t>
            </a:r>
          </a:p>
          <a:p>
            <a:pPr marL="285750" lvl="1"/>
            <a:r>
              <a:rPr lang="en-US" sz="1600" dirty="0">
                <a:latin typeface="Times New Roman" panose="02020603050405020304" pitchFamily="18" charset="0"/>
                <a:cs typeface="Times New Roman" panose="02020603050405020304" pitchFamily="18" charset="0"/>
              </a:rPr>
              <a:t>Provides support to the Planning Commission and Board of Adjustment</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4</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29133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172237"/>
            <a:ext cx="7704667" cy="1066799"/>
          </a:xfrm>
        </p:spPr>
        <p:txBody>
          <a:bodyPr>
            <a:normAutofit/>
          </a:bodyPr>
          <a:lstStyle/>
          <a:p>
            <a:r>
              <a:rPr lang="en-JM" dirty="0">
                <a:latin typeface="Times New Roman" panose="02020603050405020304" pitchFamily="18" charset="0"/>
                <a:cs typeface="Times New Roman" panose="02020603050405020304" pitchFamily="18" charset="0"/>
              </a:rPr>
              <a:t>Mandates/State Statutes Required</a:t>
            </a:r>
          </a:p>
        </p:txBody>
      </p:sp>
      <p:sp>
        <p:nvSpPr>
          <p:cNvPr id="3" name="Rectangle 2"/>
          <p:cNvSpPr>
            <a:spLocks noGrp="1"/>
          </p:cNvSpPr>
          <p:nvPr>
            <p:ph idx="1"/>
          </p:nvPr>
        </p:nvSpPr>
        <p:spPr>
          <a:xfrm>
            <a:off x="982132" y="1207027"/>
            <a:ext cx="7704667" cy="4812773"/>
          </a:xfrm>
        </p:spPr>
        <p:txBody>
          <a:bodyPr anchor="t">
            <a:normAutofit fontScale="70000" lnSpcReduction="20000"/>
          </a:bodyPr>
          <a:lstStyle/>
          <a:p>
            <a:pPr marL="0" indent="0">
              <a:buNone/>
            </a:pPr>
            <a:r>
              <a:rPr lang="en-US" sz="2600" u="sng" dirty="0">
                <a:latin typeface="Times New Roman" panose="02020603050405020304" pitchFamily="18" charset="0"/>
                <a:cs typeface="Times New Roman" panose="02020603050405020304" pitchFamily="18" charset="0"/>
              </a:rPr>
              <a:t>Colorado Revised Statutes Title 30, Article 28 Part 1 County Planning</a:t>
            </a:r>
          </a:p>
          <a:p>
            <a:pPr lvl="1"/>
            <a:r>
              <a:rPr lang="en-US" dirty="0">
                <a:latin typeface="Times New Roman" panose="02020603050405020304" pitchFamily="18" charset="0"/>
                <a:cs typeface="Times New Roman" panose="02020603050405020304" pitchFamily="18" charset="0"/>
              </a:rPr>
              <a:t>Planning Commission C.R.S. §30-28-105</a:t>
            </a:r>
          </a:p>
          <a:p>
            <a:pPr lvl="1"/>
            <a:r>
              <a:rPr lang="en-US" dirty="0">
                <a:latin typeface="Times New Roman" panose="02020603050405020304" pitchFamily="18" charset="0"/>
                <a:cs typeface="Times New Roman" panose="02020603050405020304" pitchFamily="18" charset="0"/>
              </a:rPr>
              <a:t>Adoption of Master Plan C.R.S. §30-28-106</a:t>
            </a:r>
          </a:p>
          <a:p>
            <a:pPr lvl="1"/>
            <a:r>
              <a:rPr lang="en-US" dirty="0">
                <a:latin typeface="Times New Roman" panose="02020603050405020304" pitchFamily="18" charset="0"/>
                <a:cs typeface="Times New Roman" panose="02020603050405020304" pitchFamily="18" charset="0"/>
              </a:rPr>
              <a:t>Zoning Plan C.R.S. C.R.S. §30-28-111</a:t>
            </a:r>
          </a:p>
          <a:p>
            <a:pPr lvl="1"/>
            <a:r>
              <a:rPr lang="en-US" dirty="0">
                <a:latin typeface="Times New Roman" panose="02020603050405020304" pitchFamily="18" charset="0"/>
                <a:cs typeface="Times New Roman" panose="02020603050405020304" pitchFamily="18" charset="0"/>
              </a:rPr>
              <a:t>Board of Adjustment C.R.S. §30-28-117</a:t>
            </a:r>
          </a:p>
          <a:p>
            <a:pPr lvl="1"/>
            <a:r>
              <a:rPr lang="en-US" dirty="0">
                <a:latin typeface="Times New Roman" panose="02020603050405020304" pitchFamily="18" charset="0"/>
                <a:cs typeface="Times New Roman" panose="02020603050405020304" pitchFamily="18" charset="0"/>
              </a:rPr>
              <a:t>Subdivision Regulations C.R.S. §30-28-133</a:t>
            </a:r>
          </a:p>
          <a:p>
            <a:pPr lvl="1"/>
            <a:r>
              <a:rPr lang="en-US" dirty="0">
                <a:latin typeface="Times New Roman" panose="02020603050405020304" pitchFamily="18" charset="0"/>
                <a:cs typeface="Times New Roman" panose="02020603050405020304" pitchFamily="18" charset="0"/>
              </a:rPr>
              <a:t>Review of Plats and Other Plans C.R.S. §30-28-133.5</a:t>
            </a:r>
          </a:p>
          <a:p>
            <a:pPr lvl="1"/>
            <a:r>
              <a:rPr lang="en-US" dirty="0">
                <a:latin typeface="Times New Roman" panose="02020603050405020304" pitchFamily="18" charset="0"/>
                <a:cs typeface="Times New Roman" panose="02020603050405020304" pitchFamily="18" charset="0"/>
              </a:rPr>
              <a:t>Guarantee of Public Improvements C.R.S. §30-28-137</a:t>
            </a:r>
          </a:p>
          <a:p>
            <a:pPr marL="0" indent="0">
              <a:buNone/>
            </a:pPr>
            <a:r>
              <a:rPr lang="en-US" sz="2600" u="sng" dirty="0">
                <a:latin typeface="Times New Roman" panose="02020603050405020304" pitchFamily="18" charset="0"/>
                <a:cs typeface="Times New Roman" panose="02020603050405020304" pitchFamily="18" charset="0"/>
              </a:rPr>
              <a:t>Areas and Activities of State Interest (“1041 Regulations”)</a:t>
            </a:r>
          </a:p>
          <a:p>
            <a:pPr lvl="1"/>
            <a:r>
              <a:rPr lang="en-US" dirty="0">
                <a:latin typeface="Times New Roman" panose="02020603050405020304" pitchFamily="18" charset="0"/>
                <a:cs typeface="Times New Roman" panose="02020603050405020304" pitchFamily="18" charset="0"/>
              </a:rPr>
              <a:t>Adopted by BOCC in 2013, Amended later in 2013 and 2014</a:t>
            </a:r>
          </a:p>
          <a:p>
            <a:pPr lvl="1"/>
            <a:r>
              <a:rPr lang="en-US" dirty="0">
                <a:latin typeface="Times New Roman" panose="02020603050405020304" pitchFamily="18" charset="0"/>
                <a:cs typeface="Times New Roman" panose="02020603050405020304" pitchFamily="18" charset="0"/>
              </a:rPr>
              <a:t>Authority and enforcement pursuant to C.R.S. §24-65.1-101 et. seq.</a:t>
            </a:r>
          </a:p>
          <a:p>
            <a:pPr marL="0" indent="0">
              <a:buNone/>
            </a:pPr>
            <a:r>
              <a:rPr lang="en-US" sz="2600" u="sng" dirty="0">
                <a:latin typeface="Times New Roman" panose="02020603050405020304" pitchFamily="18" charset="0"/>
                <a:cs typeface="Times New Roman" panose="02020603050405020304" pitchFamily="18" charset="0"/>
              </a:rPr>
              <a:t>Code Enforcement</a:t>
            </a:r>
          </a:p>
          <a:p>
            <a:pPr lvl="1"/>
            <a:r>
              <a:rPr lang="en-US" dirty="0">
                <a:latin typeface="Times New Roman" panose="02020603050405020304" pitchFamily="18" charset="0"/>
                <a:cs typeface="Times New Roman" panose="02020603050405020304" pitchFamily="18" charset="0"/>
              </a:rPr>
              <a:t>C.R.S. Title 30, Article 28 – Enforcement of Zoning and Subdivision regulations</a:t>
            </a:r>
          </a:p>
          <a:p>
            <a:pPr lvl="1"/>
            <a:r>
              <a:rPr lang="en-US" dirty="0">
                <a:latin typeface="Times New Roman" panose="02020603050405020304" pitchFamily="18" charset="0"/>
                <a:cs typeface="Times New Roman" panose="02020603050405020304" pitchFamily="18" charset="0"/>
              </a:rPr>
              <a:t>Chapter 11 of the Land Development Code </a:t>
            </a:r>
          </a:p>
          <a:p>
            <a:pPr lvl="1"/>
            <a:r>
              <a:rPr lang="en-US" dirty="0">
                <a:latin typeface="Times New Roman" panose="02020603050405020304" pitchFamily="18" charset="0"/>
                <a:cs typeface="Times New Roman" panose="02020603050405020304" pitchFamily="18" charset="0"/>
              </a:rPr>
              <a:t>BOCC Ordinance 06-02 Prohibiting the Accumulation of Rubbish</a:t>
            </a:r>
          </a:p>
          <a:p>
            <a:pPr lvl="1"/>
            <a:r>
              <a:rPr lang="en-US" dirty="0">
                <a:latin typeface="Times New Roman" panose="02020603050405020304" pitchFamily="18" charset="0"/>
                <a:cs typeface="Times New Roman" panose="02020603050405020304" pitchFamily="18" charset="0"/>
              </a:rPr>
              <a:t>BOCC Ordinance 06-03 Requiring the Removal of Weeds and Brush</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5</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397816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67789" y="328340"/>
            <a:ext cx="7704667" cy="9143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3" name="Rectangle 2"/>
          <p:cNvSpPr>
            <a:spLocks noGrp="1"/>
          </p:cNvSpPr>
          <p:nvPr>
            <p:ph idx="1"/>
          </p:nvPr>
        </p:nvSpPr>
        <p:spPr>
          <a:xfrm>
            <a:off x="991098" y="1242738"/>
            <a:ext cx="7704667" cy="4777062"/>
          </a:xfrm>
        </p:spPr>
        <p:txBody>
          <a:bodyPr anchor="t">
            <a:normAutofit lnSpcReduction="10000"/>
          </a:bodyPr>
          <a:lstStyle/>
          <a:p>
            <a:pPr marL="0" indent="0">
              <a:buNone/>
            </a:pPr>
            <a:r>
              <a:rPr lang="en-US" dirty="0">
                <a:latin typeface="Times New Roman" panose="02020603050405020304" pitchFamily="18" charset="0"/>
                <a:cs typeface="Times New Roman" panose="02020603050405020304" pitchFamily="18" charset="0"/>
              </a:rPr>
              <a:t>Goal #4 - Consistently support regional economic strength</a:t>
            </a:r>
          </a:p>
          <a:p>
            <a:pPr lvl="1"/>
            <a:r>
              <a:rPr lang="en-US" dirty="0">
                <a:latin typeface="Times New Roman" panose="02020603050405020304" pitchFamily="18" charset="0"/>
                <a:cs typeface="Times New Roman" panose="02020603050405020304" pitchFamily="18" charset="0"/>
              </a:rPr>
              <a:t>Strategy A - Encourage the growth of existing businesses and recruitment of new businesses</a:t>
            </a:r>
          </a:p>
          <a:p>
            <a:pPr lvl="2">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Partner with local municipalities to identify contrasting development-related standards and requirements and establish a committee that is tasked with proposing and implementing code changes to increase inter-jurisdictional uniformity (2018)</a:t>
            </a:r>
          </a:p>
          <a:p>
            <a:pPr lvl="3"/>
            <a:r>
              <a:rPr lang="en-US" dirty="0">
                <a:latin typeface="Times New Roman" panose="02020603050405020304" pitchFamily="18" charset="0"/>
                <a:cs typeface="Times New Roman" panose="02020603050405020304" pitchFamily="18" charset="0"/>
              </a:rPr>
              <a:t>County staff has been included in discussions with the City of Colorado Springs, Fountain, and Monument on regulatory changes to help encourage consistency in regulations.</a:t>
            </a:r>
          </a:p>
          <a:p>
            <a:pPr lvl="3"/>
            <a:r>
              <a:rPr lang="en-US" dirty="0">
                <a:latin typeface="Times New Roman" panose="02020603050405020304" pitchFamily="18" charset="0"/>
                <a:cs typeface="Times New Roman" panose="02020603050405020304" pitchFamily="18" charset="0"/>
              </a:rPr>
              <a:t>Quarterly Regional Planning Officials meetings</a:t>
            </a:r>
          </a:p>
          <a:p>
            <a:pPr lvl="4"/>
            <a:r>
              <a:rPr lang="en-US" dirty="0">
                <a:latin typeface="Times New Roman" panose="02020603050405020304" pitchFamily="18" charset="0"/>
                <a:cs typeface="Times New Roman" panose="02020603050405020304" pitchFamily="18" charset="0"/>
              </a:rPr>
              <a:t>Open dialogue on shared land use-related issues</a:t>
            </a:r>
          </a:p>
          <a:p>
            <a:pPr lvl="4"/>
            <a:r>
              <a:rPr lang="en-US" dirty="0">
                <a:latin typeface="Times New Roman" panose="02020603050405020304" pitchFamily="18" charset="0"/>
                <a:cs typeface="Times New Roman" panose="02020603050405020304" pitchFamily="18" charset="0"/>
              </a:rPr>
              <a:t>Exchanging regulatory frameworks to develop comparable, but not necessarily the same, solutions (e.g., small lot PUDs, hazards planning and mitigation, etc.)</a:t>
            </a:r>
          </a:p>
          <a:p>
            <a:pPr lvl="4"/>
            <a:r>
              <a:rPr lang="en-US" dirty="0">
                <a:latin typeface="Times New Roman" panose="02020603050405020304" pitchFamily="18" charset="0"/>
                <a:cs typeface="Times New Roman" panose="02020603050405020304" pitchFamily="18" charset="0"/>
              </a:rPr>
              <a:t>Has also led to better coordination with some jurisdictions on annexations.</a:t>
            </a:r>
          </a:p>
        </p:txBody>
      </p:sp>
      <p:sp>
        <p:nvSpPr>
          <p:cNvPr id="5" name="Footer Placeholder 4"/>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6</a:t>
            </a:fld>
            <a:endParaRPr lang="en-US" dirty="0"/>
          </a:p>
        </p:txBody>
      </p:sp>
    </p:spTree>
    <p:extLst>
      <p:ext uri="{BB962C8B-B14F-4D97-AF65-F5344CB8AC3E}">
        <p14:creationId xmlns:p14="http://schemas.microsoft.com/office/powerpoint/2010/main" val="415499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67789" y="328340"/>
            <a:ext cx="7704667" cy="9143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3" name="Rectangle 2"/>
          <p:cNvSpPr>
            <a:spLocks noGrp="1"/>
          </p:cNvSpPr>
          <p:nvPr>
            <p:ph idx="1"/>
          </p:nvPr>
        </p:nvSpPr>
        <p:spPr>
          <a:xfrm>
            <a:off x="991098" y="1242738"/>
            <a:ext cx="7704667" cy="4865435"/>
          </a:xfrm>
        </p:spPr>
        <p:txBody>
          <a:bodyPr anchor="t">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Goal #4 - Consistently support regional economic strength</a:t>
            </a:r>
          </a:p>
          <a:p>
            <a:pPr lvl="1"/>
            <a:r>
              <a:rPr lang="en-US" dirty="0">
                <a:latin typeface="Times New Roman" panose="02020603050405020304" pitchFamily="18" charset="0"/>
                <a:cs typeface="Times New Roman" panose="02020603050405020304" pitchFamily="18" charset="0"/>
              </a:rPr>
              <a:t>Strategy A - Encourage the growth of existing businesses and recruitment of new businesses</a:t>
            </a:r>
          </a:p>
          <a:p>
            <a:pPr lvl="2">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Continue to evaluate and modify the existing regulatory framework and procedures for development in an effort to avoid over-regulation to further promote and enhance a business-friendly environment (On-going)</a:t>
            </a:r>
          </a:p>
          <a:p>
            <a:pPr marL="914400" lvl="2" indent="0">
              <a:buNone/>
            </a:pPr>
            <a:r>
              <a:rPr lang="en-US" sz="1400" dirty="0">
                <a:latin typeface="Times New Roman" panose="02020603050405020304" pitchFamily="18" charset="0"/>
                <a:cs typeface="Times New Roman" panose="02020603050405020304" pitchFamily="18" charset="0"/>
              </a:rPr>
              <a:t>RECENT/PLANNED FUTURE EFFORTS:</a:t>
            </a:r>
          </a:p>
          <a:p>
            <a:pPr lvl="3"/>
            <a:r>
              <a:rPr lang="en-US" sz="1400" dirty="0">
                <a:latin typeface="Times New Roman" panose="02020603050405020304" pitchFamily="18" charset="0"/>
                <a:cs typeface="Times New Roman" panose="02020603050405020304" pitchFamily="18" charset="0"/>
              </a:rPr>
              <a:t>Republication by </a:t>
            </a:r>
            <a:r>
              <a:rPr lang="en-US" sz="1400" dirty="0" err="1">
                <a:latin typeface="Times New Roman" panose="02020603050405020304" pitchFamily="18" charset="0"/>
                <a:cs typeface="Times New Roman" panose="02020603050405020304" pitchFamily="18" charset="0"/>
              </a:rPr>
              <a:t>Municode</a:t>
            </a:r>
            <a:r>
              <a:rPr lang="en-US" sz="1400" dirty="0">
                <a:latin typeface="Times New Roman" panose="02020603050405020304" pitchFamily="18" charset="0"/>
                <a:cs typeface="Times New Roman" panose="02020603050405020304" pitchFamily="18" charset="0"/>
              </a:rPr>
              <a:t> of the Land Development Code is nearly complete following significant amendments that occurred towards the end of 2019 and early 2020 (signs, storage containers, subdivision regulations, etc.)</a:t>
            </a:r>
          </a:p>
          <a:p>
            <a:pPr lvl="3"/>
            <a:r>
              <a:rPr lang="en-US" sz="1400" dirty="0">
                <a:latin typeface="Times New Roman" panose="02020603050405020304" pitchFamily="18" charset="0"/>
                <a:cs typeface="Times New Roman" panose="02020603050405020304" pitchFamily="18" charset="0"/>
              </a:rPr>
              <a:t>Working with fire districts and HBA to finalize draft amendments to the fire district review of land use applications.</a:t>
            </a:r>
          </a:p>
          <a:p>
            <a:pPr lvl="4"/>
            <a:r>
              <a:rPr lang="en-US" sz="1200" dirty="0">
                <a:latin typeface="Times New Roman" panose="02020603050405020304" pitchFamily="18" charset="0"/>
                <a:cs typeface="Times New Roman" panose="02020603050405020304" pitchFamily="18" charset="0"/>
              </a:rPr>
              <a:t>Emphasis on those areas in the County that are not located within a fire district.</a:t>
            </a:r>
          </a:p>
          <a:p>
            <a:pPr lvl="3"/>
            <a:r>
              <a:rPr lang="en-US" sz="1400" dirty="0">
                <a:latin typeface="Times New Roman" panose="02020603050405020304" pitchFamily="18" charset="0"/>
                <a:cs typeface="Times New Roman" panose="02020603050405020304" pitchFamily="18" charset="0"/>
              </a:rPr>
              <a:t>Finalizing an RFP to contract out the re-write of our landscaping regulations to better align with the goals and policies of the Water Master Plan and to better account for local climate conditions, soil types, and the availability and conservation of water for irrigation.</a:t>
            </a:r>
          </a:p>
          <a:p>
            <a:pPr lvl="3"/>
            <a:endParaRPr lang="en-US" sz="1400" dirty="0">
              <a:solidFill>
                <a:srgbClr val="FF0000"/>
              </a:solidFill>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7</a:t>
            </a:fld>
            <a:endParaRPr lang="en-US" dirty="0"/>
          </a:p>
        </p:txBody>
      </p:sp>
    </p:spTree>
    <p:extLst>
      <p:ext uri="{BB962C8B-B14F-4D97-AF65-F5344CB8AC3E}">
        <p14:creationId xmlns:p14="http://schemas.microsoft.com/office/powerpoint/2010/main" val="181580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295400"/>
            <a:ext cx="7628467" cy="4876800"/>
          </a:xfrm>
        </p:spPr>
        <p:txBody>
          <a:bodyPr anchor="t">
            <a:noAutofit/>
          </a:bodyPr>
          <a:lstStyle/>
          <a:p>
            <a:pPr marL="0" indent="0" algn="ctr">
              <a:buNone/>
            </a:pPr>
            <a:r>
              <a:rPr lang="en-US" u="sng" dirty="0">
                <a:latin typeface="Times New Roman" panose="02020603050405020304" pitchFamily="18" charset="0"/>
                <a:cs typeface="Times New Roman" panose="02020603050405020304" pitchFamily="18" charset="0"/>
              </a:rPr>
              <a:t>2020 Revenues by Land Use Application Type</a:t>
            </a:r>
          </a:p>
          <a:p>
            <a:pPr marL="1257300" lvl="3" indent="0">
              <a:buNone/>
            </a:pPr>
            <a:r>
              <a:rPr lang="en-US"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t>
            </a:r>
          </a:p>
          <a:p>
            <a:pPr marL="1257300" lvl="3" indent="0">
              <a:buNone/>
            </a:pPr>
            <a:r>
              <a:rPr lang="en-US" sz="1400" dirty="0">
                <a:latin typeface="Times New Roman" panose="02020603050405020304" pitchFamily="18" charset="0"/>
                <a:cs typeface="Times New Roman" panose="02020603050405020304" pitchFamily="18" charset="0"/>
              </a:rPr>
              <a:t>				</a:t>
            </a:r>
            <a:r>
              <a:rPr lang="en-US" sz="1400" u="sng" dirty="0">
                <a:latin typeface="Times New Roman" panose="02020603050405020304" pitchFamily="18" charset="0"/>
                <a:cs typeface="Times New Roman" panose="02020603050405020304" pitchFamily="18" charset="0"/>
              </a:rPr>
              <a:t>Budgeted</a:t>
            </a:r>
            <a:r>
              <a:rPr lang="en-US" sz="1400" dirty="0">
                <a:latin typeface="Times New Roman" panose="02020603050405020304" pitchFamily="18" charset="0"/>
                <a:cs typeface="Times New Roman" panose="02020603050405020304" pitchFamily="18" charset="0"/>
              </a:rPr>
              <a:t>		</a:t>
            </a:r>
            <a:r>
              <a:rPr lang="en-US" sz="1400" u="sng" dirty="0">
                <a:latin typeface="Times New Roman" panose="02020603050405020304" pitchFamily="18" charset="0"/>
                <a:cs typeface="Times New Roman" panose="02020603050405020304" pitchFamily="18" charset="0"/>
              </a:rPr>
              <a:t>Actual (Through 9/22)</a:t>
            </a:r>
            <a:r>
              <a:rPr lang="en-US" sz="1400" dirty="0">
                <a:latin typeface="Times New Roman" panose="02020603050405020304" pitchFamily="18" charset="0"/>
                <a:cs typeface="Times New Roman" panose="02020603050405020304" pitchFamily="18" charset="0"/>
              </a:rPr>
              <a:t>	    </a:t>
            </a:r>
            <a:r>
              <a:rPr lang="en-US" sz="1400" u="sng" dirty="0">
                <a:latin typeface="Times New Roman" panose="02020603050405020304" pitchFamily="18" charset="0"/>
                <a:cs typeface="Times New Roman" panose="02020603050405020304" pitchFamily="18" charset="0"/>
              </a:rPr>
              <a:t>Projected (appx.)</a:t>
            </a:r>
          </a:p>
          <a:p>
            <a:r>
              <a:rPr lang="en-US" sz="1400" dirty="0">
                <a:latin typeface="Times New Roman" panose="02020603050405020304" pitchFamily="18" charset="0"/>
                <a:cs typeface="Times New Roman" panose="02020603050405020304" pitchFamily="18" charset="0"/>
              </a:rPr>
              <a:t>Type A (Front Counter)</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$320,000			$302,260			$405,000</a:t>
            </a:r>
          </a:p>
          <a:p>
            <a:r>
              <a:rPr lang="en-US" sz="1400" dirty="0">
                <a:latin typeface="Times New Roman" panose="02020603050405020304" pitchFamily="18" charset="0"/>
                <a:cs typeface="Times New Roman" panose="02020603050405020304" pitchFamily="18" charset="0"/>
              </a:rPr>
              <a:t>Type B (FC/Technical Review) 	$190,000			$197,920			$265,000</a:t>
            </a:r>
          </a:p>
          <a:p>
            <a:r>
              <a:rPr lang="en-US" sz="1400" dirty="0">
                <a:latin typeface="Times New Roman" panose="02020603050405020304" pitchFamily="18" charset="0"/>
                <a:cs typeface="Times New Roman" panose="02020603050405020304" pitchFamily="18" charset="0"/>
              </a:rPr>
              <a:t>Type C (Technical Review)		$290,000			$261,425			$350,000	</a:t>
            </a:r>
          </a:p>
          <a:p>
            <a:r>
              <a:rPr lang="en-US" sz="1400" dirty="0">
                <a:latin typeface="Times New Roman" panose="02020603050405020304" pitchFamily="18" charset="0"/>
                <a:cs typeface="Times New Roman" panose="02020603050405020304" pitchFamily="18" charset="0"/>
              </a:rPr>
              <a:t>Type D (Hearing Based)		$400,000			$369,334			$495,000</a:t>
            </a:r>
          </a:p>
          <a:p>
            <a:pPr marL="0" indent="0">
              <a:buNone/>
            </a:pPr>
            <a:r>
              <a:rPr lang="en-US" sz="1400" dirty="0">
                <a:latin typeface="Times New Roman" panose="02020603050405020304" pitchFamily="18" charset="0"/>
                <a:cs typeface="Times New Roman" panose="02020603050405020304" pitchFamily="18" charset="0"/>
              </a:rPr>
              <a:t>						____________________________________________________</a:t>
            </a:r>
          </a:p>
          <a:p>
            <a:pPr marL="0" indent="0">
              <a:buNone/>
            </a:pPr>
            <a:r>
              <a:rPr lang="en-US" sz="1400" dirty="0">
                <a:latin typeface="Times New Roman" panose="02020603050405020304" pitchFamily="18" charset="0"/>
                <a:cs typeface="Times New Roman" panose="02020603050405020304" pitchFamily="18" charset="0"/>
              </a:rPr>
              <a:t>				TOTAL:	$1,200,000</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$1,130,939	</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$1,515,000</a:t>
            </a:r>
          </a:p>
          <a:p>
            <a:pPr marL="0" indent="0">
              <a:buNone/>
            </a:pPr>
            <a:endParaRPr lang="en-US"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Fee structure based on 2007 fee schedule adopted by BOCC</a:t>
            </a:r>
          </a:p>
          <a:p>
            <a:pPr lvl="1">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Does not include additional revenues not associated with formal development applications (</a:t>
            </a:r>
            <a:r>
              <a:rPr lang="en-US" sz="1600" dirty="0" err="1">
                <a:latin typeface="Times New Roman" panose="02020603050405020304" pitchFamily="18" charset="0"/>
                <a:cs typeface="Times New Roman" panose="02020603050405020304" pitchFamily="18" charset="0"/>
              </a:rPr>
              <a:t>e.g</a:t>
            </a:r>
            <a:r>
              <a:rPr lang="en-US" sz="1600" dirty="0">
                <a:latin typeface="Times New Roman" panose="02020603050405020304" pitchFamily="18" charset="0"/>
                <a:cs typeface="Times New Roman" panose="02020603050405020304" pitchFamily="18" charset="0"/>
              </a:rPr>
              <a:t>, Early Assistance meetings)</a:t>
            </a: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8</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3557880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Planning and Community Development (PCD)</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9</a:t>
            </a:fld>
            <a:endParaRPr lang="en-US" dirty="0"/>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7" name="Title 1">
            <a:extLst>
              <a:ext uri="{FF2B5EF4-FFF2-40B4-BE49-F238E27FC236}">
                <a16:creationId xmlns:a16="http://schemas.microsoft.com/office/drawing/2014/main" id="{332D1B21-438E-4920-AED7-58CCAB32B6F6}"/>
              </a:ext>
            </a:extLst>
          </p:cNvPr>
          <p:cNvSpPr txBox="1">
            <a:spLocks/>
          </p:cNvSpPr>
          <p:nvPr/>
        </p:nvSpPr>
        <p:spPr>
          <a:xfrm>
            <a:off x="982133" y="761999"/>
            <a:ext cx="7704667" cy="167640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a:latin typeface="Times New Roman" panose="02020603050405020304" pitchFamily="18" charset="0"/>
                <a:cs typeface="Times New Roman" panose="02020603050405020304" pitchFamily="18" charset="0"/>
              </a:rPr>
              <a:t>Code Enforcement Abatement Funds</a:t>
            </a:r>
            <a:endParaRPr lang="en-US" sz="2400" dirty="0">
              <a:latin typeface="Times New Roman" panose="02020603050405020304" pitchFamily="18" charset="0"/>
              <a:cs typeface="Times New Roman" panose="02020603050405020304" pitchFamily="18" charset="0"/>
            </a:endParaRPr>
          </a:p>
        </p:txBody>
      </p:sp>
      <p:sp>
        <p:nvSpPr>
          <p:cNvPr id="8" name="Text Placeholder 4">
            <a:extLst>
              <a:ext uri="{FF2B5EF4-FFF2-40B4-BE49-F238E27FC236}">
                <a16:creationId xmlns:a16="http://schemas.microsoft.com/office/drawing/2014/main" id="{B233DA7E-9439-4EBD-95CB-6CCDF7907C1A}"/>
              </a:ext>
            </a:extLst>
          </p:cNvPr>
          <p:cNvSpPr txBox="1">
            <a:spLocks/>
          </p:cNvSpPr>
          <p:nvPr/>
        </p:nvSpPr>
        <p:spPr>
          <a:xfrm>
            <a:off x="939029" y="1867416"/>
            <a:ext cx="3962400" cy="7620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gn="ctr"/>
            <a:r>
              <a:rPr lang="en-US" sz="1800" u="sng" dirty="0">
                <a:latin typeface="Times New Roman" panose="02020603050405020304" pitchFamily="18" charset="0"/>
                <a:cs typeface="Times New Roman" panose="02020603050405020304" pitchFamily="18" charset="0"/>
              </a:rPr>
              <a:t>Expenses</a:t>
            </a:r>
          </a:p>
        </p:txBody>
      </p:sp>
      <p:sp>
        <p:nvSpPr>
          <p:cNvPr id="9" name="Text Placeholder 5">
            <a:extLst>
              <a:ext uri="{FF2B5EF4-FFF2-40B4-BE49-F238E27FC236}">
                <a16:creationId xmlns:a16="http://schemas.microsoft.com/office/drawing/2014/main" id="{8C4B59CC-346D-49EB-B3B2-9702BBEF6795}"/>
              </a:ext>
            </a:extLst>
          </p:cNvPr>
          <p:cNvSpPr txBox="1">
            <a:spLocks/>
          </p:cNvSpPr>
          <p:nvPr/>
        </p:nvSpPr>
        <p:spPr>
          <a:xfrm>
            <a:off x="5265041" y="2059989"/>
            <a:ext cx="3086806" cy="576262"/>
          </a:xfrm>
          <a:prstGeom prst="rect">
            <a:avLst/>
          </a:prstGeom>
        </p:spPr>
        <p:txBody>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r>
              <a:rPr lang="en-US" sz="1800" u="sng" dirty="0">
                <a:latin typeface="Times New Roman" panose="02020603050405020304" pitchFamily="18" charset="0"/>
                <a:cs typeface="Times New Roman" panose="02020603050405020304" pitchFamily="18" charset="0"/>
              </a:rPr>
              <a:t>Costs Recovered/Liens Files</a:t>
            </a:r>
          </a:p>
        </p:txBody>
      </p:sp>
      <p:graphicFrame>
        <p:nvGraphicFramePr>
          <p:cNvPr id="14" name="Table 11">
            <a:extLst>
              <a:ext uri="{FF2B5EF4-FFF2-40B4-BE49-F238E27FC236}">
                <a16:creationId xmlns:a16="http://schemas.microsoft.com/office/drawing/2014/main" id="{DF7509FA-82FA-4989-B20A-4D24EF8085BC}"/>
              </a:ext>
            </a:extLst>
          </p:cNvPr>
          <p:cNvGraphicFramePr>
            <a:graphicFrameLocks/>
          </p:cNvGraphicFramePr>
          <p:nvPr>
            <p:extLst>
              <p:ext uri="{D42A27DB-BD31-4B8C-83A1-F6EECF244321}">
                <p14:modId xmlns:p14="http://schemas.microsoft.com/office/powerpoint/2010/main" val="723045527"/>
              </p:ext>
            </p:extLst>
          </p:nvPr>
        </p:nvGraphicFramePr>
        <p:xfrm>
          <a:off x="1357423" y="2553217"/>
          <a:ext cx="3733800" cy="3493982"/>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1187307547"/>
                    </a:ext>
                  </a:extLst>
                </a:gridCol>
                <a:gridCol w="1866900">
                  <a:extLst>
                    <a:ext uri="{9D8B030D-6E8A-4147-A177-3AD203B41FA5}">
                      <a16:colId xmlns:a16="http://schemas.microsoft.com/office/drawing/2014/main" val="2095412469"/>
                    </a:ext>
                  </a:extLst>
                </a:gridCol>
              </a:tblGrid>
              <a:tr h="714599">
                <a:tc>
                  <a:txBody>
                    <a:bodyPr/>
                    <a:lstStyle/>
                    <a:p>
                      <a:pPr algn="ctr"/>
                      <a:endParaRPr lang="en-US" sz="1100" dirty="0">
                        <a:latin typeface="Times New Roman" panose="02020603050405020304" pitchFamily="18" charset="0"/>
                        <a:cs typeface="Times New Roman" panose="02020603050405020304" pitchFamily="18" charset="0"/>
                      </a:endParaRPr>
                    </a:p>
                    <a:p>
                      <a:pPr algn="ctr"/>
                      <a:r>
                        <a:rPr lang="en-US" sz="1100" dirty="0">
                          <a:latin typeface="Times New Roman" panose="02020603050405020304" pitchFamily="18" charset="0"/>
                          <a:cs typeface="Times New Roman" panose="02020603050405020304" pitchFamily="18" charset="0"/>
                        </a:rPr>
                        <a:t>Beginning balance</a:t>
                      </a:r>
                    </a:p>
                  </a:txBody>
                  <a:tcPr marL="68580" marR="68580" marT="34290" marB="3429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Times New Roman" panose="02020603050405020304" pitchFamily="18" charset="0"/>
                          <a:cs typeface="Times New Roman" panose="02020603050405020304" pitchFamily="18" charset="0"/>
                        </a:rPr>
                        <a:t>$50,000.00</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Times New Roman" panose="02020603050405020304" pitchFamily="18" charset="0"/>
                          <a:cs typeface="Times New Roman" panose="02020603050405020304" pitchFamily="18" charset="0"/>
                        </a:rPr>
                        <a:t>+ Repayment Funds of $15,493 YTD</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1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735979751"/>
                  </a:ext>
                </a:extLst>
              </a:tr>
              <a:tr h="248963">
                <a:tc>
                  <a:txBody>
                    <a:bodyPr/>
                    <a:lstStyle/>
                    <a:p>
                      <a:r>
                        <a:rPr lang="en-US" sz="1100" dirty="0">
                          <a:latin typeface="Times New Roman" panose="02020603050405020304" pitchFamily="18" charset="0"/>
                          <a:cs typeface="Times New Roman" panose="02020603050405020304" pitchFamily="18" charset="0"/>
                        </a:rPr>
                        <a:t>Property 1</a:t>
                      </a: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$1,050</a:t>
                      </a:r>
                    </a:p>
                  </a:txBody>
                  <a:tcPr marL="68580" marR="68580" marT="34290" marB="34290"/>
                </a:tc>
                <a:extLst>
                  <a:ext uri="{0D108BD9-81ED-4DB2-BD59-A6C34878D82A}">
                    <a16:rowId xmlns:a16="http://schemas.microsoft.com/office/drawing/2014/main" val="1355405421"/>
                  </a:ext>
                </a:extLst>
              </a:tr>
              <a:tr h="248963">
                <a:tc>
                  <a:txBody>
                    <a:bodyPr/>
                    <a:lstStyle/>
                    <a:p>
                      <a:r>
                        <a:rPr lang="en-US" sz="1100" dirty="0">
                          <a:latin typeface="Times New Roman" panose="02020603050405020304" pitchFamily="18" charset="0"/>
                          <a:cs typeface="Times New Roman" panose="02020603050405020304" pitchFamily="18" charset="0"/>
                        </a:rPr>
                        <a:t>Property 2</a:t>
                      </a: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$8,140</a:t>
                      </a:r>
                    </a:p>
                  </a:txBody>
                  <a:tcPr marL="68580" marR="68580" marT="34290" marB="34290"/>
                </a:tc>
                <a:extLst>
                  <a:ext uri="{0D108BD9-81ED-4DB2-BD59-A6C34878D82A}">
                    <a16:rowId xmlns:a16="http://schemas.microsoft.com/office/drawing/2014/main" val="1447824403"/>
                  </a:ext>
                </a:extLst>
              </a:tr>
              <a:tr h="248963">
                <a:tc>
                  <a:txBody>
                    <a:bodyPr/>
                    <a:lstStyle/>
                    <a:p>
                      <a:r>
                        <a:rPr lang="en-US" sz="1100" dirty="0">
                          <a:latin typeface="Times New Roman" panose="02020603050405020304" pitchFamily="18" charset="0"/>
                          <a:cs typeface="Times New Roman" panose="02020603050405020304" pitchFamily="18" charset="0"/>
                        </a:rPr>
                        <a:t>Property 3</a:t>
                      </a:r>
                    </a:p>
                  </a:txBody>
                  <a:tcPr marL="68580" marR="68580" marT="34290" marB="34290"/>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dirty="0">
                          <a:latin typeface="Times New Roman" panose="02020603050405020304" pitchFamily="18" charset="0"/>
                          <a:cs typeface="Times New Roman" panose="02020603050405020304" pitchFamily="18" charset="0"/>
                        </a:rPr>
                        <a:t>$12,445</a:t>
                      </a:r>
                    </a:p>
                  </a:txBody>
                  <a:tcPr marL="68580" marR="68580" marT="34290" marB="34290"/>
                </a:tc>
                <a:extLst>
                  <a:ext uri="{0D108BD9-81ED-4DB2-BD59-A6C34878D82A}">
                    <a16:rowId xmlns:a16="http://schemas.microsoft.com/office/drawing/2014/main" val="2827825452"/>
                  </a:ext>
                </a:extLst>
              </a:tr>
              <a:tr h="248963">
                <a:tc>
                  <a:txBody>
                    <a:bodyPr/>
                    <a:lstStyle/>
                    <a:p>
                      <a:r>
                        <a:rPr lang="en-US" sz="1100" dirty="0">
                          <a:latin typeface="Times New Roman" panose="02020603050405020304" pitchFamily="18" charset="0"/>
                          <a:cs typeface="Times New Roman" panose="02020603050405020304" pitchFamily="18" charset="0"/>
                        </a:rPr>
                        <a:t>Property 4</a:t>
                      </a: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$7,090</a:t>
                      </a:r>
                    </a:p>
                  </a:txBody>
                  <a:tcPr marL="68580" marR="68580" marT="34290" marB="34290"/>
                </a:tc>
                <a:extLst>
                  <a:ext uri="{0D108BD9-81ED-4DB2-BD59-A6C34878D82A}">
                    <a16:rowId xmlns:a16="http://schemas.microsoft.com/office/drawing/2014/main" val="2150478589"/>
                  </a:ext>
                </a:extLst>
              </a:tr>
              <a:tr h="248963">
                <a:tc>
                  <a:txBody>
                    <a:bodyPr/>
                    <a:lstStyle/>
                    <a:p>
                      <a:r>
                        <a:rPr lang="en-US" sz="1100" dirty="0">
                          <a:latin typeface="Times New Roman" panose="02020603050405020304" pitchFamily="18" charset="0"/>
                          <a:cs typeface="Times New Roman" panose="02020603050405020304" pitchFamily="18" charset="0"/>
                        </a:rPr>
                        <a:t>Property 5 (estimate)</a:t>
                      </a: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$9,300</a:t>
                      </a:r>
                    </a:p>
                  </a:txBody>
                  <a:tcPr marL="68580" marR="68580" marT="34290" marB="34290"/>
                </a:tc>
                <a:extLst>
                  <a:ext uri="{0D108BD9-81ED-4DB2-BD59-A6C34878D82A}">
                    <a16:rowId xmlns:a16="http://schemas.microsoft.com/office/drawing/2014/main" val="2901770718"/>
                  </a:ext>
                </a:extLst>
              </a:tr>
              <a:tr h="248963">
                <a:tc>
                  <a:txBody>
                    <a:bodyPr/>
                    <a:lstStyle/>
                    <a:p>
                      <a:r>
                        <a:rPr lang="en-US" sz="1100" dirty="0">
                          <a:latin typeface="Times New Roman" panose="02020603050405020304" pitchFamily="18" charset="0"/>
                          <a:cs typeface="Times New Roman" panose="02020603050405020304" pitchFamily="18" charset="0"/>
                        </a:rPr>
                        <a:t>Property 6 (estimate)</a:t>
                      </a: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$2,020</a:t>
                      </a:r>
                    </a:p>
                  </a:txBody>
                  <a:tcPr marL="68580" marR="68580" marT="34290" marB="34290"/>
                </a:tc>
                <a:extLst>
                  <a:ext uri="{0D108BD9-81ED-4DB2-BD59-A6C34878D82A}">
                    <a16:rowId xmlns:a16="http://schemas.microsoft.com/office/drawing/2014/main" val="3870442812"/>
                  </a:ext>
                </a:extLst>
              </a:tr>
              <a:tr h="248963">
                <a:tc>
                  <a:txBody>
                    <a:bodyPr/>
                    <a:lstStyle/>
                    <a:p>
                      <a:r>
                        <a:rPr lang="en-US" sz="1100" dirty="0">
                          <a:latin typeface="Times New Roman" panose="02020603050405020304" pitchFamily="18" charset="0"/>
                          <a:cs typeface="Times New Roman" panose="02020603050405020304" pitchFamily="18" charset="0"/>
                        </a:rPr>
                        <a:t>Property 7 (estimate)</a:t>
                      </a: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$3,100</a:t>
                      </a:r>
                    </a:p>
                  </a:txBody>
                  <a:tcPr marL="68580" marR="68580" marT="34290" marB="34290"/>
                </a:tc>
                <a:extLst>
                  <a:ext uri="{0D108BD9-81ED-4DB2-BD59-A6C34878D82A}">
                    <a16:rowId xmlns:a16="http://schemas.microsoft.com/office/drawing/2014/main" val="3303917852"/>
                  </a:ext>
                </a:extLst>
              </a:tr>
              <a:tr h="248963">
                <a:tc>
                  <a:txBody>
                    <a:bodyPr/>
                    <a:lstStyle/>
                    <a:p>
                      <a:r>
                        <a:rPr lang="en-US" sz="1100" dirty="0">
                          <a:latin typeface="Times New Roman" panose="02020603050405020304" pitchFamily="18" charset="0"/>
                          <a:cs typeface="Times New Roman" panose="02020603050405020304" pitchFamily="18" charset="0"/>
                        </a:rPr>
                        <a:t>Property 8 </a:t>
                      </a:r>
                      <a:r>
                        <a:rPr kumimoji="0" lang="en-US"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(estimate)</a:t>
                      </a:r>
                      <a:endParaRPr lang="en-US" sz="11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$4,980</a:t>
                      </a:r>
                    </a:p>
                  </a:txBody>
                  <a:tcPr marL="68580" marR="68580" marT="34290" marB="34290"/>
                </a:tc>
                <a:extLst>
                  <a:ext uri="{0D108BD9-81ED-4DB2-BD59-A6C34878D82A}">
                    <a16:rowId xmlns:a16="http://schemas.microsoft.com/office/drawing/2014/main" val="1990698612"/>
                  </a:ext>
                </a:extLst>
              </a:tr>
              <a:tr h="248963">
                <a:tc>
                  <a:txBody>
                    <a:bodyPr/>
                    <a:lstStyle/>
                    <a:p>
                      <a:r>
                        <a:rPr lang="en-US" sz="1100" dirty="0">
                          <a:latin typeface="Times New Roman" panose="02020603050405020304" pitchFamily="18" charset="0"/>
                          <a:cs typeface="Times New Roman" panose="02020603050405020304" pitchFamily="18" charset="0"/>
                        </a:rPr>
                        <a:t>Property 9 </a:t>
                      </a:r>
                      <a:r>
                        <a:rPr kumimoji="0" lang="en-US"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(estimate)</a:t>
                      </a:r>
                      <a:endParaRPr lang="en-US" sz="11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gn="r"/>
                      <a:r>
                        <a:rPr lang="en-US" sz="1100" dirty="0">
                          <a:latin typeface="Times New Roman" panose="02020603050405020304" pitchFamily="18" charset="0"/>
                          <a:cs typeface="Times New Roman" panose="02020603050405020304" pitchFamily="18" charset="0"/>
                        </a:rPr>
                        <a:t>$1,900</a:t>
                      </a:r>
                    </a:p>
                  </a:txBody>
                  <a:tcPr marL="68580" marR="68580" marT="34290" marB="34290"/>
                </a:tc>
                <a:extLst>
                  <a:ext uri="{0D108BD9-81ED-4DB2-BD59-A6C34878D82A}">
                    <a16:rowId xmlns:a16="http://schemas.microsoft.com/office/drawing/2014/main" val="3817447409"/>
                  </a:ext>
                </a:extLst>
              </a:tr>
              <a:tr h="248963">
                <a:tc>
                  <a:txBody>
                    <a:bodyPr/>
                    <a:lstStyle/>
                    <a:p>
                      <a:endParaRPr lang="en-US" sz="11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lgn="r"/>
                      <a:endParaRPr lang="en-US" sz="11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351697908"/>
                  </a:ext>
                </a:extLst>
              </a:tr>
              <a:tr h="265212">
                <a:tc>
                  <a:txBody>
                    <a:bodyPr/>
                    <a:lstStyle/>
                    <a:p>
                      <a:pPr algn="ctr"/>
                      <a:r>
                        <a:rPr lang="en-US" sz="1200" dirty="0">
                          <a:latin typeface="Times New Roman" panose="02020603050405020304" pitchFamily="18" charset="0"/>
                          <a:cs typeface="Times New Roman" panose="02020603050405020304" pitchFamily="18" charset="0"/>
                        </a:rPr>
                        <a:t>Total</a:t>
                      </a:r>
                    </a:p>
                  </a:txBody>
                  <a:tcPr marL="68580" marR="68580" marT="34290" marB="34290"/>
                </a:tc>
                <a:tc>
                  <a:txBody>
                    <a:bodyPr/>
                    <a:lstStyle/>
                    <a:p>
                      <a:pPr algn="r"/>
                      <a:r>
                        <a:rPr lang="en-US" sz="1200" dirty="0">
                          <a:latin typeface="Times New Roman" panose="02020603050405020304" pitchFamily="18" charset="0"/>
                          <a:cs typeface="Times New Roman" panose="02020603050405020304" pitchFamily="18" charset="0"/>
                        </a:rPr>
                        <a:t>$50,025</a:t>
                      </a:r>
                    </a:p>
                  </a:txBody>
                  <a:tcPr marL="68580" marR="68580" marT="34290" marB="34290"/>
                </a:tc>
                <a:extLst>
                  <a:ext uri="{0D108BD9-81ED-4DB2-BD59-A6C34878D82A}">
                    <a16:rowId xmlns:a16="http://schemas.microsoft.com/office/drawing/2014/main" val="2270073728"/>
                  </a:ext>
                </a:extLst>
              </a:tr>
            </a:tbl>
          </a:graphicData>
        </a:graphic>
      </p:graphicFrame>
      <p:sp>
        <p:nvSpPr>
          <p:cNvPr id="15" name="Content Placeholder 12">
            <a:extLst>
              <a:ext uri="{FF2B5EF4-FFF2-40B4-BE49-F238E27FC236}">
                <a16:creationId xmlns:a16="http://schemas.microsoft.com/office/drawing/2014/main" id="{410592E0-3585-43F2-959C-A7862FCE2687}"/>
              </a:ext>
            </a:extLst>
          </p:cNvPr>
          <p:cNvSpPr txBox="1">
            <a:spLocks/>
          </p:cNvSpPr>
          <p:nvPr/>
        </p:nvSpPr>
        <p:spPr>
          <a:xfrm>
            <a:off x="5225062" y="2592199"/>
            <a:ext cx="3444017" cy="3251374"/>
          </a:xfrm>
          <a:prstGeom prst="rect">
            <a:avLst/>
          </a:prstGeom>
        </p:spPr>
        <p:txBody>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1600" dirty="0">
                <a:latin typeface="Times New Roman" panose="02020603050405020304" pitchFamily="18" charset="0"/>
                <a:cs typeface="Times New Roman" panose="02020603050405020304" pitchFamily="18" charset="0"/>
              </a:rPr>
              <a:t>$15,493 received in payments</a:t>
            </a:r>
          </a:p>
          <a:p>
            <a:pPr lvl="1">
              <a:buFontTx/>
              <a:buChar char="-"/>
            </a:pPr>
            <a:r>
              <a:rPr lang="en-US" sz="1600" dirty="0">
                <a:latin typeface="Times New Roman" panose="02020603050405020304" pitchFamily="18" charset="0"/>
                <a:cs typeface="Times New Roman" panose="02020603050405020304" pitchFamily="18" charset="0"/>
              </a:rPr>
              <a:t>Used to abate other properties</a:t>
            </a:r>
          </a:p>
          <a:p>
            <a:r>
              <a:rPr lang="en-US" sz="1600" dirty="0">
                <a:latin typeface="Times New Roman" panose="02020603050405020304" pitchFamily="18" charset="0"/>
                <a:cs typeface="Times New Roman" panose="02020603050405020304" pitchFamily="18" charset="0"/>
              </a:rPr>
              <a:t>Over one-half of funds expended to date have been repaid ($28,725 spent and $15,493 repaid)</a:t>
            </a:r>
          </a:p>
          <a:p>
            <a:r>
              <a:rPr lang="en-US" sz="1600" dirty="0">
                <a:latin typeface="Times New Roman" panose="02020603050405020304" pitchFamily="18" charset="0"/>
                <a:cs typeface="Times New Roman" panose="02020603050405020304" pitchFamily="18" charset="0"/>
              </a:rPr>
              <a:t>Two active payment plans</a:t>
            </a:r>
          </a:p>
          <a:p>
            <a:r>
              <a:rPr lang="en-US" sz="1600" dirty="0">
                <a:latin typeface="Times New Roman" panose="02020603050405020304" pitchFamily="18" charset="0"/>
                <a:cs typeface="Times New Roman" panose="02020603050405020304" pitchFamily="18" charset="0"/>
              </a:rPr>
              <a:t>Liens pending for two properties</a:t>
            </a:r>
          </a:p>
          <a:p>
            <a:r>
              <a:rPr lang="en-US" sz="1600" dirty="0">
                <a:latin typeface="Times New Roman" panose="02020603050405020304" pitchFamily="18" charset="0"/>
                <a:cs typeface="Times New Roman" panose="02020603050405020304" pitchFamily="18" charset="0"/>
              </a:rPr>
              <a:t>Additional properties may be abated if repayment funds are available</a:t>
            </a:r>
          </a:p>
          <a:p>
            <a:endParaRPr lang="en-US" sz="1600" dirty="0"/>
          </a:p>
        </p:txBody>
      </p:sp>
    </p:spTree>
    <p:extLst>
      <p:ext uri="{BB962C8B-B14F-4D97-AF65-F5344CB8AC3E}">
        <p14:creationId xmlns:p14="http://schemas.microsoft.com/office/powerpoint/2010/main" val="247850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212121"/>
      </a:dk2>
      <a:lt2>
        <a:srgbClr val="CDD0D1"/>
      </a:lt2>
      <a:accent1>
        <a:srgbClr val="FB6B13"/>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663390-1AD8-4488-A23F-16904AB097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0</TotalTime>
  <Words>1292</Words>
  <Application>Microsoft Office PowerPoint</Application>
  <PresentationFormat>On-screen Show (4:3)</PresentationFormat>
  <Paragraphs>181</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vt:lpstr>
      <vt:lpstr>Corbel</vt:lpstr>
      <vt:lpstr>Times New Roman</vt:lpstr>
      <vt:lpstr>Wingdings</vt:lpstr>
      <vt:lpstr>Parallax</vt:lpstr>
      <vt:lpstr>2021 Budget Presentation Planning and Community Development (PCD) </vt:lpstr>
      <vt:lpstr>Organizational Chart </vt:lpstr>
      <vt:lpstr>Operations</vt:lpstr>
      <vt:lpstr>Operations</vt:lpstr>
      <vt:lpstr>Mandates/State Statutes Required</vt:lpstr>
      <vt:lpstr>Strategic Plan Goals</vt:lpstr>
      <vt:lpstr>Strategic Plan Goals</vt:lpstr>
      <vt:lpstr>Budgetary Highlights </vt:lpstr>
      <vt:lpstr>Budgetary Highlights </vt:lpstr>
      <vt:lpstr>Base Budget and Critical Needs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2017-10-09T01:43:08Z</dcterms:created>
  <dcterms:modified xsi:type="dcterms:W3CDTF">2020-10-05T19:49:21Z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