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9.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28" r:id="rId4"/>
  </p:sldMasterIdLst>
  <p:notesMasterIdLst>
    <p:notesMasterId r:id="rId52"/>
  </p:notesMasterIdLst>
  <p:sldIdLst>
    <p:sldId id="256" r:id="rId5"/>
    <p:sldId id="260" r:id="rId6"/>
    <p:sldId id="295" r:id="rId7"/>
    <p:sldId id="325" r:id="rId8"/>
    <p:sldId id="326" r:id="rId9"/>
    <p:sldId id="329" r:id="rId10"/>
    <p:sldId id="323" r:id="rId11"/>
    <p:sldId id="322" r:id="rId12"/>
    <p:sldId id="321" r:id="rId13"/>
    <p:sldId id="331" r:id="rId14"/>
    <p:sldId id="332" r:id="rId15"/>
    <p:sldId id="339" r:id="rId16"/>
    <p:sldId id="337" r:id="rId17"/>
    <p:sldId id="330" r:id="rId18"/>
    <p:sldId id="311" r:id="rId19"/>
    <p:sldId id="316" r:id="rId20"/>
    <p:sldId id="313" r:id="rId21"/>
    <p:sldId id="314" r:id="rId22"/>
    <p:sldId id="315" r:id="rId23"/>
    <p:sldId id="277" r:id="rId24"/>
    <p:sldId id="324" r:id="rId25"/>
    <p:sldId id="276" r:id="rId26"/>
    <p:sldId id="318" r:id="rId27"/>
    <p:sldId id="319" r:id="rId28"/>
    <p:sldId id="334" r:id="rId29"/>
    <p:sldId id="280" r:id="rId30"/>
    <p:sldId id="320" r:id="rId31"/>
    <p:sldId id="263" r:id="rId32"/>
    <p:sldId id="259" r:id="rId33"/>
    <p:sldId id="327" r:id="rId34"/>
    <p:sldId id="281" r:id="rId35"/>
    <p:sldId id="299" r:id="rId36"/>
    <p:sldId id="333" r:id="rId37"/>
    <p:sldId id="286" r:id="rId38"/>
    <p:sldId id="292" r:id="rId39"/>
    <p:sldId id="338" r:id="rId40"/>
    <p:sldId id="336" r:id="rId41"/>
    <p:sldId id="335" r:id="rId42"/>
    <p:sldId id="328" r:id="rId43"/>
    <p:sldId id="282" r:id="rId44"/>
    <p:sldId id="288" r:id="rId45"/>
    <p:sldId id="289" r:id="rId46"/>
    <p:sldId id="290" r:id="rId47"/>
    <p:sldId id="291" r:id="rId48"/>
    <p:sldId id="308" r:id="rId49"/>
    <p:sldId id="310" r:id="rId50"/>
    <p:sldId id="265" r:id="rId5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6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D7CCCC"/>
    <a:srgbClr val="ECE8E7"/>
    <a:srgbClr val="7B2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4" autoAdjust="0"/>
    <p:restoredTop sz="94660"/>
  </p:normalViewPr>
  <p:slideViewPr>
    <p:cSldViewPr>
      <p:cViewPr varScale="1">
        <p:scale>
          <a:sx n="108" d="100"/>
          <a:sy n="108" d="100"/>
        </p:scale>
        <p:origin x="18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Total Tasks</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Sheet1!$B$2:$B$38</c:f>
              <c:numCache>
                <c:formatCode>General</c:formatCode>
                <c:ptCount val="37"/>
                <c:pt idx="0">
                  <c:v>12656</c:v>
                </c:pt>
                <c:pt idx="1">
                  <c:v>12330</c:v>
                </c:pt>
                <c:pt idx="2">
                  <c:v>12408</c:v>
                </c:pt>
                <c:pt idx="3">
                  <c:v>12986</c:v>
                </c:pt>
                <c:pt idx="4">
                  <c:v>11974</c:v>
                </c:pt>
                <c:pt idx="5">
                  <c:v>10618</c:v>
                </c:pt>
                <c:pt idx="6">
                  <c:v>10068</c:v>
                </c:pt>
                <c:pt idx="7">
                  <c:v>7463</c:v>
                </c:pt>
                <c:pt idx="8">
                  <c:v>4195</c:v>
                </c:pt>
                <c:pt idx="9">
                  <c:v>1850</c:v>
                </c:pt>
                <c:pt idx="10">
                  <c:v>814</c:v>
                </c:pt>
                <c:pt idx="11">
                  <c:v>538</c:v>
                </c:pt>
                <c:pt idx="12">
                  <c:v>558</c:v>
                </c:pt>
                <c:pt idx="13">
                  <c:v>539</c:v>
                </c:pt>
                <c:pt idx="14">
                  <c:v>1296</c:v>
                </c:pt>
                <c:pt idx="15">
                  <c:v>1079</c:v>
                </c:pt>
                <c:pt idx="16">
                  <c:v>1224</c:v>
                </c:pt>
                <c:pt idx="17">
                  <c:v>1630</c:v>
                </c:pt>
                <c:pt idx="18">
                  <c:v>1493</c:v>
                </c:pt>
                <c:pt idx="19">
                  <c:v>1406</c:v>
                </c:pt>
                <c:pt idx="20">
                  <c:v>1378</c:v>
                </c:pt>
                <c:pt idx="21">
                  <c:v>2102</c:v>
                </c:pt>
                <c:pt idx="22">
                  <c:v>2405</c:v>
                </c:pt>
                <c:pt idx="23" formatCode="#,##0">
                  <c:v>2765</c:v>
                </c:pt>
                <c:pt idx="24" formatCode="#,##0">
                  <c:v>2720</c:v>
                </c:pt>
                <c:pt idx="25">
                  <c:v>3268</c:v>
                </c:pt>
                <c:pt idx="26">
                  <c:v>4205</c:v>
                </c:pt>
                <c:pt idx="27" formatCode="#,##0">
                  <c:v>4634</c:v>
                </c:pt>
                <c:pt idx="28">
                  <c:v>4987</c:v>
                </c:pt>
                <c:pt idx="29">
                  <c:v>5249</c:v>
                </c:pt>
              </c:numCache>
            </c:numRef>
          </c:val>
          <c:smooth val="0"/>
          <c:extLst>
            <c:ext xmlns:c16="http://schemas.microsoft.com/office/drawing/2014/chart" uri="{C3380CC4-5D6E-409C-BE32-E72D297353CC}">
              <c16:uniqueId val="{00000000-9EC6-4780-9414-E9A777A81A7F}"/>
            </c:ext>
          </c:extLst>
        </c:ser>
        <c:ser>
          <c:idx val="1"/>
          <c:order val="1"/>
          <c:tx>
            <c:strRef>
              <c:f>Sheet1!$C$1</c:f>
              <c:strCache>
                <c:ptCount val="1"/>
                <c:pt idx="0">
                  <c:v>RRRs/PRFs</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Sheet1!$C$2:$C$38</c:f>
              <c:numCache>
                <c:formatCode>General</c:formatCode>
                <c:ptCount val="37"/>
                <c:pt idx="0">
                  <c:v>2213</c:v>
                </c:pt>
                <c:pt idx="1">
                  <c:v>2069</c:v>
                </c:pt>
                <c:pt idx="2">
                  <c:v>1889</c:v>
                </c:pt>
                <c:pt idx="3">
                  <c:v>2190</c:v>
                </c:pt>
                <c:pt idx="4">
                  <c:v>1340</c:v>
                </c:pt>
                <c:pt idx="5">
                  <c:v>608</c:v>
                </c:pt>
                <c:pt idx="6">
                  <c:v>518</c:v>
                </c:pt>
                <c:pt idx="7">
                  <c:v>409</c:v>
                </c:pt>
                <c:pt idx="8">
                  <c:v>291</c:v>
                </c:pt>
                <c:pt idx="9">
                  <c:v>269</c:v>
                </c:pt>
                <c:pt idx="10">
                  <c:v>124</c:v>
                </c:pt>
                <c:pt idx="11">
                  <c:v>144</c:v>
                </c:pt>
                <c:pt idx="12">
                  <c:v>165</c:v>
                </c:pt>
                <c:pt idx="13">
                  <c:v>72</c:v>
                </c:pt>
                <c:pt idx="14">
                  <c:v>651</c:v>
                </c:pt>
                <c:pt idx="15">
                  <c:v>403</c:v>
                </c:pt>
                <c:pt idx="16">
                  <c:v>244</c:v>
                </c:pt>
                <c:pt idx="17">
                  <c:v>542</c:v>
                </c:pt>
                <c:pt idx="18">
                  <c:v>550</c:v>
                </c:pt>
                <c:pt idx="19">
                  <c:v>897</c:v>
                </c:pt>
                <c:pt idx="20">
                  <c:v>773</c:v>
                </c:pt>
                <c:pt idx="21">
                  <c:v>1053</c:v>
                </c:pt>
                <c:pt idx="22">
                  <c:v>1143</c:v>
                </c:pt>
                <c:pt idx="23" formatCode="#,##0">
                  <c:v>1192</c:v>
                </c:pt>
                <c:pt idx="24" formatCode="#,##0">
                  <c:v>1443</c:v>
                </c:pt>
                <c:pt idx="25">
                  <c:v>1407</c:v>
                </c:pt>
                <c:pt idx="26">
                  <c:v>1814</c:v>
                </c:pt>
                <c:pt idx="27">
                  <c:v>1955</c:v>
                </c:pt>
                <c:pt idx="28">
                  <c:v>1877</c:v>
                </c:pt>
                <c:pt idx="29">
                  <c:v>1934</c:v>
                </c:pt>
              </c:numCache>
            </c:numRef>
          </c:val>
          <c:smooth val="0"/>
          <c:extLst>
            <c:ext xmlns:c16="http://schemas.microsoft.com/office/drawing/2014/chart" uri="{C3380CC4-5D6E-409C-BE32-E72D297353CC}">
              <c16:uniqueId val="{00000001-9EC6-4780-9414-E9A777A81A7F}"/>
            </c:ext>
          </c:extLst>
        </c:ser>
        <c:ser>
          <c:idx val="2"/>
          <c:order val="2"/>
          <c:tx>
            <c:strRef>
              <c:f>Sheet1!$D$1</c:f>
              <c:strCache>
                <c:ptCount val="1"/>
                <c:pt idx="0">
                  <c:v>LTC Forms</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Sheet1!$D$2:$D$38</c:f>
              <c:numCache>
                <c:formatCode>General</c:formatCode>
                <c:ptCount val="37"/>
                <c:pt idx="0">
                  <c:v>1120</c:v>
                </c:pt>
                <c:pt idx="1">
                  <c:v>1110</c:v>
                </c:pt>
                <c:pt idx="2">
                  <c:v>1093</c:v>
                </c:pt>
                <c:pt idx="3">
                  <c:v>1188</c:v>
                </c:pt>
                <c:pt idx="4">
                  <c:v>1164</c:v>
                </c:pt>
                <c:pt idx="5">
                  <c:v>1146</c:v>
                </c:pt>
                <c:pt idx="6">
                  <c:v>1202</c:v>
                </c:pt>
                <c:pt idx="7">
                  <c:v>809</c:v>
                </c:pt>
                <c:pt idx="8">
                  <c:v>657</c:v>
                </c:pt>
                <c:pt idx="9">
                  <c:v>406</c:v>
                </c:pt>
                <c:pt idx="10">
                  <c:v>315</c:v>
                </c:pt>
                <c:pt idx="11">
                  <c:v>175</c:v>
                </c:pt>
                <c:pt idx="12">
                  <c:v>88</c:v>
                </c:pt>
                <c:pt idx="13">
                  <c:v>187</c:v>
                </c:pt>
                <c:pt idx="14">
                  <c:v>76</c:v>
                </c:pt>
                <c:pt idx="15">
                  <c:v>146</c:v>
                </c:pt>
                <c:pt idx="16">
                  <c:v>124</c:v>
                </c:pt>
                <c:pt idx="17">
                  <c:v>147</c:v>
                </c:pt>
                <c:pt idx="18">
                  <c:v>177</c:v>
                </c:pt>
                <c:pt idx="19">
                  <c:v>106</c:v>
                </c:pt>
                <c:pt idx="20">
                  <c:v>42</c:v>
                </c:pt>
                <c:pt idx="21">
                  <c:v>141</c:v>
                </c:pt>
                <c:pt idx="22">
                  <c:v>187</c:v>
                </c:pt>
                <c:pt idx="23">
                  <c:v>241</c:v>
                </c:pt>
                <c:pt idx="24">
                  <c:v>133</c:v>
                </c:pt>
                <c:pt idx="25">
                  <c:v>133</c:v>
                </c:pt>
                <c:pt idx="26">
                  <c:v>225</c:v>
                </c:pt>
                <c:pt idx="27">
                  <c:v>272</c:v>
                </c:pt>
                <c:pt idx="28">
                  <c:v>312</c:v>
                </c:pt>
                <c:pt idx="29">
                  <c:v>157</c:v>
                </c:pt>
              </c:numCache>
            </c:numRef>
          </c:val>
          <c:smooth val="0"/>
          <c:extLst>
            <c:ext xmlns:c16="http://schemas.microsoft.com/office/drawing/2014/chart" uri="{C3380CC4-5D6E-409C-BE32-E72D297353CC}">
              <c16:uniqueId val="{00000002-9EC6-4780-9414-E9A777A81A7F}"/>
            </c:ext>
          </c:extLst>
        </c:ser>
        <c:ser>
          <c:idx val="3"/>
          <c:order val="3"/>
          <c:tx>
            <c:strRef>
              <c:f>Sheet1!$E$1</c:f>
              <c:strCache>
                <c:ptCount val="1"/>
                <c:pt idx="0">
                  <c:v>Change Reports</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Sheet1!$E$2:$E$38</c:f>
              <c:numCache>
                <c:formatCode>General</c:formatCode>
                <c:ptCount val="37"/>
                <c:pt idx="0">
                  <c:v>4142</c:v>
                </c:pt>
                <c:pt idx="1">
                  <c:v>3963</c:v>
                </c:pt>
                <c:pt idx="2">
                  <c:v>3944</c:v>
                </c:pt>
                <c:pt idx="3">
                  <c:v>4032</c:v>
                </c:pt>
                <c:pt idx="4">
                  <c:v>3966</c:v>
                </c:pt>
                <c:pt idx="5">
                  <c:v>3732</c:v>
                </c:pt>
                <c:pt idx="6">
                  <c:v>3389</c:v>
                </c:pt>
                <c:pt idx="7">
                  <c:v>2736</c:v>
                </c:pt>
                <c:pt idx="8">
                  <c:v>1490</c:v>
                </c:pt>
                <c:pt idx="9">
                  <c:v>434</c:v>
                </c:pt>
                <c:pt idx="10">
                  <c:v>154</c:v>
                </c:pt>
                <c:pt idx="11">
                  <c:v>67</c:v>
                </c:pt>
                <c:pt idx="12">
                  <c:v>133</c:v>
                </c:pt>
                <c:pt idx="13">
                  <c:v>69</c:v>
                </c:pt>
                <c:pt idx="14">
                  <c:v>291</c:v>
                </c:pt>
                <c:pt idx="15">
                  <c:v>271</c:v>
                </c:pt>
                <c:pt idx="16">
                  <c:v>395</c:v>
                </c:pt>
                <c:pt idx="17">
                  <c:v>407</c:v>
                </c:pt>
                <c:pt idx="18">
                  <c:v>367</c:v>
                </c:pt>
                <c:pt idx="19">
                  <c:v>195</c:v>
                </c:pt>
                <c:pt idx="20">
                  <c:v>243</c:v>
                </c:pt>
                <c:pt idx="21">
                  <c:v>387</c:v>
                </c:pt>
                <c:pt idx="22">
                  <c:v>506</c:v>
                </c:pt>
                <c:pt idx="23">
                  <c:v>641</c:v>
                </c:pt>
                <c:pt idx="24">
                  <c:v>669</c:v>
                </c:pt>
                <c:pt idx="25">
                  <c:v>881</c:v>
                </c:pt>
                <c:pt idx="26">
                  <c:v>1250</c:v>
                </c:pt>
                <c:pt idx="27">
                  <c:v>1533</c:v>
                </c:pt>
                <c:pt idx="28">
                  <c:v>1583</c:v>
                </c:pt>
                <c:pt idx="29">
                  <c:v>1786</c:v>
                </c:pt>
              </c:numCache>
            </c:numRef>
          </c:val>
          <c:smooth val="0"/>
          <c:extLst>
            <c:ext xmlns:c16="http://schemas.microsoft.com/office/drawing/2014/chart" uri="{C3380CC4-5D6E-409C-BE32-E72D297353CC}">
              <c16:uniqueId val="{00000003-9EC6-4780-9414-E9A777A81A7F}"/>
            </c:ext>
          </c:extLst>
        </c:ser>
        <c:ser>
          <c:idx val="4"/>
          <c:order val="4"/>
          <c:tx>
            <c:strRef>
              <c:f>Sheet1!$F$1</c:f>
              <c:strCache>
                <c:ptCount val="1"/>
                <c:pt idx="0">
                  <c:v>Verifications/Other</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Sheet1!$F$2:$F$38</c:f>
              <c:numCache>
                <c:formatCode>General</c:formatCode>
                <c:ptCount val="37"/>
                <c:pt idx="0">
                  <c:v>5181</c:v>
                </c:pt>
                <c:pt idx="1">
                  <c:v>5188</c:v>
                </c:pt>
                <c:pt idx="2">
                  <c:v>5482</c:v>
                </c:pt>
                <c:pt idx="3">
                  <c:v>5576</c:v>
                </c:pt>
                <c:pt idx="4">
                  <c:v>5504</c:v>
                </c:pt>
                <c:pt idx="5">
                  <c:v>5132</c:v>
                </c:pt>
                <c:pt idx="6">
                  <c:v>4959</c:v>
                </c:pt>
                <c:pt idx="7">
                  <c:v>3509</c:v>
                </c:pt>
                <c:pt idx="8">
                  <c:v>1757</c:v>
                </c:pt>
                <c:pt idx="9">
                  <c:v>741</c:v>
                </c:pt>
                <c:pt idx="10">
                  <c:v>221</c:v>
                </c:pt>
                <c:pt idx="11">
                  <c:v>152</c:v>
                </c:pt>
                <c:pt idx="12">
                  <c:v>172</c:v>
                </c:pt>
                <c:pt idx="13">
                  <c:v>211</c:v>
                </c:pt>
                <c:pt idx="14">
                  <c:v>278</c:v>
                </c:pt>
                <c:pt idx="15">
                  <c:v>259</c:v>
                </c:pt>
                <c:pt idx="16">
                  <c:v>461</c:v>
                </c:pt>
                <c:pt idx="17">
                  <c:v>534</c:v>
                </c:pt>
                <c:pt idx="18">
                  <c:v>399</c:v>
                </c:pt>
                <c:pt idx="19">
                  <c:v>210</c:v>
                </c:pt>
                <c:pt idx="20">
                  <c:v>320</c:v>
                </c:pt>
                <c:pt idx="21">
                  <c:v>521</c:v>
                </c:pt>
                <c:pt idx="22">
                  <c:v>569</c:v>
                </c:pt>
                <c:pt idx="23">
                  <c:v>691</c:v>
                </c:pt>
                <c:pt idx="24">
                  <c:v>475</c:v>
                </c:pt>
                <c:pt idx="25">
                  <c:v>847</c:v>
                </c:pt>
                <c:pt idx="26">
                  <c:v>916</c:v>
                </c:pt>
                <c:pt idx="27">
                  <c:v>874</c:v>
                </c:pt>
                <c:pt idx="28">
                  <c:v>1212</c:v>
                </c:pt>
                <c:pt idx="29">
                  <c:v>1372</c:v>
                </c:pt>
              </c:numCache>
            </c:numRef>
          </c:val>
          <c:smooth val="0"/>
          <c:extLst>
            <c:ext xmlns:c16="http://schemas.microsoft.com/office/drawing/2014/chart" uri="{C3380CC4-5D6E-409C-BE32-E72D297353CC}">
              <c16:uniqueId val="{00000004-9EC6-4780-9414-E9A777A81A7F}"/>
            </c:ext>
          </c:extLst>
        </c:ser>
        <c:ser>
          <c:idx val="5"/>
          <c:order val="5"/>
          <c:tx>
            <c:strRef>
              <c:f>Sheet1!$G$1</c:f>
              <c:strCache>
                <c:ptCount val="1"/>
                <c:pt idx="0">
                  <c:v>Applications</c:v>
                </c:pt>
              </c:strCache>
            </c:strRef>
          </c:tx>
          <c:cat>
            <c:numRef>
              <c:f>Sheet1!$A$2:$A$38</c:f>
              <c:numCache>
                <c:formatCode>m/d/yyyy</c:formatCode>
                <c:ptCount val="37"/>
                <c:pt idx="0">
                  <c:v>43882</c:v>
                </c:pt>
                <c:pt idx="1">
                  <c:v>43887</c:v>
                </c:pt>
                <c:pt idx="2">
                  <c:v>43894</c:v>
                </c:pt>
                <c:pt idx="3">
                  <c:v>43901</c:v>
                </c:pt>
                <c:pt idx="4">
                  <c:v>43915</c:v>
                </c:pt>
                <c:pt idx="5">
                  <c:v>43922</c:v>
                </c:pt>
                <c:pt idx="6">
                  <c:v>43929</c:v>
                </c:pt>
                <c:pt idx="7">
                  <c:v>43943</c:v>
                </c:pt>
                <c:pt idx="8">
                  <c:v>43950</c:v>
                </c:pt>
                <c:pt idx="9">
                  <c:v>43957</c:v>
                </c:pt>
                <c:pt idx="10">
                  <c:v>43964</c:v>
                </c:pt>
                <c:pt idx="11">
                  <c:v>43971</c:v>
                </c:pt>
                <c:pt idx="12">
                  <c:v>43978</c:v>
                </c:pt>
                <c:pt idx="13">
                  <c:v>43985</c:v>
                </c:pt>
                <c:pt idx="14">
                  <c:v>43999</c:v>
                </c:pt>
                <c:pt idx="15">
                  <c:v>44007</c:v>
                </c:pt>
                <c:pt idx="16">
                  <c:v>44013</c:v>
                </c:pt>
                <c:pt idx="17">
                  <c:v>44020</c:v>
                </c:pt>
                <c:pt idx="18">
                  <c:v>44027</c:v>
                </c:pt>
                <c:pt idx="19">
                  <c:v>44034</c:v>
                </c:pt>
                <c:pt idx="20">
                  <c:v>44041</c:v>
                </c:pt>
                <c:pt idx="21">
                  <c:v>44048</c:v>
                </c:pt>
                <c:pt idx="22">
                  <c:v>44055</c:v>
                </c:pt>
                <c:pt idx="23">
                  <c:v>44062</c:v>
                </c:pt>
                <c:pt idx="24">
                  <c:v>44069</c:v>
                </c:pt>
                <c:pt idx="25">
                  <c:v>44076</c:v>
                </c:pt>
                <c:pt idx="26">
                  <c:v>44083</c:v>
                </c:pt>
                <c:pt idx="27">
                  <c:v>44090</c:v>
                </c:pt>
                <c:pt idx="28">
                  <c:v>44097</c:v>
                </c:pt>
                <c:pt idx="29">
                  <c:v>44104</c:v>
                </c:pt>
              </c:numCache>
            </c:numRef>
          </c:cat>
          <c:val>
            <c:numRef>
              <c:f>Sheet1!$G$2:$G$38</c:f>
              <c:numCache>
                <c:formatCode>General</c:formatCode>
                <c:ptCount val="37"/>
                <c:pt idx="0">
                  <c:v>1445</c:v>
                </c:pt>
                <c:pt idx="1">
                  <c:v>1296</c:v>
                </c:pt>
                <c:pt idx="2">
                  <c:v>1298</c:v>
                </c:pt>
                <c:pt idx="3">
                  <c:v>1165</c:v>
                </c:pt>
                <c:pt idx="4">
                  <c:v>1497</c:v>
                </c:pt>
                <c:pt idx="5">
                  <c:v>1726</c:v>
                </c:pt>
                <c:pt idx="6">
                  <c:v>1628</c:v>
                </c:pt>
                <c:pt idx="7">
                  <c:v>789</c:v>
                </c:pt>
                <c:pt idx="8">
                  <c:v>646</c:v>
                </c:pt>
                <c:pt idx="9">
                  <c:v>549</c:v>
                </c:pt>
                <c:pt idx="10">
                  <c:v>365</c:v>
                </c:pt>
                <c:pt idx="11">
                  <c:v>260</c:v>
                </c:pt>
                <c:pt idx="12">
                  <c:v>373</c:v>
                </c:pt>
                <c:pt idx="13">
                  <c:v>249</c:v>
                </c:pt>
                <c:pt idx="14">
                  <c:v>251</c:v>
                </c:pt>
                <c:pt idx="15">
                  <c:v>316</c:v>
                </c:pt>
                <c:pt idx="16">
                  <c:v>347</c:v>
                </c:pt>
                <c:pt idx="17">
                  <c:v>451</c:v>
                </c:pt>
                <c:pt idx="18">
                  <c:v>498</c:v>
                </c:pt>
                <c:pt idx="19">
                  <c:v>470</c:v>
                </c:pt>
                <c:pt idx="20">
                  <c:v>506</c:v>
                </c:pt>
                <c:pt idx="21">
                  <c:v>610</c:v>
                </c:pt>
                <c:pt idx="22">
                  <c:v>604</c:v>
                </c:pt>
                <c:pt idx="23">
                  <c:v>660</c:v>
                </c:pt>
                <c:pt idx="24">
                  <c:v>620</c:v>
                </c:pt>
                <c:pt idx="25">
                  <c:v>613</c:v>
                </c:pt>
                <c:pt idx="26">
                  <c:v>678</c:v>
                </c:pt>
                <c:pt idx="27">
                  <c:v>847</c:v>
                </c:pt>
                <c:pt idx="28">
                  <c:v>704</c:v>
                </c:pt>
                <c:pt idx="29">
                  <c:v>718</c:v>
                </c:pt>
              </c:numCache>
            </c:numRef>
          </c:val>
          <c:smooth val="0"/>
          <c:extLst>
            <c:ext xmlns:c16="http://schemas.microsoft.com/office/drawing/2014/chart" uri="{C3380CC4-5D6E-409C-BE32-E72D297353CC}">
              <c16:uniqueId val="{00000005-9EC6-4780-9414-E9A777A81A7F}"/>
            </c:ext>
          </c:extLst>
        </c:ser>
        <c:dLbls>
          <c:showLegendKey val="0"/>
          <c:showVal val="0"/>
          <c:showCatName val="0"/>
          <c:showSerName val="0"/>
          <c:showPercent val="0"/>
          <c:showBubbleSize val="0"/>
        </c:dLbls>
        <c:marker val="1"/>
        <c:smooth val="0"/>
        <c:axId val="9850240"/>
        <c:axId val="9852032"/>
      </c:lineChart>
      <c:dateAx>
        <c:axId val="9850240"/>
        <c:scaling>
          <c:orientation val="minMax"/>
        </c:scaling>
        <c:delete val="0"/>
        <c:axPos val="b"/>
        <c:numFmt formatCode="m/d/yyyy" sourceLinked="1"/>
        <c:majorTickMark val="none"/>
        <c:minorTickMark val="none"/>
        <c:tickLblPos val="nextTo"/>
        <c:crossAx val="9852032"/>
        <c:crosses val="autoZero"/>
        <c:auto val="1"/>
        <c:lblOffset val="100"/>
        <c:baseTimeUnit val="days"/>
      </c:dateAx>
      <c:valAx>
        <c:axId val="9852032"/>
        <c:scaling>
          <c:orientation val="minMax"/>
        </c:scaling>
        <c:delete val="0"/>
        <c:axPos val="l"/>
        <c:majorGridlines/>
        <c:numFmt formatCode="General" sourceLinked="1"/>
        <c:majorTickMark val="none"/>
        <c:minorTickMark val="none"/>
        <c:tickLblPos val="nextTo"/>
        <c:crossAx val="9850240"/>
        <c:crosses val="autoZero"/>
        <c:crossBetween val="between"/>
      </c:valAx>
    </c:plotArea>
    <c:legend>
      <c:legendPos val="r"/>
      <c:overlay val="0"/>
    </c:legend>
    <c:plotVisOnly val="1"/>
    <c:dispBlanksAs val="gap"/>
    <c:showDLblsOverMax val="0"/>
  </c:chart>
  <c:txPr>
    <a:bodyPr/>
    <a:lstStyle/>
    <a:p>
      <a:pPr>
        <a:defRPr sz="1200" baseline="0">
          <a:solidFill>
            <a:schemeClr val="tx1"/>
          </a:solidFill>
          <a:latin typeface="Times New Roman" panose="020206030504050203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b="0" i="0" baseline="0" dirty="0"/>
              <a:t>El Paso County Referrals</a:t>
            </a:r>
          </a:p>
          <a:p>
            <a:pPr>
              <a:defRPr/>
            </a:pPr>
            <a:r>
              <a:rPr lang="en-US" b="0" i="0" baseline="0" dirty="0"/>
              <a:t>Sep 2019 - Sep 2020</a:t>
            </a:r>
          </a:p>
        </c:rich>
      </c:tx>
      <c:layout>
        <c:manualLayout>
          <c:xMode val="edge"/>
          <c:yMode val="edge"/>
          <c:x val="0.37496376811594201"/>
          <c:y val="3.019323671497584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barChart>
        <c:barDir val="col"/>
        <c:grouping val="stacked"/>
        <c:varyColors val="0"/>
        <c:ser>
          <c:idx val="0"/>
          <c:order val="0"/>
          <c:tx>
            <c:strRef>
              <c:f>Sheet1!$A$2</c:f>
              <c:strCache>
                <c:ptCount val="1"/>
                <c:pt idx="0">
                  <c:v>Screened In</c:v>
                </c:pt>
              </c:strCache>
            </c:strRef>
          </c:tx>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Times New Roman" panose="0202060305040502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Sheet1!$B$1:$N$1</c:f>
              <c:numCache>
                <c:formatCode>mmm\-yy</c:formatCode>
                <c:ptCount val="13"/>
                <c:pt idx="0">
                  <c:v>43709</c:v>
                </c:pt>
                <c:pt idx="1">
                  <c:v>43739</c:v>
                </c:pt>
                <c:pt idx="2">
                  <c:v>43770</c:v>
                </c:pt>
                <c:pt idx="3">
                  <c:v>43800</c:v>
                </c:pt>
                <c:pt idx="4">
                  <c:v>43831</c:v>
                </c:pt>
                <c:pt idx="5">
                  <c:v>43862</c:v>
                </c:pt>
                <c:pt idx="6">
                  <c:v>43891</c:v>
                </c:pt>
                <c:pt idx="7">
                  <c:v>43922</c:v>
                </c:pt>
                <c:pt idx="8">
                  <c:v>43952</c:v>
                </c:pt>
                <c:pt idx="9">
                  <c:v>43983</c:v>
                </c:pt>
                <c:pt idx="10">
                  <c:v>44013</c:v>
                </c:pt>
                <c:pt idx="11">
                  <c:v>44044</c:v>
                </c:pt>
                <c:pt idx="12">
                  <c:v>44075</c:v>
                </c:pt>
              </c:numCache>
            </c:numRef>
          </c:cat>
          <c:val>
            <c:numRef>
              <c:f>Sheet1!$B$2:$N$2</c:f>
              <c:numCache>
                <c:formatCode>#,##0</c:formatCode>
                <c:ptCount val="13"/>
                <c:pt idx="0">
                  <c:v>689</c:v>
                </c:pt>
                <c:pt idx="1">
                  <c:v>563</c:v>
                </c:pt>
                <c:pt idx="2">
                  <c:v>530</c:v>
                </c:pt>
                <c:pt idx="3">
                  <c:v>522</c:v>
                </c:pt>
                <c:pt idx="4">
                  <c:v>603</c:v>
                </c:pt>
                <c:pt idx="5">
                  <c:v>614</c:v>
                </c:pt>
                <c:pt idx="6">
                  <c:v>525</c:v>
                </c:pt>
                <c:pt idx="7">
                  <c:v>472</c:v>
                </c:pt>
                <c:pt idx="8">
                  <c:v>445</c:v>
                </c:pt>
                <c:pt idx="9">
                  <c:v>494</c:v>
                </c:pt>
                <c:pt idx="10">
                  <c:v>522</c:v>
                </c:pt>
                <c:pt idx="11">
                  <c:v>564</c:v>
                </c:pt>
                <c:pt idx="12">
                  <c:v>600</c:v>
                </c:pt>
              </c:numCache>
            </c:numRef>
          </c:val>
          <c:extLst>
            <c:ext xmlns:c16="http://schemas.microsoft.com/office/drawing/2014/chart" uri="{C3380CC4-5D6E-409C-BE32-E72D297353CC}">
              <c16:uniqueId val="{00000000-033E-43E8-9D9E-75256E00EDFA}"/>
            </c:ext>
          </c:extLst>
        </c:ser>
        <c:ser>
          <c:idx val="1"/>
          <c:order val="1"/>
          <c:tx>
            <c:strRef>
              <c:f>Sheet1!$A$3</c:f>
              <c:strCache>
                <c:ptCount val="1"/>
                <c:pt idx="0">
                  <c:v>Not Screened In</c:v>
                </c:pt>
              </c:strCache>
            </c:strRef>
          </c:tx>
          <c:spPr>
            <a:solidFill>
              <a:schemeClr val="accent2"/>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Times New Roman" panose="0202060305040502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Sheet1!$B$1:$N$1</c:f>
              <c:numCache>
                <c:formatCode>mmm\-yy</c:formatCode>
                <c:ptCount val="13"/>
                <c:pt idx="0">
                  <c:v>43709</c:v>
                </c:pt>
                <c:pt idx="1">
                  <c:v>43739</c:v>
                </c:pt>
                <c:pt idx="2">
                  <c:v>43770</c:v>
                </c:pt>
                <c:pt idx="3">
                  <c:v>43800</c:v>
                </c:pt>
                <c:pt idx="4">
                  <c:v>43831</c:v>
                </c:pt>
                <c:pt idx="5">
                  <c:v>43862</c:v>
                </c:pt>
                <c:pt idx="6">
                  <c:v>43891</c:v>
                </c:pt>
                <c:pt idx="7">
                  <c:v>43922</c:v>
                </c:pt>
                <c:pt idx="8">
                  <c:v>43952</c:v>
                </c:pt>
                <c:pt idx="9">
                  <c:v>43983</c:v>
                </c:pt>
                <c:pt idx="10">
                  <c:v>44013</c:v>
                </c:pt>
                <c:pt idx="11">
                  <c:v>44044</c:v>
                </c:pt>
                <c:pt idx="12">
                  <c:v>44075</c:v>
                </c:pt>
              </c:numCache>
            </c:numRef>
          </c:cat>
          <c:val>
            <c:numRef>
              <c:f>Sheet1!$B$3:$N$3</c:f>
              <c:numCache>
                <c:formatCode>#,##0</c:formatCode>
                <c:ptCount val="13"/>
                <c:pt idx="0">
                  <c:v>1011</c:v>
                </c:pt>
                <c:pt idx="1">
                  <c:v>938</c:v>
                </c:pt>
                <c:pt idx="2">
                  <c:v>850</c:v>
                </c:pt>
                <c:pt idx="3">
                  <c:v>777</c:v>
                </c:pt>
                <c:pt idx="4">
                  <c:v>838</c:v>
                </c:pt>
                <c:pt idx="5">
                  <c:v>826</c:v>
                </c:pt>
                <c:pt idx="6">
                  <c:v>723</c:v>
                </c:pt>
                <c:pt idx="7">
                  <c:v>491</c:v>
                </c:pt>
                <c:pt idx="8">
                  <c:v>607</c:v>
                </c:pt>
                <c:pt idx="9">
                  <c:v>625</c:v>
                </c:pt>
                <c:pt idx="10">
                  <c:v>641</c:v>
                </c:pt>
                <c:pt idx="11">
                  <c:v>772</c:v>
                </c:pt>
                <c:pt idx="12">
                  <c:v>835</c:v>
                </c:pt>
              </c:numCache>
            </c:numRef>
          </c:val>
          <c:extLst>
            <c:ext xmlns:c16="http://schemas.microsoft.com/office/drawing/2014/chart" uri="{C3380CC4-5D6E-409C-BE32-E72D297353CC}">
              <c16:uniqueId val="{00000001-033E-43E8-9D9E-75256E00EDFA}"/>
            </c:ext>
          </c:extLst>
        </c:ser>
        <c:dLbls>
          <c:showLegendKey val="0"/>
          <c:showVal val="0"/>
          <c:showCatName val="0"/>
          <c:showSerName val="0"/>
          <c:showPercent val="0"/>
          <c:showBubbleSize val="0"/>
        </c:dLbls>
        <c:gapWidth val="150"/>
        <c:overlap val="100"/>
        <c:axId val="791111664"/>
        <c:axId val="791110680"/>
      </c:barChart>
      <c:dateAx>
        <c:axId val="79111166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791110680"/>
        <c:crosses val="autoZero"/>
        <c:auto val="1"/>
        <c:lblOffset val="100"/>
        <c:baseTimeUnit val="months"/>
      </c:dateAx>
      <c:valAx>
        <c:axId val="791110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79111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baseline="0" dirty="0"/>
              <a:t>El Paso County Monthly Applications Total By Program Type December 2019 to September 2020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lineChart>
        <c:grouping val="standard"/>
        <c:varyColors val="0"/>
        <c:ser>
          <c:idx val="0"/>
          <c:order val="0"/>
          <c:tx>
            <c:strRef>
              <c:f>Applications!$R$1</c:f>
              <c:strCache>
                <c:ptCount val="1"/>
                <c:pt idx="0">
                  <c:v>FA</c:v>
                </c:pt>
              </c:strCache>
            </c:strRef>
          </c:tx>
          <c:spPr>
            <a:ln w="28575" cap="rnd">
              <a:solidFill>
                <a:schemeClr val="accent1"/>
              </a:solidFill>
              <a:round/>
            </a:ln>
            <a:effectLst/>
          </c:spPr>
          <c:marker>
            <c:symbol val="none"/>
          </c:marker>
          <c:cat>
            <c:strRef>
              <c:f>Applications!$Q$2:$Q$11</c:f>
              <c:strCache>
                <c:ptCount val="10"/>
                <c:pt idx="0">
                  <c:v>Total December 2019</c:v>
                </c:pt>
                <c:pt idx="1">
                  <c:v>Total January 2020</c:v>
                </c:pt>
                <c:pt idx="2">
                  <c:v>Total Febrauary 2020</c:v>
                </c:pt>
                <c:pt idx="3">
                  <c:v>Total March 2020</c:v>
                </c:pt>
                <c:pt idx="4">
                  <c:v>Total April 2020</c:v>
                </c:pt>
                <c:pt idx="5">
                  <c:v>Total May 2020</c:v>
                </c:pt>
                <c:pt idx="6">
                  <c:v>Total June 2020</c:v>
                </c:pt>
                <c:pt idx="7">
                  <c:v>Total July 2020</c:v>
                </c:pt>
                <c:pt idx="8">
                  <c:v>Total August 2020</c:v>
                </c:pt>
                <c:pt idx="9">
                  <c:v>Total September 2020</c:v>
                </c:pt>
              </c:strCache>
            </c:strRef>
          </c:cat>
          <c:val>
            <c:numRef>
              <c:f>Applications!$R$2:$R$11</c:f>
              <c:numCache>
                <c:formatCode>General</c:formatCode>
                <c:ptCount val="10"/>
                <c:pt idx="0">
                  <c:v>3961</c:v>
                </c:pt>
                <c:pt idx="1">
                  <c:v>3744</c:v>
                </c:pt>
                <c:pt idx="2">
                  <c:v>3281</c:v>
                </c:pt>
                <c:pt idx="3">
                  <c:v>5556</c:v>
                </c:pt>
                <c:pt idx="4">
                  <c:v>4148</c:v>
                </c:pt>
                <c:pt idx="5">
                  <c:v>2430</c:v>
                </c:pt>
                <c:pt idx="6">
                  <c:v>2731</c:v>
                </c:pt>
                <c:pt idx="7">
                  <c:v>2475</c:v>
                </c:pt>
                <c:pt idx="8">
                  <c:v>2984</c:v>
                </c:pt>
                <c:pt idx="9">
                  <c:v>3369</c:v>
                </c:pt>
              </c:numCache>
            </c:numRef>
          </c:val>
          <c:smooth val="0"/>
          <c:extLst>
            <c:ext xmlns:c16="http://schemas.microsoft.com/office/drawing/2014/chart" uri="{C3380CC4-5D6E-409C-BE32-E72D297353CC}">
              <c16:uniqueId val="{00000000-8774-464E-8558-A5027856CBDA}"/>
            </c:ext>
          </c:extLst>
        </c:ser>
        <c:ser>
          <c:idx val="1"/>
          <c:order val="1"/>
          <c:tx>
            <c:strRef>
              <c:f>Applications!$S$1</c:f>
              <c:strCache>
                <c:ptCount val="1"/>
                <c:pt idx="0">
                  <c:v>MA</c:v>
                </c:pt>
              </c:strCache>
            </c:strRef>
          </c:tx>
          <c:spPr>
            <a:ln w="28575" cap="rnd">
              <a:solidFill>
                <a:schemeClr val="accent2"/>
              </a:solidFill>
              <a:round/>
            </a:ln>
            <a:effectLst/>
          </c:spPr>
          <c:marker>
            <c:symbol val="none"/>
          </c:marker>
          <c:cat>
            <c:strRef>
              <c:f>Applications!$Q$2:$Q$11</c:f>
              <c:strCache>
                <c:ptCount val="10"/>
                <c:pt idx="0">
                  <c:v>Total December 2019</c:v>
                </c:pt>
                <c:pt idx="1">
                  <c:v>Total January 2020</c:v>
                </c:pt>
                <c:pt idx="2">
                  <c:v>Total Febrauary 2020</c:v>
                </c:pt>
                <c:pt idx="3">
                  <c:v>Total March 2020</c:v>
                </c:pt>
                <c:pt idx="4">
                  <c:v>Total April 2020</c:v>
                </c:pt>
                <c:pt idx="5">
                  <c:v>Total May 2020</c:v>
                </c:pt>
                <c:pt idx="6">
                  <c:v>Total June 2020</c:v>
                </c:pt>
                <c:pt idx="7">
                  <c:v>Total July 2020</c:v>
                </c:pt>
                <c:pt idx="8">
                  <c:v>Total August 2020</c:v>
                </c:pt>
                <c:pt idx="9">
                  <c:v>Total September 2020</c:v>
                </c:pt>
              </c:strCache>
            </c:strRef>
          </c:cat>
          <c:val>
            <c:numRef>
              <c:f>Applications!$S$2:$S$11</c:f>
              <c:numCache>
                <c:formatCode>General</c:formatCode>
                <c:ptCount val="10"/>
                <c:pt idx="0">
                  <c:v>3120</c:v>
                </c:pt>
                <c:pt idx="1">
                  <c:v>2792</c:v>
                </c:pt>
                <c:pt idx="2">
                  <c:v>2388</c:v>
                </c:pt>
                <c:pt idx="3">
                  <c:v>3845</c:v>
                </c:pt>
                <c:pt idx="4">
                  <c:v>2246</c:v>
                </c:pt>
                <c:pt idx="5">
                  <c:v>1679</c:v>
                </c:pt>
                <c:pt idx="6">
                  <c:v>2153</c:v>
                </c:pt>
                <c:pt idx="7">
                  <c:v>1881</c:v>
                </c:pt>
                <c:pt idx="8">
                  <c:v>1895</c:v>
                </c:pt>
                <c:pt idx="9">
                  <c:v>2194</c:v>
                </c:pt>
              </c:numCache>
            </c:numRef>
          </c:val>
          <c:smooth val="0"/>
          <c:extLst>
            <c:ext xmlns:c16="http://schemas.microsoft.com/office/drawing/2014/chart" uri="{C3380CC4-5D6E-409C-BE32-E72D297353CC}">
              <c16:uniqueId val="{00000001-8774-464E-8558-A5027856CBDA}"/>
            </c:ext>
          </c:extLst>
        </c:ser>
        <c:ser>
          <c:idx val="2"/>
          <c:order val="2"/>
          <c:tx>
            <c:strRef>
              <c:f>Applications!$T$1</c:f>
              <c:strCache>
                <c:ptCount val="1"/>
                <c:pt idx="0">
                  <c:v>CW</c:v>
                </c:pt>
              </c:strCache>
            </c:strRef>
          </c:tx>
          <c:spPr>
            <a:ln w="28575" cap="rnd">
              <a:solidFill>
                <a:schemeClr val="accent3"/>
              </a:solidFill>
              <a:round/>
            </a:ln>
            <a:effectLst/>
          </c:spPr>
          <c:marker>
            <c:symbol val="none"/>
          </c:marker>
          <c:cat>
            <c:strRef>
              <c:f>Applications!$Q$2:$Q$11</c:f>
              <c:strCache>
                <c:ptCount val="10"/>
                <c:pt idx="0">
                  <c:v>Total December 2019</c:v>
                </c:pt>
                <c:pt idx="1">
                  <c:v>Total January 2020</c:v>
                </c:pt>
                <c:pt idx="2">
                  <c:v>Total Febrauary 2020</c:v>
                </c:pt>
                <c:pt idx="3">
                  <c:v>Total March 2020</c:v>
                </c:pt>
                <c:pt idx="4">
                  <c:v>Total April 2020</c:v>
                </c:pt>
                <c:pt idx="5">
                  <c:v>Total May 2020</c:v>
                </c:pt>
                <c:pt idx="6">
                  <c:v>Total June 2020</c:v>
                </c:pt>
                <c:pt idx="7">
                  <c:v>Total July 2020</c:v>
                </c:pt>
                <c:pt idx="8">
                  <c:v>Total August 2020</c:v>
                </c:pt>
                <c:pt idx="9">
                  <c:v>Total September 2020</c:v>
                </c:pt>
              </c:strCache>
            </c:strRef>
          </c:cat>
          <c:val>
            <c:numRef>
              <c:f>Applications!$T$2:$T$11</c:f>
              <c:numCache>
                <c:formatCode>General</c:formatCode>
                <c:ptCount val="10"/>
                <c:pt idx="0">
                  <c:v>737</c:v>
                </c:pt>
                <c:pt idx="1">
                  <c:v>692</c:v>
                </c:pt>
                <c:pt idx="2">
                  <c:v>547</c:v>
                </c:pt>
                <c:pt idx="3">
                  <c:v>1103</c:v>
                </c:pt>
                <c:pt idx="4">
                  <c:v>702</c:v>
                </c:pt>
                <c:pt idx="5">
                  <c:v>508</c:v>
                </c:pt>
                <c:pt idx="6">
                  <c:v>586</c:v>
                </c:pt>
                <c:pt idx="7">
                  <c:v>500</c:v>
                </c:pt>
                <c:pt idx="8">
                  <c:v>593</c:v>
                </c:pt>
                <c:pt idx="9">
                  <c:v>679</c:v>
                </c:pt>
              </c:numCache>
            </c:numRef>
          </c:val>
          <c:smooth val="0"/>
          <c:extLst>
            <c:ext xmlns:c16="http://schemas.microsoft.com/office/drawing/2014/chart" uri="{C3380CC4-5D6E-409C-BE32-E72D297353CC}">
              <c16:uniqueId val="{00000002-8774-464E-8558-A5027856CBDA}"/>
            </c:ext>
          </c:extLst>
        </c:ser>
        <c:ser>
          <c:idx val="3"/>
          <c:order val="3"/>
          <c:tx>
            <c:strRef>
              <c:f>Applications!$U$1</c:f>
              <c:strCache>
                <c:ptCount val="1"/>
                <c:pt idx="0">
                  <c:v>AF</c:v>
                </c:pt>
              </c:strCache>
            </c:strRef>
          </c:tx>
          <c:spPr>
            <a:ln w="28575" cap="rnd">
              <a:solidFill>
                <a:schemeClr val="accent4"/>
              </a:solidFill>
              <a:round/>
            </a:ln>
            <a:effectLst/>
          </c:spPr>
          <c:marker>
            <c:symbol val="none"/>
          </c:marker>
          <c:cat>
            <c:strRef>
              <c:f>Applications!$Q$2:$Q$11</c:f>
              <c:strCache>
                <c:ptCount val="10"/>
                <c:pt idx="0">
                  <c:v>Total December 2019</c:v>
                </c:pt>
                <c:pt idx="1">
                  <c:v>Total January 2020</c:v>
                </c:pt>
                <c:pt idx="2">
                  <c:v>Total Febrauary 2020</c:v>
                </c:pt>
                <c:pt idx="3">
                  <c:v>Total March 2020</c:v>
                </c:pt>
                <c:pt idx="4">
                  <c:v>Total April 2020</c:v>
                </c:pt>
                <c:pt idx="5">
                  <c:v>Total May 2020</c:v>
                </c:pt>
                <c:pt idx="6">
                  <c:v>Total June 2020</c:v>
                </c:pt>
                <c:pt idx="7">
                  <c:v>Total July 2020</c:v>
                </c:pt>
                <c:pt idx="8">
                  <c:v>Total August 2020</c:v>
                </c:pt>
                <c:pt idx="9">
                  <c:v>Total September 2020</c:v>
                </c:pt>
              </c:strCache>
            </c:strRef>
          </c:cat>
          <c:val>
            <c:numRef>
              <c:f>Applications!$U$2:$U$11</c:f>
              <c:numCache>
                <c:formatCode>General</c:formatCode>
                <c:ptCount val="10"/>
                <c:pt idx="0">
                  <c:v>476</c:v>
                </c:pt>
                <c:pt idx="1">
                  <c:v>417</c:v>
                </c:pt>
                <c:pt idx="2">
                  <c:v>401</c:v>
                </c:pt>
                <c:pt idx="3">
                  <c:v>550</c:v>
                </c:pt>
                <c:pt idx="4">
                  <c:v>315</c:v>
                </c:pt>
                <c:pt idx="5">
                  <c:v>279</c:v>
                </c:pt>
                <c:pt idx="6">
                  <c:v>375</c:v>
                </c:pt>
                <c:pt idx="7">
                  <c:v>277</c:v>
                </c:pt>
                <c:pt idx="8">
                  <c:v>366</c:v>
                </c:pt>
                <c:pt idx="9">
                  <c:v>383</c:v>
                </c:pt>
              </c:numCache>
            </c:numRef>
          </c:val>
          <c:smooth val="0"/>
          <c:extLst>
            <c:ext xmlns:c16="http://schemas.microsoft.com/office/drawing/2014/chart" uri="{C3380CC4-5D6E-409C-BE32-E72D297353CC}">
              <c16:uniqueId val="{00000003-8774-464E-8558-A5027856CBDA}"/>
            </c:ext>
          </c:extLst>
        </c:ser>
        <c:dLbls>
          <c:showLegendKey val="0"/>
          <c:showVal val="0"/>
          <c:showCatName val="0"/>
          <c:showSerName val="0"/>
          <c:showPercent val="0"/>
          <c:showBubbleSize val="0"/>
        </c:dLbls>
        <c:smooth val="0"/>
        <c:axId val="2077051591"/>
        <c:axId val="2077054919"/>
      </c:lineChart>
      <c:catAx>
        <c:axId val="2077051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2077054919"/>
        <c:crosses val="autoZero"/>
        <c:auto val="1"/>
        <c:lblAlgn val="ctr"/>
        <c:lblOffset val="100"/>
        <c:noMultiLvlLbl val="0"/>
      </c:catAx>
      <c:valAx>
        <c:axId val="20770549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2077051591"/>
        <c:crosses val="autoZero"/>
        <c:crossBetween val="between"/>
      </c:val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baseline="0" dirty="0"/>
              <a:t>DHS COVID Triage Lobby Client Traffic Monthly totals: 3/18/20 to 9/30/20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Sheet1!$G$2:$G$8</c:f>
              <c:strCache>
                <c:ptCount val="7"/>
                <c:pt idx="0">
                  <c:v>March </c:v>
                </c:pt>
                <c:pt idx="1">
                  <c:v>April</c:v>
                </c:pt>
                <c:pt idx="2">
                  <c:v>May</c:v>
                </c:pt>
                <c:pt idx="3">
                  <c:v>June</c:v>
                </c:pt>
                <c:pt idx="4">
                  <c:v>July</c:v>
                </c:pt>
                <c:pt idx="5">
                  <c:v>August</c:v>
                </c:pt>
                <c:pt idx="6">
                  <c:v>September </c:v>
                </c:pt>
              </c:strCache>
            </c:strRef>
          </c:cat>
          <c:val>
            <c:numRef>
              <c:f>Sheet1!$H$2:$H$8</c:f>
              <c:numCache>
                <c:formatCode>General</c:formatCode>
                <c:ptCount val="7"/>
                <c:pt idx="0">
                  <c:v>1322</c:v>
                </c:pt>
                <c:pt idx="1">
                  <c:v>2012</c:v>
                </c:pt>
                <c:pt idx="2">
                  <c:v>2057</c:v>
                </c:pt>
                <c:pt idx="3">
                  <c:v>2956</c:v>
                </c:pt>
                <c:pt idx="4">
                  <c:v>3195</c:v>
                </c:pt>
                <c:pt idx="5">
                  <c:v>3679</c:v>
                </c:pt>
                <c:pt idx="6">
                  <c:v>3347</c:v>
                </c:pt>
              </c:numCache>
            </c:numRef>
          </c:val>
          <c:extLst>
            <c:ext xmlns:c16="http://schemas.microsoft.com/office/drawing/2014/chart" uri="{C3380CC4-5D6E-409C-BE32-E72D297353CC}">
              <c16:uniqueId val="{00000000-F4A7-4C60-82D2-1474687CA757}"/>
            </c:ext>
          </c:extLst>
        </c:ser>
        <c:dLbls>
          <c:dLblPos val="outEnd"/>
          <c:showLegendKey val="0"/>
          <c:showVal val="1"/>
          <c:showCatName val="0"/>
          <c:showSerName val="0"/>
          <c:showPercent val="0"/>
          <c:showBubbleSize val="0"/>
        </c:dLbls>
        <c:gapWidth val="219"/>
        <c:axId val="447013336"/>
        <c:axId val="447017912"/>
      </c:barChart>
      <c:catAx>
        <c:axId val="447013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47017912"/>
        <c:crosses val="autoZero"/>
        <c:auto val="1"/>
        <c:lblAlgn val="ctr"/>
        <c:lblOffset val="100"/>
        <c:noMultiLvlLbl val="0"/>
      </c:catAx>
      <c:valAx>
        <c:axId val="447017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47013336"/>
        <c:crosses val="autoZero"/>
        <c:crossBetween val="between"/>
      </c:valAx>
      <c:spPr>
        <a:noFill/>
        <a:ln>
          <a:noFill/>
        </a:ln>
        <a:effectLst/>
      </c:spPr>
    </c:plotArea>
    <c:plotVisOnly val="1"/>
    <c:dispBlanksAs val="gap"/>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a:t>2020 TANF Supportive Services Payments by Type (non-COVID specified) through 9/30/20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'Supportive Services Breakdowns'!$A$1:$A$11</c:f>
              <c:strCache>
                <c:ptCount val="11"/>
                <c:pt idx="0">
                  <c:v>TANF Supportive Services Payments by Type</c:v>
                </c:pt>
                <c:pt idx="1">
                  <c:v>Transportation </c:v>
                </c:pt>
                <c:pt idx="2">
                  <c:v>Housing</c:v>
                </c:pt>
                <c:pt idx="3">
                  <c:v>Personal Needs Hygiene</c:v>
                </c:pt>
                <c:pt idx="4">
                  <c:v>Family Needs</c:v>
                </c:pt>
                <c:pt idx="5">
                  <c:v>IRC Bonus</c:v>
                </c:pt>
                <c:pt idx="6">
                  <c:v>Education/Training</c:v>
                </c:pt>
                <c:pt idx="7">
                  <c:v>Employment</c:v>
                </c:pt>
                <c:pt idx="8">
                  <c:v>Medical-Non-Medical </c:v>
                </c:pt>
                <c:pt idx="9">
                  <c:v>Employer Incentives </c:v>
                </c:pt>
                <c:pt idx="10">
                  <c:v>Pandemic EBT</c:v>
                </c:pt>
              </c:strCache>
            </c:strRef>
          </c:cat>
          <c:val>
            <c:numRef>
              <c:f>'Supportive Services Breakdowns'!$B$1:$B$11</c:f>
              <c:numCache>
                <c:formatCode>General</c:formatCode>
                <c:ptCount val="11"/>
                <c:pt idx="1">
                  <c:v>216932.14</c:v>
                </c:pt>
                <c:pt idx="2">
                  <c:v>206404.44</c:v>
                </c:pt>
                <c:pt idx="3">
                  <c:v>53298.01</c:v>
                </c:pt>
                <c:pt idx="4">
                  <c:v>13649.5</c:v>
                </c:pt>
                <c:pt idx="5">
                  <c:v>95990</c:v>
                </c:pt>
                <c:pt idx="6">
                  <c:v>25051.5</c:v>
                </c:pt>
                <c:pt idx="7">
                  <c:v>10301</c:v>
                </c:pt>
                <c:pt idx="8">
                  <c:v>2638</c:v>
                </c:pt>
                <c:pt idx="9">
                  <c:v>1100</c:v>
                </c:pt>
                <c:pt idx="10">
                  <c:v>271</c:v>
                </c:pt>
              </c:numCache>
            </c:numRef>
          </c:val>
          <c:extLst>
            <c:ext xmlns:c16="http://schemas.microsoft.com/office/drawing/2014/chart" uri="{C3380CC4-5D6E-409C-BE32-E72D297353CC}">
              <c16:uniqueId val="{00000000-4AF6-4BD8-95E2-A5F3D2222DFA}"/>
            </c:ext>
          </c:extLst>
        </c:ser>
        <c:dLbls>
          <c:dLblPos val="outEnd"/>
          <c:showLegendKey val="0"/>
          <c:showVal val="1"/>
          <c:showCatName val="0"/>
          <c:showSerName val="0"/>
          <c:showPercent val="0"/>
          <c:showBubbleSize val="0"/>
        </c:dLbls>
        <c:gapWidth val="182"/>
        <c:axId val="482658103"/>
        <c:axId val="482658935"/>
      </c:barChart>
      <c:catAx>
        <c:axId val="4826581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82658935"/>
        <c:crosses val="autoZero"/>
        <c:auto val="1"/>
        <c:lblAlgn val="ctr"/>
        <c:lblOffset val="100"/>
        <c:noMultiLvlLbl val="0"/>
      </c:catAx>
      <c:valAx>
        <c:axId val="4826589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82658103"/>
        <c:crosses val="autoZero"/>
        <c:crossBetween val="between"/>
      </c:valAx>
      <c:spPr>
        <a:noFill/>
        <a:ln>
          <a:noFill/>
        </a:ln>
        <a:effectLst/>
      </c:spPr>
    </c:plotArea>
    <c:plotVisOnly val="1"/>
    <c:dispBlanksAs val="gap"/>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a:t>Weekly TANF Supportive Services Payments since COVID-19 Disaster Plan Implemented; Total $1,099,396 through 9/30/20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lineChart>
        <c:grouping val="standard"/>
        <c:varyColors val="0"/>
        <c:ser>
          <c:idx val="0"/>
          <c:order val="0"/>
          <c:tx>
            <c:strRef>
              <c:f>Sheet1!$B$37</c:f>
              <c:strCache>
                <c:ptCount val="1"/>
                <c:pt idx="0">
                  <c:v>Supportive Services</c:v>
                </c:pt>
              </c:strCache>
            </c:strRef>
          </c:tx>
          <c:spPr>
            <a:ln w="28575" cap="rnd">
              <a:solidFill>
                <a:schemeClr val="accent1"/>
              </a:solidFill>
              <a:round/>
            </a:ln>
            <a:effectLst/>
          </c:spPr>
          <c:marker>
            <c:symbol val="none"/>
          </c:marker>
          <c:dLbls>
            <c:delete val="1"/>
          </c:dLbls>
          <c:cat>
            <c:numRef>
              <c:f>Sheet1!$A$38:$A$62</c:f>
              <c:numCache>
                <c:formatCode>m/d/yyyy</c:formatCode>
                <c:ptCount val="25"/>
                <c:pt idx="0">
                  <c:v>43931</c:v>
                </c:pt>
                <c:pt idx="1">
                  <c:v>43938</c:v>
                </c:pt>
                <c:pt idx="2">
                  <c:v>43945</c:v>
                </c:pt>
                <c:pt idx="3">
                  <c:v>43952</c:v>
                </c:pt>
                <c:pt idx="4">
                  <c:v>43959</c:v>
                </c:pt>
                <c:pt idx="5">
                  <c:v>43966</c:v>
                </c:pt>
                <c:pt idx="6">
                  <c:v>43973</c:v>
                </c:pt>
                <c:pt idx="7">
                  <c:v>43980</c:v>
                </c:pt>
                <c:pt idx="8">
                  <c:v>43987</c:v>
                </c:pt>
                <c:pt idx="9">
                  <c:v>43994</c:v>
                </c:pt>
                <c:pt idx="10">
                  <c:v>44001</c:v>
                </c:pt>
                <c:pt idx="11">
                  <c:v>44008</c:v>
                </c:pt>
                <c:pt idx="12">
                  <c:v>44015</c:v>
                </c:pt>
                <c:pt idx="13">
                  <c:v>44022</c:v>
                </c:pt>
                <c:pt idx="14">
                  <c:v>44029</c:v>
                </c:pt>
                <c:pt idx="15">
                  <c:v>44036</c:v>
                </c:pt>
                <c:pt idx="16">
                  <c:v>44043</c:v>
                </c:pt>
                <c:pt idx="17">
                  <c:v>44050</c:v>
                </c:pt>
                <c:pt idx="18">
                  <c:v>44057</c:v>
                </c:pt>
                <c:pt idx="19">
                  <c:v>44064</c:v>
                </c:pt>
                <c:pt idx="20">
                  <c:v>44071</c:v>
                </c:pt>
                <c:pt idx="21">
                  <c:v>44078</c:v>
                </c:pt>
                <c:pt idx="22">
                  <c:v>44085</c:v>
                </c:pt>
                <c:pt idx="23">
                  <c:v>44092</c:v>
                </c:pt>
                <c:pt idx="24">
                  <c:v>44099</c:v>
                </c:pt>
              </c:numCache>
            </c:numRef>
          </c:cat>
          <c:val>
            <c:numRef>
              <c:f>Sheet1!$B$38:$B$62</c:f>
              <c:numCache>
                <c:formatCode>General</c:formatCode>
                <c:ptCount val="25"/>
                <c:pt idx="0">
                  <c:v>660</c:v>
                </c:pt>
                <c:pt idx="1">
                  <c:v>2086</c:v>
                </c:pt>
                <c:pt idx="2" formatCode="#,##0">
                  <c:v>276000</c:v>
                </c:pt>
                <c:pt idx="3">
                  <c:v>7350</c:v>
                </c:pt>
                <c:pt idx="4">
                  <c:v>6600</c:v>
                </c:pt>
                <c:pt idx="5">
                  <c:v>2883</c:v>
                </c:pt>
                <c:pt idx="6">
                  <c:v>865</c:v>
                </c:pt>
                <c:pt idx="7">
                  <c:v>566</c:v>
                </c:pt>
                <c:pt idx="8">
                  <c:v>4134</c:v>
                </c:pt>
                <c:pt idx="9">
                  <c:v>782535</c:v>
                </c:pt>
                <c:pt idx="10">
                  <c:v>12000</c:v>
                </c:pt>
                <c:pt idx="11">
                  <c:v>0</c:v>
                </c:pt>
                <c:pt idx="12">
                  <c:v>0</c:v>
                </c:pt>
                <c:pt idx="13">
                  <c:v>400</c:v>
                </c:pt>
                <c:pt idx="14">
                  <c:v>2035</c:v>
                </c:pt>
                <c:pt idx="15">
                  <c:v>0</c:v>
                </c:pt>
                <c:pt idx="16">
                  <c:v>271</c:v>
                </c:pt>
                <c:pt idx="17">
                  <c:v>0</c:v>
                </c:pt>
                <c:pt idx="18">
                  <c:v>81</c:v>
                </c:pt>
                <c:pt idx="19">
                  <c:v>460</c:v>
                </c:pt>
                <c:pt idx="20">
                  <c:v>200</c:v>
                </c:pt>
                <c:pt idx="21">
                  <c:v>270</c:v>
                </c:pt>
                <c:pt idx="22">
                  <c:v>0</c:v>
                </c:pt>
                <c:pt idx="23">
                  <c:v>0</c:v>
                </c:pt>
                <c:pt idx="24">
                  <c:v>0</c:v>
                </c:pt>
              </c:numCache>
            </c:numRef>
          </c:val>
          <c:smooth val="0"/>
          <c:extLst>
            <c:ext xmlns:c16="http://schemas.microsoft.com/office/drawing/2014/chart" uri="{C3380CC4-5D6E-409C-BE32-E72D297353CC}">
              <c16:uniqueId val="{00000000-AD06-42A0-8CFE-2BA078874FCB}"/>
            </c:ext>
          </c:extLst>
        </c:ser>
        <c:dLbls>
          <c:dLblPos val="t"/>
          <c:showLegendKey val="0"/>
          <c:showVal val="1"/>
          <c:showCatName val="0"/>
          <c:showSerName val="0"/>
          <c:showPercent val="0"/>
          <c:showBubbleSize val="0"/>
        </c:dLbls>
        <c:smooth val="0"/>
        <c:axId val="1901994136"/>
        <c:axId val="1901994968"/>
      </c:lineChart>
      <c:dateAx>
        <c:axId val="1901994136"/>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901994968"/>
        <c:crosses val="autoZero"/>
        <c:auto val="1"/>
        <c:lblOffset val="100"/>
        <c:baseTimeUnit val="days"/>
      </c:dateAx>
      <c:valAx>
        <c:axId val="1901994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901994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a:t>Weekly TANF Disaster Assistance Diversion Payments since COVID-19 Disaster Plan Implemented; Total $109,699, through 9/30/20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lineChart>
        <c:grouping val="standard"/>
        <c:varyColors val="0"/>
        <c:ser>
          <c:idx val="0"/>
          <c:order val="0"/>
          <c:tx>
            <c:strRef>
              <c:f>Sheet1!$B$5</c:f>
              <c:strCache>
                <c:ptCount val="1"/>
                <c:pt idx="0">
                  <c:v>Diversion</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Sheet1!$A$6:$A$31</c:f>
              <c:numCache>
                <c:formatCode>m/d/yyyy</c:formatCode>
                <c:ptCount val="26"/>
                <c:pt idx="0">
                  <c:v>43931</c:v>
                </c:pt>
                <c:pt idx="1">
                  <c:v>43938</c:v>
                </c:pt>
                <c:pt idx="2">
                  <c:v>43945</c:v>
                </c:pt>
                <c:pt idx="3">
                  <c:v>43952</c:v>
                </c:pt>
                <c:pt idx="4">
                  <c:v>43959</c:v>
                </c:pt>
                <c:pt idx="5">
                  <c:v>43966</c:v>
                </c:pt>
                <c:pt idx="6">
                  <c:v>43973</c:v>
                </c:pt>
                <c:pt idx="7">
                  <c:v>43980</c:v>
                </c:pt>
                <c:pt idx="8">
                  <c:v>43987</c:v>
                </c:pt>
                <c:pt idx="9">
                  <c:v>43994</c:v>
                </c:pt>
                <c:pt idx="10">
                  <c:v>44001</c:v>
                </c:pt>
                <c:pt idx="11">
                  <c:v>44008</c:v>
                </c:pt>
                <c:pt idx="12">
                  <c:v>44015</c:v>
                </c:pt>
                <c:pt idx="13">
                  <c:v>44022</c:v>
                </c:pt>
                <c:pt idx="14">
                  <c:v>44029</c:v>
                </c:pt>
                <c:pt idx="15">
                  <c:v>44036</c:v>
                </c:pt>
                <c:pt idx="16">
                  <c:v>44043</c:v>
                </c:pt>
                <c:pt idx="17">
                  <c:v>44050</c:v>
                </c:pt>
                <c:pt idx="18">
                  <c:v>44057</c:v>
                </c:pt>
                <c:pt idx="19">
                  <c:v>44064</c:v>
                </c:pt>
                <c:pt idx="20">
                  <c:v>44071</c:v>
                </c:pt>
                <c:pt idx="21">
                  <c:v>44078</c:v>
                </c:pt>
                <c:pt idx="22">
                  <c:v>44085</c:v>
                </c:pt>
                <c:pt idx="23">
                  <c:v>44092</c:v>
                </c:pt>
                <c:pt idx="24">
                  <c:v>44099</c:v>
                </c:pt>
                <c:pt idx="25">
                  <c:v>44104</c:v>
                </c:pt>
              </c:numCache>
            </c:numRef>
          </c:cat>
          <c:val>
            <c:numRef>
              <c:f>Sheet1!$B$6:$B$31</c:f>
              <c:numCache>
                <c:formatCode>General</c:formatCode>
                <c:ptCount val="26"/>
                <c:pt idx="0">
                  <c:v>7260</c:v>
                </c:pt>
                <c:pt idx="1">
                  <c:v>4000</c:v>
                </c:pt>
                <c:pt idx="2">
                  <c:v>3000</c:v>
                </c:pt>
                <c:pt idx="3">
                  <c:v>1500</c:v>
                </c:pt>
                <c:pt idx="4">
                  <c:v>8731</c:v>
                </c:pt>
                <c:pt idx="5">
                  <c:v>3794</c:v>
                </c:pt>
                <c:pt idx="6">
                  <c:v>13425</c:v>
                </c:pt>
                <c:pt idx="7">
                  <c:v>6417</c:v>
                </c:pt>
                <c:pt idx="8">
                  <c:v>12369</c:v>
                </c:pt>
                <c:pt idx="9">
                  <c:v>7655</c:v>
                </c:pt>
                <c:pt idx="10">
                  <c:v>4725</c:v>
                </c:pt>
                <c:pt idx="11">
                  <c:v>5351</c:v>
                </c:pt>
                <c:pt idx="12">
                  <c:v>2037</c:v>
                </c:pt>
                <c:pt idx="13">
                  <c:v>0</c:v>
                </c:pt>
                <c:pt idx="14">
                  <c:v>800</c:v>
                </c:pt>
                <c:pt idx="15">
                  <c:v>1300</c:v>
                </c:pt>
                <c:pt idx="16">
                  <c:v>1450</c:v>
                </c:pt>
                <c:pt idx="17">
                  <c:v>5735</c:v>
                </c:pt>
                <c:pt idx="18">
                  <c:v>1050</c:v>
                </c:pt>
                <c:pt idx="19">
                  <c:v>1480</c:v>
                </c:pt>
                <c:pt idx="20">
                  <c:v>1250</c:v>
                </c:pt>
                <c:pt idx="21">
                  <c:v>4825</c:v>
                </c:pt>
                <c:pt idx="22">
                  <c:v>1500</c:v>
                </c:pt>
                <c:pt idx="23">
                  <c:v>6075</c:v>
                </c:pt>
                <c:pt idx="24">
                  <c:v>1250</c:v>
                </c:pt>
                <c:pt idx="25">
                  <c:v>2720</c:v>
                </c:pt>
              </c:numCache>
            </c:numRef>
          </c:val>
          <c:smooth val="0"/>
          <c:extLst>
            <c:ext xmlns:c16="http://schemas.microsoft.com/office/drawing/2014/chart" uri="{C3380CC4-5D6E-409C-BE32-E72D297353CC}">
              <c16:uniqueId val="{00000000-BC5D-4BE0-AA2C-933A9BE23CE7}"/>
            </c:ext>
          </c:extLst>
        </c:ser>
        <c:dLbls>
          <c:dLblPos val="t"/>
          <c:showLegendKey val="0"/>
          <c:showVal val="1"/>
          <c:showCatName val="0"/>
          <c:showSerName val="0"/>
          <c:showPercent val="0"/>
          <c:showBubbleSize val="0"/>
        </c:dLbls>
        <c:smooth val="0"/>
        <c:axId val="1651478344"/>
        <c:axId val="1651476264"/>
      </c:lineChart>
      <c:dateAx>
        <c:axId val="165147834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651476264"/>
        <c:crosses val="autoZero"/>
        <c:auto val="1"/>
        <c:lblOffset val="100"/>
        <c:baseTimeUnit val="days"/>
      </c:dateAx>
      <c:valAx>
        <c:axId val="1651476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651478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baseline="0">
          <a:latin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baseline="0">
                <a:latin typeface="Times New Roman" panose="02020603050405020304" pitchFamily="18" charset="0"/>
              </a:rPr>
              <a:t>El Paso County SNAP Workload by Case and Client 2019 to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mn-cs"/>
            </a:defRPr>
          </a:pPr>
          <a:endParaRPr lang="en-US"/>
        </a:p>
      </c:txPr>
    </c:title>
    <c:autoTitleDeleted val="0"/>
    <c:plotArea>
      <c:layout/>
      <c:barChart>
        <c:barDir val="col"/>
        <c:grouping val="clustered"/>
        <c:varyColors val="0"/>
        <c:ser>
          <c:idx val="0"/>
          <c:order val="0"/>
          <c:tx>
            <c:strRef>
              <c:f>'Homeless SNAP HH'!$B$44</c:f>
              <c:strCache>
                <c:ptCount val="1"/>
                <c:pt idx="0">
                  <c:v>SNAP Cases 2019</c:v>
                </c:pt>
              </c:strCache>
            </c:strRef>
          </c:tx>
          <c:spPr>
            <a:solidFill>
              <a:schemeClr val="accent1"/>
            </a:solidFill>
            <a:ln>
              <a:noFill/>
            </a:ln>
            <a:effectLst/>
          </c:spPr>
          <c:invertIfNegative val="0"/>
          <c:cat>
            <c:strRef>
              <c:f>'Homeless SNAP HH'!$A$45:$A$56</c:f>
              <c:strCache>
                <c:ptCount val="12"/>
                <c:pt idx="0">
                  <c:v>January</c:v>
                </c:pt>
                <c:pt idx="1">
                  <c:v>Februay </c:v>
                </c:pt>
                <c:pt idx="2">
                  <c:v>March </c:v>
                </c:pt>
                <c:pt idx="3">
                  <c:v>April </c:v>
                </c:pt>
                <c:pt idx="4">
                  <c:v>May</c:v>
                </c:pt>
                <c:pt idx="5">
                  <c:v>June</c:v>
                </c:pt>
                <c:pt idx="6">
                  <c:v>July</c:v>
                </c:pt>
                <c:pt idx="7">
                  <c:v>August</c:v>
                </c:pt>
                <c:pt idx="8">
                  <c:v>September </c:v>
                </c:pt>
                <c:pt idx="9">
                  <c:v>October</c:v>
                </c:pt>
                <c:pt idx="10">
                  <c:v>November </c:v>
                </c:pt>
                <c:pt idx="11">
                  <c:v>December </c:v>
                </c:pt>
              </c:strCache>
            </c:strRef>
          </c:cat>
          <c:val>
            <c:numRef>
              <c:f>'Homeless SNAP HH'!$B$45:$B$56</c:f>
              <c:numCache>
                <c:formatCode>General</c:formatCode>
                <c:ptCount val="12"/>
                <c:pt idx="0">
                  <c:v>30696</c:v>
                </c:pt>
                <c:pt idx="1">
                  <c:v>31438</c:v>
                </c:pt>
                <c:pt idx="2">
                  <c:v>31238</c:v>
                </c:pt>
                <c:pt idx="3">
                  <c:v>30523</c:v>
                </c:pt>
                <c:pt idx="4">
                  <c:v>30359</c:v>
                </c:pt>
                <c:pt idx="5">
                  <c:v>30605</c:v>
                </c:pt>
                <c:pt idx="6">
                  <c:v>30692</c:v>
                </c:pt>
                <c:pt idx="7">
                  <c:v>30979</c:v>
                </c:pt>
                <c:pt idx="8">
                  <c:v>31071</c:v>
                </c:pt>
                <c:pt idx="9">
                  <c:v>31056</c:v>
                </c:pt>
                <c:pt idx="10">
                  <c:v>31146</c:v>
                </c:pt>
                <c:pt idx="11">
                  <c:v>31062</c:v>
                </c:pt>
              </c:numCache>
            </c:numRef>
          </c:val>
          <c:extLst>
            <c:ext xmlns:c16="http://schemas.microsoft.com/office/drawing/2014/chart" uri="{C3380CC4-5D6E-409C-BE32-E72D297353CC}">
              <c16:uniqueId val="{00000000-0407-48FB-A946-387693CB9133}"/>
            </c:ext>
          </c:extLst>
        </c:ser>
        <c:ser>
          <c:idx val="1"/>
          <c:order val="1"/>
          <c:tx>
            <c:strRef>
              <c:f>'Homeless SNAP HH'!$C$44</c:f>
              <c:strCache>
                <c:ptCount val="1"/>
                <c:pt idx="0">
                  <c:v>SNAP Clients 2019</c:v>
                </c:pt>
              </c:strCache>
            </c:strRef>
          </c:tx>
          <c:spPr>
            <a:solidFill>
              <a:schemeClr val="accent2"/>
            </a:solidFill>
            <a:ln>
              <a:noFill/>
            </a:ln>
            <a:effectLst/>
          </c:spPr>
          <c:invertIfNegative val="0"/>
          <c:cat>
            <c:strRef>
              <c:f>'Homeless SNAP HH'!$A$45:$A$56</c:f>
              <c:strCache>
                <c:ptCount val="12"/>
                <c:pt idx="0">
                  <c:v>January</c:v>
                </c:pt>
                <c:pt idx="1">
                  <c:v>Februay </c:v>
                </c:pt>
                <c:pt idx="2">
                  <c:v>March </c:v>
                </c:pt>
                <c:pt idx="3">
                  <c:v>April </c:v>
                </c:pt>
                <c:pt idx="4">
                  <c:v>May</c:v>
                </c:pt>
                <c:pt idx="5">
                  <c:v>June</c:v>
                </c:pt>
                <c:pt idx="6">
                  <c:v>July</c:v>
                </c:pt>
                <c:pt idx="7">
                  <c:v>August</c:v>
                </c:pt>
                <c:pt idx="8">
                  <c:v>September </c:v>
                </c:pt>
                <c:pt idx="9">
                  <c:v>October</c:v>
                </c:pt>
                <c:pt idx="10">
                  <c:v>November </c:v>
                </c:pt>
                <c:pt idx="11">
                  <c:v>December </c:v>
                </c:pt>
              </c:strCache>
            </c:strRef>
          </c:cat>
          <c:val>
            <c:numRef>
              <c:f>'Homeless SNAP HH'!$C$45:$C$56</c:f>
              <c:numCache>
                <c:formatCode>General</c:formatCode>
                <c:ptCount val="12"/>
                <c:pt idx="0">
                  <c:v>63864</c:v>
                </c:pt>
                <c:pt idx="1">
                  <c:v>65106</c:v>
                </c:pt>
                <c:pt idx="2">
                  <c:v>64199</c:v>
                </c:pt>
                <c:pt idx="3">
                  <c:v>63030</c:v>
                </c:pt>
                <c:pt idx="4">
                  <c:v>63009</c:v>
                </c:pt>
                <c:pt idx="5">
                  <c:v>63528</c:v>
                </c:pt>
                <c:pt idx="6">
                  <c:v>63565</c:v>
                </c:pt>
                <c:pt idx="7">
                  <c:v>63959</c:v>
                </c:pt>
                <c:pt idx="8">
                  <c:v>63623</c:v>
                </c:pt>
                <c:pt idx="9">
                  <c:v>63484</c:v>
                </c:pt>
                <c:pt idx="10">
                  <c:v>63328</c:v>
                </c:pt>
                <c:pt idx="11">
                  <c:v>63080</c:v>
                </c:pt>
              </c:numCache>
            </c:numRef>
          </c:val>
          <c:extLst>
            <c:ext xmlns:c16="http://schemas.microsoft.com/office/drawing/2014/chart" uri="{C3380CC4-5D6E-409C-BE32-E72D297353CC}">
              <c16:uniqueId val="{00000001-0407-48FB-A946-387693CB9133}"/>
            </c:ext>
          </c:extLst>
        </c:ser>
        <c:ser>
          <c:idx val="2"/>
          <c:order val="2"/>
          <c:tx>
            <c:strRef>
              <c:f>'Homeless SNAP HH'!$D$44</c:f>
              <c:strCache>
                <c:ptCount val="1"/>
                <c:pt idx="0">
                  <c:v>SNAP Cases 2020</c:v>
                </c:pt>
              </c:strCache>
            </c:strRef>
          </c:tx>
          <c:spPr>
            <a:solidFill>
              <a:schemeClr val="accent3"/>
            </a:solidFill>
            <a:ln>
              <a:noFill/>
            </a:ln>
            <a:effectLst/>
          </c:spPr>
          <c:invertIfNegative val="0"/>
          <c:cat>
            <c:strRef>
              <c:f>'Homeless SNAP HH'!$A$45:$A$56</c:f>
              <c:strCache>
                <c:ptCount val="12"/>
                <c:pt idx="0">
                  <c:v>January</c:v>
                </c:pt>
                <c:pt idx="1">
                  <c:v>Februay </c:v>
                </c:pt>
                <c:pt idx="2">
                  <c:v>March </c:v>
                </c:pt>
                <c:pt idx="3">
                  <c:v>April </c:v>
                </c:pt>
                <c:pt idx="4">
                  <c:v>May</c:v>
                </c:pt>
                <c:pt idx="5">
                  <c:v>June</c:v>
                </c:pt>
                <c:pt idx="6">
                  <c:v>July</c:v>
                </c:pt>
                <c:pt idx="7">
                  <c:v>August</c:v>
                </c:pt>
                <c:pt idx="8">
                  <c:v>September </c:v>
                </c:pt>
                <c:pt idx="9">
                  <c:v>October</c:v>
                </c:pt>
                <c:pt idx="10">
                  <c:v>November </c:v>
                </c:pt>
                <c:pt idx="11">
                  <c:v>December </c:v>
                </c:pt>
              </c:strCache>
            </c:strRef>
          </c:cat>
          <c:val>
            <c:numRef>
              <c:f>'Homeless SNAP HH'!$D$45:$D$56</c:f>
              <c:numCache>
                <c:formatCode>General</c:formatCode>
                <c:ptCount val="12"/>
                <c:pt idx="0">
                  <c:v>30355</c:v>
                </c:pt>
                <c:pt idx="1">
                  <c:v>30381</c:v>
                </c:pt>
                <c:pt idx="2">
                  <c:v>30749</c:v>
                </c:pt>
                <c:pt idx="3">
                  <c:v>35029</c:v>
                </c:pt>
                <c:pt idx="4">
                  <c:v>38501</c:v>
                </c:pt>
                <c:pt idx="5">
                  <c:v>39967</c:v>
                </c:pt>
                <c:pt idx="6">
                  <c:v>40646</c:v>
                </c:pt>
                <c:pt idx="7">
                  <c:v>39733</c:v>
                </c:pt>
                <c:pt idx="8">
                  <c:v>38534</c:v>
                </c:pt>
              </c:numCache>
            </c:numRef>
          </c:val>
          <c:extLst>
            <c:ext xmlns:c16="http://schemas.microsoft.com/office/drawing/2014/chart" uri="{C3380CC4-5D6E-409C-BE32-E72D297353CC}">
              <c16:uniqueId val="{00000002-0407-48FB-A946-387693CB9133}"/>
            </c:ext>
          </c:extLst>
        </c:ser>
        <c:ser>
          <c:idx val="3"/>
          <c:order val="3"/>
          <c:tx>
            <c:strRef>
              <c:f>'Homeless SNAP HH'!$E$44</c:f>
              <c:strCache>
                <c:ptCount val="1"/>
                <c:pt idx="0">
                  <c:v>SNAP Clients 2020</c:v>
                </c:pt>
              </c:strCache>
            </c:strRef>
          </c:tx>
          <c:spPr>
            <a:solidFill>
              <a:schemeClr val="accent4"/>
            </a:solidFill>
            <a:ln>
              <a:noFill/>
            </a:ln>
            <a:effectLst/>
          </c:spPr>
          <c:invertIfNegative val="0"/>
          <c:cat>
            <c:strRef>
              <c:f>'Homeless SNAP HH'!$A$45:$A$56</c:f>
              <c:strCache>
                <c:ptCount val="12"/>
                <c:pt idx="0">
                  <c:v>January</c:v>
                </c:pt>
                <c:pt idx="1">
                  <c:v>Februay </c:v>
                </c:pt>
                <c:pt idx="2">
                  <c:v>March </c:v>
                </c:pt>
                <c:pt idx="3">
                  <c:v>April </c:v>
                </c:pt>
                <c:pt idx="4">
                  <c:v>May</c:v>
                </c:pt>
                <c:pt idx="5">
                  <c:v>June</c:v>
                </c:pt>
                <c:pt idx="6">
                  <c:v>July</c:v>
                </c:pt>
                <c:pt idx="7">
                  <c:v>August</c:v>
                </c:pt>
                <c:pt idx="8">
                  <c:v>September </c:v>
                </c:pt>
                <c:pt idx="9">
                  <c:v>October</c:v>
                </c:pt>
                <c:pt idx="10">
                  <c:v>November </c:v>
                </c:pt>
                <c:pt idx="11">
                  <c:v>December </c:v>
                </c:pt>
              </c:strCache>
            </c:strRef>
          </c:cat>
          <c:val>
            <c:numRef>
              <c:f>'Homeless SNAP HH'!$E$45:$E$56</c:f>
              <c:numCache>
                <c:formatCode>General</c:formatCode>
                <c:ptCount val="12"/>
                <c:pt idx="0">
                  <c:v>62041</c:v>
                </c:pt>
                <c:pt idx="1">
                  <c:v>62047</c:v>
                </c:pt>
                <c:pt idx="2">
                  <c:v>62642</c:v>
                </c:pt>
                <c:pt idx="3">
                  <c:v>71345</c:v>
                </c:pt>
                <c:pt idx="4">
                  <c:v>77521</c:v>
                </c:pt>
                <c:pt idx="5">
                  <c:v>80114</c:v>
                </c:pt>
                <c:pt idx="6">
                  <c:v>81229</c:v>
                </c:pt>
                <c:pt idx="7">
                  <c:v>79244</c:v>
                </c:pt>
                <c:pt idx="8">
                  <c:v>76701</c:v>
                </c:pt>
              </c:numCache>
            </c:numRef>
          </c:val>
          <c:extLst>
            <c:ext xmlns:c16="http://schemas.microsoft.com/office/drawing/2014/chart" uri="{C3380CC4-5D6E-409C-BE32-E72D297353CC}">
              <c16:uniqueId val="{00000003-0407-48FB-A946-387693CB9133}"/>
            </c:ext>
          </c:extLst>
        </c:ser>
        <c:dLbls>
          <c:showLegendKey val="0"/>
          <c:showVal val="0"/>
          <c:showCatName val="0"/>
          <c:showSerName val="0"/>
          <c:showPercent val="0"/>
          <c:showBubbleSize val="0"/>
        </c:dLbls>
        <c:gapWidth val="219"/>
        <c:axId val="453206232"/>
        <c:axId val="453206648"/>
      </c:barChart>
      <c:catAx>
        <c:axId val="453206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53206648"/>
        <c:crosses val="autoZero"/>
        <c:auto val="1"/>
        <c:lblAlgn val="ctr"/>
        <c:lblOffset val="100"/>
        <c:noMultiLvlLbl val="0"/>
      </c:catAx>
      <c:valAx>
        <c:axId val="453206648"/>
        <c:scaling>
          <c:orientation val="minMax"/>
          <c:min val="2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453206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8.3896665694565997E-2"/>
          <c:y val="3.8807440274575888E-2"/>
          <c:w val="0.77040281423155443"/>
          <c:h val="0.8143808984697618"/>
        </c:manualLayout>
      </c:layout>
      <c:barChart>
        <c:barDir val="col"/>
        <c:grouping val="clustered"/>
        <c:varyColors val="0"/>
        <c:ser>
          <c:idx val="0"/>
          <c:order val="0"/>
          <c:tx>
            <c:strRef>
              <c:f>Sheet1!$B$1</c:f>
              <c:strCache>
                <c:ptCount val="1"/>
                <c:pt idx="0">
                  <c:v>Total Reports</c:v>
                </c:pt>
              </c:strCache>
            </c:strRef>
          </c:tx>
          <c:spPr>
            <a:solidFill>
              <a:schemeClr val="accent1"/>
            </a:solidFill>
            <a:ln>
              <a:noFill/>
            </a:ln>
            <a:effectLst/>
          </c:spPr>
          <c:invertIfNegative val="0"/>
          <c:cat>
            <c:strRef>
              <c:f>Sheet1!$A$2:$A$6</c:f>
              <c:strCache>
                <c:ptCount val="5"/>
                <c:pt idx="0">
                  <c:v>2016</c:v>
                </c:pt>
                <c:pt idx="1">
                  <c:v>2017</c:v>
                </c:pt>
                <c:pt idx="2">
                  <c:v>2018</c:v>
                </c:pt>
                <c:pt idx="3">
                  <c:v>2019</c:v>
                </c:pt>
                <c:pt idx="4">
                  <c:v>2020 (Projected)</c:v>
                </c:pt>
              </c:strCache>
            </c:strRef>
          </c:cat>
          <c:val>
            <c:numRef>
              <c:f>Sheet1!$B$2:$B$6</c:f>
              <c:numCache>
                <c:formatCode>General</c:formatCode>
                <c:ptCount val="5"/>
                <c:pt idx="0">
                  <c:v>2539</c:v>
                </c:pt>
                <c:pt idx="1">
                  <c:v>3130</c:v>
                </c:pt>
                <c:pt idx="2">
                  <c:v>3494</c:v>
                </c:pt>
                <c:pt idx="3">
                  <c:v>3848</c:v>
                </c:pt>
                <c:pt idx="4">
                  <c:v>3463</c:v>
                </c:pt>
              </c:numCache>
            </c:numRef>
          </c:val>
          <c:extLst>
            <c:ext xmlns:c16="http://schemas.microsoft.com/office/drawing/2014/chart" uri="{C3380CC4-5D6E-409C-BE32-E72D297353CC}">
              <c16:uniqueId val="{00000000-B932-40BD-A5A7-3ABAAB7D5C66}"/>
            </c:ext>
          </c:extLst>
        </c:ser>
        <c:dLbls>
          <c:showLegendKey val="0"/>
          <c:showVal val="0"/>
          <c:showCatName val="0"/>
          <c:showSerName val="0"/>
          <c:showPercent val="0"/>
          <c:showBubbleSize val="0"/>
        </c:dLbls>
        <c:gapWidth val="199"/>
        <c:axId val="476591384"/>
        <c:axId val="476590992"/>
      </c:barChart>
      <c:catAx>
        <c:axId val="47659138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476590992"/>
        <c:crosses val="autoZero"/>
        <c:auto val="1"/>
        <c:lblAlgn val="ctr"/>
        <c:lblOffset val="100"/>
        <c:noMultiLvlLbl val="0"/>
      </c:catAx>
      <c:valAx>
        <c:axId val="4765909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659138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0.19519</cdr:x>
      <cdr:y>0.10311</cdr:y>
    </cdr:from>
    <cdr:to>
      <cdr:x>0.26217</cdr:x>
      <cdr:y>0.10311</cdr:y>
    </cdr:to>
    <cdr:cxnSp macro="">
      <cdr:nvCxnSpPr>
        <cdr:cNvPr id="7" name="Straight Arrow Connector 6">
          <a:extLst xmlns:a="http://schemas.openxmlformats.org/drawingml/2006/main">
            <a:ext uri="{FF2B5EF4-FFF2-40B4-BE49-F238E27FC236}">
              <a16:creationId xmlns:a16="http://schemas.microsoft.com/office/drawing/2014/main" id="{BAA4B570-0F98-4307-9D3B-F6492D24A8F9}"/>
            </a:ext>
          </a:extLst>
        </cdr:cNvPr>
        <cdr:cNvCxnSpPr/>
      </cdr:nvCxnSpPr>
      <cdr:spPr>
        <a:xfrm xmlns:a="http://schemas.openxmlformats.org/drawingml/2006/main" flipH="1">
          <a:off x="1600200" y="386581"/>
          <a:ext cx="549103"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0.08778</cdr:x>
      <cdr:y>0.06674</cdr:y>
    </cdr:from>
    <cdr:to>
      <cdr:x>0.18898</cdr:x>
      <cdr:y>0.17346</cdr:y>
    </cdr:to>
    <cdr:sp macro="" textlink="">
      <cdr:nvSpPr>
        <cdr:cNvPr id="3" name="Oval 2">
          <a:extLst xmlns:a="http://schemas.openxmlformats.org/drawingml/2006/main">
            <a:ext uri="{FF2B5EF4-FFF2-40B4-BE49-F238E27FC236}">
              <a16:creationId xmlns:a16="http://schemas.microsoft.com/office/drawing/2014/main" id="{6A807FE7-8C6A-4961-BDDB-0026926D6629}"/>
            </a:ext>
          </a:extLst>
        </cdr:cNvPr>
        <cdr:cNvSpPr/>
      </cdr:nvSpPr>
      <cdr:spPr>
        <a:xfrm xmlns:a="http://schemas.openxmlformats.org/drawingml/2006/main">
          <a:off x="719623" y="250207"/>
          <a:ext cx="829647" cy="400111"/>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0.6613</cdr:x>
      <cdr:y>0.49829</cdr:y>
    </cdr:from>
    <cdr:to>
      <cdr:x>0.78708</cdr:x>
      <cdr:y>0.60501</cdr:y>
    </cdr:to>
    <cdr:sp macro="" textlink="">
      <cdr:nvSpPr>
        <cdr:cNvPr id="4" name="Oval 3">
          <a:extLst xmlns:a="http://schemas.openxmlformats.org/drawingml/2006/main">
            <a:ext uri="{FF2B5EF4-FFF2-40B4-BE49-F238E27FC236}">
              <a16:creationId xmlns:a16="http://schemas.microsoft.com/office/drawing/2014/main" id="{0E723A61-6825-48B1-A814-E8672638E63F}"/>
            </a:ext>
          </a:extLst>
        </cdr:cNvPr>
        <cdr:cNvSpPr/>
      </cdr:nvSpPr>
      <cdr:spPr>
        <a:xfrm xmlns:a="http://schemas.openxmlformats.org/drawingml/2006/main">
          <a:off x="5421341" y="1868102"/>
          <a:ext cx="1031167" cy="400111"/>
        </a:xfrm>
        <a:prstGeom xmlns:a="http://schemas.openxmlformats.org/drawingml/2006/main" prst="ellipse">
          <a:avLst/>
        </a:prstGeom>
        <a:solidFill xmlns:a="http://schemas.openxmlformats.org/drawingml/2006/main">
          <a:schemeClr val="bg1">
            <a:alpha val="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1</cdr:x>
      <cdr:y>0.88603</cdr:y>
    </cdr:from>
    <cdr:to>
      <cdr:x>1</cdr:x>
      <cdr:y>1</cdr:y>
    </cdr:to>
    <cdr:cxnSp macro="">
      <cdr:nvCxnSpPr>
        <cdr:cNvPr id="5" name="Straight Arrow Connector 4">
          <a:extLst xmlns:a="http://schemas.openxmlformats.org/drawingml/2006/main">
            <a:ext uri="{FF2B5EF4-FFF2-40B4-BE49-F238E27FC236}">
              <a16:creationId xmlns:a16="http://schemas.microsoft.com/office/drawing/2014/main" id="{61A6611D-7E05-41B5-BE90-28C071CF7533}"/>
            </a:ext>
          </a:extLst>
        </cdr:cNvPr>
        <cdr:cNvCxnSpPr/>
      </cdr:nvCxnSpPr>
      <cdr:spPr>
        <a:xfrm xmlns:a="http://schemas.openxmlformats.org/drawingml/2006/main">
          <a:off x="8590643" y="3675743"/>
          <a:ext cx="0" cy="42726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0.69139</cdr:x>
      <cdr:y>0.29346</cdr:y>
    </cdr:from>
    <cdr:to>
      <cdr:x>0.75738</cdr:x>
      <cdr:y>0.36734</cdr:y>
    </cdr:to>
    <cdr:sp macro="" textlink="">
      <cdr:nvSpPr>
        <cdr:cNvPr id="6" name="TextBox 15">
          <a:extLst xmlns:a="http://schemas.openxmlformats.org/drawingml/2006/main">
            <a:ext uri="{FF2B5EF4-FFF2-40B4-BE49-F238E27FC236}">
              <a16:creationId xmlns:a16="http://schemas.microsoft.com/office/drawing/2014/main" id="{416D0833-7625-4C92-8C55-7DB2DC4B5D0B}"/>
            </a:ext>
          </a:extLst>
        </cdr:cNvPr>
        <cdr:cNvSpPr txBox="1"/>
      </cdr:nvSpPr>
      <cdr:spPr>
        <a:xfrm xmlns:a="http://schemas.openxmlformats.org/drawingml/2006/main">
          <a:off x="5667991" y="1100182"/>
          <a:ext cx="540982"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latin typeface="Times New Roman" panose="02020603050405020304" pitchFamily="18" charset="0"/>
            </a:rPr>
            <a:t>Surge</a:t>
          </a:r>
        </a:p>
      </cdr:txBody>
    </cdr:sp>
  </cdr:relSizeAnchor>
  <cdr:relSizeAnchor xmlns:cdr="http://schemas.openxmlformats.org/drawingml/2006/chartDrawing">
    <cdr:from>
      <cdr:x>0.37832</cdr:x>
      <cdr:y>0.60216</cdr:y>
    </cdr:from>
    <cdr:to>
      <cdr:x>0.43542</cdr:x>
      <cdr:y>0.70378</cdr:y>
    </cdr:to>
    <cdr:cxnSp macro="">
      <cdr:nvCxnSpPr>
        <cdr:cNvPr id="8" name="Straight Arrow Connector 7">
          <a:extLst xmlns:a="http://schemas.openxmlformats.org/drawingml/2006/main">
            <a:ext uri="{FF2B5EF4-FFF2-40B4-BE49-F238E27FC236}">
              <a16:creationId xmlns:a16="http://schemas.microsoft.com/office/drawing/2014/main" id="{177C202B-FE6F-4B14-BB98-56AE48BA8439}"/>
            </a:ext>
          </a:extLst>
        </cdr:cNvPr>
        <cdr:cNvCxnSpPr/>
      </cdr:nvCxnSpPr>
      <cdr:spPr>
        <a:xfrm xmlns:a="http://schemas.openxmlformats.org/drawingml/2006/main" flipH="1">
          <a:off x="3101478" y="2257509"/>
          <a:ext cx="468086" cy="38100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10/19/2020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dirty="0"/>
          </a:p>
        </p:txBody>
      </p:sp>
    </p:spTree>
    <p:extLst>
      <p:ext uri="{BB962C8B-B14F-4D97-AF65-F5344CB8AC3E}">
        <p14:creationId xmlns:p14="http://schemas.microsoft.com/office/powerpoint/2010/main" val="3798142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927424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884761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66374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993962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1425640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2983544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3164382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4187748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4145372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195337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97081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3746804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1619974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2024778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1874489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1408993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dirty="0"/>
          </a:p>
        </p:txBody>
      </p:sp>
    </p:spTree>
    <p:extLst>
      <p:ext uri="{BB962C8B-B14F-4D97-AF65-F5344CB8AC3E}">
        <p14:creationId xmlns:p14="http://schemas.microsoft.com/office/powerpoint/2010/main" val="3668296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dirty="0"/>
          </a:p>
        </p:txBody>
      </p:sp>
    </p:spTree>
    <p:extLst>
      <p:ext uri="{BB962C8B-B14F-4D97-AF65-F5344CB8AC3E}">
        <p14:creationId xmlns:p14="http://schemas.microsoft.com/office/powerpoint/2010/main" val="2278286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dirty="0"/>
          </a:p>
        </p:txBody>
      </p:sp>
    </p:spTree>
    <p:extLst>
      <p:ext uri="{BB962C8B-B14F-4D97-AF65-F5344CB8AC3E}">
        <p14:creationId xmlns:p14="http://schemas.microsoft.com/office/powerpoint/2010/main" val="907667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dirty="0"/>
          </a:p>
        </p:txBody>
      </p:sp>
    </p:spTree>
    <p:extLst>
      <p:ext uri="{BB962C8B-B14F-4D97-AF65-F5344CB8AC3E}">
        <p14:creationId xmlns:p14="http://schemas.microsoft.com/office/powerpoint/2010/main" val="2696874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dirty="0"/>
          </a:p>
        </p:txBody>
      </p:sp>
    </p:spTree>
    <p:extLst>
      <p:ext uri="{BB962C8B-B14F-4D97-AF65-F5344CB8AC3E}">
        <p14:creationId xmlns:p14="http://schemas.microsoft.com/office/powerpoint/2010/main" val="95603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0650765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dirty="0"/>
          </a:p>
        </p:txBody>
      </p:sp>
    </p:spTree>
    <p:extLst>
      <p:ext uri="{BB962C8B-B14F-4D97-AF65-F5344CB8AC3E}">
        <p14:creationId xmlns:p14="http://schemas.microsoft.com/office/powerpoint/2010/main" val="884331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dirty="0"/>
          </a:p>
        </p:txBody>
      </p:sp>
    </p:spTree>
    <p:extLst>
      <p:ext uri="{BB962C8B-B14F-4D97-AF65-F5344CB8AC3E}">
        <p14:creationId xmlns:p14="http://schemas.microsoft.com/office/powerpoint/2010/main" val="40512352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dirty="0"/>
          </a:p>
        </p:txBody>
      </p:sp>
    </p:spTree>
    <p:extLst>
      <p:ext uri="{BB962C8B-B14F-4D97-AF65-F5344CB8AC3E}">
        <p14:creationId xmlns:p14="http://schemas.microsoft.com/office/powerpoint/2010/main" val="26075983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33</a:t>
            </a:fld>
            <a:endParaRPr lang="en-US" dirty="0"/>
          </a:p>
        </p:txBody>
      </p:sp>
    </p:spTree>
    <p:extLst>
      <p:ext uri="{BB962C8B-B14F-4D97-AF65-F5344CB8AC3E}">
        <p14:creationId xmlns:p14="http://schemas.microsoft.com/office/powerpoint/2010/main" val="15813498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34</a:t>
            </a:fld>
            <a:endParaRPr lang="en-US" dirty="0"/>
          </a:p>
        </p:txBody>
      </p:sp>
    </p:spTree>
    <p:extLst>
      <p:ext uri="{BB962C8B-B14F-4D97-AF65-F5344CB8AC3E}">
        <p14:creationId xmlns:p14="http://schemas.microsoft.com/office/powerpoint/2010/main" val="15405902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35</a:t>
            </a:fld>
            <a:endParaRPr lang="en-US" dirty="0"/>
          </a:p>
        </p:txBody>
      </p:sp>
    </p:spTree>
    <p:extLst>
      <p:ext uri="{BB962C8B-B14F-4D97-AF65-F5344CB8AC3E}">
        <p14:creationId xmlns:p14="http://schemas.microsoft.com/office/powerpoint/2010/main" val="32675960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36</a:t>
            </a:fld>
            <a:endParaRPr lang="en-US" dirty="0"/>
          </a:p>
        </p:txBody>
      </p:sp>
    </p:spTree>
    <p:extLst>
      <p:ext uri="{BB962C8B-B14F-4D97-AF65-F5344CB8AC3E}">
        <p14:creationId xmlns:p14="http://schemas.microsoft.com/office/powerpoint/2010/main" val="15777577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dirty="0"/>
          </a:p>
        </p:txBody>
      </p:sp>
    </p:spTree>
    <p:extLst>
      <p:ext uri="{BB962C8B-B14F-4D97-AF65-F5344CB8AC3E}">
        <p14:creationId xmlns:p14="http://schemas.microsoft.com/office/powerpoint/2010/main" val="13810894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38</a:t>
            </a:fld>
            <a:endParaRPr lang="en-US" dirty="0"/>
          </a:p>
        </p:txBody>
      </p:sp>
    </p:spTree>
    <p:extLst>
      <p:ext uri="{BB962C8B-B14F-4D97-AF65-F5344CB8AC3E}">
        <p14:creationId xmlns:p14="http://schemas.microsoft.com/office/powerpoint/2010/main" val="16226228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39</a:t>
            </a:fld>
            <a:endParaRPr lang="en-US" dirty="0"/>
          </a:p>
        </p:txBody>
      </p:sp>
    </p:spTree>
    <p:extLst>
      <p:ext uri="{BB962C8B-B14F-4D97-AF65-F5344CB8AC3E}">
        <p14:creationId xmlns:p14="http://schemas.microsoft.com/office/powerpoint/2010/main" val="159250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669962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40</a:t>
            </a:fld>
            <a:endParaRPr lang="en-US" dirty="0"/>
          </a:p>
        </p:txBody>
      </p:sp>
    </p:spTree>
    <p:extLst>
      <p:ext uri="{BB962C8B-B14F-4D97-AF65-F5344CB8AC3E}">
        <p14:creationId xmlns:p14="http://schemas.microsoft.com/office/powerpoint/2010/main" val="22207794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41</a:t>
            </a:fld>
            <a:endParaRPr lang="en-US" dirty="0"/>
          </a:p>
        </p:txBody>
      </p:sp>
    </p:spTree>
    <p:extLst>
      <p:ext uri="{BB962C8B-B14F-4D97-AF65-F5344CB8AC3E}">
        <p14:creationId xmlns:p14="http://schemas.microsoft.com/office/powerpoint/2010/main" val="3774479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42</a:t>
            </a:fld>
            <a:endParaRPr lang="en-US" dirty="0"/>
          </a:p>
        </p:txBody>
      </p:sp>
    </p:spTree>
    <p:extLst>
      <p:ext uri="{BB962C8B-B14F-4D97-AF65-F5344CB8AC3E}">
        <p14:creationId xmlns:p14="http://schemas.microsoft.com/office/powerpoint/2010/main" val="26248847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43</a:t>
            </a:fld>
            <a:endParaRPr lang="en-US" dirty="0"/>
          </a:p>
        </p:txBody>
      </p:sp>
    </p:spTree>
    <p:extLst>
      <p:ext uri="{BB962C8B-B14F-4D97-AF65-F5344CB8AC3E}">
        <p14:creationId xmlns:p14="http://schemas.microsoft.com/office/powerpoint/2010/main" val="20726032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44</a:t>
            </a:fld>
            <a:endParaRPr lang="en-US" dirty="0"/>
          </a:p>
        </p:txBody>
      </p:sp>
    </p:spTree>
    <p:extLst>
      <p:ext uri="{BB962C8B-B14F-4D97-AF65-F5344CB8AC3E}">
        <p14:creationId xmlns:p14="http://schemas.microsoft.com/office/powerpoint/2010/main" val="33354911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78FC6-CE17-4259-A63C-DDFC12E048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33455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78FC6-CE17-4259-A63C-DDFC12E048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5042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47</a:t>
            </a:fld>
            <a:endParaRPr lang="en-US" dirty="0"/>
          </a:p>
        </p:txBody>
      </p:sp>
    </p:spTree>
    <p:extLst>
      <p:ext uri="{BB962C8B-B14F-4D97-AF65-F5344CB8AC3E}">
        <p14:creationId xmlns:p14="http://schemas.microsoft.com/office/powerpoint/2010/main" val="3489023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3726384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314682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13813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4273212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33508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2ABFA95-CFC1-4C6D-A4D5-4C93F5C58298}" type="datetime1">
              <a:rPr lang="en-US" smtClean="0"/>
              <a:t>10/19/2020</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a:t>Department of Human Services</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31035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C3974F-147E-4559-94F5-1634AF4CF21D}" type="datetime1">
              <a:rPr lang="en-US" smtClean="0"/>
              <a:t>10/19/2020</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79365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86708-BDFC-40F4-B568-82AB3483E143}"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550611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2C566-E0A2-4995-BDC2-507772812672}"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149191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1DE42-7237-4A97-8315-7892AD3AF787}"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50190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AAD944-AE9E-4A5F-8EE3-C95ACB984878}"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152138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45E35-E840-4FF5-9111-F812363931C4}" type="datetime1">
              <a:rPr lang="en-US" smtClean="0"/>
              <a:t>10/19/2020</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4194472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A8C14-2A97-4AD8-9801-65A632DB34AB}" type="datetime1">
              <a:rPr lang="en-US" smtClean="0"/>
              <a:t>10/19/2020</a:t>
            </a:fld>
            <a:endParaRPr lang="en-US" dirty="0"/>
          </a:p>
        </p:txBody>
      </p:sp>
      <p:sp>
        <p:nvSpPr>
          <p:cNvPr id="5" name="Footer Placeholder 4"/>
          <p:cNvSpPr>
            <a:spLocks noGrp="1"/>
          </p:cNvSpPr>
          <p:nvPr>
            <p:ph type="ftr" sz="quarter" idx="11"/>
          </p:nvPr>
        </p:nvSpPr>
        <p:spPr/>
        <p:txBody>
          <a:bodyPr/>
          <a:lstStyle/>
          <a:p>
            <a:r>
              <a:rPr lang="en-US"/>
              <a:t>Department of Human Services</a:t>
            </a:r>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491127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35E98-8C0F-4D1F-9835-412EE31E9D5F}" type="datetime1">
              <a:rPr lang="en-US" smtClean="0"/>
              <a:t>10/19/2020</a:t>
            </a:fld>
            <a:endParaRPr lang="en-US" dirty="0"/>
          </a:p>
        </p:txBody>
      </p:sp>
      <p:sp>
        <p:nvSpPr>
          <p:cNvPr id="5" name="Footer Placeholder 4"/>
          <p:cNvSpPr>
            <a:spLocks noGrp="1"/>
          </p:cNvSpPr>
          <p:nvPr>
            <p:ph type="ftr" sz="quarter" idx="11"/>
          </p:nvPr>
        </p:nvSpPr>
        <p:spPr/>
        <p:txBody>
          <a:bodyPr/>
          <a:lstStyle/>
          <a:p>
            <a:r>
              <a:rPr lang="en-US"/>
              <a:t>Department of Human Services</a:t>
            </a:r>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09589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54C8695-F82A-496F-95BC-D3C6F7E3D4C2}" type="datetime1">
              <a:rPr lang="en-US" smtClean="0"/>
              <a:t>10/19/2020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Department of Human Services</a:t>
            </a: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67283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A06DE4-7E59-4E8F-A6B9-9F6D76707BFB}" type="datetime1">
              <a:rPr lang="en-US" smtClean="0"/>
              <a:t>10/19/2020</a:t>
            </a:fld>
            <a:endParaRPr lang="en-US" dirty="0"/>
          </a:p>
        </p:txBody>
      </p:sp>
      <p:sp>
        <p:nvSpPr>
          <p:cNvPr id="5" name="Footer Placeholder 4"/>
          <p:cNvSpPr>
            <a:spLocks noGrp="1"/>
          </p:cNvSpPr>
          <p:nvPr>
            <p:ph type="ftr" sz="quarter" idx="11"/>
          </p:nvPr>
        </p:nvSpPr>
        <p:spPr/>
        <p:txBody>
          <a:bodyPr/>
          <a:lstStyle/>
          <a:p>
            <a:r>
              <a:rPr lang="en-US"/>
              <a:t>Department of Human Services</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422033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CA257F-513D-4F65-ADA0-1CC5AD924D0A}" type="datetime1">
              <a:rPr lang="en-US" smtClean="0"/>
              <a:t>10/19/2020</a:t>
            </a:fld>
            <a:endParaRPr lang="en-US" dirty="0"/>
          </a:p>
        </p:txBody>
      </p:sp>
      <p:sp>
        <p:nvSpPr>
          <p:cNvPr id="6" name="Footer Placeholder 5"/>
          <p:cNvSpPr>
            <a:spLocks noGrp="1"/>
          </p:cNvSpPr>
          <p:nvPr>
            <p:ph type="ftr" sz="quarter" idx="11"/>
          </p:nvPr>
        </p:nvSpPr>
        <p:spPr/>
        <p:txBody>
          <a:bodyPr/>
          <a:lstStyle/>
          <a:p>
            <a:r>
              <a:rPr lang="en-US"/>
              <a:t>Department of Human Services</a:t>
            </a:r>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08536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D85E5-5B2F-4713-98F8-1E061B1B0669}" type="datetime1">
              <a:rPr lang="en-US" smtClean="0"/>
              <a:t>10/19/2020</a:t>
            </a:fld>
            <a:endParaRPr lang="en-US" dirty="0"/>
          </a:p>
        </p:txBody>
      </p:sp>
      <p:sp>
        <p:nvSpPr>
          <p:cNvPr id="8" name="Footer Placeholder 7"/>
          <p:cNvSpPr>
            <a:spLocks noGrp="1"/>
          </p:cNvSpPr>
          <p:nvPr>
            <p:ph type="ftr" sz="quarter" idx="11"/>
          </p:nvPr>
        </p:nvSpPr>
        <p:spPr/>
        <p:txBody>
          <a:bodyPr/>
          <a:lstStyle/>
          <a:p>
            <a:r>
              <a:rPr lang="en-US"/>
              <a:t>Department of Human Services</a:t>
            </a:r>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04408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FCE953-02D8-4585-A7A5-E465EE4D8832}" type="datetime1">
              <a:rPr lang="en-US" smtClean="0"/>
              <a:t>10/19/2020</a:t>
            </a:fld>
            <a:endParaRPr lang="en-US" dirty="0"/>
          </a:p>
        </p:txBody>
      </p:sp>
      <p:sp>
        <p:nvSpPr>
          <p:cNvPr id="4" name="Footer Placeholder 3"/>
          <p:cNvSpPr>
            <a:spLocks noGrp="1"/>
          </p:cNvSpPr>
          <p:nvPr>
            <p:ph type="ftr" sz="quarter" idx="11"/>
          </p:nvPr>
        </p:nvSpPr>
        <p:spPr/>
        <p:txBody>
          <a:bodyPr/>
          <a:lstStyle/>
          <a:p>
            <a:r>
              <a:rPr lang="en-US"/>
              <a:t>Department of Human Services</a:t>
            </a:r>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48564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0B76D-A4A1-4796-90AD-48393C2A5B1A}" type="datetime1">
              <a:rPr lang="en-US" smtClean="0"/>
              <a:t>10/19/2020</a:t>
            </a:fld>
            <a:endParaRPr lang="en-US" dirty="0"/>
          </a:p>
        </p:txBody>
      </p:sp>
      <p:sp>
        <p:nvSpPr>
          <p:cNvPr id="3" name="Footer Placeholder 2"/>
          <p:cNvSpPr>
            <a:spLocks noGrp="1"/>
          </p:cNvSpPr>
          <p:nvPr>
            <p:ph type="ftr" sz="quarter" idx="11"/>
          </p:nvPr>
        </p:nvSpPr>
        <p:spPr/>
        <p:txBody>
          <a:bodyPr/>
          <a:lstStyle/>
          <a:p>
            <a:r>
              <a:rPr lang="en-US"/>
              <a:t>Department of Human Services</a:t>
            </a:r>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8466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A7938F-9C3C-41DD-8E81-BEC7108A429E}" type="datetime1">
              <a:rPr lang="en-US" smtClean="0"/>
              <a:t>10/19/2020</a:t>
            </a:fld>
            <a:endParaRPr lang="en-US" dirty="0"/>
          </a:p>
        </p:txBody>
      </p:sp>
      <p:sp>
        <p:nvSpPr>
          <p:cNvPr id="6" name="Footer Placeholder 5"/>
          <p:cNvSpPr>
            <a:spLocks noGrp="1"/>
          </p:cNvSpPr>
          <p:nvPr>
            <p:ph type="ftr" sz="quarter" idx="11"/>
          </p:nvPr>
        </p:nvSpPr>
        <p:spPr/>
        <p:txBody>
          <a:bodyPr/>
          <a:lstStyle/>
          <a:p>
            <a:r>
              <a:rPr lang="en-US"/>
              <a:t>Department of Human Services</a:t>
            </a:r>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66024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A43CB-6385-47CA-AA8B-AC3DA9CB34DE}" type="datetime1">
              <a:rPr lang="en-US" smtClean="0"/>
              <a:t>10/19/2020</a:t>
            </a:fld>
            <a:endParaRPr lang="en-US" dirty="0"/>
          </a:p>
        </p:txBody>
      </p:sp>
      <p:sp>
        <p:nvSpPr>
          <p:cNvPr id="6" name="Footer Placeholder 5"/>
          <p:cNvSpPr>
            <a:spLocks noGrp="1"/>
          </p:cNvSpPr>
          <p:nvPr>
            <p:ph type="ftr" sz="quarter" idx="11"/>
          </p:nvPr>
        </p:nvSpPr>
        <p:spPr/>
        <p:txBody>
          <a:bodyPr/>
          <a:lstStyle/>
          <a:p>
            <a:r>
              <a:rPr lang="en-US"/>
              <a:t>Department of Human Services</a:t>
            </a:r>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5283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57DD9C-2AD7-4AF8-ABA9-99B8342B345E}" type="datetime1">
              <a:rPr lang="en-US" smtClean="0"/>
              <a:t>10/19/2020</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a:solidFill>
                  <a:schemeClr val="tx2"/>
                </a:solidFill>
              </a:rPr>
              <a:t>Department of Human Services</a:t>
            </a:r>
            <a:endParaRPr lang="en-US" sz="1400" dirty="0">
              <a:solidFill>
                <a:schemeClr val="tx2"/>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399155251"/>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 id="2147484241" r:id="rId13"/>
    <p:sldLayoutId id="2147484242" r:id="rId14"/>
    <p:sldLayoutId id="2147484243" r:id="rId15"/>
    <p:sldLayoutId id="2147484244" r:id="rId16"/>
    <p:sldLayoutId id="2147484245"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4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1066800" y="2057400"/>
            <a:ext cx="7543800" cy="3276600"/>
          </a:xfrm>
        </p:spPr>
        <p:txBody>
          <a:bodyPr>
            <a:normAutofit/>
          </a:bodyPr>
          <a:lstStyle/>
          <a:p>
            <a:r>
              <a:rPr lang="en-US" sz="4500" dirty="0">
                <a:latin typeface="Times New Roman" panose="02020603050405020304" pitchFamily="18" charset="0"/>
                <a:cs typeface="Times New Roman" panose="02020603050405020304" pitchFamily="18" charset="0"/>
              </a:rPr>
              <a:t>2021 Budget Presentation</a:t>
            </a:r>
            <a:br>
              <a:rPr lang="en-US" sz="4500" dirty="0">
                <a:latin typeface="Times New Roman" panose="02020603050405020304" pitchFamily="18" charset="0"/>
                <a:cs typeface="Times New Roman" panose="02020603050405020304" pitchFamily="18" charset="0"/>
              </a:rPr>
            </a:br>
            <a:r>
              <a:rPr lang="en-US" sz="4500" dirty="0">
                <a:latin typeface="Times New Roman" panose="02020603050405020304" pitchFamily="18" charset="0"/>
                <a:cs typeface="Times New Roman" panose="02020603050405020304" pitchFamily="18" charset="0"/>
              </a:rPr>
              <a:t>Department of Human Services</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Julie Krow, Executive Director</a:t>
            </a:r>
          </a:p>
          <a:p>
            <a:r>
              <a:rPr lang="en-US" dirty="0">
                <a:latin typeface="Times New Roman" panose="02020603050405020304" pitchFamily="18" charset="0"/>
                <a:cs typeface="Times New Roman" panose="02020603050405020304" pitchFamily="18" charset="0"/>
              </a:rPr>
              <a:t>October 20, 2020</a:t>
            </a:r>
          </a:p>
        </p:txBody>
      </p:sp>
      <p:pic>
        <p:nvPicPr>
          <p:cNvPr id="7" name="Picture 6" descr="logo-1-T.gif"/>
          <p:cNvPicPr>
            <a:picLocks noChangeAspect="1"/>
          </p:cNvPicPr>
          <p:nvPr/>
        </p:nvPicPr>
        <p:blipFill>
          <a:blip r:embed="rId3" cstate="print"/>
          <a:stretch>
            <a:fillRect/>
          </a:stretch>
        </p:blipFill>
        <p:spPr>
          <a:xfrm>
            <a:off x="228600" y="228600"/>
            <a:ext cx="1600200" cy="15817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8" name="Chart 7">
            <a:extLst>
              <a:ext uri="{FF2B5EF4-FFF2-40B4-BE49-F238E27FC236}">
                <a16:creationId xmlns:a16="http://schemas.microsoft.com/office/drawing/2014/main" id="{DB2C7942-3209-46DB-BE4B-99CB1006AF3D}"/>
              </a:ext>
            </a:extLst>
          </p:cNvPr>
          <p:cNvGraphicFramePr>
            <a:graphicFrameLocks noChangeAspect="1"/>
          </p:cNvGraphicFramePr>
          <p:nvPr>
            <p:extLst>
              <p:ext uri="{D42A27DB-BD31-4B8C-83A1-F6EECF244321}">
                <p14:modId xmlns:p14="http://schemas.microsoft.com/office/powerpoint/2010/main" val="1396008770"/>
              </p:ext>
            </p:extLst>
          </p:nvPr>
        </p:nvGraphicFramePr>
        <p:xfrm>
          <a:off x="252302" y="1720066"/>
          <a:ext cx="8755206" cy="33832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9695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
        <p:nvSpPr>
          <p:cNvPr id="4" name="TextBox 3">
            <a:extLst>
              <a:ext uri="{FF2B5EF4-FFF2-40B4-BE49-F238E27FC236}">
                <a16:creationId xmlns:a16="http://schemas.microsoft.com/office/drawing/2014/main" id="{99149782-A5DD-42FE-9A6F-E1C0CDD8B80A}"/>
              </a:ext>
            </a:extLst>
          </p:cNvPr>
          <p:cNvSpPr txBox="1"/>
          <p:nvPr/>
        </p:nvSpPr>
        <p:spPr>
          <a:xfrm>
            <a:off x="1786268" y="3558705"/>
            <a:ext cx="655780" cy="246221"/>
          </a:xfrm>
          <a:prstGeom prst="rect">
            <a:avLst/>
          </a:prstGeom>
          <a:noFill/>
        </p:spPr>
        <p:txBody>
          <a:bodyPr wrap="square" rtlCol="0">
            <a:spAutoFit/>
          </a:bodyPr>
          <a:lstStyle/>
          <a:p>
            <a:r>
              <a:rPr lang="en-US" sz="1000" b="1" dirty="0">
                <a:solidFill>
                  <a:schemeClr val="accent1">
                    <a:lumMod val="75000"/>
                  </a:schemeClr>
                </a:solidFill>
                <a:latin typeface="Times New Roman" panose="02020603050405020304" pitchFamily="18" charset="0"/>
                <a:cs typeface="Times New Roman" panose="02020603050405020304" pitchFamily="18" charset="0"/>
              </a:rPr>
              <a:t>Kinship</a:t>
            </a:r>
          </a:p>
        </p:txBody>
      </p:sp>
      <p:sp>
        <p:nvSpPr>
          <p:cNvPr id="11" name="TextBox 10">
            <a:extLst>
              <a:ext uri="{FF2B5EF4-FFF2-40B4-BE49-F238E27FC236}">
                <a16:creationId xmlns:a16="http://schemas.microsoft.com/office/drawing/2014/main" id="{8798AD2A-0A34-4691-8014-B31CBEF04648}"/>
              </a:ext>
            </a:extLst>
          </p:cNvPr>
          <p:cNvSpPr txBox="1"/>
          <p:nvPr/>
        </p:nvSpPr>
        <p:spPr>
          <a:xfrm>
            <a:off x="3501353" y="2743200"/>
            <a:ext cx="1265380" cy="246221"/>
          </a:xfrm>
          <a:prstGeom prst="rect">
            <a:avLst/>
          </a:prstGeom>
          <a:noFill/>
        </p:spPr>
        <p:txBody>
          <a:bodyPr wrap="square" rtlCol="0">
            <a:spAutoFit/>
          </a:bodyPr>
          <a:lstStyle/>
          <a:p>
            <a:r>
              <a:rPr lang="en-US" sz="1000" b="1" dirty="0">
                <a:solidFill>
                  <a:schemeClr val="accent1">
                    <a:lumMod val="75000"/>
                  </a:schemeClr>
                </a:solidFill>
                <a:latin typeface="Times New Roman" panose="02020603050405020304" pitchFamily="18" charset="0"/>
                <a:cs typeface="Times New Roman" panose="02020603050405020304" pitchFamily="18" charset="0"/>
              </a:rPr>
              <a:t>All TANF Families</a:t>
            </a:r>
          </a:p>
        </p:txBody>
      </p:sp>
      <p:graphicFrame>
        <p:nvGraphicFramePr>
          <p:cNvPr id="13" name="Chart 12">
            <a:extLst>
              <a:ext uri="{FF2B5EF4-FFF2-40B4-BE49-F238E27FC236}">
                <a16:creationId xmlns:a16="http://schemas.microsoft.com/office/drawing/2014/main" id="{70C2F7DC-CF1C-41A0-8971-3EE8BF100B7D}"/>
              </a:ext>
              <a:ext uri="{147F2762-F138-4A5C-976F-8EAC2B608ADB}">
                <a16:predDERef xmlns:a16="http://schemas.microsoft.com/office/drawing/2014/main" pred="{72E4EFAC-C79E-494A-9761-9B2C0C811EA3}"/>
              </a:ext>
            </a:extLst>
          </p:cNvPr>
          <p:cNvGraphicFramePr>
            <a:graphicFrameLocks/>
          </p:cNvGraphicFramePr>
          <p:nvPr>
            <p:extLst>
              <p:ext uri="{D42A27DB-BD31-4B8C-83A1-F6EECF244321}">
                <p14:modId xmlns:p14="http://schemas.microsoft.com/office/powerpoint/2010/main" val="3612590441"/>
              </p:ext>
            </p:extLst>
          </p:nvPr>
        </p:nvGraphicFramePr>
        <p:xfrm>
          <a:off x="949870" y="2113728"/>
          <a:ext cx="7743032" cy="29755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784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12</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10" name="Chart 9">
            <a:extLst>
              <a:ext uri="{FF2B5EF4-FFF2-40B4-BE49-F238E27FC236}">
                <a16:creationId xmlns:a16="http://schemas.microsoft.com/office/drawing/2014/main" id="{9446D89E-A7CA-4AF2-9BD2-45C066C26E32}"/>
              </a:ext>
              <a:ext uri="{147F2762-F138-4A5C-976F-8EAC2B608ADB}">
                <a16:predDERef xmlns:a16="http://schemas.microsoft.com/office/drawing/2014/main" pred="{70C2F7DC-CF1C-41A0-8971-3EE8BF100B7D}"/>
              </a:ext>
            </a:extLst>
          </p:cNvPr>
          <p:cNvGraphicFramePr>
            <a:graphicFrameLocks noChangeAspect="1"/>
          </p:cNvGraphicFramePr>
          <p:nvPr>
            <p:extLst>
              <p:ext uri="{D42A27DB-BD31-4B8C-83A1-F6EECF244321}">
                <p14:modId xmlns:p14="http://schemas.microsoft.com/office/powerpoint/2010/main" val="2037721837"/>
              </p:ext>
            </p:extLst>
          </p:nvPr>
        </p:nvGraphicFramePr>
        <p:xfrm>
          <a:off x="762000" y="1479550"/>
          <a:ext cx="8153399" cy="37020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33343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10" name="Chart 9">
            <a:extLst>
              <a:ext uri="{FF2B5EF4-FFF2-40B4-BE49-F238E27FC236}">
                <a16:creationId xmlns:a16="http://schemas.microsoft.com/office/drawing/2014/main" id="{78221E32-9BBE-4097-A58A-0F5335D5C6C6}"/>
              </a:ext>
              <a:ext uri="{147F2762-F138-4A5C-976F-8EAC2B608ADB}">
                <a16:predDERef xmlns:a16="http://schemas.microsoft.com/office/drawing/2014/main" pred="{8E8E5FAC-07E1-4499-BB41-1F6A5B42E556}"/>
              </a:ext>
            </a:extLst>
          </p:cNvPr>
          <p:cNvGraphicFramePr>
            <a:graphicFrameLocks noChangeAspect="1"/>
          </p:cNvGraphicFramePr>
          <p:nvPr>
            <p:extLst>
              <p:ext uri="{D42A27DB-BD31-4B8C-83A1-F6EECF244321}">
                <p14:modId xmlns:p14="http://schemas.microsoft.com/office/powerpoint/2010/main" val="1328145369"/>
              </p:ext>
            </p:extLst>
          </p:nvPr>
        </p:nvGraphicFramePr>
        <p:xfrm>
          <a:off x="725831" y="1630680"/>
          <a:ext cx="8081804" cy="40233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749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8" name="Rectangle 2"/>
          <p:cNvSpPr>
            <a:spLocks noGrp="1"/>
          </p:cNvSpPr>
          <p:nvPr>
            <p:ph idx="1"/>
          </p:nvPr>
        </p:nvSpPr>
        <p:spPr>
          <a:xfrm>
            <a:off x="949666" y="1452079"/>
            <a:ext cx="7967804" cy="4697957"/>
          </a:xfrm>
          <a:solidFill>
            <a:schemeClr val="bg1">
              <a:alpha val="0"/>
            </a:schemeClr>
          </a:solidFill>
        </p:spPr>
        <p:txBody>
          <a:bodyPr anchor="t">
            <a:normAutofit/>
          </a:bodyPr>
          <a:lstStyle/>
          <a:p>
            <a:pPr marL="0" indent="0">
              <a:lnSpc>
                <a:spcPct val="90000"/>
              </a:lnSpc>
              <a:buNone/>
            </a:pPr>
            <a:r>
              <a:rPr lang="en-US" sz="1900" dirty="0">
                <a:latin typeface="Times New Roman" panose="02020603050405020304" pitchFamily="18" charset="0"/>
                <a:cs typeface="Times New Roman" panose="02020603050405020304" pitchFamily="18" charset="0"/>
              </a:rPr>
              <a:t>Practice Structure – Children</a:t>
            </a:r>
          </a:p>
          <a:p>
            <a:pPr marL="569913" indent="-342900">
              <a:lnSpc>
                <a:spcPct val="90000"/>
              </a:lnSpc>
              <a:spcBef>
                <a:spcPts val="0"/>
              </a:spcBef>
              <a:spcAft>
                <a:spcPts val="300"/>
              </a:spcAft>
              <a:tabLst>
                <a:tab pos="1655763" algn="l"/>
              </a:tabLst>
            </a:pPr>
            <a:r>
              <a:rPr lang="en-US" sz="1400" b="1" dirty="0">
                <a:latin typeface="Times New Roman" panose="02020603050405020304" pitchFamily="18" charset="0"/>
                <a:cs typeface="Times New Roman" panose="02020603050405020304" pitchFamily="18" charset="0"/>
              </a:rPr>
              <a:t>Intake teams</a:t>
            </a:r>
            <a:r>
              <a:rPr lang="en-US" sz="1400" dirty="0">
                <a:latin typeface="Times New Roman" panose="02020603050405020304" pitchFamily="18" charset="0"/>
                <a:cs typeface="Times New Roman" panose="02020603050405020304" pitchFamily="18" charset="0"/>
              </a:rPr>
              <a:t>: 	Respond to reports and allegations of child abuse and neglect for children 0-11 years 	of age</a:t>
            </a:r>
          </a:p>
          <a:p>
            <a:pPr marL="569913" indent="-342900">
              <a:lnSpc>
                <a:spcPct val="90000"/>
              </a:lnSpc>
              <a:spcBef>
                <a:spcPts val="300"/>
              </a:spcBef>
              <a:spcAft>
                <a:spcPts val="300"/>
              </a:spcAft>
              <a:tabLst>
                <a:tab pos="1828800" algn="l"/>
              </a:tabLst>
            </a:pPr>
            <a:r>
              <a:rPr lang="en-US" sz="1400" b="1" dirty="0">
                <a:latin typeface="Times New Roman" panose="02020603050405020304" pitchFamily="18" charset="0"/>
                <a:cs typeface="Times New Roman" panose="02020603050405020304" pitchFamily="18" charset="0"/>
              </a:rPr>
              <a:t>Ongoing teams</a:t>
            </a:r>
            <a:r>
              <a:rPr lang="en-US" sz="1400" dirty="0">
                <a:latin typeface="Times New Roman" panose="02020603050405020304" pitchFamily="18" charset="0"/>
                <a:cs typeface="Times New Roman" panose="02020603050405020304" pitchFamily="18" charset="0"/>
              </a:rPr>
              <a:t>:	Assess and arrange for the service needs of families both in and out of the legal 	dependency and neglect (D&amp;N) process</a:t>
            </a:r>
          </a:p>
          <a:p>
            <a:pPr marL="569913" indent="-342900">
              <a:lnSpc>
                <a:spcPct val="90000"/>
              </a:lnSpc>
              <a:spcBef>
                <a:spcPts val="300"/>
              </a:spcBef>
              <a:spcAft>
                <a:spcPts val="300"/>
              </a:spcAft>
              <a:tabLst>
                <a:tab pos="1773238" algn="l"/>
              </a:tabLst>
            </a:pPr>
            <a:r>
              <a:rPr lang="en-US" sz="1400" b="1" dirty="0">
                <a:latin typeface="Times New Roman" panose="02020603050405020304" pitchFamily="18" charset="0"/>
                <a:cs typeface="Times New Roman" panose="02020603050405020304" pitchFamily="18" charset="0"/>
              </a:rPr>
              <a:t>Kinship teams</a:t>
            </a:r>
            <a:r>
              <a:rPr lang="en-US" sz="1400" dirty="0">
                <a:latin typeface="Times New Roman" panose="02020603050405020304" pitchFamily="18" charset="0"/>
                <a:cs typeface="Times New Roman" panose="02020603050405020304" pitchFamily="18" charset="0"/>
              </a:rPr>
              <a:t>:	Engage kinship and kin-like connections for children and youth</a:t>
            </a:r>
          </a:p>
          <a:p>
            <a:pPr marL="569913" indent="-342900">
              <a:lnSpc>
                <a:spcPct val="90000"/>
              </a:lnSpc>
              <a:spcBef>
                <a:spcPts val="300"/>
              </a:spcBef>
              <a:spcAft>
                <a:spcPts val="300"/>
              </a:spcAft>
              <a:tabLst>
                <a:tab pos="1884363" algn="l"/>
              </a:tabLst>
            </a:pPr>
            <a:r>
              <a:rPr lang="en-US" sz="1400" b="1" dirty="0">
                <a:latin typeface="Times New Roman" panose="02020603050405020304" pitchFamily="18" charset="0"/>
                <a:cs typeface="Times New Roman" panose="02020603050405020304" pitchFamily="18" charset="0"/>
              </a:rPr>
              <a:t>Adoption teams</a:t>
            </a:r>
            <a:r>
              <a:rPr lang="en-US" sz="1400" dirty="0">
                <a:latin typeface="Times New Roman" panose="02020603050405020304" pitchFamily="18" charset="0"/>
                <a:cs typeface="Times New Roman" panose="02020603050405020304" pitchFamily="18" charset="0"/>
              </a:rPr>
              <a:t>:	Facilitate the adoption of a legally free child/youth and manage the Relative 	Guardianship Assistance Program</a:t>
            </a:r>
          </a:p>
          <a:p>
            <a:pPr marL="569913" indent="-342900">
              <a:lnSpc>
                <a:spcPct val="90000"/>
              </a:lnSpc>
              <a:spcBef>
                <a:spcPts val="300"/>
              </a:spcBef>
              <a:spcAft>
                <a:spcPts val="300"/>
              </a:spcAft>
              <a:tabLst>
                <a:tab pos="1600200" algn="l"/>
              </a:tabLst>
            </a:pPr>
            <a:r>
              <a:rPr lang="en-US" sz="1400" b="1" dirty="0">
                <a:latin typeface="Times New Roman" panose="02020603050405020304" pitchFamily="18" charset="0"/>
                <a:cs typeface="Times New Roman" panose="02020603050405020304" pitchFamily="18" charset="0"/>
              </a:rPr>
              <a:t>Community</a:t>
            </a:r>
            <a:r>
              <a:rPr lang="en-US" sz="1400" dirty="0">
                <a:latin typeface="Times New Roman" panose="02020603050405020304" pitchFamily="18" charset="0"/>
                <a:cs typeface="Times New Roman" panose="02020603050405020304" pitchFamily="18" charset="0"/>
              </a:rPr>
              <a:t>:	Work closely with community partners to develop teams of support for children</a:t>
            </a:r>
          </a:p>
          <a:p>
            <a:pPr marL="0" indent="0">
              <a:lnSpc>
                <a:spcPct val="90000"/>
              </a:lnSpc>
              <a:buNone/>
              <a:tabLst>
                <a:tab pos="1828800" algn="l"/>
              </a:tabLst>
            </a:pPr>
            <a:r>
              <a:rPr lang="en-US" sz="1900" dirty="0">
                <a:latin typeface="Times New Roman" panose="02020603050405020304" pitchFamily="18" charset="0"/>
                <a:cs typeface="Times New Roman" panose="02020603050405020304" pitchFamily="18" charset="0"/>
              </a:rPr>
              <a:t>Practice Structure – Youth</a:t>
            </a:r>
          </a:p>
          <a:p>
            <a:pPr marL="569913" indent="-342900">
              <a:lnSpc>
                <a:spcPct val="90000"/>
              </a:lnSpc>
              <a:spcBef>
                <a:spcPts val="300"/>
              </a:spcBef>
              <a:spcAft>
                <a:spcPts val="300"/>
              </a:spcAft>
              <a:tabLst>
                <a:tab pos="1828800" algn="l"/>
              </a:tabLst>
            </a:pPr>
            <a:r>
              <a:rPr lang="en-US" sz="1400" dirty="0">
                <a:latin typeface="Times New Roman" panose="02020603050405020304" pitchFamily="18" charset="0"/>
                <a:cs typeface="Times New Roman" panose="02020603050405020304" pitchFamily="18" charset="0"/>
              </a:rPr>
              <a:t>Provide services to youth who have committed criminal offenses, are intellectually and developmentally disabled and/or are experiencing mental health issues</a:t>
            </a:r>
          </a:p>
          <a:p>
            <a:pPr marL="569913" indent="-342900">
              <a:lnSpc>
                <a:spcPct val="90000"/>
              </a:lnSpc>
              <a:spcBef>
                <a:spcPts val="300"/>
              </a:spcBef>
              <a:spcAft>
                <a:spcPts val="300"/>
              </a:spcAft>
              <a:tabLst>
                <a:tab pos="2570163" algn="l"/>
              </a:tabLst>
            </a:pPr>
            <a:r>
              <a:rPr lang="en-US" sz="1400" b="1" dirty="0">
                <a:latin typeface="Times New Roman" panose="02020603050405020304" pitchFamily="18" charset="0"/>
                <a:cs typeface="Times New Roman" panose="02020603050405020304" pitchFamily="18" charset="0"/>
              </a:rPr>
              <a:t>Adolescent Intake teams</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Respond to reports and allegations of child abuse and neglect, truancy 		and criminal issues for children 12-18 years of age</a:t>
            </a:r>
          </a:p>
          <a:p>
            <a:pPr marL="569913" indent="-342900">
              <a:lnSpc>
                <a:spcPct val="90000"/>
              </a:lnSpc>
              <a:spcBef>
                <a:spcPts val="300"/>
              </a:spcBef>
              <a:spcAft>
                <a:spcPts val="300"/>
              </a:spcAft>
              <a:tabLst>
                <a:tab pos="2743200" algn="l"/>
              </a:tabLst>
            </a:pPr>
            <a:r>
              <a:rPr lang="en-US" sz="1400" b="1" dirty="0">
                <a:latin typeface="Times New Roman" panose="02020603050405020304" pitchFamily="18" charset="0"/>
                <a:cs typeface="Times New Roman" panose="02020603050405020304" pitchFamily="18" charset="0"/>
              </a:rPr>
              <a:t>Adolescent Ongoing teams</a:t>
            </a:r>
            <a:r>
              <a:rPr lang="en-US" sz="1400" dirty="0">
                <a:latin typeface="Times New Roman" panose="02020603050405020304" pitchFamily="18" charset="0"/>
                <a:cs typeface="Times New Roman" panose="02020603050405020304" pitchFamily="18" charset="0"/>
              </a:rPr>
              <a:t>:  Assess and arrange for the service needs of families both in and out of 	the legal D&amp;N and juvenile criminal court processes</a:t>
            </a:r>
          </a:p>
          <a:p>
            <a:pPr marL="569913" indent="-342900">
              <a:lnSpc>
                <a:spcPct val="90000"/>
              </a:lnSpc>
              <a:spcBef>
                <a:spcPts val="300"/>
              </a:spcBef>
              <a:spcAft>
                <a:spcPts val="300"/>
              </a:spcAft>
              <a:tabLst>
                <a:tab pos="1600200" algn="l"/>
                <a:tab pos="2743200" algn="l"/>
              </a:tabLst>
            </a:pPr>
            <a:r>
              <a:rPr lang="en-US" sz="1400" b="1" dirty="0">
                <a:latin typeface="Times New Roman" panose="02020603050405020304" pitchFamily="18" charset="0"/>
                <a:cs typeface="Times New Roman" panose="02020603050405020304" pitchFamily="18" charset="0"/>
              </a:rPr>
              <a:t>Community</a:t>
            </a:r>
            <a:r>
              <a:rPr lang="en-US" sz="1400" dirty="0">
                <a:latin typeface="Times New Roman" panose="02020603050405020304" pitchFamily="18" charset="0"/>
                <a:cs typeface="Times New Roman" panose="02020603050405020304" pitchFamily="18" charset="0"/>
              </a:rPr>
              <a:t>:  Collaborate with community agencies to include juvenile justice, Division of Youth 	</a:t>
            </a:r>
            <a:r>
              <a:rPr lang="en-US" sz="1400" dirty="0">
                <a:solidFill>
                  <a:prstClr val="black"/>
                </a:solidFill>
                <a:latin typeface="Times New Roman" panose="02020603050405020304" pitchFamily="18" charset="0"/>
                <a:cs typeface="Times New Roman" panose="02020603050405020304" pitchFamily="18" charset="0"/>
              </a:rPr>
              <a:t>Services, Probation and community service providers</a:t>
            </a: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33800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41577" y="1448709"/>
            <a:ext cx="7967663" cy="4648200"/>
          </a:xfrm>
          <a:noFill/>
        </p:spPr>
        <p:txBody>
          <a:bodyPr anchor="t">
            <a:normAutofit/>
          </a:bodyPr>
          <a:lstStyle/>
          <a:p>
            <a:pPr marL="0" indent="0">
              <a:lnSpc>
                <a:spcPct val="90000"/>
              </a:lnSpc>
              <a:buNone/>
            </a:pPr>
            <a:r>
              <a:rPr lang="en-US" sz="1900" dirty="0">
                <a:latin typeface="Times New Roman" panose="02020603050405020304" pitchFamily="18" charset="0"/>
                <a:cs typeface="Times New Roman" panose="02020603050405020304" pitchFamily="18" charset="0"/>
              </a:rPr>
              <a:t>Services and Support Structure</a:t>
            </a:r>
          </a:p>
          <a:p>
            <a:pPr marL="569913" indent="-342900">
              <a:lnSpc>
                <a:spcPct val="90000"/>
              </a:lnSpc>
              <a:spcBef>
                <a:spcPts val="300"/>
              </a:spcBef>
              <a:spcAft>
                <a:spcPts val="300"/>
              </a:spcAft>
              <a:tabLst>
                <a:tab pos="1655763" algn="l"/>
              </a:tabLst>
            </a:pPr>
            <a:r>
              <a:rPr lang="en-US" sz="1400" b="1" dirty="0">
                <a:latin typeface="Times New Roman" panose="02020603050405020304" pitchFamily="18" charset="0"/>
                <a:cs typeface="Times New Roman" panose="02020603050405020304" pitchFamily="18" charset="0"/>
              </a:rPr>
              <a:t>Hotline team</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call answering and research</a:t>
            </a:r>
          </a:p>
          <a:p>
            <a:pPr marL="569913" indent="-342900">
              <a:lnSpc>
                <a:spcPct val="90000"/>
              </a:lnSpc>
              <a:spcBef>
                <a:spcPts val="300"/>
              </a:spcBef>
              <a:spcAft>
                <a:spcPts val="300"/>
              </a:spcAft>
              <a:tabLst>
                <a:tab pos="1655763" algn="l"/>
              </a:tabLst>
            </a:pPr>
            <a:r>
              <a:rPr lang="en-US" sz="1400" b="1" dirty="0">
                <a:latin typeface="Times New Roman" panose="02020603050405020304" pitchFamily="18" charset="0"/>
                <a:cs typeface="Times New Roman" panose="02020603050405020304" pitchFamily="18" charset="0"/>
              </a:rPr>
              <a:t>Chafee team</a:t>
            </a:r>
            <a:r>
              <a:rPr lang="en-US" sz="1400" dirty="0">
                <a:latin typeface="Times New Roman" panose="02020603050405020304" pitchFamily="18" charset="0"/>
                <a:cs typeface="Times New Roman" panose="02020603050405020304" pitchFamily="18" charset="0"/>
              </a:rPr>
              <a:t>:  coordinates, plans and facilitates events, classes and workshops for eligible youth in 	DHS custody ages 14-18</a:t>
            </a:r>
          </a:p>
          <a:p>
            <a:pPr marL="569913" indent="-342900">
              <a:lnSpc>
                <a:spcPct val="90000"/>
              </a:lnSpc>
              <a:spcBef>
                <a:spcPts val="300"/>
              </a:spcBef>
              <a:spcAft>
                <a:spcPts val="300"/>
              </a:spcAft>
              <a:tabLst>
                <a:tab pos="2405063" algn="l"/>
              </a:tabLst>
            </a:pPr>
            <a:r>
              <a:rPr lang="en-US" sz="1400" b="1" dirty="0">
                <a:latin typeface="Times New Roman" panose="02020603050405020304" pitchFamily="18" charset="0"/>
                <a:cs typeface="Times New Roman" panose="02020603050405020304" pitchFamily="18" charset="0"/>
              </a:rPr>
              <a:t>Child Placement team</a:t>
            </a:r>
            <a:r>
              <a:rPr lang="en-US" sz="1400" dirty="0">
                <a:latin typeface="Times New Roman" panose="02020603050405020304" pitchFamily="18" charset="0"/>
                <a:cs typeface="Times New Roman" panose="02020603050405020304" pitchFamily="18" charset="0"/>
              </a:rPr>
              <a:t>: 	locates, assesses, and supports the placement of children with a foster 		family</a:t>
            </a:r>
          </a:p>
          <a:p>
            <a:pPr marL="569913" indent="-342900">
              <a:lnSpc>
                <a:spcPct val="90000"/>
              </a:lnSpc>
              <a:spcBef>
                <a:spcPts val="300"/>
              </a:spcBef>
              <a:spcAft>
                <a:spcPts val="300"/>
              </a:spcAft>
              <a:tabLst>
                <a:tab pos="2176463" algn="l"/>
              </a:tabLst>
            </a:pPr>
            <a:r>
              <a:rPr lang="en-US" sz="1400" b="1" dirty="0">
                <a:latin typeface="Times New Roman" panose="02020603050405020304" pitchFamily="18" charset="0"/>
                <a:cs typeface="Times New Roman" panose="02020603050405020304" pitchFamily="18" charset="0"/>
              </a:rPr>
              <a:t>Core Services team</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provides strength-based resources and support to families when children are at 	risk of out-of-home placement</a:t>
            </a:r>
          </a:p>
          <a:p>
            <a:pPr marL="569913" indent="-342900">
              <a:lnSpc>
                <a:spcPct val="90000"/>
              </a:lnSpc>
              <a:spcBef>
                <a:spcPts val="300"/>
              </a:spcBef>
              <a:spcAft>
                <a:spcPts val="300"/>
              </a:spcAft>
              <a:tabLst>
                <a:tab pos="2971800" algn="l"/>
              </a:tabLst>
            </a:pPr>
            <a:r>
              <a:rPr lang="en-US" sz="1400" b="1" dirty="0">
                <a:latin typeface="Times New Roman" panose="02020603050405020304" pitchFamily="18" charset="0"/>
                <a:cs typeface="Times New Roman" panose="02020603050405020304" pitchFamily="18" charset="0"/>
              </a:rPr>
              <a:t>Utilization Management team</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reviews congregate care placements and their appropriateness, and 	team members serve as liaisons between facilities and caseworkers</a:t>
            </a:r>
          </a:p>
          <a:p>
            <a:pPr marL="569913" indent="-342900">
              <a:lnSpc>
                <a:spcPct val="90000"/>
              </a:lnSpc>
              <a:spcBef>
                <a:spcPts val="300"/>
              </a:spcBef>
              <a:spcAft>
                <a:spcPts val="300"/>
              </a:spcAft>
              <a:tabLst>
                <a:tab pos="2633663" algn="l"/>
              </a:tabLst>
            </a:pPr>
            <a:r>
              <a:rPr lang="en-US" sz="1400" b="1" dirty="0">
                <a:latin typeface="Times New Roman" panose="02020603050405020304" pitchFamily="18" charset="0"/>
                <a:cs typeface="Times New Roman" panose="02020603050405020304" pitchFamily="18" charset="0"/>
              </a:rPr>
              <a:t>Family Engagement team</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coordinates and facilitates meetings (team decision making, family 	care, and permanency review) involving caseworkers, families and 	others involved in child welfare cases</a:t>
            </a:r>
          </a:p>
          <a:p>
            <a:pPr marL="569913" indent="-342900">
              <a:lnSpc>
                <a:spcPct val="90000"/>
              </a:lnSpc>
              <a:spcBef>
                <a:spcPts val="300"/>
              </a:spcBef>
              <a:spcAft>
                <a:spcPts val="300"/>
              </a:spcAft>
              <a:tabLst>
                <a:tab pos="2570163" algn="l"/>
              </a:tabLst>
            </a:pPr>
            <a:r>
              <a:rPr lang="en-US" sz="1400" b="1" dirty="0">
                <a:latin typeface="Times New Roman" panose="02020603050405020304" pitchFamily="18" charset="0"/>
                <a:cs typeface="Times New Roman" panose="02020603050405020304" pitchFamily="18" charset="0"/>
              </a:rPr>
              <a:t>Family Visitation Center</a:t>
            </a:r>
            <a:r>
              <a:rPr lang="en-US" sz="1400" dirty="0">
                <a:latin typeface="Times New Roman" panose="02020603050405020304" pitchFamily="18" charset="0"/>
                <a:cs typeface="Times New Roman" panose="02020603050405020304" pitchFamily="18" charset="0"/>
              </a:rPr>
              <a:t>:  facilitates supervised visits for parents and children</a:t>
            </a:r>
          </a:p>
          <a:p>
            <a:pPr marL="569913" indent="-342900">
              <a:lnSpc>
                <a:spcPct val="90000"/>
              </a:lnSpc>
              <a:spcBef>
                <a:spcPts val="300"/>
              </a:spcBef>
              <a:spcAft>
                <a:spcPts val="300"/>
              </a:spcAft>
              <a:tabLst>
                <a:tab pos="2405063" algn="l"/>
              </a:tabLst>
            </a:pPr>
            <a:r>
              <a:rPr lang="en-US" sz="1400" b="1" dirty="0">
                <a:latin typeface="Times New Roman" panose="02020603050405020304" pitchFamily="18" charset="0"/>
                <a:cs typeface="Times New Roman" panose="02020603050405020304" pitchFamily="18" charset="0"/>
              </a:rPr>
              <a:t>Center on Fathering</a:t>
            </a:r>
            <a:r>
              <a:rPr lang="en-US" sz="1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provides support to fathers and children involved with DHS and others</a:t>
            </a:r>
          </a:p>
          <a:p>
            <a:pPr marL="569913" indent="-342900">
              <a:lnSpc>
                <a:spcPct val="90000"/>
              </a:lnSpc>
              <a:spcBef>
                <a:spcPts val="300"/>
              </a:spcBef>
              <a:spcAft>
                <a:spcPts val="300"/>
              </a:spcAft>
              <a:tabLst>
                <a:tab pos="1490663" algn="l"/>
              </a:tabLst>
            </a:pPr>
            <a:r>
              <a:rPr lang="en-US" sz="1400" b="1" dirty="0">
                <a:latin typeface="Times New Roman" panose="02020603050405020304" pitchFamily="18" charset="0"/>
                <a:cs typeface="Times New Roman" panose="02020603050405020304" pitchFamily="18" charset="0"/>
              </a:rPr>
              <a:t>Data team</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responsible for data extraction, training associated with accurate data entry, and sharing 	reports with the division</a:t>
            </a:r>
          </a:p>
          <a:p>
            <a:pPr marL="569913" indent="-342900">
              <a:lnSpc>
                <a:spcPct val="90000"/>
              </a:lnSpc>
              <a:spcBef>
                <a:spcPts val="300"/>
              </a:spcBef>
              <a:spcAft>
                <a:spcPts val="300"/>
              </a:spcAft>
              <a:tabLst>
                <a:tab pos="24050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01F284BF-44C3-41AE-B38F-9FB9A35E071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85035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791662" y="-154813"/>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41577" y="1148908"/>
            <a:ext cx="7967663" cy="5023291"/>
          </a:xfrm>
          <a:noFill/>
        </p:spPr>
        <p:txBody>
          <a:bodyPr anchor="t">
            <a:normAutofit/>
          </a:bodyPr>
          <a:lstStyle/>
          <a:p>
            <a:pPr marL="0" indent="0">
              <a:spcAft>
                <a:spcPts val="0"/>
              </a:spcAft>
              <a:buNone/>
            </a:pPr>
            <a:r>
              <a:rPr lang="en-US" sz="2600" dirty="0">
                <a:ln w="0"/>
                <a:solidFill>
                  <a:schemeClr val="accent1"/>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sz="2000" dirty="0">
                <a:ln w="0"/>
                <a:solidFill>
                  <a:schemeClr val="accent1"/>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2600" dirty="0">
                <a:ln w="0"/>
                <a:solidFill>
                  <a:schemeClr val="accent1"/>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sz="2000" dirty="0">
                <a:ln w="0"/>
                <a:solidFill>
                  <a:schemeClr val="accent1"/>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a:t>
            </a:r>
          </a:p>
          <a:p>
            <a:pPr marL="227013" indent="0">
              <a:spcBef>
                <a:spcPts val="600"/>
              </a:spcBef>
              <a:buNone/>
            </a:pPr>
            <a:r>
              <a:rPr lang="en-US" sz="1400" b="1" dirty="0">
                <a:latin typeface="Times New Roman" panose="02020603050405020304" pitchFamily="18" charset="0"/>
                <a:cs typeface="Times New Roman" panose="02020603050405020304" pitchFamily="18" charset="0"/>
              </a:rPr>
              <a:t>Staff</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Contract with the University of Colorado to build high-functioning teams through solution-focused problem solving, communication through differences and building cohesion while honoring diversity and inclusion</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Received the Partnership Award from the Army for Center on Fathering’s collaboration with Fort Carson Army Base</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Enhancing onboarding of new staff through a structured process which includes group supports “Boot Camp” training and team building</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Enhanced group hiring process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Building on the Differential Response skill set of Risk and Goal Statements to better target the individual needs of families</a:t>
            </a:r>
          </a:p>
          <a:p>
            <a:pPr marL="227013" indent="0">
              <a:spcBef>
                <a:spcPts val="600"/>
              </a:spcBef>
              <a:buNone/>
            </a:pPr>
            <a:r>
              <a:rPr lang="en-US" sz="1400" b="1" dirty="0">
                <a:latin typeface="Times New Roman" panose="02020603050405020304" pitchFamily="18" charset="0"/>
                <a:cs typeface="Times New Roman" panose="02020603050405020304" pitchFamily="18" charset="0"/>
              </a:rPr>
              <a:t>Structure/Programs/Process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Strategic analysis and recommendations regarding the process for serving those with intellectual and/or developmental  disabilities.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Bringing an evidence-based process to assessing parent/child visits (KIPS)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Created a Staff Development team specifically for CYFS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Created a more robust Utilization Review team and process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Provided first year of formal training to Kinship Providers and participating in the State’s Kinship Navigation pilot</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Certified 8 county foster homes and 1 respite home who now provide placements to adolescents </a:t>
            </a:r>
          </a:p>
          <a:p>
            <a:pPr marL="227013" indent="0">
              <a:spcBef>
                <a:spcPts val="600"/>
              </a:spcBef>
              <a:buNone/>
            </a:pPr>
            <a:r>
              <a:rPr lang="en-US" sz="1400" b="1" dirty="0">
                <a:latin typeface="Times New Roman" panose="02020603050405020304" pitchFamily="18" charset="0"/>
                <a:cs typeface="Times New Roman" panose="02020603050405020304" pitchFamily="18" charset="0"/>
              </a:rPr>
              <a:t>Accountability</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Developed screening tools to monitor work product of all staff</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Developed a CYFS division dashboard to monitor performance and trends</a:t>
            </a:r>
          </a:p>
          <a:p>
            <a:pPr marL="512763">
              <a:spcBef>
                <a:spcPts val="0"/>
              </a:spcBef>
              <a:spcAft>
                <a:spcPts val="0"/>
              </a:spcAft>
            </a:pPr>
            <a:r>
              <a:rPr lang="en-US" sz="1200" dirty="0">
                <a:latin typeface="Times New Roman" panose="02020603050405020304" pitchFamily="18" charset="0"/>
                <a:cs typeface="Times New Roman" panose="02020603050405020304" pitchFamily="18" charset="0"/>
              </a:rPr>
              <a:t>Staff complicated cases at community tables to ensure coordinated services and shared responsibilities</a:t>
            </a:r>
          </a:p>
          <a:p>
            <a:pPr marL="512763">
              <a:spcBef>
                <a:spcPts val="0"/>
              </a:spcBef>
              <a:spcAft>
                <a:spcPts val="0"/>
              </a:spcAft>
            </a:pPr>
            <a:endParaRPr lang="en-US" sz="1300" dirty="0">
              <a:latin typeface="Times New Roman" panose="02020603050405020304" pitchFamily="18" charset="0"/>
              <a:cs typeface="Times New Roman" panose="02020603050405020304" pitchFamily="18" charset="0"/>
            </a:endParaRPr>
          </a:p>
          <a:p>
            <a:pPr marL="512763">
              <a:spcBef>
                <a:spcPts val="0"/>
              </a:spcBef>
              <a:spcAft>
                <a:spcPts val="0"/>
              </a:spcAft>
            </a:pPr>
            <a:endParaRPr lang="en-US" sz="1300" dirty="0">
              <a:latin typeface="Times New Roman" panose="02020603050405020304" pitchFamily="18" charset="0"/>
              <a:cs typeface="Times New Roman" panose="02020603050405020304" pitchFamily="18" charset="0"/>
            </a:endParaRPr>
          </a:p>
          <a:p>
            <a:pPr marL="512763">
              <a:lnSpc>
                <a:spcPct val="90000"/>
              </a:lnSpc>
              <a:spcBef>
                <a:spcPts val="600"/>
              </a:spcBef>
              <a:spcAft>
                <a:spcPts val="0"/>
              </a:spcAft>
            </a:pPr>
            <a:endParaRPr lang="en-US" sz="1400" dirty="0">
              <a:latin typeface="Times New Roman" panose="02020603050405020304" pitchFamily="18" charset="0"/>
              <a:cs typeface="Times New Roman" panose="02020603050405020304" pitchFamily="18" charset="0"/>
            </a:endParaRPr>
          </a:p>
          <a:p>
            <a:pPr marL="227013" indent="0">
              <a:lnSpc>
                <a:spcPct val="90000"/>
              </a:lnSpc>
              <a:spcBef>
                <a:spcPts val="300"/>
              </a:spcBef>
              <a:spcAft>
                <a:spcPts val="0"/>
              </a:spcAft>
              <a:buNone/>
            </a:pPr>
            <a:endParaRPr lang="en-US" sz="1400" dirty="0">
              <a:latin typeface="Times New Roman" panose="02020603050405020304" pitchFamily="18" charset="0"/>
              <a:cs typeface="Times New Roman" panose="02020603050405020304" pitchFamily="18" charset="0"/>
            </a:endParaRPr>
          </a:p>
          <a:p>
            <a:pPr marL="227013" indent="0">
              <a:lnSpc>
                <a:spcPct val="90000"/>
              </a:lnSpc>
              <a:spcBef>
                <a:spcPts val="0"/>
              </a:spcBef>
              <a:spcAft>
                <a:spcPts val="0"/>
              </a:spcAft>
              <a:buNone/>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24050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782870" y="504511"/>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38AE4B8-6D65-495A-AAEC-EAC7EC3514AE}"/>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405556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23289" y="1377103"/>
            <a:ext cx="7967663" cy="1838559"/>
          </a:xfrm>
          <a:noFill/>
        </p:spPr>
        <p:txBody>
          <a:bodyPr anchor="t">
            <a:normAutofit/>
          </a:bodyPr>
          <a:lstStyle/>
          <a:p>
            <a:pPr marL="0" indent="0" algn="ctr">
              <a:spcBef>
                <a:spcPts val="0"/>
              </a:spcBef>
              <a:spcAft>
                <a:spcPts val="0"/>
              </a:spcAft>
              <a:buNone/>
            </a:pPr>
            <a:r>
              <a:rPr lang="en-US" sz="1900" dirty="0">
                <a:latin typeface="Times New Roman" panose="02020603050405020304" pitchFamily="18" charset="0"/>
                <a:cs typeface="Times New Roman" panose="02020603050405020304" pitchFamily="18" charset="0"/>
              </a:rPr>
              <a:t>High Level Placements:  Most Expensive</a:t>
            </a:r>
          </a:p>
          <a:p>
            <a:pPr>
              <a:spcBef>
                <a:spcPts val="0"/>
              </a:spcBef>
              <a:spcAft>
                <a:spcPts val="0"/>
              </a:spcAft>
            </a:pPr>
            <a:r>
              <a:rPr lang="en-US" sz="1900" b="1" dirty="0">
                <a:latin typeface="Times New Roman" panose="02020603050405020304" pitchFamily="18" charset="0"/>
                <a:cs typeface="Times New Roman" panose="02020603050405020304" pitchFamily="18" charset="0"/>
              </a:rPr>
              <a:t>Congregate Care Placements</a:t>
            </a:r>
          </a:p>
          <a:p>
            <a:pPr marL="284163" indent="0">
              <a:spcBef>
                <a:spcPts val="0"/>
              </a:spcBef>
              <a:spcAft>
                <a:spcPts val="0"/>
              </a:spcAft>
              <a:buNone/>
            </a:pPr>
            <a:r>
              <a:rPr lang="en-US" sz="1400" dirty="0">
                <a:latin typeface="Times New Roman" panose="02020603050405020304" pitchFamily="18" charset="0"/>
                <a:cs typeface="Times New Roman" panose="02020603050405020304" pitchFamily="18" charset="0"/>
              </a:rPr>
              <a:t>El Paso County has seen a reduction in all levels of congregate care for the year 2020. The Family First Prevention and Services Act [FFPSA] focuses on </a:t>
            </a:r>
            <a:r>
              <a:rPr lang="en-US" sz="1400" b="1" u="sng" dirty="0">
                <a:latin typeface="Times New Roman" panose="02020603050405020304" pitchFamily="18" charset="0"/>
                <a:cs typeface="Times New Roman" panose="02020603050405020304" pitchFamily="18" charset="0"/>
              </a:rPr>
              <a:t>placement</a:t>
            </a:r>
            <a:r>
              <a:rPr lang="en-US" sz="1400" u="sng" dirty="0">
                <a:latin typeface="Times New Roman" panose="02020603050405020304" pitchFamily="18" charset="0"/>
                <a:cs typeface="Times New Roman" panose="02020603050405020304" pitchFamily="18" charset="0"/>
              </a:rPr>
              <a:t> prevention services</a:t>
            </a:r>
            <a:r>
              <a:rPr lang="en-US" sz="1400" dirty="0">
                <a:latin typeface="Times New Roman" panose="02020603050405020304" pitchFamily="18" charset="0"/>
                <a:cs typeface="Times New Roman" panose="02020603050405020304" pitchFamily="18" charset="0"/>
              </a:rPr>
              <a:t> and  </a:t>
            </a:r>
            <a:r>
              <a:rPr lang="en-US" sz="1400" u="sng" dirty="0">
                <a:latin typeface="Times New Roman" panose="02020603050405020304" pitchFamily="18" charset="0"/>
                <a:cs typeface="Times New Roman" panose="02020603050405020304" pitchFamily="18" charset="0"/>
              </a:rPr>
              <a:t>ensuring appropriate </a:t>
            </a:r>
            <a:r>
              <a:rPr lang="en-US" sz="1400" b="1" u="sng" dirty="0">
                <a:latin typeface="Times New Roman" panose="02020603050405020304" pitchFamily="18" charset="0"/>
                <a:cs typeface="Times New Roman" panose="02020603050405020304" pitchFamily="18" charset="0"/>
              </a:rPr>
              <a:t>placement</a:t>
            </a:r>
            <a:r>
              <a:rPr lang="en-US" sz="1400" u="sng" dirty="0">
                <a:latin typeface="Times New Roman" panose="02020603050405020304" pitchFamily="18" charset="0"/>
                <a:cs typeface="Times New Roman" panose="02020603050405020304" pitchFamily="18" charset="0"/>
              </a:rPr>
              <a:t> levels.</a:t>
            </a:r>
            <a:r>
              <a:rPr lang="en-US" sz="1400" dirty="0">
                <a:latin typeface="Times New Roman" panose="02020603050405020304" pitchFamily="18" charset="0"/>
                <a:cs typeface="Times New Roman" panose="02020603050405020304" pitchFamily="18" charset="0"/>
              </a:rPr>
              <a:t>  The reduction of congregate care has set the foundation for the CYFS division to create sustainable case outcomes and  financial preparedness as FFPSA goes into effect at a State and local level</a:t>
            </a:r>
          </a:p>
          <a:p>
            <a:pPr marL="284163" indent="0">
              <a:lnSpc>
                <a:spcPct val="90000"/>
              </a:lnSpc>
              <a:buNone/>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0" indent="0">
              <a:lnSpc>
                <a:spcPct val="90000"/>
              </a:lnSpc>
              <a:spcBef>
                <a:spcPts val="0"/>
              </a:spcBef>
              <a:spcAft>
                <a:spcPts val="0"/>
              </a:spcAft>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17</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10" name="Rectangle 2"/>
          <p:cNvSpPr txBox="1">
            <a:spLocks/>
          </p:cNvSpPr>
          <p:nvPr/>
        </p:nvSpPr>
        <p:spPr>
          <a:xfrm>
            <a:off x="878174" y="4262256"/>
            <a:ext cx="7967663" cy="2009509"/>
          </a:xfrm>
          <a:prstGeom prst="rect">
            <a:avLst/>
          </a:prstGeom>
          <a:noFill/>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pPr>
            <a:r>
              <a:rPr lang="en-US" sz="1900" b="1" dirty="0">
                <a:latin typeface="Times New Roman" panose="02020603050405020304" pitchFamily="18" charset="0"/>
                <a:cs typeface="Times New Roman" panose="02020603050405020304" pitchFamily="18" charset="0"/>
              </a:rPr>
              <a:t>Pathways to a Successful Reduction of High-Level Placements</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Community Tables - </a:t>
            </a:r>
            <a:r>
              <a:rPr lang="en-US" sz="1400" dirty="0">
                <a:latin typeface="Times New Roman" panose="02020603050405020304" pitchFamily="18" charset="0"/>
                <a:cs typeface="Times New Roman" panose="02020603050405020304" pitchFamily="18" charset="0"/>
              </a:rPr>
              <a:t>enlisting community partners in problem solving</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Community and State Collaboration - </a:t>
            </a:r>
            <a:r>
              <a:rPr lang="en-US" sz="1400" dirty="0">
                <a:latin typeface="Times New Roman" panose="02020603050405020304" pitchFamily="18" charset="0"/>
                <a:cs typeface="Times New Roman" panose="02020603050405020304" pitchFamily="18" charset="0"/>
              </a:rPr>
              <a:t>identifying different funding options</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New intellectual or developmental disability [IDD] process</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New co-occurring and highly complex case staffing process</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New approval process for high levels of </a:t>
            </a:r>
            <a:r>
              <a:rPr lang="en-US" sz="1400" dirty="0">
                <a:latin typeface="Times New Roman" panose="02020603050405020304" pitchFamily="18" charset="0"/>
                <a:cs typeface="Times New Roman" panose="02020603050405020304" pitchFamily="18" charset="0"/>
              </a:rPr>
              <a:t>placement - creating consistency</a:t>
            </a:r>
            <a:endParaRPr lang="en-US" sz="1400" b="1" dirty="0">
              <a:latin typeface="Times New Roman" panose="02020603050405020304" pitchFamily="18" charset="0"/>
              <a:cs typeface="Times New Roman" panose="02020603050405020304" pitchFamily="18" charset="0"/>
            </a:endParaRP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New Placement Packets - </a:t>
            </a:r>
            <a:r>
              <a:rPr lang="en-US" sz="1400" dirty="0">
                <a:latin typeface="Times New Roman" panose="02020603050405020304" pitchFamily="18" charset="0"/>
                <a:cs typeface="Times New Roman" panose="02020603050405020304" pitchFamily="18" charset="0"/>
              </a:rPr>
              <a:t>to better represent youth needs AND strengths</a:t>
            </a:r>
          </a:p>
          <a:p>
            <a:pPr marL="571500">
              <a:lnSpc>
                <a:spcPct val="110000"/>
              </a:lnSpc>
              <a:spcBef>
                <a:spcPts val="0"/>
              </a:spcBef>
              <a:spcAft>
                <a:spcPts val="0"/>
              </a:spcAft>
              <a:buSzPct val="7000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HUB</a:t>
            </a:r>
            <a:r>
              <a:rPr lang="en-US" sz="1400" dirty="0">
                <a:latin typeface="Times New Roman" panose="02020603050405020304" pitchFamily="18" charset="0"/>
                <a:cs typeface="Times New Roman" panose="02020603050405020304" pitchFamily="18" charset="0"/>
              </a:rPr>
              <a:t> - Creating space for daily updates regarding “To Dos” and next steps</a:t>
            </a:r>
            <a:endParaRPr lang="en-US" sz="1600" b="1" dirty="0">
              <a:solidFill>
                <a:schemeClr val="accent1"/>
              </a:solidFill>
              <a:latin typeface="Times New Roman" panose="02020603050405020304" pitchFamily="18" charset="0"/>
              <a:cs typeface="Times New Roman" panose="02020603050405020304" pitchFamily="18" charset="0"/>
            </a:endParaRPr>
          </a:p>
          <a:p>
            <a:pPr marL="0" indent="0">
              <a:lnSpc>
                <a:spcPct val="90000"/>
              </a:lnSpc>
              <a:buFont typeface="Arial"/>
              <a:buNone/>
            </a:pPr>
            <a:endParaRPr lang="en-US" sz="1400" dirty="0">
              <a:latin typeface="Times New Roman" panose="02020603050405020304" pitchFamily="18" charset="0"/>
              <a:cs typeface="Times New Roman" panose="02020603050405020304" pitchFamily="18" charset="0"/>
            </a:endParaRPr>
          </a:p>
          <a:p>
            <a:pPr marL="0" indent="0">
              <a:lnSpc>
                <a:spcPct val="90000"/>
              </a:lnSpc>
              <a:buFont typeface="Arial"/>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0" indent="0">
              <a:lnSpc>
                <a:spcPct val="90000"/>
              </a:lnSpc>
              <a:spcBef>
                <a:spcPts val="0"/>
              </a:spcBef>
              <a:spcAft>
                <a:spcPts val="0"/>
              </a:spcAft>
              <a:buFont typeface="Arial"/>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Font typeface="Arial"/>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Font typeface="Arial"/>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Font typeface="Arial"/>
              <a:buNone/>
            </a:pPr>
            <a:endParaRPr lang="en-US" sz="20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032600441"/>
              </p:ext>
            </p:extLst>
          </p:nvPr>
        </p:nvGraphicFramePr>
        <p:xfrm>
          <a:off x="3276600" y="2914985"/>
          <a:ext cx="4503844" cy="1096711"/>
        </p:xfrm>
        <a:graphic>
          <a:graphicData uri="http://schemas.openxmlformats.org/drawingml/2006/table">
            <a:tbl>
              <a:tblPr firstRow="1" bandRow="1">
                <a:tableStyleId>{5C22544A-7EE6-4342-B048-85BDC9FD1C3A}</a:tableStyleId>
              </a:tblPr>
              <a:tblGrid>
                <a:gridCol w="716024">
                  <a:extLst>
                    <a:ext uri="{9D8B030D-6E8A-4147-A177-3AD203B41FA5}">
                      <a16:colId xmlns:a16="http://schemas.microsoft.com/office/drawing/2014/main" val="4077699275"/>
                    </a:ext>
                  </a:extLst>
                </a:gridCol>
                <a:gridCol w="731776">
                  <a:extLst>
                    <a:ext uri="{9D8B030D-6E8A-4147-A177-3AD203B41FA5}">
                      <a16:colId xmlns:a16="http://schemas.microsoft.com/office/drawing/2014/main" val="1037141841"/>
                    </a:ext>
                  </a:extLst>
                </a:gridCol>
                <a:gridCol w="685800">
                  <a:extLst>
                    <a:ext uri="{9D8B030D-6E8A-4147-A177-3AD203B41FA5}">
                      <a16:colId xmlns:a16="http://schemas.microsoft.com/office/drawing/2014/main" val="1916374065"/>
                    </a:ext>
                  </a:extLst>
                </a:gridCol>
                <a:gridCol w="762000">
                  <a:extLst>
                    <a:ext uri="{9D8B030D-6E8A-4147-A177-3AD203B41FA5}">
                      <a16:colId xmlns:a16="http://schemas.microsoft.com/office/drawing/2014/main" val="679892207"/>
                    </a:ext>
                  </a:extLst>
                </a:gridCol>
                <a:gridCol w="1608244">
                  <a:extLst>
                    <a:ext uri="{9D8B030D-6E8A-4147-A177-3AD203B41FA5}">
                      <a16:colId xmlns:a16="http://schemas.microsoft.com/office/drawing/2014/main" val="21233743"/>
                    </a:ext>
                  </a:extLst>
                </a:gridCol>
              </a:tblGrid>
              <a:tr h="239075">
                <a:tc>
                  <a:txBody>
                    <a:bodyPr/>
                    <a:lstStyle/>
                    <a:p>
                      <a:pPr algn="ctr"/>
                      <a:endParaRPr lang="en-US" sz="1050" dirty="0">
                        <a:latin typeface="Times New Roman" panose="02020603050405020304" pitchFamily="18" charset="0"/>
                        <a:cs typeface="Times New Roman" panose="02020603050405020304" pitchFamily="18" charset="0"/>
                      </a:endParaRPr>
                    </a:p>
                  </a:txBody>
                  <a:tcPr anchor="ctr"/>
                </a:tc>
                <a:tc>
                  <a:txBody>
                    <a:bodyPr/>
                    <a:lstStyle/>
                    <a:p>
                      <a:pPr algn="ctr"/>
                      <a:r>
                        <a:rPr lang="en-US" sz="1050" dirty="0">
                          <a:latin typeface="Times New Roman" panose="02020603050405020304" pitchFamily="18" charset="0"/>
                          <a:cs typeface="Times New Roman" panose="02020603050405020304" pitchFamily="18" charset="0"/>
                        </a:rPr>
                        <a:t>12/31/18</a:t>
                      </a:r>
                    </a:p>
                  </a:txBody>
                  <a:tcPr anchor="ctr"/>
                </a:tc>
                <a:tc>
                  <a:txBody>
                    <a:bodyPr/>
                    <a:lstStyle/>
                    <a:p>
                      <a:pPr algn="ctr"/>
                      <a:r>
                        <a:rPr lang="en-US" sz="1050" dirty="0">
                          <a:latin typeface="Times New Roman" panose="02020603050405020304" pitchFamily="18" charset="0"/>
                          <a:cs typeface="Times New Roman" panose="02020603050405020304" pitchFamily="18" charset="0"/>
                        </a:rPr>
                        <a:t>12/31/19</a:t>
                      </a:r>
                    </a:p>
                  </a:txBody>
                  <a:tcPr anchor="ctr"/>
                </a:tc>
                <a:tc>
                  <a:txBody>
                    <a:bodyPr/>
                    <a:lstStyle/>
                    <a:p>
                      <a:pPr algn="ctr"/>
                      <a:r>
                        <a:rPr lang="en-US" sz="1050" baseline="0" dirty="0">
                          <a:solidFill>
                            <a:schemeClr val="bg1"/>
                          </a:solidFill>
                          <a:latin typeface="Times New Roman" panose="02020603050405020304" pitchFamily="18" charset="0"/>
                          <a:cs typeface="Times New Roman" panose="02020603050405020304" pitchFamily="18" charset="0"/>
                        </a:rPr>
                        <a:t>12/31/20*</a:t>
                      </a:r>
                    </a:p>
                  </a:txBody>
                  <a:tcPr anchor="ctr">
                    <a:solidFill>
                      <a:schemeClr val="accent1"/>
                    </a:solidFill>
                  </a:tcPr>
                </a:tc>
                <a:tc>
                  <a:txBody>
                    <a:bodyPr/>
                    <a:lstStyle/>
                    <a:p>
                      <a:pPr algn="ctr"/>
                      <a:r>
                        <a:rPr lang="en-US" sz="1050" dirty="0">
                          <a:latin typeface="Times New Roman" panose="02020603050405020304" pitchFamily="18" charset="0"/>
                          <a:cs typeface="Times New Roman" panose="02020603050405020304" pitchFamily="18" charset="0"/>
                        </a:rPr>
                        <a:t>Current Year Change*</a:t>
                      </a:r>
                    </a:p>
                  </a:txBody>
                  <a:tcPr anchor="ctr"/>
                </a:tc>
                <a:extLst>
                  <a:ext uri="{0D108BD9-81ED-4DB2-BD59-A6C34878D82A}">
                    <a16:rowId xmlns:a16="http://schemas.microsoft.com/office/drawing/2014/main" val="44340583"/>
                  </a:ext>
                </a:extLst>
              </a:tr>
              <a:tr h="239075">
                <a:tc>
                  <a:txBody>
                    <a:bodyPr/>
                    <a:lstStyle/>
                    <a:p>
                      <a:pPr algn="ctr"/>
                      <a:r>
                        <a:rPr lang="en-US" sz="1050" dirty="0">
                          <a:latin typeface="Times New Roman" panose="02020603050405020304" pitchFamily="18" charset="0"/>
                          <a:cs typeface="Times New Roman" panose="02020603050405020304" pitchFamily="18" charset="0"/>
                        </a:rPr>
                        <a:t>RCCF</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50</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66</a:t>
                      </a:r>
                    </a:p>
                  </a:txBody>
                  <a:tcPr anchor="ctr">
                    <a:solidFill>
                      <a:schemeClr val="accent1">
                        <a:lumMod val="20000"/>
                        <a:lumOff val="80000"/>
                      </a:schemeClr>
                    </a:solidFill>
                  </a:tcPr>
                </a:tc>
                <a:tc>
                  <a:txBody>
                    <a:bodyPr/>
                    <a:lstStyle/>
                    <a:p>
                      <a:pPr marL="0" algn="ctr" defTabSz="457200" rtl="0" eaLnBrk="1" latinLnBrk="0" hangingPunct="1"/>
                      <a:r>
                        <a:rPr lang="en-US" sz="1050" kern="1200" dirty="0">
                          <a:solidFill>
                            <a:schemeClr val="dk1"/>
                          </a:solidFill>
                          <a:latin typeface="Times New Roman" panose="02020603050405020304" pitchFamily="18" charset="0"/>
                          <a:ea typeface="+mn-ea"/>
                          <a:cs typeface="Times New Roman" panose="02020603050405020304" pitchFamily="18" charset="0"/>
                        </a:rPr>
                        <a:t>58</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12%</a:t>
                      </a:r>
                      <a:r>
                        <a:rPr lang="en-US" sz="1050" baseline="0" dirty="0">
                          <a:latin typeface="Times New Roman" panose="02020603050405020304" pitchFamily="18" charset="0"/>
                          <a:cs typeface="Times New Roman" panose="02020603050405020304" pitchFamily="18" charset="0"/>
                        </a:rPr>
                        <a:t> decrease</a:t>
                      </a:r>
                      <a:endParaRPr lang="en-US" sz="1050"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3461951339"/>
                  </a:ext>
                </a:extLst>
              </a:tr>
              <a:tr h="246319">
                <a:tc>
                  <a:txBody>
                    <a:bodyPr/>
                    <a:lstStyle/>
                    <a:p>
                      <a:pPr algn="ctr"/>
                      <a:r>
                        <a:rPr lang="en-US" sz="1050" dirty="0">
                          <a:latin typeface="Times New Roman" panose="02020603050405020304" pitchFamily="18" charset="0"/>
                          <a:cs typeface="Times New Roman" panose="02020603050405020304" pitchFamily="18" charset="0"/>
                        </a:rPr>
                        <a:t>Group</a:t>
                      </a:r>
                    </a:p>
                  </a:txBody>
                  <a:tcPr anchor="ctr">
                    <a:solidFill>
                      <a:schemeClr val="accent1">
                        <a:lumMod val="40000"/>
                        <a:lumOff val="6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53</a:t>
                      </a:r>
                    </a:p>
                  </a:txBody>
                  <a:tcPr anchor="ctr">
                    <a:solidFill>
                      <a:schemeClr val="accent1">
                        <a:lumMod val="40000"/>
                        <a:lumOff val="6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24</a:t>
                      </a:r>
                    </a:p>
                  </a:txBody>
                  <a:tcPr anchor="ctr">
                    <a:solidFill>
                      <a:schemeClr val="accent1">
                        <a:lumMod val="40000"/>
                        <a:lumOff val="6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10</a:t>
                      </a:r>
                    </a:p>
                  </a:txBody>
                  <a:tcPr anchor="ctr">
                    <a:solidFill>
                      <a:schemeClr val="accent1">
                        <a:lumMod val="40000"/>
                        <a:lumOff val="6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58% decrease</a:t>
                      </a:r>
                    </a:p>
                  </a:txBody>
                  <a:tcPr anchor="ctr">
                    <a:solidFill>
                      <a:schemeClr val="accent1">
                        <a:lumMod val="40000"/>
                        <a:lumOff val="60000"/>
                      </a:schemeClr>
                    </a:solidFill>
                  </a:tcPr>
                </a:tc>
                <a:extLst>
                  <a:ext uri="{0D108BD9-81ED-4DB2-BD59-A6C34878D82A}">
                    <a16:rowId xmlns:a16="http://schemas.microsoft.com/office/drawing/2014/main" val="360283185"/>
                  </a:ext>
                </a:extLst>
              </a:tr>
              <a:tr h="342331">
                <a:tc>
                  <a:txBody>
                    <a:bodyPr/>
                    <a:lstStyle/>
                    <a:p>
                      <a:pPr algn="ctr"/>
                      <a:r>
                        <a:rPr lang="en-US" sz="1050" dirty="0">
                          <a:latin typeface="Times New Roman" panose="02020603050405020304" pitchFamily="18" charset="0"/>
                          <a:cs typeface="Times New Roman" panose="02020603050405020304" pitchFamily="18" charset="0"/>
                        </a:rPr>
                        <a:t>Total CC</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103</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90</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68</a:t>
                      </a:r>
                    </a:p>
                  </a:txBody>
                  <a:tcPr anchor="ctr">
                    <a:solidFill>
                      <a:schemeClr val="accent1">
                        <a:lumMod val="20000"/>
                        <a:lumOff val="80000"/>
                      </a:schemeClr>
                    </a:solidFill>
                  </a:tcPr>
                </a:tc>
                <a:tc>
                  <a:txBody>
                    <a:bodyPr/>
                    <a:lstStyle/>
                    <a:p>
                      <a:pPr algn="ctr"/>
                      <a:r>
                        <a:rPr lang="en-US" sz="1050" dirty="0">
                          <a:latin typeface="Times New Roman" panose="02020603050405020304" pitchFamily="18" charset="0"/>
                          <a:cs typeface="Times New Roman" panose="02020603050405020304" pitchFamily="18" charset="0"/>
                        </a:rPr>
                        <a:t>24% decrease</a:t>
                      </a:r>
                    </a:p>
                  </a:txBody>
                  <a:tcPr anchor="ctr">
                    <a:solidFill>
                      <a:schemeClr val="accent1">
                        <a:lumMod val="20000"/>
                        <a:lumOff val="80000"/>
                      </a:schemeClr>
                    </a:solidFill>
                  </a:tcPr>
                </a:tc>
                <a:extLst>
                  <a:ext uri="{0D108BD9-81ED-4DB2-BD59-A6C34878D82A}">
                    <a16:rowId xmlns:a16="http://schemas.microsoft.com/office/drawing/2014/main" val="375824523"/>
                  </a:ext>
                </a:extLst>
              </a:tr>
            </a:tbl>
          </a:graphicData>
        </a:graphic>
      </p:graphicFrame>
      <p:sp>
        <p:nvSpPr>
          <p:cNvPr id="13" name="TextBox 12">
            <a:extLst>
              <a:ext uri="{FF2B5EF4-FFF2-40B4-BE49-F238E27FC236}">
                <a16:creationId xmlns:a16="http://schemas.microsoft.com/office/drawing/2014/main" id="{630E61E4-09DB-4917-8B67-9AAEACED1277}"/>
              </a:ext>
            </a:extLst>
          </p:cNvPr>
          <p:cNvSpPr txBox="1"/>
          <p:nvPr/>
        </p:nvSpPr>
        <p:spPr>
          <a:xfrm>
            <a:off x="3208368" y="3971757"/>
            <a:ext cx="1667522"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*indicates projected figures</a:t>
            </a:r>
          </a:p>
        </p:txBody>
      </p:sp>
      <p:sp>
        <p:nvSpPr>
          <p:cNvPr id="3" name="Footer Placeholder 2">
            <a:extLst>
              <a:ext uri="{FF2B5EF4-FFF2-40B4-BE49-F238E27FC236}">
                <a16:creationId xmlns:a16="http://schemas.microsoft.com/office/drawing/2014/main" id="{A4C26C4A-FECD-4E7B-B930-5A71A9E04FD4}"/>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66360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23289" y="1439076"/>
            <a:ext cx="7967663" cy="467673"/>
          </a:xfrm>
          <a:noFill/>
        </p:spPr>
        <p:txBody>
          <a:bodyPr anchor="t">
            <a:normAutofit/>
          </a:bodyPr>
          <a:lstStyle/>
          <a:p>
            <a:pPr marL="0" indent="0" algn="ctr">
              <a:lnSpc>
                <a:spcPct val="90000"/>
              </a:lnSpc>
              <a:buNone/>
            </a:pPr>
            <a:r>
              <a:rPr lang="en-US" sz="1900" dirty="0">
                <a:latin typeface="Times New Roman" panose="02020603050405020304" pitchFamily="18" charset="0"/>
                <a:cs typeface="Times New Roman" panose="02020603050405020304" pitchFamily="18" charset="0"/>
              </a:rPr>
              <a:t>Infants and Toddlers:  Most Vulnerable</a:t>
            </a:r>
          </a:p>
          <a:p>
            <a:pPr marL="0" indent="0">
              <a:lnSpc>
                <a:spcPct val="90000"/>
              </a:lnSpc>
              <a:buNone/>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0" indent="0">
              <a:lnSpc>
                <a:spcPct val="90000"/>
              </a:lnSpc>
              <a:spcBef>
                <a:spcPts val="0"/>
              </a:spcBef>
              <a:spcAft>
                <a:spcPts val="0"/>
              </a:spcAft>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154289" y="6108172"/>
            <a:ext cx="427833" cy="365125"/>
          </a:xfrm>
        </p:spPr>
        <p:txBody>
          <a:bodyPr/>
          <a:lstStyle/>
          <a:p>
            <a:fld id="{D4B5ADC2-7248-4799-8E52-477E151C3EE9}" type="slidenum">
              <a:rPr lang="en-US" sz="1400" b="1" smtClean="0">
                <a:latin typeface="Times New Roman" panose="02020603050405020304" pitchFamily="18" charset="0"/>
              </a:rPr>
              <a:pPr/>
              <a:t>18</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12" name="Rectangle 2"/>
          <p:cNvSpPr txBox="1">
            <a:spLocks/>
          </p:cNvSpPr>
          <p:nvPr/>
        </p:nvSpPr>
        <p:spPr>
          <a:xfrm>
            <a:off x="905001" y="1875554"/>
            <a:ext cx="7967804" cy="4232619"/>
          </a:xfrm>
          <a:prstGeom prst="rect">
            <a:avLst/>
          </a:prstGeom>
          <a:noFill/>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0"/>
              </a:spcBef>
              <a:spcAft>
                <a:spcPts val="0"/>
              </a:spcAft>
            </a:pPr>
            <a:r>
              <a:rPr lang="en-US" sz="1900" b="1" dirty="0">
                <a:latin typeface="Times New Roman" panose="02020603050405020304" pitchFamily="18" charset="0"/>
                <a:cs typeface="Times New Roman" panose="02020603050405020304" pitchFamily="18" charset="0"/>
              </a:rPr>
              <a:t>Zero to Three Teams</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Infants and toddlers are our most vulnerable population.  Specialized programing, training and teams with expertise have been developed to help ensure a high-level, best practice approach to better ensure safety</a:t>
            </a:r>
          </a:p>
          <a:p>
            <a:pPr>
              <a:spcBef>
                <a:spcPts val="600"/>
              </a:spcBef>
              <a:spcAft>
                <a:spcPts val="0"/>
              </a:spcAft>
            </a:pPr>
            <a:r>
              <a:rPr lang="en-US" sz="1900" b="1" dirty="0">
                <a:latin typeface="Times New Roman" panose="02020603050405020304" pitchFamily="18" charset="0"/>
                <a:cs typeface="Times New Roman" panose="02020603050405020304" pitchFamily="18" charset="0"/>
              </a:rPr>
              <a:t>Structure</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Two dedicated Intake teams</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Two dedicated Ongoing teams</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Two Nurse Practitioners, contracted through Peak Vista</a:t>
            </a:r>
          </a:p>
          <a:p>
            <a:pPr>
              <a:spcBef>
                <a:spcPts val="600"/>
              </a:spcBef>
              <a:spcAft>
                <a:spcPts val="0"/>
              </a:spcAft>
            </a:pPr>
            <a:r>
              <a:rPr lang="en-US" sz="1900" b="1" dirty="0">
                <a:latin typeface="Times New Roman" panose="02020603050405020304" pitchFamily="18" charset="0"/>
                <a:cs typeface="Times New Roman" panose="02020603050405020304" pitchFamily="18" charset="0"/>
              </a:rPr>
              <a:t>Programming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Well baby court</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Medical connections and possible co-location</a:t>
            </a:r>
          </a:p>
          <a:p>
            <a:pPr>
              <a:spcBef>
                <a:spcPts val="600"/>
              </a:spcBef>
              <a:spcAft>
                <a:spcPts val="0"/>
              </a:spcAft>
            </a:pPr>
            <a:r>
              <a:rPr lang="en-US" sz="1900" b="1" dirty="0">
                <a:latin typeface="Times New Roman" panose="02020603050405020304" pitchFamily="18" charset="0"/>
                <a:cs typeface="Times New Roman" panose="02020603050405020304" pitchFamily="18" charset="0"/>
              </a:rPr>
              <a:t>Training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Substance abuse specific (CAC) - pending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Early childhood development</a:t>
            </a:r>
          </a:p>
          <a:p>
            <a:pPr marL="0" indent="0">
              <a:lnSpc>
                <a:spcPct val="90000"/>
              </a:lnSpc>
              <a:spcBef>
                <a:spcPts val="600"/>
              </a:spcBef>
              <a:buNone/>
            </a:pPr>
            <a:endParaRPr lang="en-US" sz="1900" b="1" dirty="0">
              <a:solidFill>
                <a:schemeClr val="accent1"/>
              </a:solidFill>
              <a:latin typeface="Times New Roman" panose="02020603050405020304" pitchFamily="18" charset="0"/>
              <a:cs typeface="Times New Roman" panose="02020603050405020304" pitchFamily="18" charset="0"/>
            </a:endParaRPr>
          </a:p>
          <a:p>
            <a:pPr marL="0" indent="0">
              <a:buFont typeface="Arial"/>
              <a:buNone/>
            </a:pPr>
            <a:endParaRPr lang="en-US" sz="20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9FE5D195-9F90-4974-ACEB-7E11C7D245CE}"/>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950255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05001" y="1452851"/>
            <a:ext cx="7967663" cy="467673"/>
          </a:xfrm>
          <a:noFill/>
        </p:spPr>
        <p:txBody>
          <a:bodyPr anchor="t">
            <a:normAutofit/>
          </a:bodyPr>
          <a:lstStyle/>
          <a:p>
            <a:pPr marL="0" indent="0" algn="ctr">
              <a:lnSpc>
                <a:spcPct val="90000"/>
              </a:lnSpc>
              <a:buNone/>
            </a:pPr>
            <a:r>
              <a:rPr lang="en-US" sz="1900" dirty="0">
                <a:latin typeface="Times New Roman" panose="02020603050405020304" pitchFamily="18" charset="0"/>
                <a:cs typeface="Times New Roman" panose="02020603050405020304" pitchFamily="18" charset="0"/>
              </a:rPr>
              <a:t>Substance Abuse:  Most Chronic</a:t>
            </a:r>
          </a:p>
          <a:p>
            <a:pPr marL="0" indent="0">
              <a:lnSpc>
                <a:spcPct val="90000"/>
              </a:lnSpc>
              <a:buNone/>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0" indent="0">
              <a:lnSpc>
                <a:spcPct val="90000"/>
              </a:lnSpc>
              <a:spcBef>
                <a:spcPts val="0"/>
              </a:spcBef>
              <a:spcAft>
                <a:spcPts val="0"/>
              </a:spcAft>
              <a:buNone/>
            </a:pPr>
            <a:endParaRPr lang="en-US" sz="1400" b="1"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30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6557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0" indent="0">
              <a:lnSpc>
                <a:spcPct val="90000"/>
              </a:lnSpc>
              <a:buNone/>
            </a:pPr>
            <a:endParaRPr lang="en-US" sz="19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191234" y="6108173"/>
            <a:ext cx="427833" cy="365125"/>
          </a:xfrm>
        </p:spPr>
        <p:txBody>
          <a:bodyPr/>
          <a:lstStyle/>
          <a:p>
            <a:fld id="{D4B5ADC2-7248-4799-8E52-477E151C3EE9}" type="slidenum">
              <a:rPr lang="en-US" sz="1400" b="1" smtClean="0">
                <a:latin typeface="Times New Roman" panose="02020603050405020304" pitchFamily="18" charset="0"/>
              </a:rPr>
              <a:pPr/>
              <a:t>19</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Children, Youth and Family Services </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12" name="Rectangle 2"/>
          <p:cNvSpPr txBox="1">
            <a:spLocks/>
          </p:cNvSpPr>
          <p:nvPr/>
        </p:nvSpPr>
        <p:spPr>
          <a:xfrm>
            <a:off x="904860" y="1889759"/>
            <a:ext cx="7967804" cy="4697957"/>
          </a:xfrm>
          <a:prstGeom prst="rect">
            <a:avLst/>
          </a:prstGeom>
          <a:noFill/>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0"/>
              </a:spcBef>
              <a:spcAft>
                <a:spcPts val="0"/>
              </a:spcAft>
            </a:pPr>
            <a:r>
              <a:rPr lang="en-US" sz="1900" b="1" dirty="0">
                <a:latin typeface="Times New Roman" panose="02020603050405020304" pitchFamily="18" charset="0"/>
                <a:cs typeface="Times New Roman" panose="02020603050405020304" pitchFamily="18" charset="0"/>
              </a:rPr>
              <a:t>Family Treatment Drug Court Programming, Moving In-House</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Substance abuse issues are a chronic and consistent concern for child safety.  The 4th Judicial District’s evidence-based Family Treatment Drug Court program moved in-house.  This move will create cost-savings and efficiencies in services for families</a:t>
            </a:r>
          </a:p>
          <a:p>
            <a:pPr>
              <a:spcBef>
                <a:spcPts val="0"/>
              </a:spcBef>
              <a:spcAft>
                <a:spcPts val="0"/>
              </a:spcAft>
            </a:pPr>
            <a:r>
              <a:rPr lang="en-US" sz="1900" b="1" dirty="0">
                <a:latin typeface="Times New Roman" panose="02020603050405020304" pitchFamily="18" charset="0"/>
                <a:cs typeface="Times New Roman" panose="02020603050405020304" pitchFamily="18" charset="0"/>
              </a:rPr>
              <a:t>Structure</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Four dedicated teams</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In-home service providers</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Efficient use of Medicaid contracted providers</a:t>
            </a:r>
          </a:p>
          <a:p>
            <a:pPr>
              <a:spcBef>
                <a:spcPts val="0"/>
              </a:spcBef>
              <a:spcAft>
                <a:spcPts val="0"/>
              </a:spcAft>
            </a:pPr>
            <a:r>
              <a:rPr lang="en-US" sz="1900" b="1" dirty="0">
                <a:latin typeface="Times New Roman" panose="02020603050405020304" pitchFamily="18" charset="0"/>
                <a:cs typeface="Times New Roman" panose="02020603050405020304" pitchFamily="18" charset="0"/>
              </a:rPr>
              <a:t>Programming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Family Treatment Drug Court</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Multidisciplinary teams</a:t>
            </a:r>
          </a:p>
          <a:p>
            <a:pPr>
              <a:spcBef>
                <a:spcPts val="0"/>
              </a:spcBef>
              <a:spcAft>
                <a:spcPts val="0"/>
              </a:spcAft>
            </a:pPr>
            <a:r>
              <a:rPr lang="en-US" sz="1900" b="1" dirty="0">
                <a:latin typeface="Times New Roman" panose="02020603050405020304" pitchFamily="18" charset="0"/>
                <a:cs typeface="Times New Roman" panose="02020603050405020304" pitchFamily="18" charset="0"/>
              </a:rPr>
              <a:t>Training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Substance abuse specific (CAC) - pending</a:t>
            </a:r>
          </a:p>
          <a:p>
            <a:pPr marL="514350" indent="-230188">
              <a:spcBef>
                <a:spcPts val="60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Early childhood development</a:t>
            </a:r>
          </a:p>
          <a:p>
            <a:pPr marL="0" indent="0">
              <a:lnSpc>
                <a:spcPct val="90000"/>
              </a:lnSpc>
              <a:spcBef>
                <a:spcPts val="600"/>
              </a:spcBef>
              <a:buNone/>
            </a:pPr>
            <a:endParaRPr lang="en-US" sz="1900" b="1"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743200" algn="l"/>
              </a:tabLst>
            </a:pPr>
            <a:endParaRPr lang="en-US" sz="1400" dirty="0">
              <a:solidFill>
                <a:prstClr val="black"/>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2570163" algn="l"/>
              </a:tabLst>
            </a:pPr>
            <a:endParaRPr lang="en-US" sz="1400" dirty="0">
              <a:latin typeface="Times New Roman" panose="02020603050405020304" pitchFamily="18" charset="0"/>
              <a:cs typeface="Times New Roman" panose="02020603050405020304" pitchFamily="18" charset="0"/>
            </a:endParaRPr>
          </a:p>
          <a:p>
            <a:pPr marL="0" indent="0">
              <a:lnSpc>
                <a:spcPct val="90000"/>
              </a:lnSpc>
              <a:buFont typeface="Arial"/>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Font typeface="Arial"/>
              <a:buNone/>
            </a:pPr>
            <a:endParaRPr lang="en-US" sz="20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C1A8767-A6D6-46F6-8701-D3C92D5D35C6}"/>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r>
              <a:rPr lang="en-US" dirty="0"/>
              <a:t>								</a:t>
            </a:r>
          </a:p>
        </p:txBody>
      </p:sp>
    </p:spTree>
    <p:extLst>
      <p:ext uri="{BB962C8B-B14F-4D97-AF65-F5344CB8AC3E}">
        <p14:creationId xmlns:p14="http://schemas.microsoft.com/office/powerpoint/2010/main" val="29225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sp>
        <p:nvSpPr>
          <p:cNvPr id="4" name="Slide Number Placeholder 3"/>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7" name="TextBox 6"/>
          <p:cNvSpPr txBox="1"/>
          <p:nvPr/>
        </p:nvSpPr>
        <p:spPr>
          <a:xfrm>
            <a:off x="982132" y="1226969"/>
            <a:ext cx="7704667" cy="646331"/>
          </a:xfrm>
          <a:prstGeom prst="rect">
            <a:avLst/>
          </a:prstGeom>
          <a:noFill/>
        </p:spPr>
        <p:txBody>
          <a:bodyPr wrap="square" rtlCol="0">
            <a:spAutoFit/>
          </a:bodyPr>
          <a:lstStyle/>
          <a:p>
            <a:r>
              <a:rPr lang="en-US" sz="1200" b="1" dirty="0">
                <a:solidFill>
                  <a:prstClr val="black"/>
                </a:solidFill>
                <a:latin typeface="Times New Roman" panose="02020603050405020304" pitchFamily="18" charset="0"/>
                <a:cs typeface="Times New Roman" panose="02020603050405020304" pitchFamily="18" charset="0"/>
              </a:rPr>
              <a:t>Note</a:t>
            </a:r>
            <a:r>
              <a:rPr lang="en-US" sz="1200" dirty="0">
                <a:solidFill>
                  <a:prstClr val="black"/>
                </a:solidFill>
                <a:latin typeface="Times New Roman" panose="02020603050405020304" pitchFamily="18" charset="0"/>
                <a:cs typeface="Times New Roman" panose="02020603050405020304" pitchFamily="18" charset="0"/>
              </a:rPr>
              <a:t>:</a:t>
            </a:r>
          </a:p>
          <a:p>
            <a:r>
              <a:rPr lang="en-US" sz="1200" dirty="0">
                <a:solidFill>
                  <a:prstClr val="black"/>
                </a:solidFill>
                <a:latin typeface="Times New Roman" panose="02020603050405020304" pitchFamily="18" charset="0"/>
                <a:cs typeface="Times New Roman" panose="02020603050405020304" pitchFamily="18" charset="0"/>
              </a:rPr>
              <a:t>Administration includes department Executive Director, Deputy Director, and Program Directors.  All other areas include other leadership positions, full-time employees as well as part-time positions.</a:t>
            </a:r>
          </a:p>
        </p:txBody>
      </p:sp>
      <p:grpSp>
        <p:nvGrpSpPr>
          <p:cNvPr id="11" name="Group 10"/>
          <p:cNvGrpSpPr/>
          <p:nvPr/>
        </p:nvGrpSpPr>
        <p:grpSpPr>
          <a:xfrm>
            <a:off x="3756106" y="2294500"/>
            <a:ext cx="1747598" cy="748995"/>
            <a:chOff x="4179364" y="3167308"/>
            <a:chExt cx="785271" cy="523384"/>
          </a:xfrm>
        </p:grpSpPr>
        <p:sp>
          <p:nvSpPr>
            <p:cNvPr id="12" name="Rounded Rectangle 11"/>
            <p:cNvSpPr/>
            <p:nvPr/>
          </p:nvSpPr>
          <p:spPr>
            <a:xfrm>
              <a:off x="4179364" y="3167308"/>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3" name="Group 12"/>
            <p:cNvGrpSpPr/>
            <p:nvPr/>
          </p:nvGrpSpPr>
          <p:grpSpPr>
            <a:xfrm>
              <a:off x="4257890" y="3241909"/>
              <a:ext cx="706745" cy="448783"/>
              <a:chOff x="38778" y="1560896"/>
              <a:chExt cx="706745" cy="448783"/>
            </a:xfrm>
          </p:grpSpPr>
          <p:sp>
            <p:nvSpPr>
              <p:cNvPr id="14" name="Rounded Rectangle 13"/>
              <p:cNvSpPr/>
              <p:nvPr/>
            </p:nvSpPr>
            <p:spPr>
              <a:xfrm>
                <a:off x="38778" y="1560896"/>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ounded Rectangle 5"/>
              <p:cNvSpPr txBox="1"/>
              <p:nvPr/>
            </p:nvSpPr>
            <p:spPr>
              <a:xfrm>
                <a:off x="51922" y="1574040"/>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2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Department of Human Services</a:t>
                </a:r>
              </a:p>
              <a:p>
                <a:pPr algn="ctr" defTabSz="266700">
                  <a:lnSpc>
                    <a:spcPct val="90000"/>
                  </a:lnSpc>
                  <a:spcBef>
                    <a:spcPct val="0"/>
                  </a:spcBef>
                  <a:spcAft>
                    <a:spcPct val="35000"/>
                  </a:spcAft>
                </a:pPr>
                <a:r>
                  <a:rPr lang="en-US" sz="12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705</a:t>
                </a:r>
              </a:p>
            </p:txBody>
          </p:sp>
        </p:grpSp>
      </p:grpSp>
      <p:grpSp>
        <p:nvGrpSpPr>
          <p:cNvPr id="16" name="Group 15"/>
          <p:cNvGrpSpPr/>
          <p:nvPr/>
        </p:nvGrpSpPr>
        <p:grpSpPr>
          <a:xfrm>
            <a:off x="4073340" y="3159783"/>
            <a:ext cx="1170991" cy="834823"/>
            <a:chOff x="5867400" y="2133600"/>
            <a:chExt cx="785272" cy="523384"/>
          </a:xfrm>
        </p:grpSpPr>
        <p:sp>
          <p:nvSpPr>
            <p:cNvPr id="17" name="Rounded Rectangle 16"/>
            <p:cNvSpPr/>
            <p:nvPr/>
          </p:nvSpPr>
          <p:spPr>
            <a:xfrm>
              <a:off x="5867400" y="2133600"/>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8" name="Group 17"/>
            <p:cNvGrpSpPr/>
            <p:nvPr/>
          </p:nvGrpSpPr>
          <p:grpSpPr>
            <a:xfrm>
              <a:off x="5945927" y="2208201"/>
              <a:ext cx="706745" cy="448783"/>
              <a:chOff x="946559" y="2012390"/>
              <a:chExt cx="706745" cy="448783"/>
            </a:xfrm>
          </p:grpSpPr>
          <p:sp>
            <p:nvSpPr>
              <p:cNvPr id="19" name="Rounded Rectangle 18"/>
              <p:cNvSpPr/>
              <p:nvPr/>
            </p:nvSpPr>
            <p:spPr>
              <a:xfrm>
                <a:off x="9465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ounded Rectangle 5"/>
              <p:cNvSpPr txBox="1"/>
              <p:nvPr/>
            </p:nvSpPr>
            <p:spPr>
              <a:xfrm>
                <a:off x="9597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Administration</a:t>
                </a:r>
                <a:b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b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6</a:t>
                </a:r>
              </a:p>
            </p:txBody>
          </p:sp>
        </p:grpSp>
      </p:grpSp>
      <p:grpSp>
        <p:nvGrpSpPr>
          <p:cNvPr id="31" name="Group 30"/>
          <p:cNvGrpSpPr/>
          <p:nvPr/>
        </p:nvGrpSpPr>
        <p:grpSpPr>
          <a:xfrm>
            <a:off x="3849717" y="4121236"/>
            <a:ext cx="1479792" cy="1159042"/>
            <a:chOff x="4179364" y="3167308"/>
            <a:chExt cx="785272" cy="523384"/>
          </a:xfrm>
        </p:grpSpPr>
        <p:sp>
          <p:nvSpPr>
            <p:cNvPr id="32" name="Rounded Rectangle 31"/>
            <p:cNvSpPr/>
            <p:nvPr/>
          </p:nvSpPr>
          <p:spPr>
            <a:xfrm>
              <a:off x="4179364" y="3167308"/>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33" name="Group 32"/>
            <p:cNvGrpSpPr/>
            <p:nvPr/>
          </p:nvGrpSpPr>
          <p:grpSpPr>
            <a:xfrm>
              <a:off x="4257891" y="3241909"/>
              <a:ext cx="706745" cy="448783"/>
              <a:chOff x="3537959" y="2012390"/>
              <a:chExt cx="706745" cy="448783"/>
            </a:xfrm>
          </p:grpSpPr>
          <p:sp>
            <p:nvSpPr>
              <p:cNvPr id="34" name="Rounded Rectangle 33"/>
              <p:cNvSpPr/>
              <p:nvPr/>
            </p:nvSpPr>
            <p:spPr>
              <a:xfrm>
                <a:off x="35379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5" name="Rounded Rectangle 5"/>
              <p:cNvSpPr txBox="1"/>
              <p:nvPr/>
            </p:nvSpPr>
            <p:spPr>
              <a:xfrm>
                <a:off x="35511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Children, Youth and Family Services</a:t>
                </a:r>
              </a:p>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381</a:t>
                </a:r>
              </a:p>
            </p:txBody>
          </p:sp>
        </p:grpSp>
      </p:grpSp>
      <p:grpSp>
        <p:nvGrpSpPr>
          <p:cNvPr id="36" name="Group 35"/>
          <p:cNvGrpSpPr/>
          <p:nvPr/>
        </p:nvGrpSpPr>
        <p:grpSpPr>
          <a:xfrm>
            <a:off x="2258704" y="4121236"/>
            <a:ext cx="1479794" cy="1159044"/>
            <a:chOff x="4179363" y="3167307"/>
            <a:chExt cx="785273" cy="523385"/>
          </a:xfrm>
        </p:grpSpPr>
        <p:sp>
          <p:nvSpPr>
            <p:cNvPr id="37" name="Rounded Rectangle 36"/>
            <p:cNvSpPr/>
            <p:nvPr/>
          </p:nvSpPr>
          <p:spPr>
            <a:xfrm>
              <a:off x="4179363" y="3167307"/>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38" name="Group 37"/>
            <p:cNvGrpSpPr/>
            <p:nvPr/>
          </p:nvGrpSpPr>
          <p:grpSpPr>
            <a:xfrm>
              <a:off x="4257891" y="3241909"/>
              <a:ext cx="706745" cy="448783"/>
              <a:chOff x="4401759" y="2012390"/>
              <a:chExt cx="706745" cy="448783"/>
            </a:xfrm>
          </p:grpSpPr>
          <p:sp>
            <p:nvSpPr>
              <p:cNvPr id="39" name="Rounded Rectangle 38"/>
              <p:cNvSpPr/>
              <p:nvPr/>
            </p:nvSpPr>
            <p:spPr>
              <a:xfrm>
                <a:off x="44017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ounded Rectangle 5"/>
              <p:cNvSpPr txBox="1"/>
              <p:nvPr/>
            </p:nvSpPr>
            <p:spPr>
              <a:xfrm>
                <a:off x="44149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Economic and Administrative Services</a:t>
                </a:r>
                <a:b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b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156</a:t>
                </a:r>
              </a:p>
            </p:txBody>
          </p:sp>
        </p:grpSp>
      </p:grpSp>
      <p:grpSp>
        <p:nvGrpSpPr>
          <p:cNvPr id="41" name="Group 40"/>
          <p:cNvGrpSpPr/>
          <p:nvPr/>
        </p:nvGrpSpPr>
        <p:grpSpPr>
          <a:xfrm>
            <a:off x="5346222" y="4118617"/>
            <a:ext cx="1479792" cy="1159042"/>
            <a:chOff x="3325953" y="4291170"/>
            <a:chExt cx="785272" cy="523384"/>
          </a:xfrm>
        </p:grpSpPr>
        <p:sp>
          <p:nvSpPr>
            <p:cNvPr id="42" name="Rounded Rectangle 41"/>
            <p:cNvSpPr/>
            <p:nvPr/>
          </p:nvSpPr>
          <p:spPr>
            <a:xfrm>
              <a:off x="3325953" y="4291170"/>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43" name="Group 42"/>
            <p:cNvGrpSpPr/>
            <p:nvPr/>
          </p:nvGrpSpPr>
          <p:grpSpPr>
            <a:xfrm>
              <a:off x="3404480" y="4365771"/>
              <a:ext cx="706745" cy="448783"/>
              <a:chOff x="5265559" y="2012390"/>
              <a:chExt cx="706745" cy="448783"/>
            </a:xfrm>
          </p:grpSpPr>
          <p:sp>
            <p:nvSpPr>
              <p:cNvPr id="44" name="Rounded Rectangle 43"/>
              <p:cNvSpPr/>
              <p:nvPr/>
            </p:nvSpPr>
            <p:spPr>
              <a:xfrm>
                <a:off x="52655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5" name="Rounded Rectangle 5"/>
              <p:cNvSpPr txBox="1"/>
              <p:nvPr/>
            </p:nvSpPr>
            <p:spPr>
              <a:xfrm>
                <a:off x="52787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Adult and Family Services</a:t>
                </a:r>
                <a:b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b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148</a:t>
                </a:r>
              </a:p>
            </p:txBody>
          </p:sp>
        </p:grpSp>
      </p:grpSp>
      <p:grpSp>
        <p:nvGrpSpPr>
          <p:cNvPr id="46" name="Group 45"/>
          <p:cNvGrpSpPr/>
          <p:nvPr/>
        </p:nvGrpSpPr>
        <p:grpSpPr>
          <a:xfrm>
            <a:off x="669601" y="4110430"/>
            <a:ext cx="1479794" cy="1159044"/>
            <a:chOff x="4179363" y="3167307"/>
            <a:chExt cx="785273" cy="523385"/>
          </a:xfrm>
        </p:grpSpPr>
        <p:sp>
          <p:nvSpPr>
            <p:cNvPr id="47" name="Rounded Rectangle 46"/>
            <p:cNvSpPr/>
            <p:nvPr/>
          </p:nvSpPr>
          <p:spPr>
            <a:xfrm>
              <a:off x="4179363" y="3167307"/>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48" name="Group 47"/>
            <p:cNvGrpSpPr/>
            <p:nvPr/>
          </p:nvGrpSpPr>
          <p:grpSpPr>
            <a:xfrm>
              <a:off x="4257891" y="3241909"/>
              <a:ext cx="706745" cy="448783"/>
              <a:chOff x="4401759" y="2012390"/>
              <a:chExt cx="706745" cy="448783"/>
            </a:xfrm>
          </p:grpSpPr>
          <p:sp>
            <p:nvSpPr>
              <p:cNvPr id="49" name="Rounded Rectangle 48"/>
              <p:cNvSpPr/>
              <p:nvPr/>
            </p:nvSpPr>
            <p:spPr>
              <a:xfrm>
                <a:off x="44017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Rounded Rectangle 5"/>
              <p:cNvSpPr txBox="1"/>
              <p:nvPr/>
            </p:nvSpPr>
            <p:spPr>
              <a:xfrm>
                <a:off x="44149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Contract Management</a:t>
                </a:r>
                <a:b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b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8</a:t>
                </a:r>
              </a:p>
            </p:txBody>
          </p:sp>
        </p:grpSp>
      </p:grpSp>
      <p:grpSp>
        <p:nvGrpSpPr>
          <p:cNvPr id="51" name="Group 50"/>
          <p:cNvGrpSpPr/>
          <p:nvPr/>
        </p:nvGrpSpPr>
        <p:grpSpPr>
          <a:xfrm>
            <a:off x="6953948" y="4118617"/>
            <a:ext cx="1479792" cy="1159042"/>
            <a:chOff x="3325953" y="4291170"/>
            <a:chExt cx="785272" cy="523384"/>
          </a:xfrm>
        </p:grpSpPr>
        <p:sp>
          <p:nvSpPr>
            <p:cNvPr id="52" name="Rounded Rectangle 51"/>
            <p:cNvSpPr/>
            <p:nvPr/>
          </p:nvSpPr>
          <p:spPr>
            <a:xfrm>
              <a:off x="3325953" y="4291170"/>
              <a:ext cx="706745" cy="448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53" name="Group 52"/>
            <p:cNvGrpSpPr/>
            <p:nvPr/>
          </p:nvGrpSpPr>
          <p:grpSpPr>
            <a:xfrm>
              <a:off x="3404480" y="4365771"/>
              <a:ext cx="706745" cy="448783"/>
              <a:chOff x="5265559" y="2012390"/>
              <a:chExt cx="706745" cy="448783"/>
            </a:xfrm>
          </p:grpSpPr>
          <p:sp>
            <p:nvSpPr>
              <p:cNvPr id="54" name="Rounded Rectangle 53"/>
              <p:cNvSpPr/>
              <p:nvPr/>
            </p:nvSpPr>
            <p:spPr>
              <a:xfrm>
                <a:off x="5265559" y="2012390"/>
                <a:ext cx="706745" cy="44878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5" name="Rounded Rectangle 5"/>
              <p:cNvSpPr txBox="1"/>
              <p:nvPr/>
            </p:nvSpPr>
            <p:spPr>
              <a:xfrm>
                <a:off x="5278703" y="2025534"/>
                <a:ext cx="680457" cy="4224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Administrative Support &amp; PIO</a:t>
                </a:r>
                <a:b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br>
                <a:r>
                  <a:rPr lang="en-US" sz="1100" b="1" dirty="0">
                    <a:solidFill>
                      <a:prstClr val="black">
                        <a:hueOff val="0"/>
                        <a:satOff val="0"/>
                        <a:lumOff val="0"/>
                        <a:alphaOff val="0"/>
                      </a:prstClr>
                    </a:solidFill>
                    <a:latin typeface="Times New Roman" panose="02020603050405020304" pitchFamily="18" charset="0"/>
                    <a:cs typeface="Times New Roman" panose="02020603050405020304" pitchFamily="18" charset="0"/>
                  </a:rPr>
                  <a:t>6</a:t>
                </a:r>
              </a:p>
            </p:txBody>
          </p:sp>
        </p:grpSp>
      </p:grpSp>
      <p:sp>
        <p:nvSpPr>
          <p:cNvPr id="3" name="Footer Placeholder 2">
            <a:extLst>
              <a:ext uri="{FF2B5EF4-FFF2-40B4-BE49-F238E27FC236}">
                <a16:creationId xmlns:a16="http://schemas.microsoft.com/office/drawing/2014/main" id="{6712DC99-40D7-44FB-9B88-27243F37C2D1}"/>
              </a:ext>
            </a:extLst>
          </p:cNvPr>
          <p:cNvSpPr>
            <a:spLocks noGrp="1"/>
          </p:cNvSpPr>
          <p:nvPr>
            <p:ph type="ftr" sz="quarter" idx="11"/>
          </p:nvPr>
        </p:nvSpPr>
        <p:spPr/>
        <p:txBody>
          <a:bodyPr/>
          <a:lstStyle/>
          <a:p>
            <a:r>
              <a:rPr lang="en-US" dirty="0">
                <a:latin typeface="Times New Roman" panose="02020603050405020304" pitchFamily="18" charset="0"/>
              </a:rPr>
              <a:t>Department of Human Services</a:t>
            </a:r>
          </a:p>
        </p:txBody>
      </p:sp>
    </p:spTree>
    <p:extLst>
      <p:ext uri="{BB962C8B-B14F-4D97-AF65-F5344CB8AC3E}">
        <p14:creationId xmlns:p14="http://schemas.microsoft.com/office/powerpoint/2010/main" val="521775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3" y="1506775"/>
            <a:ext cx="7704667" cy="2137089"/>
          </a:xfrm>
        </p:spPr>
        <p:txBody>
          <a:bodyPr anchor="t">
            <a:normAutofit/>
          </a:bodyPr>
          <a:lstStyle/>
          <a:p>
            <a:r>
              <a:rPr lang="en-US" sz="2000" dirty="0">
                <a:latin typeface="Times New Roman" panose="02020603050405020304" pitchFamily="18" charset="0"/>
                <a:cs typeface="Times New Roman" panose="02020603050405020304" pitchFamily="18" charset="0"/>
              </a:rPr>
              <a:t>Economic Assistance Programs, Staff Development Services, Quality Assurance Services, and Operations Division Services (Facilities)</a:t>
            </a:r>
          </a:p>
          <a:p>
            <a:r>
              <a:rPr lang="en-US" sz="2000" dirty="0">
                <a:latin typeface="Times New Roman" panose="02020603050405020304" pitchFamily="18" charset="0"/>
                <a:cs typeface="Times New Roman" panose="02020603050405020304" pitchFamily="18" charset="0"/>
              </a:rPr>
              <a:t>Determine eligibility and manage cases for multiple aid programs including Supplemental Nutrition Assistance Program (SNAP), Initial in-person access to programs available at multiple locations, as well as online or mobile device app, or by fax, email, U.S. mail</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20</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762001" y="558799"/>
            <a:ext cx="8381999" cy="10667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Economic and Administrative Services</a:t>
            </a:r>
            <a:endParaRPr lang="en-JM" sz="3200"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08246584"/>
              </p:ext>
            </p:extLst>
          </p:nvPr>
        </p:nvGraphicFramePr>
        <p:xfrm>
          <a:off x="1371600" y="3608190"/>
          <a:ext cx="7936956" cy="18186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4050756">
                  <a:extLst>
                    <a:ext uri="{9D8B030D-6E8A-4147-A177-3AD203B41FA5}">
                      <a16:colId xmlns:a16="http://schemas.microsoft.com/office/drawing/2014/main" val="20001"/>
                    </a:ext>
                  </a:extLst>
                </a:gridCol>
              </a:tblGrid>
              <a:tr h="0">
                <a:tc>
                  <a:txBody>
                    <a:bodyPr/>
                    <a:lstStyle/>
                    <a:p>
                      <a:pPr marL="285750" indent="-285750" algn="l">
                        <a:buClr>
                          <a:schemeClr val="accent1">
                            <a:lumMod val="75000"/>
                          </a:schemeClr>
                        </a:buClr>
                        <a:buSzPct val="80000"/>
                        <a:buFont typeface="Wingdings" panose="05000000000000000000" pitchFamily="2" charset="2"/>
                        <a:buChar char="Ø"/>
                      </a:pPr>
                      <a:r>
                        <a:rPr lang="en-US" sz="1600" b="1" i="0" u="none" baseline="30000" dirty="0">
                          <a:solidFill>
                            <a:schemeClr val="tx1"/>
                          </a:solidFill>
                          <a:latin typeface="Times New Roman" panose="02020603050405020304" pitchFamily="18" charset="0"/>
                          <a:cs typeface="Times New Roman" panose="02020603050405020304" pitchFamily="18" charset="0"/>
                        </a:rPr>
                        <a:t>NEW</a:t>
                      </a:r>
                      <a:r>
                        <a:rPr lang="en-US" sz="1600" b="0" dirty="0">
                          <a:solidFill>
                            <a:schemeClr val="tx1"/>
                          </a:solidFill>
                          <a:latin typeface="Times New Roman" panose="02020603050405020304" pitchFamily="18" charset="0"/>
                          <a:cs typeface="Times New Roman" panose="02020603050405020304" pitchFamily="18" charset="0"/>
                        </a:rPr>
                        <a:t> </a:t>
                      </a:r>
                      <a:r>
                        <a:rPr lang="en-US" sz="1600" b="1" dirty="0">
                          <a:solidFill>
                            <a:srgbClr val="FF6600"/>
                          </a:solidFill>
                          <a:latin typeface="Times New Roman" panose="02020603050405020304" pitchFamily="18" charset="0"/>
                          <a:cs typeface="Times New Roman" panose="02020603050405020304" pitchFamily="18" charset="0"/>
                        </a:rPr>
                        <a:t>Peak Vista on Jet Wing Drive </a:t>
                      </a:r>
                      <a:r>
                        <a:rPr lang="en-US" sz="1600" b="1" kern="1200" baseline="30000" dirty="0">
                          <a:solidFill>
                            <a:schemeClr val="tx1"/>
                          </a:solidFill>
                          <a:latin typeface="Times New Roman" panose="02020603050405020304" pitchFamily="18" charset="0"/>
                          <a:ea typeface="+mn-ea"/>
                          <a:cs typeface="Times New Roman" panose="02020603050405020304" pitchFamily="18" charset="0"/>
                        </a:rPr>
                        <a:t>NEW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Clr>
                          <a:schemeClr val="accent1">
                            <a:lumMod val="75000"/>
                          </a:schemeClr>
                        </a:buClr>
                        <a:buSzPct val="80000"/>
                        <a:buFont typeface="Wingdings" panose="05000000000000000000" pitchFamily="2" charset="2"/>
                        <a:buChar char="Ø"/>
                      </a:pPr>
                      <a:r>
                        <a:rPr lang="en-US" sz="1600" b="0" dirty="0">
                          <a:solidFill>
                            <a:schemeClr val="tx1"/>
                          </a:solidFill>
                          <a:latin typeface="Times New Roman" panose="02020603050405020304" pitchFamily="18" charset="0"/>
                          <a:cs typeface="Times New Roman" panose="02020603050405020304" pitchFamily="18" charset="0"/>
                        </a:rPr>
                        <a:t>Springs Rescue Mission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r>
                        <a:rPr lang="en-US" sz="1600" b="0" kern="1200" dirty="0">
                          <a:solidFill>
                            <a:schemeClr val="tx1"/>
                          </a:solidFill>
                          <a:latin typeface="Times New Roman" panose="02020603050405020304" pitchFamily="18" charset="0"/>
                          <a:ea typeface="+mn-ea"/>
                          <a:cs typeface="Times New Roman" panose="02020603050405020304" pitchFamily="18" charset="0"/>
                        </a:rPr>
                        <a:t>Citizens Service Center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r>
                        <a:rPr lang="en-US" sz="1600" b="0" kern="1200" dirty="0">
                          <a:solidFill>
                            <a:schemeClr val="tx1"/>
                          </a:solidFill>
                          <a:latin typeface="Times New Roman" panose="02020603050405020304" pitchFamily="18" charset="0"/>
                          <a:ea typeface="+mn-ea"/>
                          <a:cs typeface="Times New Roman" panose="02020603050405020304" pitchFamily="18" charset="0"/>
                        </a:rPr>
                        <a:t>El Paso County Combined Courts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r>
                        <a:rPr lang="en-US" sz="1600" b="0" kern="1200" dirty="0">
                          <a:solidFill>
                            <a:schemeClr val="tx1"/>
                          </a:solidFill>
                          <a:latin typeface="Times New Roman" panose="02020603050405020304" pitchFamily="18" charset="0"/>
                          <a:ea typeface="+mn-ea"/>
                          <a:cs typeface="Times New Roman" panose="02020603050405020304" pitchFamily="18" charset="0"/>
                        </a:rPr>
                        <a:t>Calhan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r>
                        <a:rPr lang="en-US" sz="1600" b="0" kern="1200" dirty="0">
                          <a:solidFill>
                            <a:schemeClr val="tx1"/>
                          </a:solidFill>
                          <a:latin typeface="Times New Roman" panose="02020603050405020304" pitchFamily="18" charset="0"/>
                          <a:ea typeface="+mn-ea"/>
                          <a:cs typeface="Times New Roman" panose="02020603050405020304" pitchFamily="18" charset="0"/>
                        </a:rPr>
                        <a:t>Criminal Justice Center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r>
                        <a:rPr lang="en-US" sz="1600" b="0" kern="1200" dirty="0">
                          <a:solidFill>
                            <a:schemeClr val="tx1"/>
                          </a:solidFill>
                          <a:latin typeface="Times New Roman" panose="02020603050405020304" pitchFamily="18" charset="0"/>
                          <a:ea typeface="+mn-ea"/>
                          <a:cs typeface="Times New Roman" panose="02020603050405020304" pitchFamily="18" charset="0"/>
                        </a:rPr>
                        <a:t>Fountain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defTabSz="457200" rtl="0" eaLnBrk="1" latinLnBrk="0" hangingPunct="1">
                        <a:buClr>
                          <a:schemeClr val="accent1">
                            <a:lumMod val="75000"/>
                          </a:schemeClr>
                        </a:buClr>
                        <a:buSzPct val="80000"/>
                        <a:buFont typeface="Wingdings" panose="05000000000000000000" pitchFamily="2" charset="2"/>
                        <a:buChar char="Ø"/>
                      </a:pPr>
                      <a:endParaRPr 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285750" indent="-285750" algn="l" defTabSz="457200" rtl="0" eaLnBrk="1" latinLnBrk="0" hangingPunct="1">
                        <a:buClr>
                          <a:schemeClr val="accent1">
                            <a:lumMod val="75000"/>
                          </a:schemeClr>
                        </a:buClr>
                        <a:buSzPct val="70000"/>
                        <a:buFont typeface="Wingdings" panose="05000000000000000000" pitchFamily="2" charset="2"/>
                        <a:buChar char="Ø"/>
                      </a:pPr>
                      <a:endParaRPr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defTabSz="457200" rtl="0" eaLnBrk="1" latinLnBrk="0" hangingPunct="1">
                        <a:buClr>
                          <a:schemeClr val="accent1">
                            <a:lumMod val="75000"/>
                          </a:schemeClr>
                        </a:buClr>
                        <a:buSzPct val="70000"/>
                        <a:buFont typeface="Wingdings" panose="05000000000000000000" pitchFamily="2" charset="2"/>
                        <a:buChar char="Ø"/>
                      </a:pPr>
                      <a:endParaRPr 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3" name="Footer Placeholder 2">
            <a:extLst>
              <a:ext uri="{FF2B5EF4-FFF2-40B4-BE49-F238E27FC236}">
                <a16:creationId xmlns:a16="http://schemas.microsoft.com/office/drawing/2014/main" id="{F285FA0B-46B2-4C8F-9A17-2A6F692CD17A}"/>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94770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3" y="1446634"/>
            <a:ext cx="7704667" cy="506894"/>
          </a:xfrm>
        </p:spPr>
        <p:txBody>
          <a:bodyPr anchor="t">
            <a:normAutofit/>
          </a:bodyPr>
          <a:lstStyle/>
          <a:p>
            <a:pPr marL="0" lvl="0" indent="0">
              <a:spcAft>
                <a:spcPts val="0"/>
              </a:spcAft>
              <a:buClr>
                <a:srgbClr val="EB8F22">
                  <a:lumMod val="75000"/>
                </a:srgbClr>
              </a:buClr>
              <a:buNone/>
            </a:pP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21</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914400" y="822960"/>
            <a:ext cx="8381999" cy="6563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Economic and Administrative Services</a:t>
            </a:r>
            <a:endParaRPr lang="en-JM"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C6C75295-DACE-4A95-986A-0B144D6955D6}"/>
              </a:ext>
            </a:extLst>
          </p:cNvPr>
          <p:cNvSpPr/>
          <p:nvPr/>
        </p:nvSpPr>
        <p:spPr>
          <a:xfrm>
            <a:off x="955768" y="1953527"/>
            <a:ext cx="7450158" cy="5555367"/>
          </a:xfrm>
          <a:prstGeom prst="rect">
            <a:avLst/>
          </a:prstGeom>
        </p:spPr>
        <p:txBody>
          <a:bodyPr wrap="square">
            <a:spAutoFit/>
          </a:bodyPr>
          <a:lstStyle/>
          <a:p>
            <a:pPr marL="285750" marR="0" lvl="0" indent="-285750">
              <a:spcBef>
                <a:spcPts val="600"/>
              </a:spcBef>
              <a:buClr>
                <a:schemeClr val="accent1">
                  <a:lumMod val="75000"/>
                </a:schemeClr>
              </a:buClr>
              <a:buSzPct val="145000"/>
              <a:buFont typeface="Arial"/>
              <a:buChar char="•"/>
              <a:tabLst>
                <a:tab pos="457200" algn="l"/>
              </a:tabLst>
            </a:pPr>
            <a:r>
              <a:rPr lang="en-US" sz="1700" dirty="0">
                <a:latin typeface="Times New Roman" panose="02020603050405020304" pitchFamily="18" charset="0"/>
                <a:cs typeface="Times New Roman" panose="02020603050405020304" pitchFamily="18" charset="0"/>
              </a:rPr>
              <a:t>Processing time for new applications and redeterminations has been reduced to an average of 48 hours for all SNAP cases, previously an average processing time of 20 days for new applications and 6 days for expedited cases</a:t>
            </a:r>
          </a:p>
          <a:p>
            <a:pPr marL="285750" marR="0" lvl="0" indent="-285750">
              <a:spcBef>
                <a:spcPts val="600"/>
              </a:spcBef>
              <a:buClr>
                <a:schemeClr val="accent1">
                  <a:lumMod val="75000"/>
                </a:schemeClr>
              </a:buClr>
              <a:buSzPct val="145000"/>
              <a:buFont typeface="Arial"/>
              <a:buChar char="•"/>
              <a:tabLst>
                <a:tab pos="457200" algn="l"/>
              </a:tabLst>
            </a:pPr>
            <a:r>
              <a:rPr lang="en-US" sz="1700" dirty="0">
                <a:latin typeface="Times New Roman" panose="02020603050405020304" pitchFamily="18" charset="0"/>
                <a:cs typeface="Times New Roman" panose="02020603050405020304" pitchFamily="18" charset="0"/>
              </a:rPr>
              <a:t>Following CBMS transformation, a major rebuild of our current computer system, EPC only dropped a few percentage points in processing time despite significant delays, outages and other challenges</a:t>
            </a:r>
          </a:p>
          <a:p>
            <a:pPr marL="285750" marR="0" lvl="0" indent="-285750">
              <a:spcBef>
                <a:spcPts val="600"/>
              </a:spcBef>
              <a:buClr>
                <a:schemeClr val="accent1">
                  <a:lumMod val="75000"/>
                </a:schemeClr>
              </a:buClr>
              <a:buSzPct val="145000"/>
              <a:buFont typeface="Arial"/>
              <a:buChar char="•"/>
              <a:tabLst>
                <a:tab pos="457200" algn="l"/>
              </a:tabLst>
            </a:pPr>
            <a:r>
              <a:rPr lang="en-US" sz="1700" dirty="0">
                <a:latin typeface="Times New Roman" panose="02020603050405020304" pitchFamily="18" charset="0"/>
                <a:cs typeface="Times New Roman" panose="02020603050405020304" pitchFamily="18" charset="0"/>
              </a:rPr>
              <a:t>Met all goals set by Health Care Policy and Finance for fiscal year 2019/2020 to earn </a:t>
            </a:r>
            <a:r>
              <a:rPr lang="en-US" sz="1700">
                <a:latin typeface="Times New Roman" panose="02020603050405020304" pitchFamily="18" charset="0"/>
                <a:cs typeface="Times New Roman" panose="02020603050405020304" pitchFamily="18" charset="0"/>
              </a:rPr>
              <a:t>incentives ($925,563) and </a:t>
            </a:r>
            <a:r>
              <a:rPr lang="en-US" sz="1700" dirty="0">
                <a:latin typeface="Times New Roman" panose="02020603050405020304" pitchFamily="18" charset="0"/>
                <a:cs typeface="Times New Roman" panose="02020603050405020304" pitchFamily="18" charset="0"/>
              </a:rPr>
              <a:t>exceeded all other counties in these same measures</a:t>
            </a:r>
          </a:p>
          <a:p>
            <a:pPr marL="285750" marR="0" lvl="0" indent="-285750">
              <a:spcBef>
                <a:spcPts val="600"/>
              </a:spcBef>
              <a:buClr>
                <a:schemeClr val="accent1">
                  <a:lumMod val="75000"/>
                </a:schemeClr>
              </a:buClr>
              <a:buSzPct val="145000"/>
              <a:buFont typeface="Arial"/>
              <a:buChar char="•"/>
              <a:tabLst>
                <a:tab pos="457200" algn="l"/>
              </a:tabLst>
            </a:pPr>
            <a:r>
              <a:rPr lang="en-US" sz="1700" dirty="0">
                <a:latin typeface="Times New Roman" panose="02020603050405020304" pitchFamily="18" charset="0"/>
                <a:cs typeface="Times New Roman" panose="02020603050405020304" pitchFamily="18" charset="0"/>
              </a:rPr>
              <a:t>Recently added a NEW EBT location in southeast Colorado Springs</a:t>
            </a:r>
          </a:p>
          <a:p>
            <a:pPr marL="285750" indent="-285750">
              <a:spcBef>
                <a:spcPts val="600"/>
              </a:spcBef>
              <a:buClr>
                <a:schemeClr val="accent1">
                  <a:lumMod val="75000"/>
                </a:schemeClr>
              </a:buClr>
              <a:buSzPct val="145000"/>
              <a:buFont typeface="Arial"/>
              <a:buChar char="•"/>
              <a:tabLst>
                <a:tab pos="457200" algn="l"/>
              </a:tabLst>
            </a:pPr>
            <a:r>
              <a:rPr lang="en-US" sz="1700" dirty="0">
                <a:latin typeface="Times New Roman" panose="02020603050405020304" pitchFamily="18" charset="0"/>
                <a:cs typeface="Times New Roman" panose="02020603050405020304" pitchFamily="18" charset="0"/>
              </a:rPr>
              <a:t>Due to a significant surge in work as a result of COVID-19 related program waivers, EPC created a plan that included using overtime, supervisor focused work and onboarding staff from other counties as temporary part time staff (Intercounty Work Force agreements). This plan will address the added work and maintain timeliness of services to clients</a:t>
            </a:r>
          </a:p>
          <a:p>
            <a:r>
              <a:rPr lang="en-US" sz="1700" dirty="0">
                <a:latin typeface="Times New Roman" panose="02020603050405020304" pitchFamily="18" charset="0"/>
                <a:cs typeface="Times New Roman" panose="02020603050405020304" pitchFamily="18" charset="0"/>
              </a:rPr>
              <a:t> </a:t>
            </a:r>
          </a:p>
          <a:p>
            <a:pPr marL="285750" marR="0" lvl="0" indent="-285750">
              <a:spcBef>
                <a:spcPct val="20000"/>
              </a:spcBef>
              <a:spcAft>
                <a:spcPts val="600"/>
              </a:spcAft>
              <a:buClr>
                <a:schemeClr val="accent1">
                  <a:lumMod val="75000"/>
                </a:schemeClr>
              </a:buClr>
              <a:buSzPct val="145000"/>
              <a:buFont typeface="Arial"/>
              <a:buChar char="•"/>
              <a:tabLst>
                <a:tab pos="457200" algn="l"/>
              </a:tabLst>
            </a:pPr>
            <a:endParaRPr lang="en-US" sz="2000" dirty="0">
              <a:latin typeface="Times New Roman" panose="02020603050405020304" pitchFamily="18" charset="0"/>
              <a:cs typeface="Times New Roman" panose="02020603050405020304" pitchFamily="18" charset="0"/>
            </a:endParaRPr>
          </a:p>
          <a:p>
            <a:br>
              <a:rPr lang="en-US" sz="16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8" name="Footer Placeholder 7">
            <a:extLst>
              <a:ext uri="{FF2B5EF4-FFF2-40B4-BE49-F238E27FC236}">
                <a16:creationId xmlns:a16="http://schemas.microsoft.com/office/drawing/2014/main" id="{D0A36B25-3733-4B28-81AB-A7374E65F7C6}"/>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018545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3" y="1543984"/>
            <a:ext cx="7704667" cy="4475816"/>
          </a:xfrm>
        </p:spPr>
        <p:txBody>
          <a:bodyPr anchor="t">
            <a:normAutofit fontScale="85000" lnSpcReduction="20000"/>
          </a:bodyPr>
          <a:lstStyle/>
          <a:p>
            <a:r>
              <a:rPr lang="en-US" sz="2200" dirty="0">
                <a:latin typeface="Times New Roman" panose="02020603050405020304" pitchFamily="18" charset="0"/>
                <a:cs typeface="Times New Roman" panose="02020603050405020304" pitchFamily="18" charset="0"/>
              </a:rPr>
              <a:t>Adult Services provides for the safety, well-being, medical and financial needs of at-risk adults who are elderly or disabled</a:t>
            </a:r>
          </a:p>
          <a:p>
            <a:r>
              <a:rPr lang="en-US" sz="2200" dirty="0">
                <a:latin typeface="Times New Roman"/>
                <a:cs typeface="Times New Roman"/>
              </a:rPr>
              <a:t>Family Services provides assistance to families so that children can be cared for in their own homes, while also working with families on job preparation and securing employment to reduce the dependency on assistance programs</a:t>
            </a:r>
          </a:p>
          <a:p>
            <a:r>
              <a:rPr lang="en-US" sz="2200" dirty="0">
                <a:latin typeface="Times New Roman" panose="02020603050405020304" pitchFamily="18" charset="0"/>
                <a:cs typeface="Times New Roman" panose="02020603050405020304" pitchFamily="18" charset="0"/>
              </a:rPr>
              <a:t>Adult Protection Teams receive reports of abuse, neglect and exploitation of at-risk adults. Investigate allegations, conduct assessments, collaborate with community partners and law enforcement, and arrange for needed services to reduce risk and improve safety</a:t>
            </a:r>
          </a:p>
          <a:p>
            <a:r>
              <a:rPr lang="en-US" sz="2200" dirty="0">
                <a:latin typeface="Times New Roman" panose="02020603050405020304" pitchFamily="18" charset="0"/>
                <a:cs typeface="Times New Roman" panose="02020603050405020304" pitchFamily="18" charset="0"/>
              </a:rPr>
              <a:t>Adult &amp; Family Services determine eligibility and manage cases for assistance programs including Colorado Works/Temporary Assistance for Needy Families (TANF), Colorado Child Care Assistance Program (CCCAP), State Aid to the Needy Disabled (AND), Old Age Pension (OAP), Home Care Allowance (HCA), Long Term Care (LTC) and other medical programs for adults and families</a:t>
            </a:r>
            <a:endParaRPr lang="en-US" sz="20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22</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982132" y="714505"/>
            <a:ext cx="7704667" cy="74110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Adult and Family Services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F66528C1-0908-4D23-80D6-E344BC8F0C38}"/>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065486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2" y="1273902"/>
            <a:ext cx="7704667" cy="4475816"/>
          </a:xfrm>
        </p:spPr>
        <p:txBody>
          <a:bodyPr anchor="t">
            <a:normAutofit/>
          </a:bodyPr>
          <a:lstStyle/>
          <a:p>
            <a:pPr marL="0" lvl="0" indent="0">
              <a:spcAft>
                <a:spcPts val="0"/>
              </a:spcAft>
              <a:buClr>
                <a:srgbClr val="EB8F22">
                  <a:lumMod val="75000"/>
                </a:srgbClr>
              </a:buClr>
              <a:buNone/>
            </a:pP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a:t>
            </a:r>
          </a:p>
          <a:p>
            <a:pPr>
              <a:spcBef>
                <a:spcPts val="1200"/>
              </a:spcBef>
              <a:spcAft>
                <a:spcPts val="0"/>
              </a:spcAft>
            </a:pPr>
            <a:r>
              <a:rPr lang="en-US" sz="1700" dirty="0">
                <a:latin typeface="Times New Roman" panose="02020603050405020304" pitchFamily="18" charset="0"/>
                <a:cs typeface="Times New Roman" panose="02020603050405020304" pitchFamily="18" charset="0"/>
              </a:rPr>
              <a:t>Colorado Works - Workforce Development area met employment entry target for the state fiscal year, helping families move into self-sufficiency and reducing reliance on public assistance programs   </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El Paso County was one of only two large counties to meet this metric</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This was done while also experiencing increased applications and caseload sizes due to COVID-19</a:t>
            </a:r>
          </a:p>
          <a:p>
            <a:pPr>
              <a:spcBef>
                <a:spcPts val="600"/>
              </a:spcBef>
              <a:spcAft>
                <a:spcPts val="0"/>
              </a:spcAft>
            </a:pPr>
            <a:r>
              <a:rPr lang="en-US" sz="1700" dirty="0">
                <a:latin typeface="Times New Roman" panose="02020603050405020304" pitchFamily="18" charset="0"/>
                <a:cs typeface="Times New Roman" panose="02020603050405020304" pitchFamily="18" charset="0"/>
              </a:rPr>
              <a:t>El Paso County DHS’ Subsidized Employment Program (TEA) through Colorado Works has seen great employment outcomes</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Over 70% of participants completing the program have transitioned into unsubsidized employment, often with the county </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Reduces the reliance of families on public assistance, helps build skills that move into self-sufficiency, all while helping DHS onboard employees with training and experience in the field</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23</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982132" y="714505"/>
            <a:ext cx="7704667" cy="74110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Adult and Family Services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5637DDE4-19C6-468F-9A62-46DF72683BC8}"/>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2657972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3" y="1342955"/>
            <a:ext cx="7857067" cy="4401806"/>
          </a:xfrm>
        </p:spPr>
        <p:txBody>
          <a:bodyPr anchor="t">
            <a:normAutofit/>
          </a:bodyPr>
          <a:lstStyle/>
          <a:p>
            <a:pPr marL="0" lvl="0" indent="0">
              <a:spcAft>
                <a:spcPts val="0"/>
              </a:spcAft>
              <a:buClr>
                <a:srgbClr val="EB8F22">
                  <a:lumMod val="75000"/>
                </a:srgbClr>
              </a:buClr>
              <a:buNone/>
            </a:pP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 (continued)</a:t>
            </a:r>
          </a:p>
          <a:p>
            <a:pPr>
              <a:spcBef>
                <a:spcPts val="1200"/>
              </a:spcBef>
              <a:spcAft>
                <a:spcPts val="0"/>
              </a:spcAft>
            </a:pPr>
            <a:r>
              <a:rPr lang="en-US" sz="1700" dirty="0">
                <a:latin typeface="Times New Roman" panose="02020603050405020304" pitchFamily="18" charset="0"/>
                <a:cs typeface="Times New Roman" panose="02020603050405020304" pitchFamily="18" charset="0"/>
              </a:rPr>
              <a:t>Adult Protective Services successfully transitioned to a teleworking model prior to the epidemic.  </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Since this transition, staff and the program at large have continued to lead the state in performance metrics and have not missed one C-Stat goal for the past 12-month period</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Gave the county a framework to follow when transitioning additional staff to teleworking during the epidemic, expediting the process to supporting staff and community safety</a:t>
            </a:r>
          </a:p>
          <a:p>
            <a:pPr>
              <a:spcBef>
                <a:spcPts val="0"/>
              </a:spcBef>
              <a:spcAft>
                <a:spcPts val="0"/>
              </a:spcAft>
            </a:pPr>
            <a:r>
              <a:rPr lang="en-US" sz="1700" dirty="0">
                <a:latin typeface="Times New Roman" panose="02020603050405020304" pitchFamily="18" charset="0"/>
                <a:cs typeface="Times New Roman" panose="02020603050405020304" pitchFamily="18" charset="0"/>
              </a:rPr>
              <a:t>Child Support Services met its Current Support Collected goal for the fiscal year, increasing support to and economic security of associated families  </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Only half of the large counties statewide met this measure  </a:t>
            </a:r>
          </a:p>
          <a:p>
            <a:pPr marL="569913" lvl="1">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This was achieved despite the challenges related to COVID-19 and while employing a teleworking model</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13888C1E-1FEB-4702-8A4C-D04E36163A04}" type="slidenum">
              <a:rPr lang="en-US" sz="1400" b="1" smtClean="0">
                <a:latin typeface="Times New Roman" panose="02020603050405020304" pitchFamily="18" charset="0"/>
              </a:rPr>
              <a:t>24</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982132" y="714505"/>
            <a:ext cx="7704667" cy="74110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Adult and Family Services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2221327-82DA-4C89-AB25-0F2ED4062FC9}"/>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2932077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11" name="Rectangle 2"/>
          <p:cNvSpPr>
            <a:spLocks noGrp="1"/>
          </p:cNvSpPr>
          <p:nvPr>
            <p:ph idx="1"/>
          </p:nvPr>
        </p:nvSpPr>
        <p:spPr>
          <a:xfrm>
            <a:off x="982133" y="1342955"/>
            <a:ext cx="7857067" cy="4401806"/>
          </a:xfrm>
        </p:spPr>
        <p:txBody>
          <a:bodyPr anchor="t">
            <a:normAutofit lnSpcReduction="10000"/>
          </a:bodyPr>
          <a:lstStyle/>
          <a:p>
            <a:pPr marL="0" lvl="0" indent="0">
              <a:spcAft>
                <a:spcPts val="0"/>
              </a:spcAft>
              <a:buClr>
                <a:srgbClr val="EB8F22">
                  <a:lumMod val="75000"/>
                </a:srgbClr>
              </a:buClr>
              <a:buNone/>
            </a:pP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26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sz="20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 (continued)</a:t>
            </a:r>
          </a:p>
          <a:p>
            <a:pPr>
              <a:spcBef>
                <a:spcPts val="600"/>
              </a:spcBef>
              <a:spcAft>
                <a:spcPts val="0"/>
              </a:spcAft>
            </a:pPr>
            <a:r>
              <a:rPr lang="en-US" sz="1700" dirty="0">
                <a:latin typeface="Times New Roman" panose="02020603050405020304" pitchFamily="18" charset="0"/>
                <a:cs typeface="Times New Roman" panose="02020603050405020304" pitchFamily="18" charset="0"/>
              </a:rPr>
              <a:t>APS continues to conduct community outreach activities to include 7 different community education or training sessions as of August 31, 2020</a:t>
            </a:r>
          </a:p>
          <a:p>
            <a:pPr marL="569913">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Outreach ensures the community is educated on signs of mistreatment, how to make a report and requirements of mandatory reporting</a:t>
            </a:r>
          </a:p>
          <a:p>
            <a:pPr>
              <a:spcBef>
                <a:spcPts val="600"/>
              </a:spcBef>
              <a:spcAft>
                <a:spcPts val="0"/>
              </a:spcAft>
            </a:pPr>
            <a:r>
              <a:rPr lang="en-US" sz="1700" dirty="0">
                <a:latin typeface="Times New Roman" panose="02020603050405020304" pitchFamily="18" charset="0"/>
                <a:cs typeface="Times New Roman" panose="02020603050405020304" pitchFamily="18" charset="0"/>
              </a:rPr>
              <a:t>APS continues to work with the Guardianship Committee, through the Pikes Peak Elder Abuse Coalition, to recruit for the Volunteer Guardianship Program</a:t>
            </a:r>
          </a:p>
          <a:p>
            <a:pPr marL="569913">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Volunteers assist established guardianship providers (such as Silver Key) to expand pro-bono guardianship services for at-risk adults</a:t>
            </a:r>
          </a:p>
          <a:p>
            <a:pPr marL="569913">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To date there have been 15 volunteers for the program</a:t>
            </a:r>
          </a:p>
          <a:p>
            <a:pPr>
              <a:spcBef>
                <a:spcPts val="600"/>
              </a:spcBef>
              <a:spcAft>
                <a:spcPts val="0"/>
              </a:spcAft>
            </a:pPr>
            <a:r>
              <a:rPr lang="en-US" sz="1700" dirty="0">
                <a:latin typeface="Times New Roman" panose="02020603050405020304" pitchFamily="18" charset="0"/>
                <a:cs typeface="Times New Roman" panose="02020603050405020304" pitchFamily="18" charset="0"/>
              </a:rPr>
              <a:t>APS’ work with the Elder Shelter Care Committee through the PPEAC has continued</a:t>
            </a:r>
          </a:p>
          <a:p>
            <a:pPr marL="569913">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The emergency shelter program is a robust option for at-risk adults in need of emergent shelter and Long-Term Care services, providing interim housing and care for those adults prior to the approval of LTC-Medicaid</a:t>
            </a:r>
          </a:p>
          <a:p>
            <a:pPr marL="569913">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Currently there are 8 participating nursing facilities and 2 participating assisted living facilities with 4 facilities offering 24-hour access</a:t>
            </a:r>
          </a:p>
        </p:txBody>
      </p:sp>
      <p:sp>
        <p:nvSpPr>
          <p:cNvPr id="6" name="Slide Number Placeholder 5"/>
          <p:cNvSpPr>
            <a:spLocks noGrp="1"/>
          </p:cNvSpPr>
          <p:nvPr>
            <p:ph type="sldNum" sz="quarter" idx="12"/>
          </p:nvPr>
        </p:nvSpPr>
        <p:spPr/>
        <p:txBody>
          <a:bodyPr/>
          <a:lstStyle/>
          <a:p>
            <a:fld id="{13888C1E-1FEB-4702-8A4C-D04E36163A04}" type="slidenum">
              <a:rPr lang="en-US" sz="1400" b="1" smtClean="0">
                <a:latin typeface="Times New Roman" panose="02020603050405020304" pitchFamily="18" charset="0"/>
              </a:rPr>
              <a:t>25</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2" name="Rectangle 1"/>
          <p:cNvSpPr txBox="1">
            <a:spLocks/>
          </p:cNvSpPr>
          <p:nvPr/>
        </p:nvSpPr>
        <p:spPr>
          <a:xfrm>
            <a:off x="982132" y="714505"/>
            <a:ext cx="7704667" cy="74110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Adult and Family Services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2221327-82DA-4C89-AB25-0F2ED4062FC9}"/>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154396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9" name="Rectangle 2"/>
          <p:cNvSpPr>
            <a:spLocks noGrp="1"/>
          </p:cNvSpPr>
          <p:nvPr>
            <p:ph idx="1"/>
          </p:nvPr>
        </p:nvSpPr>
        <p:spPr>
          <a:xfrm>
            <a:off x="952711" y="1428973"/>
            <a:ext cx="7704667" cy="4387267"/>
          </a:xfrm>
        </p:spPr>
        <p:txBody>
          <a:bodyPr anchor="t">
            <a:normAutofit fontScale="92500" lnSpcReduction="20000"/>
          </a:bodyPr>
          <a:lstStyle/>
          <a:p>
            <a:r>
              <a:rPr lang="en-US" sz="1800" dirty="0">
                <a:latin typeface="Times New Roman" panose="02020603050405020304" pitchFamily="18" charset="0"/>
                <a:cs typeface="Times New Roman" panose="02020603050405020304" pitchFamily="18" charset="0"/>
              </a:rPr>
              <a:t>400+ Contracts (includes service contracts such as child support services, employment services, subsidized childcare fiscal agreements, foster care, treatment, and purchase orders issued against State agreements)</a:t>
            </a:r>
          </a:p>
          <a:p>
            <a:r>
              <a:rPr lang="en-US" sz="1800" dirty="0">
                <a:latin typeface="Times New Roman" panose="02020603050405020304" pitchFamily="18" charset="0"/>
                <a:cs typeface="Times New Roman" panose="02020603050405020304" pitchFamily="18" charset="0"/>
              </a:rPr>
              <a:t>Student Internship Agreements with 25 institutes of higher learning</a:t>
            </a:r>
          </a:p>
          <a:p>
            <a:r>
              <a:rPr lang="en-US" sz="1800" dirty="0">
                <a:latin typeface="Times New Roman" panose="02020603050405020304" pitchFamily="18" charset="0"/>
                <a:cs typeface="Times New Roman" panose="02020603050405020304" pitchFamily="18" charset="0"/>
              </a:rPr>
              <a:t>30+ Memorandums of Understanding and &amp; Intergovernmental Agreements with State and other partners</a:t>
            </a:r>
          </a:p>
          <a:p>
            <a:r>
              <a:rPr lang="en-US" sz="1800" dirty="0">
                <a:latin typeface="Times New Roman" panose="02020603050405020304" pitchFamily="18" charset="0"/>
                <a:cs typeface="Times New Roman" panose="02020603050405020304" pitchFamily="18" charset="0"/>
              </a:rPr>
              <a:t>Minor Purchase Orders number approximately 90 annually (ongoing services less than $5,000 such as equipment repairs, also issued to facilitate P-Card payments)</a:t>
            </a:r>
          </a:p>
          <a:p>
            <a:r>
              <a:rPr lang="en-US" sz="1800" dirty="0">
                <a:latin typeface="Times New Roman" panose="02020603050405020304" pitchFamily="18" charset="0"/>
                <a:cs typeface="Times New Roman" panose="02020603050405020304" pitchFamily="18" charset="0"/>
              </a:rPr>
              <a:t>5 grants, ranging from $13,000 - $1,400,000 annually:</a:t>
            </a:r>
          </a:p>
          <a:p>
            <a:pPr marL="569913" lvl="1">
              <a:spcBef>
                <a:spcPts val="0"/>
              </a:spcBef>
              <a:spcAft>
                <a:spcPts val="0"/>
              </a:spcAft>
              <a:buSzPct val="800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University of Denver – Center on Fathering Research Project  - $13,227 </a:t>
            </a:r>
          </a:p>
          <a:p>
            <a:pPr marL="569913" lvl="1">
              <a:spcBef>
                <a:spcPts val="0"/>
              </a:spcBef>
              <a:spcAft>
                <a:spcPts val="0"/>
              </a:spcAft>
              <a:buSzPct val="800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Temple Buell – Center on Fathering services   - $30,000</a:t>
            </a:r>
          </a:p>
          <a:p>
            <a:pPr marL="569913" lvl="1">
              <a:spcBef>
                <a:spcPts val="0"/>
              </a:spcBef>
              <a:spcAft>
                <a:spcPts val="0"/>
              </a:spcAft>
              <a:buSzPct val="800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State of Colorado – BICS – Child Support Early Interventions -   $52,770.20 for 2020</a:t>
            </a:r>
          </a:p>
          <a:p>
            <a:pPr marL="569913" lvl="1">
              <a:spcBef>
                <a:spcPts val="0"/>
              </a:spcBef>
              <a:spcAft>
                <a:spcPts val="0"/>
              </a:spcAft>
              <a:buSzPct val="800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HCPF – HFC Access and Sustainability and PEAK - $255,134.60</a:t>
            </a:r>
          </a:p>
          <a:p>
            <a:pPr marL="569913" lvl="1">
              <a:spcBef>
                <a:spcPts val="0"/>
              </a:spcBef>
              <a:spcAft>
                <a:spcPts val="0"/>
              </a:spcAft>
              <a:buSzPct val="80000"/>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State of Colorado – Community Services Block Grant – Regular and CARES funds - $1,435,743 for 2020</a:t>
            </a:r>
          </a:p>
          <a:p>
            <a:endParaRPr lang="en-US" sz="18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26</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0" name="Rectangle 1"/>
          <p:cNvSpPr txBox="1">
            <a:spLocks/>
          </p:cNvSpPr>
          <p:nvPr/>
        </p:nvSpPr>
        <p:spPr>
          <a:xfrm>
            <a:off x="923289" y="777420"/>
            <a:ext cx="7704667" cy="8128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Contracts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2644ED6B-AA3C-4647-B538-D804E713F2F3}"/>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071334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254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9" name="Rectangle 2"/>
          <p:cNvSpPr>
            <a:spLocks noGrp="1"/>
          </p:cNvSpPr>
          <p:nvPr>
            <p:ph idx="1"/>
          </p:nvPr>
        </p:nvSpPr>
        <p:spPr>
          <a:xfrm>
            <a:off x="952711" y="1381382"/>
            <a:ext cx="7704667" cy="4933959"/>
          </a:xfrm>
        </p:spPr>
        <p:txBody>
          <a:bodyPr anchor="t">
            <a:normAutofit fontScale="85000" lnSpcReduction="20000"/>
          </a:bodyPr>
          <a:lstStyle/>
          <a:p>
            <a:pPr marL="0" indent="0">
              <a:buNone/>
            </a:pPr>
            <a:r>
              <a:rPr lang="en-US" sz="32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K</a:t>
            </a:r>
            <a:r>
              <a:rPr lang="en-US"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ey </a:t>
            </a:r>
            <a:r>
              <a:rPr lang="en-US" sz="3200"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A</a:t>
            </a:r>
            <a:r>
              <a:rPr lang="en-US" dirty="0">
                <a:ln w="0"/>
                <a:solidFill>
                  <a:srgbClr val="EB8F22"/>
                </a:solidFill>
                <a:effectLst>
                  <a:outerShdw blurRad="38100" dist="25400" dir="5400000" algn="ctr" rotWithShape="0">
                    <a:srgbClr val="6E747A">
                      <a:alpha val="43000"/>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ccomplishments</a:t>
            </a:r>
          </a:p>
          <a:p>
            <a:r>
              <a:rPr lang="en-US" dirty="0">
                <a:latin typeface="Times New Roman" panose="02020603050405020304" pitchFamily="18" charset="0"/>
                <a:cs typeface="Times New Roman" panose="02020603050405020304" pitchFamily="18" charset="0"/>
              </a:rPr>
              <a:t>Analyzed and recommended ending 2 large contracts </a:t>
            </a:r>
          </a:p>
          <a:p>
            <a:pPr lvl="1">
              <a:lnSpc>
                <a:spcPct val="120000"/>
              </a:lnSpc>
              <a:spcBef>
                <a:spcPts val="0"/>
              </a:spcBef>
              <a:spcAft>
                <a:spcPts val="0"/>
              </a:spcAft>
              <a:buSzPct val="800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After the State decided to not pursue a particular source of 100% funding for the Employment First program, it was determined that this program would require approximately $177,000 in county-only funds to replace the lost funding. As Employment First is not mandatory, the recommendation was made to end the program and contract with the Department making referrals to community partners for employment and training services on behalf of clients</a:t>
            </a:r>
          </a:p>
          <a:p>
            <a:pPr lvl="1">
              <a:lnSpc>
                <a:spcPct val="120000"/>
              </a:lnSpc>
              <a:spcBef>
                <a:spcPts val="600"/>
              </a:spcBef>
              <a:spcAft>
                <a:spcPts val="0"/>
              </a:spcAft>
              <a:buSzPct val="800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After reviewing proposals for the Family Treatment Drug Court, it was determined that outsourcing the in-home service portion of this program would cost approximately $3,000,000 annually, which is approximately half of the core budget. A cost analysis showed these services, with expanded services, could be done by DHS directly at a savings of approximately $1,400,000</a:t>
            </a:r>
          </a:p>
        </p:txBody>
      </p:sp>
      <p:sp>
        <p:nvSpPr>
          <p:cNvPr id="6" name="Slide Number Placeholder 5"/>
          <p:cNvSpPr>
            <a:spLocks noGrp="1"/>
          </p:cNvSpPr>
          <p:nvPr>
            <p:ph type="sldNum" sz="quarter" idx="12"/>
          </p:nvPr>
        </p:nvSpPr>
        <p:spPr>
          <a:xfrm>
            <a:off x="8258967" y="6265192"/>
            <a:ext cx="427833" cy="365125"/>
          </a:xfrm>
        </p:spPr>
        <p:txBody>
          <a:bodyPr/>
          <a:lstStyle/>
          <a:p>
            <a:fld id="{D4B5ADC2-7248-4799-8E52-477E151C3EE9}" type="slidenum">
              <a:rPr lang="en-US" sz="1400" b="1" smtClean="0">
                <a:latin typeface="Times New Roman" panose="02020603050405020304" pitchFamily="18" charset="0"/>
              </a:rPr>
              <a:pPr/>
              <a:t>27</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10" name="Rectangle 1"/>
          <p:cNvSpPr txBox="1">
            <a:spLocks/>
          </p:cNvSpPr>
          <p:nvPr/>
        </p:nvSpPr>
        <p:spPr>
          <a:xfrm>
            <a:off x="923289" y="657807"/>
            <a:ext cx="7704667" cy="8128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Contracts</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1BD4E048-1D7F-4C65-BBB5-B09EB6009A23}"/>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752055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304800"/>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Mandates/State Statutes Required</a:t>
            </a:r>
          </a:p>
        </p:txBody>
      </p:sp>
      <p:sp>
        <p:nvSpPr>
          <p:cNvPr id="8" name="Rectangle 2"/>
          <p:cNvSpPr>
            <a:spLocks noGrp="1"/>
          </p:cNvSpPr>
          <p:nvPr>
            <p:ph idx="1"/>
          </p:nvPr>
        </p:nvSpPr>
        <p:spPr>
          <a:xfrm>
            <a:off x="982133" y="1295400"/>
            <a:ext cx="7704667" cy="4724400"/>
          </a:xfrm>
        </p:spPr>
        <p:txBody>
          <a:bodyPr anchor="t">
            <a:normAutofit fontScale="70000" lnSpcReduction="20000"/>
          </a:bodyPr>
          <a:lstStyle/>
          <a:p>
            <a:r>
              <a:rPr lang="en-US" dirty="0">
                <a:latin typeface="Times New Roman" panose="02020603050405020304" pitchFamily="18" charset="0"/>
                <a:cs typeface="Times New Roman" panose="02020603050405020304" pitchFamily="18" charset="0"/>
              </a:rPr>
              <a:t>Colorado operates as a State supervised, county administered system of programs, with programs and services mandated by a long list of State statutes</a:t>
            </a:r>
          </a:p>
          <a:p>
            <a:r>
              <a:rPr lang="en-US" dirty="0">
                <a:latin typeface="Times New Roman" panose="02020603050405020304" pitchFamily="18" charset="0"/>
                <a:cs typeface="Times New Roman" panose="02020603050405020304" pitchFamily="18" charset="0"/>
              </a:rPr>
              <a:t>Child protection governed by C.R.S. 7 through 7.6 and Colorado Children’s Code</a:t>
            </a:r>
          </a:p>
          <a:p>
            <a:r>
              <a:rPr lang="en-US" dirty="0">
                <a:latin typeface="Times New Roman" panose="02020603050405020304" pitchFamily="18" charset="0"/>
                <a:cs typeface="Times New Roman" panose="02020603050405020304" pitchFamily="18" charset="0"/>
              </a:rPr>
              <a:t>FFPSA:  Bipartisan Budget Act (HR. 1892)/Sections 50711-50733</a:t>
            </a:r>
          </a:p>
          <a:p>
            <a:r>
              <a:rPr lang="en-US" dirty="0">
                <a:latin typeface="Times New Roman" panose="02020603050405020304" pitchFamily="18" charset="0"/>
                <a:cs typeface="Times New Roman" panose="02020603050405020304" pitchFamily="18" charset="0"/>
              </a:rPr>
              <a:t>Food Assistance is outlined in Volume 4B, and Section 2 of the Food and Nutrition Act of 2008, Public Law No.110-246 (codified at 7 USC 2012); 10 CCR 2506-1</a:t>
            </a:r>
          </a:p>
          <a:p>
            <a:r>
              <a:rPr lang="en-US" dirty="0">
                <a:latin typeface="Times New Roman" panose="02020603050405020304" pitchFamily="18" charset="0"/>
                <a:cs typeface="Times New Roman" panose="02020603050405020304" pitchFamily="18" charset="0"/>
              </a:rPr>
              <a:t>Colorado Works, CCCAP, LEAP and Adult Financial are governed by Income Maintenance Volume 3 / 9 CCR 2503-5</a:t>
            </a:r>
          </a:p>
          <a:p>
            <a:r>
              <a:rPr lang="en-US" dirty="0">
                <a:latin typeface="Times New Roman" panose="02020603050405020304" pitchFamily="18" charset="0"/>
                <a:cs typeface="Times New Roman" panose="02020603050405020304" pitchFamily="18" charset="0"/>
              </a:rPr>
              <a:t>Adult Protective Services is governed by 12 CCR 2518-1</a:t>
            </a:r>
          </a:p>
          <a:p>
            <a:r>
              <a:rPr lang="en-US" dirty="0">
                <a:latin typeface="Times New Roman" panose="02020603050405020304" pitchFamily="18" charset="0"/>
                <a:cs typeface="Times New Roman" panose="02020603050405020304" pitchFamily="18" charset="0"/>
              </a:rPr>
              <a:t>Medical Assistance is outlined in Volume 8 and is part of the Affordable Care Act and SB 06-219 governed by Health Care Policy and Finance; 10 CCR 2505-10</a:t>
            </a:r>
          </a:p>
          <a:p>
            <a:r>
              <a:rPr lang="en-US" dirty="0">
                <a:latin typeface="Times New Roman" panose="02020603050405020304" pitchFamily="18" charset="0"/>
                <a:cs typeface="Times New Roman" panose="02020603050405020304" pitchFamily="18" charset="0"/>
              </a:rPr>
              <a:t>Child Support is governed by Vol. 6 / 9 CCR 2504-1</a:t>
            </a:r>
          </a:p>
          <a:p>
            <a:r>
              <a:rPr lang="en-US" dirty="0">
                <a:latin typeface="Times New Roman" panose="02020603050405020304" pitchFamily="18" charset="0"/>
                <a:cs typeface="Times New Roman" panose="02020603050405020304" pitchFamily="18" charset="0"/>
              </a:rPr>
              <a:t>Mission: We strive to protect our most vulnerable citizens while giving them efficient access to the services provided by local, State and federal governments.  We aim to keep families together and help them to become self-sufficient. We work closely with community organizations to stretch the safety net we provide even further</a:t>
            </a:r>
            <a:endParaRPr lang="en-US" sz="2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28</a:t>
            </a:fld>
            <a:endParaRPr lang="en-US"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3" name="Footer Placeholder 2">
            <a:extLst>
              <a:ext uri="{FF2B5EF4-FFF2-40B4-BE49-F238E27FC236}">
                <a16:creationId xmlns:a16="http://schemas.microsoft.com/office/drawing/2014/main" id="{33810B83-1526-462F-93F2-9C91D0D6D64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978168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72325" y="214166"/>
            <a:ext cx="7704667" cy="609600"/>
          </a:xfrm>
        </p:spPr>
        <p:txBody>
          <a:bodyPr>
            <a:normAutofit fontScale="90000"/>
          </a:bodyPr>
          <a:lstStyle/>
          <a:p>
            <a:r>
              <a:rPr lang="en-US" sz="3600" dirty="0">
                <a:latin typeface="Times New Roman" panose="02020603050405020304" pitchFamily="18" charset="0"/>
                <a:cs typeface="Times New Roman" panose="02020603050405020304" pitchFamily="18" charset="0"/>
              </a:rPr>
              <a:t>Strategic Plan Goals </a:t>
            </a:r>
          </a:p>
        </p:txBody>
      </p:sp>
      <p:sp>
        <p:nvSpPr>
          <p:cNvPr id="9" name="Rectangle 2"/>
          <p:cNvSpPr>
            <a:spLocks noGrp="1"/>
          </p:cNvSpPr>
          <p:nvPr>
            <p:ph idx="1"/>
          </p:nvPr>
        </p:nvSpPr>
        <p:spPr>
          <a:xfrm>
            <a:off x="972325" y="1372356"/>
            <a:ext cx="7704667" cy="4495044"/>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1, Strategy C, Objective 2: Effectively utilize federal grants and other funding opportunities to ensure County residents are able to easily access County services</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Utilize state and local multimedia resources including PEAK to reach a wider audience and co-located DHS services with community partners in under served areas</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DHS completed two grants from Health Care Policy and Financing</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Health First Colorado Provider Network Expansion and Support ($242,758)</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El Paso County PEAK Application Accessibility ($2,376)</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DHS is actively involved in providing Community Service Block Grant (CSBG) funding to community partner agencies</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Focused efforts on expanding employment entry as well as emergency-type services</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Allocated $837,708 in CARES funds.  Funds will be utilized to cover the cost of running the CSBG program, with $800,000 provided for direct client assistance with rent, mortgage, and utilities</a:t>
            </a:r>
          </a:p>
          <a:p>
            <a:pPr lvl="1"/>
            <a:endParaRPr lang="en-US" sz="1400" dirty="0">
              <a:latin typeface="Times New Roman" panose="02020603050405020304" pitchFamily="18" charset="0"/>
              <a:cs typeface="Times New Roman" panose="02020603050405020304" pitchFamily="18" charset="0"/>
            </a:endParaRPr>
          </a:p>
          <a:p>
            <a:pPr lvl="1"/>
            <a:endParaRPr lang="en-US" sz="1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29</a:t>
            </a:fld>
            <a:endParaRPr lang="en-US" dirty="0">
              <a:latin typeface="Times New Roman" panose="02020603050405020304" pitchFamily="18" charset="0"/>
            </a:endParaRPr>
          </a:p>
        </p:txBody>
      </p:sp>
      <p:sp>
        <p:nvSpPr>
          <p:cNvPr id="8" name="Rectangle 1"/>
          <p:cNvSpPr txBox="1">
            <a:spLocks/>
          </p:cNvSpPr>
          <p:nvPr/>
        </p:nvSpPr>
        <p:spPr>
          <a:xfrm>
            <a:off x="982133" y="851028"/>
            <a:ext cx="7704667" cy="3809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9A11C71-9063-45A2-A112-7B22A75D07EA}"/>
              </a:ext>
            </a:extLst>
          </p:cNvPr>
          <p:cNvSpPr>
            <a:spLocks noGrp="1"/>
          </p:cNvSpPr>
          <p:nvPr>
            <p:ph type="ftr" sz="quarter" idx="11"/>
          </p:nvPr>
        </p:nvSpPr>
        <p:spPr/>
        <p:txBody>
          <a:bodyPr/>
          <a:lstStyle/>
          <a:p>
            <a:r>
              <a:rPr lang="en-US" dirty="0">
                <a:latin typeface="Times New Roman" panose="02020603050405020304" pitchFamily="18" charset="0"/>
              </a:rPr>
              <a:t>Department of Human Services</a:t>
            </a:r>
          </a:p>
        </p:txBody>
      </p:sp>
    </p:spTree>
    <p:extLst>
      <p:ext uri="{BB962C8B-B14F-4D97-AF65-F5344CB8AC3E}">
        <p14:creationId xmlns:p14="http://schemas.microsoft.com/office/powerpoint/2010/main" val="415499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2"/>
          <p:cNvSpPr>
            <a:spLocks noGrp="1"/>
          </p:cNvSpPr>
          <p:nvPr>
            <p:ph idx="1"/>
          </p:nvPr>
        </p:nvSpPr>
        <p:spPr>
          <a:xfrm>
            <a:off x="914400" y="1490880"/>
            <a:ext cx="7967804" cy="4956911"/>
          </a:xfrm>
          <a:solidFill>
            <a:schemeClr val="bg1">
              <a:alpha val="0"/>
            </a:schemeClr>
          </a:solidFill>
        </p:spPr>
        <p:txBody>
          <a:bodyPr anchor="t">
            <a:normAutofit/>
          </a:bodyPr>
          <a:lstStyle/>
          <a:p>
            <a:pPr marL="0" indent="0">
              <a:lnSpc>
                <a:spcPct val="90000"/>
              </a:lnSpc>
              <a:buNone/>
            </a:pPr>
            <a:r>
              <a:rPr lang="en-US" sz="1900" b="1" dirty="0">
                <a:solidFill>
                  <a:srgbClr val="FF9900"/>
                </a:solidFill>
                <a:latin typeface="Times New Roman" panose="02020603050405020304" pitchFamily="18" charset="0"/>
                <a:cs typeface="Times New Roman" panose="02020603050405020304" pitchFamily="18" charset="0"/>
              </a:rPr>
              <a:t>Response to COVID-19</a:t>
            </a:r>
          </a:p>
          <a:p>
            <a:pPr marL="512763">
              <a:spcBef>
                <a:spcPts val="0"/>
              </a:spcBef>
              <a:spcAft>
                <a:spcPts val="0"/>
              </a:spcAft>
            </a:pPr>
            <a:r>
              <a:rPr lang="en-US" sz="1600" dirty="0">
                <a:latin typeface="Times New Roman" panose="02020603050405020304" pitchFamily="18" charset="0"/>
                <a:cs typeface="Times New Roman" panose="02020603050405020304" pitchFamily="18" charset="0"/>
              </a:rPr>
              <a:t>Within a week of the Governor’s Stay at Home order, DHS was able to quickly transition 75.36% of staff to teleworking from home.  This was accomplished by:</a:t>
            </a:r>
          </a:p>
          <a:p>
            <a:pPr marL="793750">
              <a:spcBef>
                <a:spcPts val="0"/>
              </a:spcBef>
              <a:spcAft>
                <a:spcPts val="0"/>
              </a:spcAft>
              <a:buSzPct val="8000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Working with CDHS to fund new laptops for caseworkers, freeing up county resources for other employees</a:t>
            </a:r>
          </a:p>
          <a:p>
            <a:pPr marL="793750">
              <a:spcBef>
                <a:spcPts val="0"/>
              </a:spcBef>
              <a:spcAft>
                <a:spcPts val="0"/>
              </a:spcAft>
              <a:buSzPct val="8000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Working with County IT to acquire venues for video platforms (Teams/WebEx)</a:t>
            </a:r>
          </a:p>
          <a:p>
            <a:pPr marL="793750">
              <a:spcBef>
                <a:spcPts val="0"/>
              </a:spcBef>
              <a:spcAft>
                <a:spcPts val="0"/>
              </a:spcAft>
              <a:buSzPct val="8000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Providing protective gear for staff who needed to perform essential job functions in the field</a:t>
            </a:r>
          </a:p>
          <a:p>
            <a:pPr marL="512763">
              <a:spcBef>
                <a:spcPts val="600"/>
              </a:spcBef>
              <a:spcAft>
                <a:spcPts val="0"/>
              </a:spcAft>
            </a:pPr>
            <a:r>
              <a:rPr lang="en-US" sz="1600" dirty="0">
                <a:latin typeface="Times New Roman" panose="02020603050405020304" pitchFamily="18" charset="0"/>
                <a:cs typeface="Times New Roman" panose="02020603050405020304" pitchFamily="18" charset="0"/>
              </a:rPr>
              <a:t>Investigations regarding child and adult protection and monthly home visits continued uninterrupted.  Protective gear and hand sanitizer was provided</a:t>
            </a:r>
          </a:p>
          <a:p>
            <a:pPr marL="512763">
              <a:spcBef>
                <a:spcPts val="600"/>
              </a:spcBef>
              <a:spcAft>
                <a:spcPts val="0"/>
              </a:spcAft>
            </a:pPr>
            <a:r>
              <a:rPr lang="en-US" sz="1600" dirty="0">
                <a:latin typeface="Times New Roman" panose="02020603050405020304" pitchFamily="18" charset="0"/>
                <a:cs typeface="Times New Roman" panose="02020603050405020304" pitchFamily="18" charset="0"/>
              </a:rPr>
              <a:t>Worked closely with judicial and contracted providers to ensure parent/child visits continued via a video and/or audio platform then later moved to in-person visits</a:t>
            </a:r>
          </a:p>
          <a:p>
            <a:pPr marL="512763">
              <a:spcBef>
                <a:spcPts val="600"/>
              </a:spcBef>
              <a:spcAft>
                <a:spcPts val="0"/>
              </a:spcAft>
            </a:pPr>
            <a:r>
              <a:rPr lang="en-US" sz="1600" dirty="0">
                <a:latin typeface="Times New Roman" panose="02020603050405020304" pitchFamily="18" charset="0"/>
                <a:cs typeface="Times New Roman" panose="02020603050405020304" pitchFamily="18" charset="0"/>
              </a:rPr>
              <a:t>Relocated 3rd floor lobby to a condensed 1st floor lobby that meets social distancing guidelines and safety but still open to clients. (EPC was the only county in the state to keep the lobby open during the entire time of the emergency COVID-19 response)</a:t>
            </a:r>
          </a:p>
          <a:p>
            <a:pPr marL="512763">
              <a:spcBef>
                <a:spcPts val="600"/>
              </a:spcBef>
              <a:spcAft>
                <a:spcPts val="0"/>
              </a:spcAft>
            </a:pPr>
            <a:r>
              <a:rPr lang="en-US" sz="1600" dirty="0">
                <a:latin typeface="Times New Roman" panose="02020603050405020304" pitchFamily="18" charset="0"/>
                <a:cs typeface="Times New Roman" panose="02020603050405020304" pitchFamily="18" charset="0"/>
              </a:rPr>
              <a:t>Received CARES funding for hoteling options for staff when working in office</a:t>
            </a:r>
          </a:p>
          <a:p>
            <a:pPr marL="512763">
              <a:spcBef>
                <a:spcPts val="0"/>
              </a:spcBef>
              <a:spcAft>
                <a:spcPts val="0"/>
              </a:spcAft>
            </a:pPr>
            <a:endParaRPr lang="en-US" sz="1800" dirty="0">
              <a:latin typeface="Times New Roman" panose="02020603050405020304" pitchFamily="18" charset="0"/>
              <a:cs typeface="Times New Roman" panose="02020603050405020304" pitchFamily="18" charset="0"/>
            </a:endParaRPr>
          </a:p>
          <a:p>
            <a:pPr marL="793750" lvl="1">
              <a:spcBef>
                <a:spcPts val="0"/>
              </a:spcBef>
              <a:spcAft>
                <a:spcPts val="0"/>
              </a:spcAft>
              <a:buSzPct val="700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marL="512763">
              <a:spcBef>
                <a:spcPts val="0"/>
              </a:spcBef>
              <a:spcAft>
                <a:spcPts val="0"/>
              </a:spcAf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rPr>
              <a:pPr/>
              <a:t>3</a:t>
            </a:fld>
            <a:endParaRPr lang="en-US" sz="1400"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047E2C05-07F4-419D-A9FB-2FBA578FFDD2}"/>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991325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72325" y="214166"/>
            <a:ext cx="7704667" cy="609600"/>
          </a:xfrm>
        </p:spPr>
        <p:txBody>
          <a:bodyPr>
            <a:normAutofit fontScale="90000"/>
          </a:bodyPr>
          <a:lstStyle/>
          <a:p>
            <a:r>
              <a:rPr lang="en-US" sz="3600" dirty="0">
                <a:latin typeface="Times New Roman" panose="02020603050405020304" pitchFamily="18" charset="0"/>
                <a:cs typeface="Times New Roman" panose="02020603050405020304" pitchFamily="18" charset="0"/>
              </a:rPr>
              <a:t>Strategic Plan Goals </a:t>
            </a:r>
          </a:p>
        </p:txBody>
      </p:sp>
      <p:sp>
        <p:nvSpPr>
          <p:cNvPr id="9" name="Rectangle 2"/>
          <p:cNvSpPr>
            <a:spLocks noGrp="1"/>
          </p:cNvSpPr>
          <p:nvPr>
            <p:ph idx="1"/>
          </p:nvPr>
        </p:nvSpPr>
        <p:spPr>
          <a:xfrm>
            <a:off x="972325" y="1372356"/>
            <a:ext cx="7704667" cy="4495044"/>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2, Strategy B, Objective 2: Expand the number of citizen services that can be completed online</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Encouraged citizens to use virtual apps on personal devices for PEAK Online, My </a:t>
            </a:r>
            <a:r>
              <a:rPr lang="en-US" sz="1700" dirty="0" err="1">
                <a:latin typeface="Times New Roman" panose="02020603050405020304" pitchFamily="18" charset="0"/>
                <a:cs typeface="Times New Roman" panose="02020603050405020304" pitchFamily="18" charset="0"/>
              </a:rPr>
              <a:t>COBenefits</a:t>
            </a:r>
            <a:r>
              <a:rPr lang="en-US" sz="1700" dirty="0">
                <a:latin typeface="Times New Roman" panose="02020603050405020304" pitchFamily="18" charset="0"/>
                <a:cs typeface="Times New Roman" panose="02020603050405020304" pitchFamily="18" charset="0"/>
              </a:rPr>
              <a:t> and </a:t>
            </a:r>
            <a:r>
              <a:rPr lang="en-US" sz="1700" dirty="0" err="1">
                <a:latin typeface="Times New Roman" panose="02020603050405020304" pitchFamily="18" charset="0"/>
                <a:cs typeface="Times New Roman" panose="02020603050405020304" pitchFamily="18" charset="0"/>
              </a:rPr>
              <a:t>PEAKHealth</a:t>
            </a:r>
            <a:r>
              <a:rPr lang="en-US" sz="1700" dirty="0">
                <a:latin typeface="Times New Roman" panose="02020603050405020304" pitchFamily="18" charset="0"/>
                <a:cs typeface="Times New Roman" panose="02020603050405020304" pitchFamily="18" charset="0"/>
              </a:rPr>
              <a:t> to apply and manage their assistance cases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Increased use of social media messaging to promote Colorado PEAK website and device apps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In early spring, used a temporary lighted sign at Citizens Service Center (CSC) to direct clients to use Colorado PEAK to access assistance programs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In early fall, two large vinyl signs were purchased and installed at CSC to promote use of Colorado PEAK </a:t>
            </a:r>
          </a:p>
          <a:p>
            <a:pPr lvl="1"/>
            <a:endParaRPr lang="en-US" sz="1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30</a:t>
            </a:fld>
            <a:endParaRPr lang="en-US" dirty="0">
              <a:latin typeface="Times New Roman" panose="02020603050405020304" pitchFamily="18" charset="0"/>
            </a:endParaRPr>
          </a:p>
        </p:txBody>
      </p:sp>
      <p:sp>
        <p:nvSpPr>
          <p:cNvPr id="8" name="Rectangle 1"/>
          <p:cNvSpPr txBox="1">
            <a:spLocks/>
          </p:cNvSpPr>
          <p:nvPr/>
        </p:nvSpPr>
        <p:spPr>
          <a:xfrm>
            <a:off x="982133" y="851028"/>
            <a:ext cx="7704667" cy="3809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9A11C71-9063-45A2-A112-7B22A75D07EA}"/>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045759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82131" y="-130378"/>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4" name="Rectangle 2"/>
          <p:cNvSpPr>
            <a:spLocks noGrp="1"/>
          </p:cNvSpPr>
          <p:nvPr>
            <p:ph idx="1"/>
          </p:nvPr>
        </p:nvSpPr>
        <p:spPr>
          <a:xfrm>
            <a:off x="982131" y="1609333"/>
            <a:ext cx="7704667" cy="4770437"/>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5, Strategy C, Objective 5: Support community efforts to combat substance abuse</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The Children, Youth and Family Services Division in DHS has brought Family Treatment Drug Court services in-house to increase efficiency and programming.  Training in substance abuse specific curriculum will strengthen understanding and preventions for this population</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The Children, Youth and Family Services Division in DHS contracts with 25 providers in El Paso County for substance abuse evaluations and treatment for child welfare clients who have open cases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El Paso County DHS is working to strengthen relationships with Special Connections Medicaid providers throughout the State to expand residential substance abuse treatment services for pregnant and post-partum women where mothers can reside with their infants while in substance abuse treatment during pregnancy and up to 1-year post-partum.  Assisted Homeward Pikes Peak in obtaining several grants for technical assistance and financial support (OBH, </a:t>
            </a:r>
            <a:r>
              <a:rPr lang="en-US" sz="1700" dirty="0" err="1">
                <a:latin typeface="Times New Roman" panose="02020603050405020304" pitchFamily="18" charset="0"/>
                <a:cs typeface="Times New Roman" panose="02020603050405020304" pitchFamily="18" charset="0"/>
              </a:rPr>
              <a:t>Anshutz</a:t>
            </a:r>
            <a:r>
              <a:rPr lang="en-US" sz="1700" dirty="0">
                <a:latin typeface="Times New Roman" panose="02020603050405020304" pitchFamily="18" charset="0"/>
                <a:cs typeface="Times New Roman" panose="02020603050405020304" pitchFamily="18" charset="0"/>
              </a:rPr>
              <a:t> Family Foundation)  </a:t>
            </a:r>
          </a:p>
          <a:p>
            <a:pPr lvl="1"/>
            <a:endParaRPr lang="en-US" sz="12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31</a:t>
            </a:fld>
            <a:endParaRPr lang="en-US" sz="1400" b="1" dirty="0">
              <a:latin typeface="Times New Roman" panose="02020603050405020304" pitchFamily="18" charset="0"/>
            </a:endParaRPr>
          </a:p>
        </p:txBody>
      </p:sp>
      <p:sp>
        <p:nvSpPr>
          <p:cNvPr id="15" name="Rectangle 1"/>
          <p:cNvSpPr txBox="1">
            <a:spLocks/>
          </p:cNvSpPr>
          <p:nvPr/>
        </p:nvSpPr>
        <p:spPr>
          <a:xfrm>
            <a:off x="982131" y="822121"/>
            <a:ext cx="7704667" cy="838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7C37875-B034-498A-A4A5-6151177E6AD1}"/>
              </a:ext>
            </a:extLst>
          </p:cNvPr>
          <p:cNvSpPr>
            <a:spLocks noGrp="1"/>
          </p:cNvSpPr>
          <p:nvPr>
            <p:ph type="ftr" sz="quarter" idx="11"/>
          </p:nvPr>
        </p:nvSpPr>
        <p:spPr/>
        <p:txBody>
          <a:bodyPr/>
          <a:lstStyle/>
          <a:p>
            <a:r>
              <a:rPr lang="en-US" dirty="0">
                <a:latin typeface="Times New Roman" panose="02020603050405020304" pitchFamily="18" charset="0"/>
              </a:rPr>
              <a:t>Department of Human Services</a:t>
            </a:r>
          </a:p>
        </p:txBody>
      </p:sp>
    </p:spTree>
    <p:extLst>
      <p:ext uri="{BB962C8B-B14F-4D97-AF65-F5344CB8AC3E}">
        <p14:creationId xmlns:p14="http://schemas.microsoft.com/office/powerpoint/2010/main" val="4185246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82131" y="-130378"/>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4" name="Rectangle 2"/>
          <p:cNvSpPr>
            <a:spLocks noGrp="1"/>
          </p:cNvSpPr>
          <p:nvPr>
            <p:ph idx="1"/>
          </p:nvPr>
        </p:nvSpPr>
        <p:spPr>
          <a:xfrm>
            <a:off x="923289" y="1320381"/>
            <a:ext cx="7704667" cy="4502054"/>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5, Strategy F, Objective 1: Expand community partnerships to reduce dependency on Department of Human Services (DHS) services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CYFS has built relationships and community tables to help problem solve placement issues for high needs, multi-system children involved in DHS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Colorado Works has been providing disaster assistance to residents directly impacted by the pandemic through its Disaster Assistance Program</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Diversion payments through this program have been provided to 70 families since April, meeting their immediate needs while diverting them from ongoing cash assistance and helping them maintain their self-sufficiency</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Child Support Services met its Current Support Collected goal for the fiscal year, increasing support to and economic security of associated families </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Only half of the large counties statewide met this measure</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This was achieved despite the challenges related to COVID-19 and while employing a teleworking model</a:t>
            </a:r>
          </a:p>
          <a:p>
            <a:pPr lvl="1">
              <a:spcBef>
                <a:spcPts val="600"/>
              </a:spcBef>
              <a:spcAft>
                <a:spcPts val="0"/>
              </a:spcAft>
            </a:pPr>
            <a:endParaRPr lang="en-US" sz="16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32</a:t>
            </a:fld>
            <a:endParaRPr lang="en-US" sz="1400" b="1" dirty="0">
              <a:latin typeface="Times New Roman" panose="02020603050405020304" pitchFamily="18" charset="0"/>
            </a:endParaRPr>
          </a:p>
        </p:txBody>
      </p:sp>
      <p:sp>
        <p:nvSpPr>
          <p:cNvPr id="15" name="Rectangle 1"/>
          <p:cNvSpPr txBox="1">
            <a:spLocks/>
          </p:cNvSpPr>
          <p:nvPr/>
        </p:nvSpPr>
        <p:spPr>
          <a:xfrm>
            <a:off x="1008537" y="609598"/>
            <a:ext cx="7704667" cy="838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B86C818A-C743-47E3-BA1C-EA562F567063}"/>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751431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82131" y="-130378"/>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4" name="Rectangle 2"/>
          <p:cNvSpPr>
            <a:spLocks noGrp="1"/>
          </p:cNvSpPr>
          <p:nvPr>
            <p:ph idx="1"/>
          </p:nvPr>
        </p:nvSpPr>
        <p:spPr>
          <a:xfrm>
            <a:off x="923289" y="1517746"/>
            <a:ext cx="7704667" cy="4502054"/>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5, Strategy F, Objective 1 (continued): Expand community partnerships to reduce dependency on Department of Human Services (DHS) services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El Paso County DHS’ Subsidized Employment Program (TEA) through Colorado Works has seen great employment outcomes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Over 70% of participants completing the program have transitioned into unsubsidized employment, often with the county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The program reduces the reliance of families on public assistance, helps them build skills that move them into self-sufficiency, all while helping DHS onboard employees with direct training and experience in the field</a:t>
            </a:r>
          </a:p>
          <a:p>
            <a:pPr lvl="1">
              <a:spcBef>
                <a:spcPts val="600"/>
              </a:spcBef>
              <a:spcAft>
                <a:spcPts val="0"/>
              </a:spcAft>
            </a:pPr>
            <a:endParaRPr lang="en-US" sz="16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33</a:t>
            </a:fld>
            <a:endParaRPr lang="en-US" sz="1400" b="1" dirty="0">
              <a:latin typeface="Times New Roman" panose="02020603050405020304" pitchFamily="18" charset="0"/>
            </a:endParaRPr>
          </a:p>
        </p:txBody>
      </p:sp>
      <p:sp>
        <p:nvSpPr>
          <p:cNvPr id="15" name="Rectangle 1"/>
          <p:cNvSpPr txBox="1">
            <a:spLocks/>
          </p:cNvSpPr>
          <p:nvPr/>
        </p:nvSpPr>
        <p:spPr>
          <a:xfrm>
            <a:off x="1008537" y="609598"/>
            <a:ext cx="7704667" cy="838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B86C818A-C743-47E3-BA1C-EA562F567063}"/>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095658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48689" y="-77010"/>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5" name="Rectangle 2"/>
          <p:cNvSpPr>
            <a:spLocks noGrp="1"/>
          </p:cNvSpPr>
          <p:nvPr>
            <p:ph idx="1"/>
          </p:nvPr>
        </p:nvSpPr>
        <p:spPr>
          <a:xfrm>
            <a:off x="981379" y="1371600"/>
            <a:ext cx="7704667" cy="4486399"/>
          </a:xfrm>
        </p:spPr>
        <p:txBody>
          <a:bodyPr anchor="t">
            <a:noAutofit/>
          </a:bodyPr>
          <a:lstStyle/>
          <a:p>
            <a:pPr marL="0" indent="0">
              <a:spcBef>
                <a:spcPts val="600"/>
              </a:spcBef>
              <a:spcAft>
                <a:spcPts val="0"/>
              </a:spcAft>
              <a:buNone/>
            </a:pPr>
            <a:r>
              <a:rPr lang="en-US" sz="1800" dirty="0">
                <a:latin typeface="Times New Roman" panose="02020603050405020304" pitchFamily="18" charset="0"/>
                <a:cs typeface="Times New Roman" panose="02020603050405020304" pitchFamily="18" charset="0"/>
              </a:rPr>
              <a:t>Goal 5, Strategy F, Objective 4: El Paso County will work with community partners to reduce homelessness</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El Paso County Chafee Team has updated protocol and practice specific to the use of Supervised Independent Living Program (SILP) for youth preparing to emancipate  from foster care.  The SILP offers monthly financial support for housing expenses.  These monies are paid directly to the youth to support their transition to independent living/emancipation.    The updates to the protocol and practice allow for flexibly to meet each youth’s needs and greatly reduce homelessness</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Utilizing Colorado Works (TANF) funding, 455 families received housing assistance from September 2019 to September 2020 (June excluded) receiving an average of $454.00</a:t>
            </a:r>
          </a:p>
          <a:p>
            <a:pPr marL="344488" lvl="1" indent="-344488">
              <a:spcBef>
                <a:spcPts val="600"/>
              </a:spcBef>
              <a:spcAft>
                <a:spcPts val="0"/>
              </a:spcAft>
            </a:pPr>
            <a:r>
              <a:rPr lang="en-US" sz="1600" dirty="0">
                <a:latin typeface="Times New Roman" panose="02020603050405020304" pitchFamily="18" charset="0"/>
                <a:cs typeface="Times New Roman" panose="02020603050405020304" pitchFamily="18" charset="0"/>
              </a:rPr>
              <a:t>In coordination with the Springs Rescue Mission, DHS staff provides support and data sharing around needs concerning the SNAP and Medicaid programs and specific data information regarding the participants of a SAMHSA grant and provides onsite eligibility technician and training to the Springs Rescue Mission’s staff on the PEAK system for easy access to eligibility programs and to assists clients with eligibility questions and needs</a:t>
            </a:r>
          </a:p>
          <a:p>
            <a:endParaRPr lang="en-US" dirty="0"/>
          </a:p>
          <a:p>
            <a:pPr lvl="1">
              <a:spcBef>
                <a:spcPts val="600"/>
              </a:spcBef>
              <a:spcAft>
                <a:spcPts val="0"/>
              </a:spcAft>
            </a:pPr>
            <a:endParaRPr lang="en-US" altLang="en-US" sz="16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34</a:t>
            </a:fld>
            <a:endParaRPr lang="en-US" dirty="0">
              <a:latin typeface="Times New Roman" panose="02020603050405020304" pitchFamily="18" charset="0"/>
              <a:cs typeface="Times New Roman" panose="02020603050405020304" pitchFamily="18" charset="0"/>
            </a:endParaRPr>
          </a:p>
        </p:txBody>
      </p:sp>
      <p:sp>
        <p:nvSpPr>
          <p:cNvPr id="12" name="Rectangle 1"/>
          <p:cNvSpPr txBox="1">
            <a:spLocks/>
          </p:cNvSpPr>
          <p:nvPr/>
        </p:nvSpPr>
        <p:spPr>
          <a:xfrm>
            <a:off x="982133" y="677377"/>
            <a:ext cx="7704667" cy="838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JM" sz="3100" dirty="0">
              <a:latin typeface="Times New Roman" panose="02020603050405020304" pitchFamily="18" charset="0"/>
              <a:cs typeface="Times New Roman" panose="02020603050405020304" pitchFamily="18" charset="0"/>
            </a:endParaRPr>
          </a:p>
        </p:txBody>
      </p:sp>
      <p:sp>
        <p:nvSpPr>
          <p:cNvPr id="16" name="Rectangle 1"/>
          <p:cNvSpPr txBox="1">
            <a:spLocks/>
          </p:cNvSpPr>
          <p:nvPr/>
        </p:nvSpPr>
        <p:spPr>
          <a:xfrm>
            <a:off x="990599" y="68567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8" name="Footer Placeholder 7">
            <a:extLst>
              <a:ext uri="{FF2B5EF4-FFF2-40B4-BE49-F238E27FC236}">
                <a16:creationId xmlns:a16="http://schemas.microsoft.com/office/drawing/2014/main" id="{5EE7AA87-288F-40F0-AF38-305CAE00A58B}"/>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056463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1" name="Rectangle 2"/>
          <p:cNvSpPr>
            <a:spLocks noGrp="1"/>
          </p:cNvSpPr>
          <p:nvPr>
            <p:ph idx="1"/>
          </p:nvPr>
        </p:nvSpPr>
        <p:spPr>
          <a:xfrm>
            <a:off x="893018" y="1822042"/>
            <a:ext cx="7704667" cy="4197757"/>
          </a:xfrm>
        </p:spPr>
        <p:txBody>
          <a:bodyPr anchor="t">
            <a:noAutofit/>
          </a:bodyPr>
          <a:lstStyle/>
          <a:p>
            <a:pPr marL="0" indent="0">
              <a:lnSpc>
                <a:spcPct val="80000"/>
              </a:lnSpc>
              <a:spcBef>
                <a:spcPts val="0"/>
              </a:spcBef>
              <a:spcAft>
                <a:spcPts val="0"/>
              </a:spcAft>
              <a:buNone/>
            </a:pPr>
            <a:r>
              <a:rPr lang="en-US" sz="1700" dirty="0">
                <a:latin typeface="Times New Roman" panose="02020603050405020304" pitchFamily="18" charset="0"/>
                <a:cs typeface="Times New Roman" panose="02020603050405020304" pitchFamily="18" charset="0"/>
              </a:rPr>
              <a:t>Goal 5, Strategy G, Objective 1: Increase kinship care placements when children cannot remain at home</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Switch custody to kinship providers within 60-90 days from placement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Stabilize and sustain kinship placement through crisis support</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Build a network of respite providers to help support high needs kids in kinship placement</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Continue to use the </a:t>
            </a:r>
            <a:r>
              <a:rPr lang="en-US" sz="1700" dirty="0" err="1">
                <a:latin typeface="Times New Roman" panose="02020603050405020304" pitchFamily="18" charset="0"/>
                <a:cs typeface="Times New Roman" panose="02020603050405020304" pitchFamily="18" charset="0"/>
              </a:rPr>
              <a:t>CarePortal</a:t>
            </a:r>
            <a:r>
              <a:rPr lang="en-US" sz="1700" dirty="0">
                <a:latin typeface="Times New Roman" panose="02020603050405020304" pitchFamily="18" charset="0"/>
                <a:cs typeface="Times New Roman" panose="02020603050405020304" pitchFamily="18" charset="0"/>
              </a:rPr>
              <a:t> to support kinship providers with basic needs</a:t>
            </a:r>
          </a:p>
          <a:p>
            <a:pPr marL="0" indent="0">
              <a:lnSpc>
                <a:spcPct val="80000"/>
              </a:lnSpc>
              <a:spcBef>
                <a:spcPts val="0"/>
              </a:spcBef>
              <a:spcAft>
                <a:spcPts val="0"/>
              </a:spcAft>
              <a:buNone/>
            </a:pPr>
            <a:endParaRPr lang="en-US" sz="17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35</a:t>
            </a:fld>
            <a:endParaRPr lang="en-US" sz="1400" b="1" dirty="0">
              <a:latin typeface="Times New Roman" panose="02020603050405020304" pitchFamily="18" charset="0"/>
            </a:endParaRPr>
          </a:p>
        </p:txBody>
      </p:sp>
      <p:sp>
        <p:nvSpPr>
          <p:cNvPr id="10" name="Rectangle 1"/>
          <p:cNvSpPr txBox="1">
            <a:spLocks/>
          </p:cNvSpPr>
          <p:nvPr/>
        </p:nvSpPr>
        <p:spPr>
          <a:xfrm>
            <a:off x="982133" y="99060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320B85C-13DD-401E-B627-216AE5687CD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882623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1" name="Rectangle 2"/>
          <p:cNvSpPr>
            <a:spLocks noGrp="1"/>
          </p:cNvSpPr>
          <p:nvPr>
            <p:ph idx="1"/>
          </p:nvPr>
        </p:nvSpPr>
        <p:spPr>
          <a:xfrm>
            <a:off x="893018" y="1822042"/>
            <a:ext cx="7704667" cy="4197757"/>
          </a:xfrm>
        </p:spPr>
        <p:txBody>
          <a:bodyPr anchor="t">
            <a:noAutofit/>
          </a:bodyPr>
          <a:lstStyle/>
          <a:p>
            <a:pPr marL="0" indent="0">
              <a:lnSpc>
                <a:spcPct val="80000"/>
              </a:lnSpc>
              <a:spcBef>
                <a:spcPts val="0"/>
              </a:spcBef>
              <a:spcAft>
                <a:spcPts val="0"/>
              </a:spcAft>
              <a:buNone/>
            </a:pPr>
            <a:r>
              <a:rPr lang="en-US" sz="1700" dirty="0">
                <a:latin typeface="Times New Roman" panose="02020603050405020304" pitchFamily="18" charset="0"/>
                <a:cs typeface="Times New Roman" panose="02020603050405020304" pitchFamily="18" charset="0"/>
              </a:rPr>
              <a:t>Goal 5, Strategy G, Objective 2:  Increase caseworker’s face-to-face contacts with children in both out-of-home placement and at-home in child protection cases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Added face-to-face contact data to a benchmark dashboard used to monitor practice for teleworking</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Created screening tools for supervision to monitor benchmarks individually</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Supervisors are monitoring contact numbers weekly through ROM and review with their caseworkers monthly in supervision by completing the benchmark screeners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Engaging parents, specifically fathers, in the D&amp;N process to ensure children are available for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face-to-face contacts</a:t>
            </a:r>
          </a:p>
          <a:p>
            <a:pPr marL="0" indent="0">
              <a:lnSpc>
                <a:spcPct val="80000"/>
              </a:lnSpc>
              <a:spcBef>
                <a:spcPts val="0"/>
              </a:spcBef>
              <a:spcAft>
                <a:spcPts val="0"/>
              </a:spcAft>
              <a:buNone/>
            </a:pPr>
            <a:endParaRPr lang="en-US" sz="17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36</a:t>
            </a:fld>
            <a:endParaRPr lang="en-US" sz="1400" b="1" dirty="0">
              <a:latin typeface="Times New Roman" panose="02020603050405020304" pitchFamily="18" charset="0"/>
            </a:endParaRPr>
          </a:p>
        </p:txBody>
      </p:sp>
      <p:sp>
        <p:nvSpPr>
          <p:cNvPr id="10" name="Rectangle 1"/>
          <p:cNvSpPr txBox="1">
            <a:spLocks/>
          </p:cNvSpPr>
          <p:nvPr/>
        </p:nvSpPr>
        <p:spPr>
          <a:xfrm>
            <a:off x="982133" y="99060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320B85C-13DD-401E-B627-216AE5687CD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671361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1" name="Rectangle 2"/>
          <p:cNvSpPr>
            <a:spLocks noGrp="1"/>
          </p:cNvSpPr>
          <p:nvPr>
            <p:ph idx="1"/>
          </p:nvPr>
        </p:nvSpPr>
        <p:spPr>
          <a:xfrm>
            <a:off x="893018" y="1822042"/>
            <a:ext cx="7704667" cy="4197757"/>
          </a:xfrm>
        </p:spPr>
        <p:txBody>
          <a:bodyPr anchor="t">
            <a:noAutofit/>
          </a:bodyPr>
          <a:lstStyle/>
          <a:p>
            <a:pPr marL="0" indent="0">
              <a:lnSpc>
                <a:spcPct val="80000"/>
              </a:lnSpc>
              <a:spcBef>
                <a:spcPts val="0"/>
              </a:spcBef>
              <a:spcAft>
                <a:spcPts val="0"/>
              </a:spcAft>
              <a:buNone/>
            </a:pPr>
            <a:endParaRPr lang="en-US" sz="1700" dirty="0">
              <a:latin typeface="Times New Roman" panose="02020603050405020304" pitchFamily="18" charset="0"/>
              <a:cs typeface="Times New Roman" panose="02020603050405020304" pitchFamily="18" charset="0"/>
            </a:endParaRPr>
          </a:p>
          <a:p>
            <a:pPr marL="0" indent="0">
              <a:lnSpc>
                <a:spcPct val="80000"/>
              </a:lnSpc>
              <a:spcBef>
                <a:spcPts val="0"/>
              </a:spcBef>
              <a:spcAft>
                <a:spcPts val="0"/>
              </a:spcAft>
              <a:buNone/>
            </a:pPr>
            <a:r>
              <a:rPr lang="en-US" sz="1700" dirty="0">
                <a:latin typeface="Times New Roman" panose="02020603050405020304" pitchFamily="18" charset="0"/>
                <a:cs typeface="Times New Roman" panose="02020603050405020304" pitchFamily="18" charset="0"/>
              </a:rPr>
              <a:t>Goal 5, Strategy G, Objective 3: Increase services for families to prevent the need for DHS involvement</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Piloting Promising Practice programs for Child Welfare (Child First/Kinship Navigation)</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Support the State in having Differential Response become a Promising Practice</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Bringing an evidence-based assessment process for parent/child visit assessments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Expand on the use of Medicaid for D&amp;N cases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Continued partnership with the local RAE (CCHA) to determine global interventions for youth</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Expand Community Tables to create a sense of partnership and equity in accountability for services and success among stakeholders</a:t>
            </a: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37</a:t>
            </a:fld>
            <a:endParaRPr lang="en-US" sz="1400" b="1" dirty="0">
              <a:latin typeface="Times New Roman" panose="02020603050405020304" pitchFamily="18" charset="0"/>
            </a:endParaRPr>
          </a:p>
        </p:txBody>
      </p:sp>
      <p:sp>
        <p:nvSpPr>
          <p:cNvPr id="10" name="Rectangle 1"/>
          <p:cNvSpPr txBox="1">
            <a:spLocks/>
          </p:cNvSpPr>
          <p:nvPr/>
        </p:nvSpPr>
        <p:spPr>
          <a:xfrm>
            <a:off x="982133" y="99060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320B85C-13DD-401E-B627-216AE5687CD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828382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Strategic Plan Goals</a:t>
            </a:r>
          </a:p>
        </p:txBody>
      </p:sp>
      <p:sp>
        <p:nvSpPr>
          <p:cNvPr id="11" name="Rectangle 2"/>
          <p:cNvSpPr>
            <a:spLocks noGrp="1"/>
          </p:cNvSpPr>
          <p:nvPr>
            <p:ph idx="1"/>
          </p:nvPr>
        </p:nvSpPr>
        <p:spPr>
          <a:xfrm>
            <a:off x="923289" y="1669643"/>
            <a:ext cx="7704667" cy="4197757"/>
          </a:xfrm>
        </p:spPr>
        <p:txBody>
          <a:bodyPr anchor="t">
            <a:noAutofit/>
          </a:bodyPr>
          <a:lstStyle/>
          <a:p>
            <a:pPr marL="0" indent="0">
              <a:spcBef>
                <a:spcPts val="1800"/>
              </a:spcBef>
              <a:spcAft>
                <a:spcPts val="0"/>
              </a:spcAft>
              <a:buNone/>
            </a:pPr>
            <a:r>
              <a:rPr lang="en-US" sz="1700" dirty="0">
                <a:latin typeface="Times New Roman" panose="02020603050405020304" pitchFamily="18" charset="0"/>
                <a:cs typeface="Times New Roman" panose="02020603050405020304" pitchFamily="18" charset="0"/>
              </a:rPr>
              <a:t>Goal 5, Strategy G, Objective 4: Expand outreach to the adult population including seniors and persons with disabilities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While COVID-19 has reduced the ability to perform these functions, APS continues to conduct community outreach activities to include 7 different community education or training sessions as of August 31, 2020</a:t>
            </a:r>
          </a:p>
          <a:p>
            <a:pPr marL="688975" lvl="2" indent="-344488">
              <a:spcBef>
                <a:spcPts val="600"/>
              </a:spcBef>
              <a:spcAft>
                <a:spcPts val="0"/>
              </a:spcAft>
              <a:buSzPct val="9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Outreach ensures the community is educated on signs of mistreatment so that concerns are reported and addressed</a:t>
            </a:r>
          </a:p>
          <a:p>
            <a:pPr marL="0" lvl="2" indent="0">
              <a:spcBef>
                <a:spcPts val="1800"/>
              </a:spcBef>
              <a:spcAft>
                <a:spcPts val="0"/>
              </a:spcAft>
              <a:buNone/>
            </a:pPr>
            <a:r>
              <a:rPr lang="en-US" sz="1700" dirty="0">
                <a:latin typeface="Times New Roman" panose="02020603050405020304" pitchFamily="18" charset="0"/>
                <a:cs typeface="Times New Roman" panose="02020603050405020304" pitchFamily="18" charset="0"/>
              </a:rPr>
              <a:t>Goal 5, Strategy G, Objective 6: Work with community partners to reduce domestic violence</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Participating in the State workgroup to define in the Colorado Children’s Code a definition of abuse and neglect regarding Domestic Violence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Working toward a training plan to increase caseworkers’ awareness and knowledge of DV dynamics in relationship to child safety</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Participation in the Human Trafficking Tasking Force specifically around adolescent safety</a:t>
            </a:r>
          </a:p>
          <a:p>
            <a:pPr marL="0" lvl="2" indent="0">
              <a:spcBef>
                <a:spcPts val="1800"/>
              </a:spcBef>
              <a:spcAft>
                <a:spcPts val="0"/>
              </a:spcAft>
              <a:buNone/>
            </a:pPr>
            <a:endParaRPr lang="en-US" sz="1700" dirty="0">
              <a:latin typeface="Times New Roman" panose="02020603050405020304" pitchFamily="18" charset="0"/>
              <a:cs typeface="Times New Roman" panose="02020603050405020304" pitchFamily="18" charset="0"/>
            </a:endParaRPr>
          </a:p>
          <a:p>
            <a:pPr marL="0" lvl="2" indent="0">
              <a:spcBef>
                <a:spcPts val="1800"/>
              </a:spcBef>
              <a:spcAft>
                <a:spcPts val="0"/>
              </a:spcAft>
              <a:buNone/>
            </a:pPr>
            <a:endParaRPr lang="en-US" sz="1700" dirty="0">
              <a:latin typeface="Times New Roman" panose="02020603050405020304" pitchFamily="18" charset="0"/>
              <a:cs typeface="Times New Roman" panose="02020603050405020304" pitchFamily="18" charset="0"/>
            </a:endParaRPr>
          </a:p>
          <a:p>
            <a:pPr marL="688975" lvl="2" indent="-344488">
              <a:spcBef>
                <a:spcPts val="600"/>
              </a:spcBef>
              <a:spcAft>
                <a:spcPts val="0"/>
              </a:spcAft>
              <a:buSzPct val="90000"/>
              <a:buFont typeface="Wingdings" panose="05000000000000000000" pitchFamily="2" charset="2"/>
              <a:buChar char="Ø"/>
            </a:pPr>
            <a:endParaRPr lang="en-US" altLang="en-US" sz="17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38</a:t>
            </a:fld>
            <a:endParaRPr lang="en-US" sz="1400" b="1" dirty="0">
              <a:latin typeface="Times New Roman" panose="02020603050405020304" pitchFamily="18" charset="0"/>
            </a:endParaRPr>
          </a:p>
        </p:txBody>
      </p:sp>
      <p:sp>
        <p:nvSpPr>
          <p:cNvPr id="10" name="Rectangle 1"/>
          <p:cNvSpPr txBox="1">
            <a:spLocks/>
          </p:cNvSpPr>
          <p:nvPr/>
        </p:nvSpPr>
        <p:spPr>
          <a:xfrm>
            <a:off x="982133" y="99060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latin typeface="Times New Roman" panose="02020603050405020304" pitchFamily="18" charset="0"/>
                <a:cs typeface="Times New Roman" panose="02020603050405020304" pitchFamily="18" charset="0"/>
              </a:rPr>
              <a:t>Highlights Year-to-Date</a:t>
            </a:r>
            <a:endParaRPr lang="en-JM" sz="28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320B85C-13DD-401E-B627-216AE5687CD5}"/>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826488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228600"/>
            <a:ext cx="7704667" cy="682098"/>
          </a:xfrm>
        </p:spPr>
        <p:txBody>
          <a:bodyPr>
            <a:normAutofit fontScale="90000"/>
          </a:bodyPr>
          <a:lstStyle/>
          <a:p>
            <a:r>
              <a:rPr lang="en-US" dirty="0">
                <a:latin typeface="Times New Roman" panose="02020603050405020304" pitchFamily="18" charset="0"/>
                <a:cs typeface="Times New Roman" panose="02020603050405020304" pitchFamily="18" charset="0"/>
              </a:rPr>
              <a:t>Strategic Plan Goals</a:t>
            </a:r>
          </a:p>
        </p:txBody>
      </p:sp>
      <p:sp>
        <p:nvSpPr>
          <p:cNvPr id="9" name="Rectangle 2"/>
          <p:cNvSpPr>
            <a:spLocks noGrp="1"/>
          </p:cNvSpPr>
          <p:nvPr>
            <p:ph idx="1"/>
          </p:nvPr>
        </p:nvSpPr>
        <p:spPr>
          <a:xfrm>
            <a:off x="982133" y="1752599"/>
            <a:ext cx="7704667" cy="4800601"/>
          </a:xfrm>
        </p:spPr>
        <p:txBody>
          <a:bodyPr anchor="t">
            <a:normAutofit/>
          </a:bodyPr>
          <a:lstStyle/>
          <a:p>
            <a:pPr marL="0" indent="0">
              <a:spcBef>
                <a:spcPts val="600"/>
              </a:spcBef>
              <a:buNone/>
            </a:pPr>
            <a:r>
              <a:rPr lang="en-US" sz="1700" dirty="0">
                <a:latin typeface="Times New Roman" panose="02020603050405020304" pitchFamily="18" charset="0"/>
                <a:cs typeface="Times New Roman" panose="02020603050405020304" pitchFamily="18" charset="0"/>
              </a:rPr>
              <a:t>Goal 5, Strategy G, Objective 5: Support programs such as the Not One More Child initiative that trains community partners and citizens to recognize and report concerns of abuse, neglect, and exploitation of at-risk children and adults </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Worked with Not One More Child partners to create and share messages frequently for Child Abuse Prevention Month to promote messages of child abuse and neglect prevention and support for families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Worked closely with Not One More Child partners to collaborate on best practice to encourage reports of child abuse and neglect</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Created a short video focused on key messaging of child abuse and neglect to be shared via social media channels and partner platforms</a:t>
            </a:r>
          </a:p>
          <a:p>
            <a:pPr marL="344488" lvl="1" indent="-344488">
              <a:spcBef>
                <a:spcPts val="600"/>
              </a:spcBef>
              <a:spcAft>
                <a:spcPts val="0"/>
              </a:spcAft>
            </a:pPr>
            <a:r>
              <a:rPr lang="en-US" sz="1700" dirty="0">
                <a:latin typeface="Times New Roman" panose="02020603050405020304" pitchFamily="18" charset="0"/>
                <a:cs typeface="Times New Roman" panose="02020603050405020304" pitchFamily="18" charset="0"/>
              </a:rPr>
              <a:t>El Paso County participates with the Colorado Partnership for Thriving Families with Illuminate Colorado</a:t>
            </a:r>
          </a:p>
          <a:p>
            <a:pPr lvl="1"/>
            <a:endParaRPr lang="en-US" sz="18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39</a:t>
            </a:fld>
            <a:endParaRPr lang="en-US" sz="1400" b="1" dirty="0">
              <a:latin typeface="Times New Roman" panose="02020603050405020304" pitchFamily="18" charset="0"/>
            </a:endParaRPr>
          </a:p>
        </p:txBody>
      </p:sp>
      <p:sp>
        <p:nvSpPr>
          <p:cNvPr id="10" name="Rectangle 1"/>
          <p:cNvSpPr txBox="1">
            <a:spLocks/>
          </p:cNvSpPr>
          <p:nvPr/>
        </p:nvSpPr>
        <p:spPr>
          <a:xfrm>
            <a:off x="982133" y="990600"/>
            <a:ext cx="7704667" cy="85909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dirty="0">
                <a:latin typeface="Times New Roman" panose="02020603050405020304" pitchFamily="18" charset="0"/>
                <a:cs typeface="Times New Roman" panose="02020603050405020304" pitchFamily="18" charset="0"/>
              </a:rPr>
              <a:t>Highlights Year-To-Date</a:t>
            </a:r>
          </a:p>
        </p:txBody>
      </p:sp>
      <p:sp>
        <p:nvSpPr>
          <p:cNvPr id="3" name="Footer Placeholder 2">
            <a:extLst>
              <a:ext uri="{FF2B5EF4-FFF2-40B4-BE49-F238E27FC236}">
                <a16:creationId xmlns:a16="http://schemas.microsoft.com/office/drawing/2014/main" id="{A2A83A12-F1B4-4353-A6C2-54AB50AD9D26}"/>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17582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8" name="Rectangle 2"/>
          <p:cNvSpPr>
            <a:spLocks noGrp="1"/>
          </p:cNvSpPr>
          <p:nvPr>
            <p:ph idx="1"/>
          </p:nvPr>
        </p:nvSpPr>
        <p:spPr>
          <a:xfrm>
            <a:off x="949666" y="1475893"/>
            <a:ext cx="7967804" cy="4697957"/>
          </a:xfrm>
          <a:solidFill>
            <a:schemeClr val="bg1">
              <a:alpha val="0"/>
            </a:schemeClr>
          </a:solidFill>
        </p:spPr>
        <p:txBody>
          <a:bodyPr anchor="t">
            <a:normAutofit fontScale="92500"/>
          </a:bodyPr>
          <a:lstStyle/>
          <a:p>
            <a:pPr marL="0" indent="0">
              <a:lnSpc>
                <a:spcPct val="90000"/>
              </a:lnSpc>
              <a:buNone/>
            </a:pPr>
            <a:r>
              <a:rPr lang="en-US" sz="1900" b="1" dirty="0">
                <a:solidFill>
                  <a:srgbClr val="FF9900"/>
                </a:solidFill>
                <a:latin typeface="Times New Roman" panose="02020603050405020304" pitchFamily="18" charset="0"/>
                <a:cs typeface="Times New Roman" panose="02020603050405020304" pitchFamily="18" charset="0"/>
              </a:rPr>
              <a:t>Response to COVID-19</a:t>
            </a:r>
          </a:p>
          <a:p>
            <a:pPr marL="509588">
              <a:lnSpc>
                <a:spcPct val="110000"/>
              </a:lnSpc>
              <a:spcBef>
                <a:spcPts val="0"/>
              </a:spcBef>
              <a:spcAft>
                <a:spcPts val="0"/>
              </a:spcAft>
            </a:pPr>
            <a:r>
              <a:rPr lang="en-US" sz="1700" dirty="0">
                <a:latin typeface="Times New Roman" panose="02020603050405020304" pitchFamily="18" charset="0"/>
                <a:cs typeface="Times New Roman" panose="02020603050405020304" pitchFamily="18" charset="0"/>
              </a:rPr>
              <a:t>Adult and Family Services Benefit Programs transitioned to a teleworking model to support staff and community safety during the epidemic</a:t>
            </a:r>
          </a:p>
          <a:p>
            <a:pPr marL="793750" lvl="1" indent="-284163">
              <a:lnSpc>
                <a:spcPct val="110000"/>
              </a:lnSpc>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Continued to excel in all area measures related to timeliness and accuracy of cases </a:t>
            </a:r>
          </a:p>
          <a:p>
            <a:pPr marL="512763">
              <a:lnSpc>
                <a:spcPct val="110000"/>
              </a:lnSpc>
              <a:spcBef>
                <a:spcPts val="600"/>
              </a:spcBef>
              <a:spcAft>
                <a:spcPts val="0"/>
              </a:spcAft>
            </a:pPr>
            <a:r>
              <a:rPr lang="en-US" sz="1700" dirty="0">
                <a:latin typeface="Times New Roman" panose="02020603050405020304" pitchFamily="18" charset="0"/>
                <a:cs typeface="Times New Roman" panose="02020603050405020304" pitchFamily="18" charset="0"/>
              </a:rPr>
              <a:t>Colorado Works has been providing disaster assistance to residents directly impacted by the pandemic through its Disaster Assistance Program.  These Diversion payments have been provided to 77 families since April 2020</a:t>
            </a:r>
          </a:p>
          <a:p>
            <a:pPr marL="512763">
              <a:lnSpc>
                <a:spcPct val="110000"/>
              </a:lnSpc>
              <a:spcBef>
                <a:spcPts val="600"/>
              </a:spcBef>
              <a:spcAft>
                <a:spcPts val="0"/>
              </a:spcAft>
            </a:pPr>
            <a:r>
              <a:rPr lang="en-US" sz="1700" dirty="0">
                <a:latin typeface="Times New Roman" panose="02020603050405020304" pitchFamily="18" charset="0"/>
                <a:cs typeface="Times New Roman" panose="02020603050405020304" pitchFamily="18" charset="0"/>
              </a:rPr>
              <a:t>Through state CARES funding the Colorado Child Care Assistance Program (CCCAP) was able to:</a:t>
            </a:r>
          </a:p>
          <a:p>
            <a:pPr marL="793750">
              <a:lnSpc>
                <a:spcPct val="110000"/>
              </a:lnSpc>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Offer expanded absences and reduced parental fees for families</a:t>
            </a:r>
          </a:p>
          <a:p>
            <a:pPr marL="793750" lvl="1">
              <a:lnSpc>
                <a:spcPct val="110000"/>
              </a:lnSpc>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Allowed for providers to remain open during the epidemic supporting the needs of the essential workforce</a:t>
            </a:r>
          </a:p>
          <a:p>
            <a:pPr marL="793750" lvl="1">
              <a:lnSpc>
                <a:spcPct val="110000"/>
              </a:lnSpc>
              <a:spcBef>
                <a:spcPts val="0"/>
              </a:spcBef>
              <a:spcAft>
                <a:spcPts val="0"/>
              </a:spcAft>
              <a:buSzPct val="80000"/>
              <a:buFont typeface="Wingdings" panose="05000000000000000000" pitchFamily="2" charset="2"/>
              <a:buChar char="Ø"/>
            </a:pPr>
            <a:r>
              <a:rPr lang="en-US" sz="1700" dirty="0">
                <a:latin typeface="Times New Roman" panose="02020603050405020304" pitchFamily="18" charset="0"/>
                <a:cs typeface="Times New Roman" panose="02020603050405020304" pitchFamily="18" charset="0"/>
              </a:rPr>
              <a:t>Saved families money to help contend with the added costs associated with remote-learning and other factors brought on by the epidemic </a:t>
            </a:r>
          </a:p>
          <a:p>
            <a:pPr marL="512763" lvl="1">
              <a:lnSpc>
                <a:spcPct val="110000"/>
              </a:lnSpc>
              <a:spcBef>
                <a:spcPts val="600"/>
              </a:spcBef>
              <a:spcAft>
                <a:spcPts val="0"/>
              </a:spcAft>
            </a:pPr>
            <a:r>
              <a:rPr lang="en-US" sz="1700" dirty="0">
                <a:latin typeface="Times New Roman" panose="02020603050405020304" pitchFamily="18" charset="0"/>
                <a:cs typeface="Times New Roman" panose="02020603050405020304" pitchFamily="18" charset="0"/>
              </a:rPr>
              <a:t>Contracts transformed from paper file storage to electronic file storage with remote access</a:t>
            </a:r>
          </a:p>
          <a:p>
            <a:pPr marL="793750" lvl="1">
              <a:spcBef>
                <a:spcPts val="0"/>
              </a:spcBef>
              <a:spcAft>
                <a:spcPts val="0"/>
              </a:spcAft>
              <a:buSzPct val="70000"/>
              <a:buFont typeface="Wingdings" panose="05000000000000000000" pitchFamily="2" charset="2"/>
              <a:buChar char="Ø"/>
            </a:pPr>
            <a:endParaRPr lang="en-US" sz="1700" dirty="0">
              <a:latin typeface="Times New Roman" panose="02020603050405020304" pitchFamily="18" charset="0"/>
              <a:cs typeface="Times New Roman" panose="02020603050405020304" pitchFamily="18" charset="0"/>
            </a:endParaRPr>
          </a:p>
          <a:p>
            <a:pPr marL="793750" lvl="1">
              <a:spcBef>
                <a:spcPts val="0"/>
              </a:spcBef>
              <a:spcAft>
                <a:spcPts val="0"/>
              </a:spcAft>
              <a:buSzPct val="700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marL="512763">
              <a:spcBef>
                <a:spcPts val="0"/>
              </a:spcBef>
              <a:spcAft>
                <a:spcPts val="0"/>
              </a:spcAf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rPr>
              <a:pPr/>
              <a:t>4</a:t>
            </a:fld>
            <a:endParaRPr lang="en-US" sz="1400"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641D8E52-47D8-4D09-9556-E65CE19FCBFF}"/>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539197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Operating Indicators</a:t>
            </a:r>
          </a:p>
        </p:txBody>
      </p:sp>
      <p:graphicFrame>
        <p:nvGraphicFramePr>
          <p:cNvPr id="11" name="Content Placeholder 11"/>
          <p:cNvGraphicFramePr>
            <a:graphicFrameLocks noGrp="1"/>
          </p:cNvGraphicFramePr>
          <p:nvPr>
            <p:ph idx="1"/>
            <p:extLst>
              <p:ext uri="{D42A27DB-BD31-4B8C-83A1-F6EECF244321}">
                <p14:modId xmlns:p14="http://schemas.microsoft.com/office/powerpoint/2010/main" val="3943282220"/>
              </p:ext>
            </p:extLst>
          </p:nvPr>
        </p:nvGraphicFramePr>
        <p:xfrm>
          <a:off x="982663" y="1981201"/>
          <a:ext cx="7704136" cy="4074160"/>
        </p:xfrm>
        <a:graphic>
          <a:graphicData uri="http://schemas.openxmlformats.org/drawingml/2006/table">
            <a:tbl>
              <a:tblPr firstRow="1" bandRow="1">
                <a:tableStyleId>{5C22544A-7EE6-4342-B048-85BDC9FD1C3A}</a:tableStyleId>
              </a:tblPr>
              <a:tblGrid>
                <a:gridCol w="1540827">
                  <a:extLst>
                    <a:ext uri="{9D8B030D-6E8A-4147-A177-3AD203B41FA5}">
                      <a16:colId xmlns:a16="http://schemas.microsoft.com/office/drawing/2014/main" val="20000"/>
                    </a:ext>
                  </a:extLst>
                </a:gridCol>
                <a:gridCol w="121031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066799">
                  <a:extLst>
                    <a:ext uri="{9D8B030D-6E8A-4147-A177-3AD203B41FA5}">
                      <a16:colId xmlns:a16="http://schemas.microsoft.com/office/drawing/2014/main" val="20005"/>
                    </a:ext>
                  </a:extLst>
                </a:gridCol>
              </a:tblGrid>
              <a:tr h="304799">
                <a:tc gridSpan="6">
                  <a:txBody>
                    <a:bodyPr/>
                    <a:lstStyle/>
                    <a:p>
                      <a:r>
                        <a:rPr lang="en-US" dirty="0">
                          <a:latin typeface="Times New Roman" panose="02020603050405020304" pitchFamily="18" charset="0"/>
                          <a:cs typeface="Times New Roman" panose="02020603050405020304" pitchFamily="18" charset="0"/>
                        </a:rPr>
                        <a:t>Child Abuse and/or Neglect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b="1" dirty="0">
                          <a:latin typeface="Times New Roman" panose="02020603050405020304" pitchFamily="18" charset="0"/>
                          <a:cs typeface="Times New Roman" panose="02020603050405020304" pitchFamily="18" charset="0"/>
                        </a:rPr>
                        <a:t>2016</a:t>
                      </a:r>
                    </a:p>
                  </a:txBody>
                  <a:tcPr/>
                </a:tc>
                <a:tc>
                  <a:txBody>
                    <a:bodyPr/>
                    <a:lstStyle/>
                    <a:p>
                      <a:pPr algn="ctr"/>
                      <a:r>
                        <a:rPr lang="en-US" b="1" dirty="0">
                          <a:latin typeface="Times New Roman" panose="02020603050405020304" pitchFamily="18" charset="0"/>
                          <a:cs typeface="Times New Roman" panose="02020603050405020304" pitchFamily="18" charset="0"/>
                        </a:rPr>
                        <a:t>2017</a:t>
                      </a:r>
                    </a:p>
                  </a:txBody>
                  <a:tcPr/>
                </a:tc>
                <a:tc>
                  <a:txBody>
                    <a:bodyPr/>
                    <a:lstStyle/>
                    <a:p>
                      <a:pPr algn="ctr"/>
                      <a:r>
                        <a:rPr lang="en-US" b="1" dirty="0">
                          <a:latin typeface="Times New Roman" panose="02020603050405020304" pitchFamily="18" charset="0"/>
                          <a:cs typeface="Times New Roman" panose="02020603050405020304" pitchFamily="18" charset="0"/>
                        </a:rPr>
                        <a:t>2018</a:t>
                      </a:r>
                    </a:p>
                  </a:txBody>
                  <a:tcPr/>
                </a:tc>
                <a:tc>
                  <a:txBody>
                    <a:bodyPr/>
                    <a:lstStyle/>
                    <a:p>
                      <a:pPr algn="ctr"/>
                      <a:r>
                        <a:rPr lang="en-US" b="1" dirty="0">
                          <a:latin typeface="Times New Roman" panose="02020603050405020304" pitchFamily="18" charset="0"/>
                          <a:cs typeface="Times New Roman" panose="02020603050405020304" pitchFamily="18" charset="0"/>
                        </a:rPr>
                        <a:t>2019</a:t>
                      </a:r>
                    </a:p>
                  </a:txBody>
                  <a:tcPr/>
                </a:tc>
                <a:tc>
                  <a:txBody>
                    <a:bodyPr/>
                    <a:lstStyle/>
                    <a:p>
                      <a:pPr marL="0" algn="ctr" defTabSz="457200" rtl="0" eaLnBrk="1" latinLnBrk="0" hangingPunct="1"/>
                      <a:r>
                        <a:rPr lang="en-US" sz="1800" b="1" kern="1200" dirty="0">
                          <a:solidFill>
                            <a:schemeClr val="dk1"/>
                          </a:solidFill>
                          <a:latin typeface="Times New Roman" panose="02020603050405020304" pitchFamily="18" charset="0"/>
                          <a:ea typeface="+mn-ea"/>
                          <a:cs typeface="Times New Roman" panose="02020603050405020304" pitchFamily="18" charset="0"/>
                        </a:rPr>
                        <a:t>  2020*</a:t>
                      </a:r>
                    </a:p>
                  </a:txBody>
                  <a:tcPr/>
                </a:tc>
                <a:extLst>
                  <a:ext uri="{0D108BD9-81ED-4DB2-BD59-A6C34878D82A}">
                    <a16:rowId xmlns:a16="http://schemas.microsoft.com/office/drawing/2014/main" val="10001"/>
                  </a:ext>
                </a:extLst>
              </a:tr>
              <a:tr h="370840">
                <a:tc>
                  <a:txBody>
                    <a:bodyPr/>
                    <a:lstStyle/>
                    <a:p>
                      <a:r>
                        <a:rPr lang="en-US" dirty="0">
                          <a:latin typeface="Times New Roman" panose="02020603050405020304" pitchFamily="18" charset="0"/>
                          <a:cs typeface="Times New Roman" panose="02020603050405020304" pitchFamily="18" charset="0"/>
                        </a:rPr>
                        <a:t>Referrals</a:t>
                      </a:r>
                    </a:p>
                  </a:txBody>
                  <a:tcPr/>
                </a:tc>
                <a:tc>
                  <a:txBody>
                    <a:bodyPr/>
                    <a:lstStyle/>
                    <a:p>
                      <a:pPr algn="ctr"/>
                      <a:r>
                        <a:rPr lang="en-US" dirty="0">
                          <a:latin typeface="Times New Roman" panose="02020603050405020304" pitchFamily="18" charset="0"/>
                          <a:cs typeface="Times New Roman" panose="02020603050405020304" pitchFamily="18" charset="0"/>
                        </a:rPr>
                        <a:t>15,684</a:t>
                      </a:r>
                    </a:p>
                  </a:txBody>
                  <a:tcPr/>
                </a:tc>
                <a:tc>
                  <a:txBody>
                    <a:bodyPr/>
                    <a:lstStyle/>
                    <a:p>
                      <a:pPr algn="ctr"/>
                      <a:r>
                        <a:rPr lang="en-US" dirty="0">
                          <a:latin typeface="Times New Roman" panose="02020603050405020304" pitchFamily="18" charset="0"/>
                          <a:cs typeface="Times New Roman" panose="02020603050405020304" pitchFamily="18" charset="0"/>
                        </a:rPr>
                        <a:t>15,684</a:t>
                      </a:r>
                    </a:p>
                  </a:txBody>
                  <a:tcPr/>
                </a:tc>
                <a:tc>
                  <a:txBody>
                    <a:bodyPr/>
                    <a:lstStyle/>
                    <a:p>
                      <a:pPr algn="ctr"/>
                      <a:r>
                        <a:rPr lang="en-US" dirty="0">
                          <a:latin typeface="Times New Roman" panose="02020603050405020304" pitchFamily="18" charset="0"/>
                          <a:cs typeface="Times New Roman" panose="02020603050405020304" pitchFamily="18" charset="0"/>
                        </a:rPr>
                        <a:t>16,447</a:t>
                      </a:r>
                    </a:p>
                  </a:txBody>
                  <a:tcPr/>
                </a:tc>
                <a:tc>
                  <a:txBody>
                    <a:bodyPr/>
                    <a:lstStyle/>
                    <a:p>
                      <a:pPr algn="ctr"/>
                      <a:r>
                        <a:rPr lang="en-US" dirty="0">
                          <a:latin typeface="Times New Roman" panose="02020603050405020304" pitchFamily="18" charset="0"/>
                          <a:cs typeface="Times New Roman" panose="02020603050405020304" pitchFamily="18" charset="0"/>
                        </a:rPr>
                        <a:t>16,503</a:t>
                      </a: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14,469</a:t>
                      </a:r>
                    </a:p>
                  </a:txBody>
                  <a:tcPr/>
                </a:tc>
                <a:extLst>
                  <a:ext uri="{0D108BD9-81ED-4DB2-BD59-A6C34878D82A}">
                    <a16:rowId xmlns:a16="http://schemas.microsoft.com/office/drawing/2014/main" val="10002"/>
                  </a:ext>
                </a:extLst>
              </a:tr>
              <a:tr h="370840">
                <a:tc>
                  <a:txBody>
                    <a:bodyPr/>
                    <a:lstStyle/>
                    <a:p>
                      <a:r>
                        <a:rPr lang="en-US" dirty="0">
                          <a:latin typeface="Times New Roman" panose="02020603050405020304" pitchFamily="18" charset="0"/>
                          <a:cs typeface="Times New Roman" panose="02020603050405020304" pitchFamily="18" charset="0"/>
                        </a:rPr>
                        <a:t>Assessments</a:t>
                      </a:r>
                    </a:p>
                  </a:txBody>
                  <a:tcPr/>
                </a:tc>
                <a:tc>
                  <a:txBody>
                    <a:bodyPr/>
                    <a:lstStyle/>
                    <a:p>
                      <a:pPr algn="ctr"/>
                      <a:r>
                        <a:rPr lang="en-US" dirty="0">
                          <a:latin typeface="Times New Roman" panose="02020603050405020304" pitchFamily="18" charset="0"/>
                          <a:cs typeface="Times New Roman" panose="02020603050405020304" pitchFamily="18" charset="0"/>
                        </a:rPr>
                        <a:t>6,310</a:t>
                      </a:r>
                    </a:p>
                  </a:txBody>
                  <a:tcPr/>
                </a:tc>
                <a:tc>
                  <a:txBody>
                    <a:bodyPr/>
                    <a:lstStyle/>
                    <a:p>
                      <a:pPr algn="ctr"/>
                      <a:r>
                        <a:rPr lang="en-US" dirty="0">
                          <a:latin typeface="Times New Roman" panose="02020603050405020304" pitchFamily="18" charset="0"/>
                          <a:cs typeface="Times New Roman" panose="02020603050405020304" pitchFamily="18" charset="0"/>
                        </a:rPr>
                        <a:t>6,395</a:t>
                      </a:r>
                    </a:p>
                  </a:txBody>
                  <a:tcPr/>
                </a:tc>
                <a:tc>
                  <a:txBody>
                    <a:bodyPr/>
                    <a:lstStyle/>
                    <a:p>
                      <a:pPr algn="ctr"/>
                      <a:r>
                        <a:rPr lang="en-US" dirty="0">
                          <a:latin typeface="Times New Roman" panose="02020603050405020304" pitchFamily="18" charset="0"/>
                          <a:cs typeface="Times New Roman" panose="02020603050405020304" pitchFamily="18" charset="0"/>
                        </a:rPr>
                        <a:t>6,232</a:t>
                      </a:r>
                    </a:p>
                  </a:txBody>
                  <a:tcPr/>
                </a:tc>
                <a:tc>
                  <a:txBody>
                    <a:bodyPr/>
                    <a:lstStyle/>
                    <a:p>
                      <a:pPr algn="ctr"/>
                      <a:r>
                        <a:rPr lang="en-US" dirty="0">
                          <a:latin typeface="Times New Roman" panose="02020603050405020304" pitchFamily="18" charset="0"/>
                          <a:cs typeface="Times New Roman" panose="02020603050405020304" pitchFamily="18" charset="0"/>
                        </a:rPr>
                        <a:t>6,633</a:t>
                      </a: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6,287</a:t>
                      </a:r>
                    </a:p>
                  </a:txBody>
                  <a:tcPr/>
                </a:tc>
                <a:extLst>
                  <a:ext uri="{0D108BD9-81ED-4DB2-BD59-A6C34878D82A}">
                    <a16:rowId xmlns:a16="http://schemas.microsoft.com/office/drawing/2014/main" val="10003"/>
                  </a:ext>
                </a:extLst>
              </a:tr>
              <a:tr h="370840">
                <a:tc>
                  <a:txBody>
                    <a:bodyPr/>
                    <a:lstStyle/>
                    <a:p>
                      <a:r>
                        <a:rPr lang="en-US" dirty="0">
                          <a:latin typeface="Times New Roman" panose="02020603050405020304" pitchFamily="18" charset="0"/>
                          <a:cs typeface="Times New Roman" panose="02020603050405020304" pitchFamily="18" charset="0"/>
                        </a:rPr>
                        <a:t>Founded</a:t>
                      </a:r>
                    </a:p>
                  </a:txBody>
                  <a:tcPr/>
                </a:tc>
                <a:tc>
                  <a:txBody>
                    <a:bodyPr/>
                    <a:lstStyle/>
                    <a:p>
                      <a:pPr algn="ctr"/>
                      <a:r>
                        <a:rPr lang="en-US" dirty="0">
                          <a:latin typeface="Times New Roman" panose="02020603050405020304" pitchFamily="18" charset="0"/>
                          <a:cs typeface="Times New Roman" panose="02020603050405020304" pitchFamily="18" charset="0"/>
                        </a:rPr>
                        <a:t>1,554</a:t>
                      </a:r>
                    </a:p>
                  </a:txBody>
                  <a:tcPr/>
                </a:tc>
                <a:tc>
                  <a:txBody>
                    <a:bodyPr/>
                    <a:lstStyle/>
                    <a:p>
                      <a:pPr algn="ctr"/>
                      <a:r>
                        <a:rPr lang="en-US" dirty="0">
                          <a:latin typeface="Times New Roman" panose="02020603050405020304" pitchFamily="18" charset="0"/>
                          <a:cs typeface="Times New Roman" panose="02020603050405020304" pitchFamily="18" charset="0"/>
                        </a:rPr>
                        <a:t>1,784</a:t>
                      </a:r>
                    </a:p>
                  </a:txBody>
                  <a:tcPr/>
                </a:tc>
                <a:tc>
                  <a:txBody>
                    <a:bodyPr/>
                    <a:lstStyle/>
                    <a:p>
                      <a:pPr algn="ctr"/>
                      <a:r>
                        <a:rPr lang="en-US" dirty="0">
                          <a:latin typeface="Times New Roman" panose="02020603050405020304" pitchFamily="18" charset="0"/>
                          <a:cs typeface="Times New Roman" panose="02020603050405020304" pitchFamily="18" charset="0"/>
                        </a:rPr>
                        <a:t>1,771</a:t>
                      </a:r>
                    </a:p>
                  </a:txBody>
                  <a:tcPr/>
                </a:tc>
                <a:tc>
                  <a:txBody>
                    <a:bodyPr/>
                    <a:lstStyle/>
                    <a:p>
                      <a:pPr algn="ctr"/>
                      <a:r>
                        <a:rPr lang="en-US" dirty="0">
                          <a:latin typeface="Times New Roman" panose="02020603050405020304" pitchFamily="18" charset="0"/>
                          <a:cs typeface="Times New Roman" panose="02020603050405020304" pitchFamily="18" charset="0"/>
                        </a:rPr>
                        <a:t>1,753</a:t>
                      </a: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1,550</a:t>
                      </a:r>
                    </a:p>
                  </a:txBody>
                  <a:tcPr/>
                </a:tc>
                <a:extLst>
                  <a:ext uri="{0D108BD9-81ED-4DB2-BD59-A6C34878D82A}">
                    <a16:rowId xmlns:a16="http://schemas.microsoft.com/office/drawing/2014/main" val="10004"/>
                  </a:ext>
                </a:extLst>
              </a:tr>
              <a:tr h="370840">
                <a:tc gridSpan="6">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dirty="0">
                          <a:latin typeface="Times New Roman" panose="02020603050405020304" pitchFamily="18" charset="0"/>
                          <a:cs typeface="Times New Roman" panose="02020603050405020304" pitchFamily="18" charset="0"/>
                        </a:rPr>
                        <a:t>* Projected</a:t>
                      </a:r>
                    </a:p>
                  </a:txBody>
                  <a:tcPr anchor="ctr"/>
                </a:tc>
                <a:tc hMerge="1">
                  <a:txBody>
                    <a:bodyPr/>
                    <a:lstStyle/>
                    <a:p>
                      <a:pPr algn="ct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70840">
                <a:tc grid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Times New Roman" panose="02020603050405020304" pitchFamily="18" charset="0"/>
                          <a:cs typeface="Times New Roman" panose="02020603050405020304" pitchFamily="18" charset="0"/>
                        </a:rPr>
                        <a:t>Out-of-Home Placements (Average Daily Placements)</a:t>
                      </a:r>
                    </a:p>
                  </a:txBody>
                  <a:tcPr>
                    <a:solidFill>
                      <a:schemeClr val="accent1"/>
                    </a:solidFill>
                  </a:tcPr>
                </a:tc>
                <a:tc hMerge="1">
                  <a:txBody>
                    <a:bodyPr/>
                    <a:lstStyle/>
                    <a:p>
                      <a:pPr algn="ct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b="1" dirty="0">
                          <a:latin typeface="Times New Roman" panose="02020603050405020304" pitchFamily="18" charset="0"/>
                          <a:cs typeface="Times New Roman" panose="02020603050405020304" pitchFamily="18" charset="0"/>
                        </a:rPr>
                        <a:t>2016</a:t>
                      </a:r>
                    </a:p>
                  </a:txBody>
                  <a:tcPr/>
                </a:tc>
                <a:tc>
                  <a:txBody>
                    <a:bodyPr/>
                    <a:lstStyle/>
                    <a:p>
                      <a:pPr algn="ctr"/>
                      <a:r>
                        <a:rPr lang="en-US" b="1" dirty="0">
                          <a:latin typeface="Times New Roman" panose="02020603050405020304" pitchFamily="18" charset="0"/>
                          <a:cs typeface="Times New Roman" panose="02020603050405020304" pitchFamily="18" charset="0"/>
                        </a:rPr>
                        <a:t>2017</a:t>
                      </a:r>
                    </a:p>
                  </a:txBody>
                  <a:tcPr/>
                </a:tc>
                <a:tc>
                  <a:txBody>
                    <a:bodyPr/>
                    <a:lstStyle/>
                    <a:p>
                      <a:pPr algn="ctr"/>
                      <a:r>
                        <a:rPr lang="en-US" b="1" dirty="0">
                          <a:latin typeface="Times New Roman" panose="02020603050405020304" pitchFamily="18" charset="0"/>
                          <a:cs typeface="Times New Roman" panose="02020603050405020304" pitchFamily="18" charset="0"/>
                        </a:rPr>
                        <a:t>2018</a:t>
                      </a:r>
                    </a:p>
                  </a:txBody>
                  <a:tcPr/>
                </a:tc>
                <a:tc>
                  <a:txBody>
                    <a:bodyPr/>
                    <a:lstStyle/>
                    <a:p>
                      <a:pPr algn="ctr"/>
                      <a:r>
                        <a:rPr lang="en-US" b="1" dirty="0">
                          <a:latin typeface="Times New Roman" panose="02020603050405020304" pitchFamily="18" charset="0"/>
                          <a:cs typeface="Times New Roman" panose="02020603050405020304" pitchFamily="18" charset="0"/>
                        </a:rPr>
                        <a:t>2019</a:t>
                      </a:r>
                    </a:p>
                  </a:txBody>
                  <a:tcPr/>
                </a:tc>
                <a:tc>
                  <a:txBody>
                    <a:bodyPr/>
                    <a:lstStyle/>
                    <a:p>
                      <a:pPr marL="0" algn="ctr" defTabSz="457200" rtl="0" eaLnBrk="1" latinLnBrk="0" hangingPunct="1"/>
                      <a:r>
                        <a:rPr lang="en-US" sz="1800" b="1" kern="1200" dirty="0">
                          <a:solidFill>
                            <a:schemeClr val="dk1"/>
                          </a:solidFill>
                          <a:latin typeface="Times New Roman" panose="02020603050405020304" pitchFamily="18" charset="0"/>
                          <a:ea typeface="+mn-ea"/>
                          <a:cs typeface="Times New Roman" panose="02020603050405020304" pitchFamily="18" charset="0"/>
                        </a:rPr>
                        <a:t>  2020*</a:t>
                      </a:r>
                    </a:p>
                  </a:txBody>
                  <a:tcPr/>
                </a:tc>
                <a:extLst>
                  <a:ext uri="{0D108BD9-81ED-4DB2-BD59-A6C34878D82A}">
                    <a16:rowId xmlns:a16="http://schemas.microsoft.com/office/drawing/2014/main" val="10007"/>
                  </a:ext>
                </a:extLst>
              </a:tr>
              <a:tr h="370840">
                <a:tc>
                  <a:txBody>
                    <a:bodyPr/>
                    <a:lstStyle/>
                    <a:p>
                      <a:r>
                        <a:rPr lang="en-US" sz="1800" dirty="0">
                          <a:latin typeface="Times New Roman" panose="02020603050405020304" pitchFamily="18" charset="0"/>
                          <a:cs typeface="Times New Roman" panose="02020603050405020304" pitchFamily="18" charset="0"/>
                        </a:rPr>
                        <a:t>Foster</a:t>
                      </a:r>
                    </a:p>
                  </a:txBody>
                  <a:tcPr/>
                </a:tc>
                <a:tc>
                  <a:txBody>
                    <a:bodyPr/>
                    <a:lstStyle/>
                    <a:p>
                      <a:pPr algn="ctr"/>
                      <a:r>
                        <a:rPr lang="en-US" dirty="0">
                          <a:latin typeface="Times New Roman" panose="02020603050405020304" pitchFamily="18" charset="0"/>
                          <a:cs typeface="Times New Roman" panose="02020603050405020304" pitchFamily="18" charset="0"/>
                        </a:rPr>
                        <a:t>291</a:t>
                      </a:r>
                    </a:p>
                  </a:txBody>
                  <a:tcPr/>
                </a:tc>
                <a:tc>
                  <a:txBody>
                    <a:bodyPr/>
                    <a:lstStyle/>
                    <a:p>
                      <a:pPr algn="ctr"/>
                      <a:r>
                        <a:rPr lang="en-US" dirty="0">
                          <a:latin typeface="Times New Roman" panose="02020603050405020304" pitchFamily="18" charset="0"/>
                          <a:cs typeface="Times New Roman" panose="02020603050405020304" pitchFamily="18" charset="0"/>
                        </a:rPr>
                        <a:t>321</a:t>
                      </a:r>
                    </a:p>
                  </a:txBody>
                  <a:tcPr/>
                </a:tc>
                <a:tc>
                  <a:txBody>
                    <a:bodyPr/>
                    <a:lstStyle/>
                    <a:p>
                      <a:pPr algn="ctr"/>
                      <a:r>
                        <a:rPr lang="en-US" dirty="0">
                          <a:latin typeface="Times New Roman" panose="02020603050405020304" pitchFamily="18" charset="0"/>
                          <a:cs typeface="Times New Roman" panose="02020603050405020304" pitchFamily="18" charset="0"/>
                        </a:rPr>
                        <a:t>333</a:t>
                      </a:r>
                    </a:p>
                  </a:txBody>
                  <a:tcPr/>
                </a:tc>
                <a:tc>
                  <a:txBody>
                    <a:bodyPr/>
                    <a:lstStyle/>
                    <a:p>
                      <a:pPr algn="ctr"/>
                      <a:r>
                        <a:rPr lang="en-US" dirty="0">
                          <a:latin typeface="Times New Roman" panose="02020603050405020304" pitchFamily="18" charset="0"/>
                          <a:cs typeface="Times New Roman" panose="02020603050405020304" pitchFamily="18" charset="0"/>
                        </a:rPr>
                        <a:t>366</a:t>
                      </a:r>
                    </a:p>
                  </a:txBody>
                  <a:tcPr/>
                </a:tc>
                <a:tc>
                  <a:txBody>
                    <a:bodyPr/>
                    <a:lstStyle/>
                    <a:p>
                      <a:pPr marL="0" algn="ctr" defTabSz="457200" rtl="0" eaLnBrk="1" latinLnBrk="0" hangingPunct="1"/>
                      <a:r>
                        <a:rPr lang="en-US" sz="1800" kern="1200" dirty="0">
                          <a:solidFill>
                            <a:schemeClr val="dk1"/>
                          </a:solidFill>
                          <a:latin typeface="Times New Roman" panose="02020603050405020304" pitchFamily="18" charset="0"/>
                          <a:ea typeface="+mn-ea"/>
                          <a:cs typeface="Times New Roman" panose="02020603050405020304" pitchFamily="18" charset="0"/>
                        </a:rPr>
                        <a:t>386</a:t>
                      </a:r>
                    </a:p>
                  </a:txBody>
                  <a:tcPr/>
                </a:tc>
                <a:extLst>
                  <a:ext uri="{0D108BD9-81ED-4DB2-BD59-A6C34878D82A}">
                    <a16:rowId xmlns:a16="http://schemas.microsoft.com/office/drawing/2014/main" val="10008"/>
                  </a:ext>
                </a:extLst>
              </a:tr>
              <a:tr h="370840">
                <a:tc>
                  <a:txBody>
                    <a:bodyPr/>
                    <a:lstStyle/>
                    <a:p>
                      <a:r>
                        <a:rPr lang="en-US" sz="1800" dirty="0">
                          <a:latin typeface="Times New Roman" panose="02020603050405020304" pitchFamily="18" charset="0"/>
                          <a:cs typeface="Times New Roman" panose="02020603050405020304" pitchFamily="18" charset="0"/>
                        </a:rPr>
                        <a:t>Kinship</a:t>
                      </a:r>
                    </a:p>
                  </a:txBody>
                  <a:tcPr/>
                </a:tc>
                <a:tc>
                  <a:txBody>
                    <a:bodyPr/>
                    <a:lstStyle/>
                    <a:p>
                      <a:pPr algn="ctr"/>
                      <a:r>
                        <a:rPr lang="en-US" dirty="0">
                          <a:latin typeface="Times New Roman" panose="02020603050405020304" pitchFamily="18" charset="0"/>
                          <a:cs typeface="Times New Roman" panose="02020603050405020304" pitchFamily="18" charset="0"/>
                        </a:rPr>
                        <a:t>323</a:t>
                      </a:r>
                    </a:p>
                  </a:txBody>
                  <a:tcPr/>
                </a:tc>
                <a:tc>
                  <a:txBody>
                    <a:bodyPr/>
                    <a:lstStyle/>
                    <a:p>
                      <a:pPr algn="ctr"/>
                      <a:r>
                        <a:rPr lang="en-US" dirty="0">
                          <a:latin typeface="Times New Roman" panose="02020603050405020304" pitchFamily="18" charset="0"/>
                          <a:cs typeface="Times New Roman" panose="02020603050405020304" pitchFamily="18" charset="0"/>
                        </a:rPr>
                        <a:t>355</a:t>
                      </a:r>
                    </a:p>
                  </a:txBody>
                  <a:tcPr/>
                </a:tc>
                <a:tc>
                  <a:txBody>
                    <a:bodyPr/>
                    <a:lstStyle/>
                    <a:p>
                      <a:pPr algn="ctr"/>
                      <a:r>
                        <a:rPr lang="en-US" dirty="0">
                          <a:latin typeface="Times New Roman" panose="02020603050405020304" pitchFamily="18" charset="0"/>
                          <a:cs typeface="Times New Roman" panose="02020603050405020304" pitchFamily="18" charset="0"/>
                        </a:rPr>
                        <a:t>413</a:t>
                      </a:r>
                    </a:p>
                  </a:txBody>
                  <a:tcPr/>
                </a:tc>
                <a:tc>
                  <a:txBody>
                    <a:bodyPr/>
                    <a:lstStyle/>
                    <a:p>
                      <a:pPr algn="ctr"/>
                      <a:r>
                        <a:rPr lang="en-US" dirty="0">
                          <a:latin typeface="Times New Roman" panose="02020603050405020304" pitchFamily="18" charset="0"/>
                          <a:cs typeface="Times New Roman" panose="02020603050405020304" pitchFamily="18" charset="0"/>
                        </a:rPr>
                        <a:t>387</a:t>
                      </a:r>
                    </a:p>
                  </a:txBody>
                  <a:tcPr/>
                </a:tc>
                <a:tc>
                  <a:txBody>
                    <a:bodyPr/>
                    <a:lstStyle/>
                    <a:p>
                      <a:pPr marL="0" algn="ctr" defTabSz="457200" rtl="0" eaLnBrk="1" latinLnBrk="0" hangingPunct="1"/>
                      <a:r>
                        <a:rPr lang="en-US" sz="1800" kern="1200" dirty="0">
                          <a:solidFill>
                            <a:schemeClr val="dk1"/>
                          </a:solidFill>
                          <a:latin typeface="Times New Roman" panose="02020603050405020304" pitchFamily="18" charset="0"/>
                          <a:ea typeface="+mn-ea"/>
                          <a:cs typeface="Times New Roman" panose="02020603050405020304" pitchFamily="18" charset="0"/>
                        </a:rPr>
                        <a:t>362</a:t>
                      </a:r>
                    </a:p>
                  </a:txBody>
                  <a:tcPr/>
                </a:tc>
                <a:extLst>
                  <a:ext uri="{0D108BD9-81ED-4DB2-BD59-A6C34878D82A}">
                    <a16:rowId xmlns:a16="http://schemas.microsoft.com/office/drawing/2014/main" val="10009"/>
                  </a:ext>
                </a:extLst>
              </a:tr>
              <a:tr h="370840">
                <a:tc gridSpan="6">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dirty="0">
                          <a:latin typeface="Times New Roman" panose="02020603050405020304" pitchFamily="18" charset="0"/>
                          <a:cs typeface="Times New Roman" panose="02020603050405020304" pitchFamily="18" charset="0"/>
                        </a:rPr>
                        <a:t>* Projected</a:t>
                      </a:r>
                    </a:p>
                  </a:txBody>
                  <a:tcPr/>
                </a:tc>
                <a:tc hMerge="1">
                  <a:txBody>
                    <a:bodyPr/>
                    <a:lstStyle/>
                    <a:p>
                      <a:pPr algn="ct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40</a:t>
            </a:fld>
            <a:endParaRPr lang="en-US" sz="1400" b="1" dirty="0">
              <a:latin typeface="Times New Roman" panose="02020603050405020304" pitchFamily="18" charset="0"/>
            </a:endParaRPr>
          </a:p>
        </p:txBody>
      </p:sp>
      <p:sp>
        <p:nvSpPr>
          <p:cNvPr id="10" name="Rectangle 1"/>
          <p:cNvSpPr txBox="1">
            <a:spLocks/>
          </p:cNvSpPr>
          <p:nvPr/>
        </p:nvSpPr>
        <p:spPr>
          <a:xfrm>
            <a:off x="982132" y="1122107"/>
            <a:ext cx="7704667" cy="10667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dirty="0">
                <a:latin typeface="Times New Roman" panose="02020603050405020304" pitchFamily="18" charset="0"/>
                <a:cs typeface="Times New Roman" panose="02020603050405020304" pitchFamily="18" charset="0"/>
              </a:rPr>
              <a:t>Children, Youth and Family Services Snapshot</a:t>
            </a:r>
            <a:endParaRPr lang="en-JM" sz="31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E12FA391-66B9-456A-A205-089446C45590}"/>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995852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Operating Indicators</a:t>
            </a:r>
          </a:p>
        </p:txBody>
      </p:sp>
      <p:sp>
        <p:nvSpPr>
          <p:cNvPr id="9" name="Rectangle 2"/>
          <p:cNvSpPr>
            <a:spLocks noGrp="1"/>
          </p:cNvSpPr>
          <p:nvPr>
            <p:ph idx="1"/>
          </p:nvPr>
        </p:nvSpPr>
        <p:spPr>
          <a:xfrm>
            <a:off x="983641" y="1596512"/>
            <a:ext cx="7704667" cy="445027"/>
          </a:xfrm>
        </p:spPr>
        <p:txBody>
          <a:bodyPr anchor="t">
            <a:normAutofit lnSpcReduction="10000"/>
          </a:bodyPr>
          <a:lstStyle/>
          <a:p>
            <a:r>
              <a:rPr lang="en-US" sz="2000" dirty="0">
                <a:latin typeface="Times New Roman" panose="02020603050405020304" pitchFamily="18" charset="0"/>
                <a:cs typeface="Times New Roman" panose="02020603050405020304" pitchFamily="18" charset="0"/>
              </a:rPr>
              <a:t>APS Abuse/Neglect reports received as tracked via CAPS system</a:t>
            </a:r>
            <a:r>
              <a:rPr lang="en-US" dirty="0">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41</a:t>
            </a:fld>
            <a:endParaRPr lang="en-US" sz="1400" b="1" dirty="0">
              <a:latin typeface="Times New Roman" panose="02020603050405020304" pitchFamily="18" charset="0"/>
            </a:endParaRPr>
          </a:p>
        </p:txBody>
      </p:sp>
      <p:sp>
        <p:nvSpPr>
          <p:cNvPr id="12" name="Rectangle 1"/>
          <p:cNvSpPr txBox="1">
            <a:spLocks/>
          </p:cNvSpPr>
          <p:nvPr/>
        </p:nvSpPr>
        <p:spPr>
          <a:xfrm>
            <a:off x="982132" y="794307"/>
            <a:ext cx="7704667" cy="10667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dirty="0">
                <a:latin typeface="Times New Roman" panose="02020603050405020304" pitchFamily="18" charset="0"/>
                <a:cs typeface="Times New Roman" panose="02020603050405020304" pitchFamily="18" charset="0"/>
              </a:rPr>
              <a:t>Adult and Family Services Snapshot</a:t>
            </a:r>
            <a:endParaRPr lang="en-JM" sz="3100" dirty="0">
              <a:latin typeface="Times New Roman" panose="02020603050405020304" pitchFamily="18" charset="0"/>
              <a:cs typeface="Times New Roman" panose="02020603050405020304" pitchFamily="18" charset="0"/>
            </a:endParaRPr>
          </a:p>
        </p:txBody>
      </p:sp>
      <p:sp>
        <p:nvSpPr>
          <p:cNvPr id="11" name="Rectangle 2"/>
          <p:cNvSpPr txBox="1">
            <a:spLocks/>
          </p:cNvSpPr>
          <p:nvPr/>
        </p:nvSpPr>
        <p:spPr>
          <a:xfrm>
            <a:off x="982132" y="4797859"/>
            <a:ext cx="7704667" cy="1555101"/>
          </a:xfrm>
          <a:prstGeom prst="rect">
            <a:avLst/>
          </a:prstGeom>
        </p:spPr>
        <p:txBody>
          <a:bodyPr vert="horz" lIns="91440" tIns="45720" rIns="91440" bIns="45720" rtlCol="0" anchor="t">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Colorado Works (TANF) serves an average of 2,843 families per month.  Caseload has increased 9% since February 2020 to August 2020</a:t>
            </a:r>
          </a:p>
          <a:p>
            <a:r>
              <a:rPr lang="en-US" sz="2000" dirty="0">
                <a:latin typeface="Times New Roman" panose="02020603050405020304" pitchFamily="18" charset="0"/>
                <a:cs typeface="Times New Roman" panose="02020603050405020304" pitchFamily="18" charset="0"/>
              </a:rPr>
              <a:t>Colorado Child Care Assistance Program (CCCAP) serves an average of 2,725 families each month</a:t>
            </a:r>
          </a:p>
          <a:p>
            <a:endParaRPr lang="en-US" sz="2200" dirty="0">
              <a:latin typeface="Times New Roman" panose="02020603050405020304" pitchFamily="18" charset="0"/>
              <a:cs typeface="Times New Roman" panose="02020603050405020304" pitchFamily="18" charset="0"/>
            </a:endParaRPr>
          </a:p>
        </p:txBody>
      </p:sp>
      <p:graphicFrame>
        <p:nvGraphicFramePr>
          <p:cNvPr id="10" name="Content Placeholder 3"/>
          <p:cNvGraphicFramePr>
            <a:graphicFrameLocks/>
          </p:cNvGraphicFramePr>
          <p:nvPr/>
        </p:nvGraphicFramePr>
        <p:xfrm>
          <a:off x="1005840" y="2057400"/>
          <a:ext cx="713232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94536952-7E12-4AB1-B87F-0978AA0A35C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868732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Operating Indicators</a:t>
            </a:r>
          </a:p>
        </p:txBody>
      </p:sp>
      <p:sp>
        <p:nvSpPr>
          <p:cNvPr id="10" name="Rectangle 2"/>
          <p:cNvSpPr>
            <a:spLocks noGrp="1"/>
          </p:cNvSpPr>
          <p:nvPr>
            <p:ph idx="1"/>
          </p:nvPr>
        </p:nvSpPr>
        <p:spPr>
          <a:xfrm>
            <a:off x="962014" y="1734371"/>
            <a:ext cx="7889008" cy="3233855"/>
          </a:xfrm>
        </p:spPr>
        <p:txBody>
          <a:bodyPr anchor="t">
            <a:normAutofit/>
          </a:bodyPr>
          <a:lstStyle/>
          <a:p>
            <a:pPr>
              <a:spcBef>
                <a:spcPts val="600"/>
              </a:spcBef>
              <a:spcAft>
                <a:spcPts val="0"/>
              </a:spcAft>
              <a:tabLst>
                <a:tab pos="288925" algn="l"/>
                <a:tab pos="3205163" algn="l"/>
                <a:tab pos="4689475" algn="l"/>
                <a:tab pos="6173788" algn="l"/>
              </a:tabLst>
            </a:pPr>
            <a:r>
              <a:rPr lang="en-US" sz="1700" dirty="0">
                <a:latin typeface="Times New Roman" panose="02020603050405020304" pitchFamily="18" charset="0"/>
                <a:cs typeface="Times New Roman" panose="02020603050405020304" pitchFamily="18" charset="0"/>
              </a:rPr>
              <a:t>Monthly averages:	</a:t>
            </a:r>
            <a:r>
              <a:rPr lang="en-US" sz="1700" b="1" dirty="0">
                <a:latin typeface="Times New Roman" panose="02020603050405020304" pitchFamily="18" charset="0"/>
                <a:cs typeface="Times New Roman" panose="02020603050405020304" pitchFamily="18" charset="0"/>
              </a:rPr>
              <a:t>2018	2019                   2020*</a:t>
            </a:r>
            <a:endParaRPr lang="en-US" sz="1200" b="1" dirty="0">
              <a:latin typeface="Times New Roman" panose="02020603050405020304" pitchFamily="18" charset="0"/>
              <a:cs typeface="Times New Roman" panose="02020603050405020304" pitchFamily="18" charset="0"/>
            </a:endParaRPr>
          </a:p>
          <a:p>
            <a:pPr marL="0" indent="0">
              <a:buNone/>
              <a:tabLst>
                <a:tab pos="288925" algn="l"/>
                <a:tab pos="3141663" algn="l"/>
                <a:tab pos="4625975" algn="l"/>
                <a:tab pos="6518275" algn="l"/>
              </a:tabLst>
            </a:pPr>
            <a:r>
              <a:rPr lang="en-US" sz="16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Food Assistance clients	65,321	63,321                    72,565*</a:t>
            </a:r>
          </a:p>
          <a:p>
            <a:pPr marL="0" indent="0">
              <a:buNone/>
              <a:tabLst>
                <a:tab pos="288925" algn="l"/>
                <a:tab pos="3141663" algn="l"/>
                <a:tab pos="4625975" algn="l"/>
                <a:tab pos="6518275" algn="l"/>
              </a:tabLst>
            </a:pPr>
            <a:r>
              <a:rPr lang="en-US" sz="1500" dirty="0">
                <a:latin typeface="Times New Roman" panose="02020603050405020304" pitchFamily="18" charset="0"/>
                <a:cs typeface="Times New Roman" panose="02020603050405020304" pitchFamily="18" charset="0"/>
              </a:rPr>
              <a:t>	Food Assistance Cases	31,747	30,905                     35,997*</a:t>
            </a:r>
          </a:p>
          <a:p>
            <a:pPr marL="0" indent="0">
              <a:buNone/>
              <a:tabLst>
                <a:tab pos="288925" algn="l"/>
                <a:tab pos="2970213" algn="l"/>
                <a:tab pos="4454525" algn="l"/>
                <a:tab pos="6346825" algn="l"/>
              </a:tabLst>
            </a:pPr>
            <a:r>
              <a:rPr lang="en-US" sz="1500" dirty="0">
                <a:latin typeface="Times New Roman" panose="02020603050405020304" pitchFamily="18" charset="0"/>
                <a:cs typeface="Times New Roman" panose="02020603050405020304" pitchFamily="18" charset="0"/>
              </a:rPr>
              <a:t>	Food Assistance Issuance	$8,198,256	$7,952,599             $12,852,156*^</a:t>
            </a:r>
          </a:p>
          <a:p>
            <a:pPr marL="0" indent="0">
              <a:buNone/>
              <a:tabLst>
                <a:tab pos="288925" algn="l"/>
                <a:tab pos="3141663" algn="l"/>
                <a:tab pos="4625975" algn="l"/>
                <a:tab pos="6518275" algn="l"/>
              </a:tabLst>
            </a:pPr>
            <a:r>
              <a:rPr lang="en-US" sz="1500" dirty="0">
                <a:latin typeface="Times New Roman" panose="02020603050405020304" pitchFamily="18" charset="0"/>
                <a:cs typeface="Times New Roman" panose="02020603050405020304" pitchFamily="18" charset="0"/>
              </a:rPr>
              <a:t>	Food Assistance Applications	6,441	3,620                       3,619*</a:t>
            </a:r>
          </a:p>
          <a:p>
            <a:pPr marL="0" indent="0">
              <a:spcAft>
                <a:spcPts val="0"/>
              </a:spcAft>
              <a:buNone/>
              <a:tabLst>
                <a:tab pos="288925" algn="l"/>
                <a:tab pos="3141663" algn="l"/>
                <a:tab pos="4625975" algn="l"/>
                <a:tab pos="6518275" algn="l"/>
              </a:tabLst>
            </a:pPr>
            <a:r>
              <a:rPr lang="en-US" sz="1500" dirty="0">
                <a:latin typeface="Times New Roman" panose="02020603050405020304" pitchFamily="18" charset="0"/>
                <a:cs typeface="Times New Roman" panose="02020603050405020304" pitchFamily="18" charset="0"/>
              </a:rPr>
              <a:t>	Medical Assistance Applications	2,414	3,303                       2,832*</a:t>
            </a:r>
          </a:p>
          <a:p>
            <a:pPr marL="0" indent="0">
              <a:spcBef>
                <a:spcPts val="0"/>
              </a:spcBef>
              <a:spcAft>
                <a:spcPts val="0"/>
              </a:spcAft>
              <a:buNone/>
              <a:tabLst>
                <a:tab pos="288925" algn="l"/>
              </a:tabLst>
            </a:pPr>
            <a:r>
              <a:rPr lang="en-US" sz="1500" b="1" dirty="0">
                <a:latin typeface="Times New Roman" panose="02020603050405020304" pitchFamily="18" charset="0"/>
                <a:cs typeface="Times New Roman" panose="02020603050405020304" pitchFamily="18" charset="0"/>
              </a:rPr>
              <a:t>	</a:t>
            </a:r>
            <a:r>
              <a:rPr lang="en-US" sz="1000" b="1" dirty="0">
                <a:latin typeface="Times New Roman" panose="02020603050405020304" pitchFamily="18" charset="0"/>
                <a:cs typeface="Times New Roman" panose="02020603050405020304" pitchFamily="18" charset="0"/>
              </a:rPr>
              <a:t>*Monthly Average through September	</a:t>
            </a:r>
          </a:p>
          <a:p>
            <a:pPr marL="0" indent="0">
              <a:spcBef>
                <a:spcPts val="0"/>
              </a:spcBef>
              <a:spcAft>
                <a:spcPts val="0"/>
              </a:spcAft>
              <a:buNone/>
              <a:tabLst>
                <a:tab pos="288925" algn="l"/>
              </a:tabLst>
            </a:pPr>
            <a:r>
              <a:rPr lang="en-US" sz="1000" b="1" dirty="0">
                <a:latin typeface="Times New Roman" panose="02020603050405020304" pitchFamily="18" charset="0"/>
                <a:cs typeface="Times New Roman" panose="02020603050405020304" pitchFamily="18" charset="0"/>
              </a:rPr>
              <a:t>	^issuance amount spiked beginning in March with SNAP Max Allotment waiver introduction</a:t>
            </a:r>
          </a:p>
          <a:p>
            <a:pPr marL="0" indent="0">
              <a:spcBef>
                <a:spcPts val="0"/>
              </a:spcBef>
              <a:spcAft>
                <a:spcPts val="0"/>
              </a:spcAft>
              <a:buNone/>
              <a:tabLst>
                <a:tab pos="288925" algn="l"/>
              </a:tabLst>
            </a:pPr>
            <a:endParaRPr lang="en-US" sz="17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B5ADC2-7248-4799-8E52-477E151C3EE9}" type="slidenum">
              <a:rPr lang="en-US" sz="1400" b="1" smtClean="0">
                <a:latin typeface="Times New Roman" panose="02020603050405020304" pitchFamily="18" charset="0"/>
              </a:rPr>
              <a:pPr/>
              <a:t>42</a:t>
            </a:fld>
            <a:endParaRPr lang="en-US" dirty="0">
              <a:latin typeface="Times New Roman" panose="02020603050405020304" pitchFamily="18" charset="0"/>
            </a:endParaRPr>
          </a:p>
        </p:txBody>
      </p:sp>
      <p:sp>
        <p:nvSpPr>
          <p:cNvPr id="11" name="Rectangle 1"/>
          <p:cNvSpPr txBox="1">
            <a:spLocks/>
          </p:cNvSpPr>
          <p:nvPr/>
        </p:nvSpPr>
        <p:spPr>
          <a:xfrm>
            <a:off x="931588" y="822976"/>
            <a:ext cx="7704667" cy="10667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dirty="0">
                <a:latin typeface="Times New Roman" panose="02020603050405020304" pitchFamily="18" charset="0"/>
                <a:cs typeface="Times New Roman" panose="02020603050405020304" pitchFamily="18" charset="0"/>
              </a:rPr>
              <a:t>Economic Assistance Snapshot</a:t>
            </a:r>
            <a:endParaRPr lang="en-JM" sz="31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6AE5530-A0B0-43A0-899C-454F9DC0E1A7}"/>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2865499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Operating Indicators</a:t>
            </a:r>
          </a:p>
        </p:txBody>
      </p:sp>
      <p:sp>
        <p:nvSpPr>
          <p:cNvPr id="9" name="Rectangle 2"/>
          <p:cNvSpPr>
            <a:spLocks noGrp="1"/>
          </p:cNvSpPr>
          <p:nvPr>
            <p:ph idx="1"/>
          </p:nvPr>
        </p:nvSpPr>
        <p:spPr>
          <a:xfrm>
            <a:off x="851576" y="1504211"/>
            <a:ext cx="7933267" cy="4603961"/>
          </a:xfrm>
        </p:spPr>
        <p:txBody>
          <a:bodyPr anchor="t">
            <a:normAutofit/>
          </a:bodyPr>
          <a:lstStyle/>
          <a:p>
            <a:pPr marL="0" indent="0">
              <a:spcBef>
                <a:spcPts val="0"/>
              </a:spcBef>
              <a:spcAft>
                <a:spcPts val="0"/>
              </a:spcAft>
              <a:buNone/>
              <a:tabLst>
                <a:tab pos="3830638" algn="l"/>
              </a:tabLst>
            </a:pPr>
            <a:r>
              <a:rPr lang="en-US" b="1" dirty="0">
                <a:solidFill>
                  <a:schemeClr val="tx1"/>
                </a:solidFill>
                <a:latin typeface="Times New Roman" panose="02020603050405020304" pitchFamily="18" charset="0"/>
                <a:cs typeface="Times New Roman" panose="02020603050405020304" pitchFamily="18" charset="0"/>
              </a:rPr>
              <a:t>	</a:t>
            </a:r>
            <a:r>
              <a:rPr lang="en-US" sz="1800" b="1" dirty="0">
                <a:solidFill>
                  <a:schemeClr val="tx1"/>
                </a:solidFill>
                <a:latin typeface="Times New Roman" panose="02020603050405020304" pitchFamily="18" charset="0"/>
                <a:cs typeface="Times New Roman" panose="02020603050405020304" pitchFamily="18" charset="0"/>
              </a:rPr>
              <a:t>State Goal		EPC Performance</a:t>
            </a:r>
          </a:p>
          <a:p>
            <a:pPr>
              <a:spcBef>
                <a:spcPts val="0"/>
              </a:spcBef>
              <a:spcAft>
                <a:spcPts val="0"/>
              </a:spcAft>
            </a:pPr>
            <a:r>
              <a:rPr lang="en-US" sz="1600" dirty="0">
                <a:latin typeface="Times New Roman" panose="02020603050405020304" pitchFamily="18" charset="0"/>
                <a:cs typeface="Times New Roman" panose="02020603050405020304" pitchFamily="18" charset="0"/>
              </a:rPr>
              <a:t>Division of Child Welfare</a:t>
            </a:r>
          </a:p>
          <a:p>
            <a:pPr lvl="1">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Timeliness of Initial Response	&gt; = 84.3%	88.3%</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to Abuse Neglect Assessments</a:t>
            </a:r>
          </a:p>
          <a:p>
            <a:pPr lvl="1">
              <a:spcBef>
                <a:spcPts val="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(Jan 2020 – June 2020)</a:t>
            </a:r>
          </a:p>
          <a:p>
            <a:pPr lvl="1">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Completion of Roadmap to Success	&gt; = 90% 	92.8%</a:t>
            </a:r>
          </a:p>
          <a:p>
            <a:pPr lvl="1">
              <a:spcBef>
                <a:spcPts val="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(Aug 2020 – June 2020)</a:t>
            </a:r>
          </a:p>
          <a:p>
            <a:pPr lvl="1">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Safety Assessment Completed 30-days	&gt; = 15%	New</a:t>
            </a:r>
          </a:p>
          <a:p>
            <a:pPr lvl="1">
              <a:spcBef>
                <a:spcPts val="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(Mar 2020 – June 2020)</a:t>
            </a:r>
          </a:p>
          <a:p>
            <a:pPr lvl="1">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Monthly contacts with Parent in PA4 Cases	&gt; = 41%	New</a:t>
            </a:r>
          </a:p>
          <a:p>
            <a:pPr lvl="1">
              <a:spcBef>
                <a:spcPts val="0"/>
              </a:spcBef>
              <a:spcAft>
                <a:spcPts val="0"/>
              </a:spcAft>
              <a:buSzPct val="800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(Mar 2020 – June 2020)</a:t>
            </a:r>
          </a:p>
          <a:p>
            <a:pPr marL="741363" lvl="1" indent="-284163">
              <a:spcBef>
                <a:spcPts val="0"/>
              </a:spcBef>
              <a:spcAft>
                <a:spcPts val="0"/>
              </a:spcAft>
              <a:buNone/>
            </a:pPr>
            <a:endParaRPr lang="en-US" sz="1000" dirty="0">
              <a:latin typeface="Times New Roman" panose="02020603050405020304" pitchFamily="18" charset="0"/>
              <a:cs typeface="Times New Roman" panose="02020603050405020304" pitchFamily="18" charset="0"/>
            </a:endParaRPr>
          </a:p>
          <a:p>
            <a:pPr>
              <a:spcBef>
                <a:spcPts val="0"/>
              </a:spcBef>
              <a:spcAft>
                <a:spcPts val="0"/>
              </a:spcAft>
            </a:pPr>
            <a:r>
              <a:rPr lang="en-US" sz="1600" dirty="0">
                <a:latin typeface="Times New Roman" panose="02020603050405020304" pitchFamily="18" charset="0"/>
                <a:cs typeface="Times New Roman" panose="02020603050405020304" pitchFamily="18" charset="0"/>
              </a:rPr>
              <a:t>Adult Protective Services </a:t>
            </a:r>
            <a:r>
              <a:rPr lang="en-US" sz="1000" dirty="0">
                <a:latin typeface="Times New Roman" panose="02020603050405020304" pitchFamily="18" charset="0"/>
                <a:cs typeface="Times New Roman" panose="02020603050405020304" pitchFamily="18" charset="0"/>
              </a:rPr>
              <a:t>(Average for the past 12 months ending August 2020)</a:t>
            </a:r>
          </a:p>
          <a:p>
            <a:pPr lvl="1">
              <a:lnSpc>
                <a:spcPct val="110000"/>
              </a:lnSpc>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Timeliness of Initial Response	 &gt; = 98% 	 100%</a:t>
            </a:r>
          </a:p>
          <a:p>
            <a:pPr lvl="1">
              <a:lnSpc>
                <a:spcPct val="110000"/>
              </a:lnSpc>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Timeliness of Monthly Contacts	 &gt; = 95% 	99.9%</a:t>
            </a:r>
          </a:p>
          <a:p>
            <a:pPr lvl="1">
              <a:lnSpc>
                <a:spcPct val="110000"/>
              </a:lnSpc>
              <a:spcBef>
                <a:spcPts val="0"/>
              </a:spcBef>
              <a:spcAft>
                <a:spcPts val="0"/>
              </a:spcAft>
              <a:buSzPct val="80000"/>
              <a:buFont typeface="Wingdings" panose="05000000000000000000" pitchFamily="2" charset="2"/>
              <a:buChar char="Ø"/>
              <a:tabLst>
                <a:tab pos="4005263" algn="l"/>
                <a:tab pos="6172200" algn="l"/>
              </a:tabLst>
            </a:pPr>
            <a:r>
              <a:rPr lang="en-US" sz="1400" dirty="0">
                <a:latin typeface="Times New Roman" panose="02020603050405020304" pitchFamily="18" charset="0"/>
                <a:cs typeface="Times New Roman" panose="02020603050405020304" pitchFamily="18" charset="0"/>
              </a:rPr>
              <a:t>Cases with Safety Improvement	 &gt; = 90%	99.8%	</a:t>
            </a:r>
          </a:p>
          <a:p>
            <a:pPr marL="285750" lvl="1">
              <a:spcBef>
                <a:spcPts val="1200"/>
              </a:spcBef>
              <a:spcAft>
                <a:spcPts val="0"/>
              </a:spcAft>
            </a:pPr>
            <a:r>
              <a:rPr lang="en-US" sz="1600" dirty="0">
                <a:latin typeface="Times New Roman" panose="02020603050405020304" pitchFamily="18" charset="0"/>
                <a:cs typeface="Times New Roman" panose="02020603050405020304" pitchFamily="18" charset="0"/>
              </a:rPr>
              <a:t>Child Support</a:t>
            </a:r>
          </a:p>
          <a:p>
            <a:pPr marL="742950" lvl="2">
              <a:spcBef>
                <a:spcPts val="0"/>
              </a:spcBef>
              <a:spcAft>
                <a:spcPts val="0"/>
              </a:spcAft>
              <a:buSzPct val="80000"/>
              <a:buFont typeface="Wingdings" panose="05000000000000000000" pitchFamily="2" charset="2"/>
              <a:buChar char="Ø"/>
              <a:tabLst>
                <a:tab pos="3998913" algn="l"/>
                <a:tab pos="6170613" algn="l"/>
              </a:tabLst>
            </a:pPr>
            <a:r>
              <a:rPr lang="en-US" sz="1400" dirty="0">
                <a:latin typeface="Times New Roman" panose="02020603050405020304" pitchFamily="18" charset="0"/>
                <a:cs typeface="Times New Roman" panose="02020603050405020304" pitchFamily="18" charset="0"/>
              </a:rPr>
              <a:t>Current Child Support Collected 	  &gt; = 65.02%	65.4%</a:t>
            </a: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43</a:t>
            </a:fld>
            <a:endParaRPr lang="en-US" sz="1400" b="1" dirty="0">
              <a:latin typeface="Times New Roman" panose="02020603050405020304" pitchFamily="18" charset="0"/>
            </a:endParaRPr>
          </a:p>
        </p:txBody>
      </p:sp>
      <p:sp>
        <p:nvSpPr>
          <p:cNvPr id="12" name="Rectangle 1"/>
          <p:cNvSpPr txBox="1">
            <a:spLocks/>
          </p:cNvSpPr>
          <p:nvPr/>
        </p:nvSpPr>
        <p:spPr>
          <a:xfrm>
            <a:off x="965877" y="822976"/>
            <a:ext cx="7704667" cy="10667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Performance Measures – Safety/Well-Being</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5D43B668-AEB2-4777-9B9D-FFBB6320C23A}"/>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3569627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2" name="Rectangle 1"/>
          <p:cNvSpPr>
            <a:spLocks noGrp="1"/>
          </p:cNvSpPr>
          <p:nvPr>
            <p:ph type="title"/>
          </p:nvPr>
        </p:nvSpPr>
        <p:spPr>
          <a:xfrm>
            <a:off x="956733" y="137177"/>
            <a:ext cx="7704667" cy="1371599"/>
          </a:xfrm>
        </p:spPr>
        <p:txBody>
          <a:bodyPr/>
          <a:lstStyle/>
          <a:p>
            <a:r>
              <a:rPr lang="en-US" dirty="0">
                <a:latin typeface="Times New Roman" panose="02020603050405020304" pitchFamily="18" charset="0"/>
                <a:cs typeface="Times New Roman" panose="02020603050405020304" pitchFamily="18" charset="0"/>
              </a:rPr>
              <a:t>Operating Indicators</a:t>
            </a:r>
          </a:p>
        </p:txBody>
      </p:sp>
      <p:sp>
        <p:nvSpPr>
          <p:cNvPr id="10" name="Rectangle 2"/>
          <p:cNvSpPr>
            <a:spLocks noGrp="1"/>
          </p:cNvSpPr>
          <p:nvPr>
            <p:ph idx="1"/>
          </p:nvPr>
        </p:nvSpPr>
        <p:spPr>
          <a:xfrm>
            <a:off x="858350" y="1663552"/>
            <a:ext cx="8001000" cy="4203847"/>
          </a:xfrm>
        </p:spPr>
        <p:txBody>
          <a:bodyPr anchor="t">
            <a:normAutofit fontScale="62500" lnSpcReduction="20000"/>
          </a:bodyPr>
          <a:lstStyle/>
          <a:p>
            <a:pPr marL="0" indent="0">
              <a:buNone/>
            </a:pPr>
            <a:r>
              <a:rPr lang="en-US" b="1" dirty="0">
                <a:solidFill>
                  <a:schemeClr val="tx1"/>
                </a:solidFill>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Average for past 12 months ending August 2020</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										State Goal 	        EPC Performance</a:t>
            </a:r>
          </a:p>
          <a:p>
            <a:r>
              <a:rPr lang="en-US" dirty="0">
                <a:latin typeface="Times New Roman" panose="02020603050405020304" pitchFamily="18" charset="0"/>
                <a:cs typeface="Times New Roman" panose="02020603050405020304" pitchFamily="18" charset="0"/>
              </a:rPr>
              <a:t>Timeliness of New Adult Financial Applications*		&gt; = 95%			98.1%</a:t>
            </a:r>
          </a:p>
          <a:p>
            <a:r>
              <a:rPr lang="en-US" dirty="0">
                <a:latin typeface="Times New Roman" panose="02020603050405020304" pitchFamily="18" charset="0"/>
                <a:cs typeface="Times New Roman" panose="02020603050405020304" pitchFamily="18" charset="0"/>
              </a:rPr>
              <a:t>Timeliness of Redeterminations					&gt; = 95%			96.4%</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Adult Financial Applications*</a:t>
            </a:r>
          </a:p>
          <a:p>
            <a:r>
              <a:rPr lang="en-US" dirty="0">
                <a:latin typeface="Times New Roman" panose="02020603050405020304" pitchFamily="18" charset="0"/>
                <a:cs typeface="Times New Roman" panose="02020603050405020304" pitchFamily="18" charset="0"/>
              </a:rPr>
              <a:t>Timeliness of New Colorado Works Applications*	&gt; = 95% 			98.4%</a:t>
            </a:r>
          </a:p>
          <a:p>
            <a:r>
              <a:rPr lang="en-US" dirty="0">
                <a:latin typeface="Times New Roman" panose="02020603050405020304" pitchFamily="18" charset="0"/>
                <a:cs typeface="Times New Roman" panose="02020603050405020304" pitchFamily="18" charset="0"/>
              </a:rPr>
              <a:t>Timeliness of Redeterminations					&gt; = 95% 			96.1%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Colorado Works Applications*</a:t>
            </a:r>
          </a:p>
          <a:p>
            <a:r>
              <a:rPr lang="en-US" dirty="0">
                <a:latin typeface="Times New Roman" panose="02020603050405020304" pitchFamily="18" charset="0"/>
                <a:cs typeface="Times New Roman" panose="02020603050405020304" pitchFamily="18" charset="0"/>
              </a:rPr>
              <a:t>Colorado Works Entered Employment, Cumulative	&gt; = 40%			40.6%</a:t>
            </a:r>
          </a:p>
          <a:p>
            <a:r>
              <a:rPr lang="en-US" dirty="0">
                <a:latin typeface="Times New Roman" panose="02020603050405020304" pitchFamily="18" charset="0"/>
                <a:cs typeface="Times New Roman" panose="02020603050405020304" pitchFamily="18" charset="0"/>
              </a:rPr>
              <a:t>Timeliness of New Food Assistance Applications		&gt; = 95% 			92.7%</a:t>
            </a:r>
          </a:p>
          <a:p>
            <a:r>
              <a:rPr lang="en-US" dirty="0">
                <a:latin typeface="Times New Roman" panose="02020603050405020304" pitchFamily="18" charset="0"/>
                <a:cs typeface="Times New Roman" panose="02020603050405020304" pitchFamily="18" charset="0"/>
              </a:rPr>
              <a:t>Timeliness of Expedited Food					&gt; = 95% 			88.1%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Assistance Applications</a:t>
            </a:r>
          </a:p>
          <a:p>
            <a:r>
              <a:rPr lang="en-US" dirty="0">
                <a:latin typeface="Times New Roman" panose="02020603050405020304" pitchFamily="18" charset="0"/>
                <a:cs typeface="Times New Roman" panose="02020603050405020304" pitchFamily="18" charset="0"/>
              </a:rPr>
              <a:t>Timeliness of Redeterminations					&gt; = 95% 			91.4%</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Food Assistance Applications</a:t>
            </a:r>
          </a:p>
          <a:p>
            <a:pPr marL="0" indent="0">
              <a:buNone/>
            </a:pPr>
            <a:r>
              <a:rPr lang="en-US" sz="1600" dirty="0">
                <a:latin typeface="Times New Roman" panose="02020603050405020304" pitchFamily="18" charset="0"/>
                <a:cs typeface="Times New Roman" panose="02020603050405020304" pitchFamily="18" charset="0"/>
              </a:rPr>
              <a:t>*C-Stat 12-month data only tracked/reported by state through February due to epidemic</a:t>
            </a:r>
          </a:p>
        </p:txBody>
      </p:sp>
      <p:sp>
        <p:nvSpPr>
          <p:cNvPr id="6" name="Slide Number Placeholder 5"/>
          <p:cNvSpPr>
            <a:spLocks noGrp="1"/>
          </p:cNvSpPr>
          <p:nvPr>
            <p:ph type="sldNum" sz="quarter" idx="12"/>
          </p:nvPr>
        </p:nvSpPr>
        <p:spPr/>
        <p:txBody>
          <a:bodyPr/>
          <a:lstStyle/>
          <a:p>
            <a:fld id="{D4B5ADC2-7248-4799-8E52-477E151C3EE9}" type="slidenum">
              <a:rPr lang="en-US" sz="1400" b="1">
                <a:latin typeface="Times New Roman" panose="02020603050405020304" pitchFamily="18" charset="0"/>
              </a:rPr>
              <a:pPr/>
              <a:t>44</a:t>
            </a:fld>
            <a:endParaRPr lang="en-US" sz="1400" b="1" dirty="0">
              <a:latin typeface="Times New Roman" panose="02020603050405020304" pitchFamily="18" charset="0"/>
            </a:endParaRPr>
          </a:p>
        </p:txBody>
      </p:sp>
      <p:sp>
        <p:nvSpPr>
          <p:cNvPr id="11" name="Rectangle 1"/>
          <p:cNvSpPr txBox="1">
            <a:spLocks/>
          </p:cNvSpPr>
          <p:nvPr/>
        </p:nvSpPr>
        <p:spPr>
          <a:xfrm>
            <a:off x="1006517" y="831451"/>
            <a:ext cx="7704667" cy="10667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latin typeface="Times New Roman" panose="02020603050405020304" pitchFamily="18" charset="0"/>
                <a:cs typeface="Times New Roman" panose="02020603050405020304" pitchFamily="18" charset="0"/>
              </a:rPr>
              <a:t>Performance Measures – Economic Security</a:t>
            </a:r>
            <a:endParaRPr lang="en-JM" sz="32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75984EF6-57A8-4484-8C56-B7EFEA34E78D}"/>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2190557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76200"/>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8" name="Rectangle 2"/>
          <p:cNvSpPr>
            <a:spLocks noGrp="1"/>
          </p:cNvSpPr>
          <p:nvPr>
            <p:ph idx="1"/>
          </p:nvPr>
        </p:nvSpPr>
        <p:spPr>
          <a:xfrm>
            <a:off x="1034599" y="891988"/>
            <a:ext cx="7648432" cy="5739623"/>
          </a:xfrm>
        </p:spPr>
        <p:txBody>
          <a:bodyPr anchor="t">
            <a:normAutofit fontScale="92500" lnSpcReduction="20000"/>
          </a:bodyPr>
          <a:lstStyle/>
          <a:p>
            <a:r>
              <a:rPr lang="en-US" sz="1500" dirty="0">
                <a:latin typeface="Times New Roman"/>
                <a:cs typeface="Times New Roman"/>
              </a:rPr>
              <a:t>Ended the budget year on a positive note being fully closed-out in all DHS programs  </a:t>
            </a:r>
            <a:endParaRPr lang="en-US" dirty="0"/>
          </a:p>
          <a:p>
            <a:r>
              <a:rPr lang="en-US" sz="1500" dirty="0">
                <a:latin typeface="Times New Roman"/>
                <a:cs typeface="Times New Roman"/>
              </a:rPr>
              <a:t>El Paso County DHS's TANF reserve is now $8.3M.  The maximum percentage of reserve is 40% and DHS is currently at 39%.  Reserve funds are restricted and can only be used in TANF, Child Welfare, or CCCAP</a:t>
            </a:r>
          </a:p>
          <a:p>
            <a:r>
              <a:rPr lang="en-US" sz="1500" dirty="0">
                <a:latin typeface="Times New Roman"/>
                <a:cs typeface="Times New Roman"/>
              </a:rPr>
              <a:t>DHS earned all available performance incentive funds from HCPF at the state in the amount of $925K.</a:t>
            </a:r>
            <a:endParaRPr lang="en-US" sz="1500" dirty="0">
              <a:latin typeface="Times New Roman" panose="02020603050405020304" pitchFamily="18" charset="0"/>
              <a:cs typeface="Times New Roman" panose="02020603050405020304" pitchFamily="18" charset="0"/>
            </a:endParaRPr>
          </a:p>
          <a:p>
            <a:r>
              <a:rPr lang="en-US" sz="1500" dirty="0">
                <a:latin typeface="Times New Roman"/>
                <a:cs typeface="Times New Roman"/>
              </a:rPr>
              <a:t>DHS building improvements, IT related purchases, in addition to other miscellaneous purchases were funded with County CARES</a:t>
            </a:r>
          </a:p>
          <a:p>
            <a:r>
              <a:rPr lang="en-US" sz="1500" dirty="0">
                <a:latin typeface="Times New Roman"/>
                <a:cs typeface="Times New Roman"/>
              </a:rPr>
              <a:t>DHS received $2.4M in additional State level CARES funds for childcare absences; $257K in additional State CARES funds for SNAP for supervisors to process cases; county staff overtime; county worker pool; and $102K for Child Welfare in State CARES.</a:t>
            </a:r>
            <a:endParaRPr lang="en-US" dirty="0"/>
          </a:p>
          <a:p>
            <a:r>
              <a:rPr lang="en-US" sz="1500" dirty="0">
                <a:latin typeface="Times New Roman"/>
                <a:cs typeface="Times New Roman"/>
              </a:rPr>
              <a:t>Given COVID-19, DHS along with CCI and CDHS made the following budget recommendations to the state departments this year:</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Maintain funding for core programs/funding streams.  Counties anticipate even more pressure on these budgets next year as more people need services (county admin, child welfare block and core, APS, CCCAP) </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Maintain funding that includes a Federal match, maximizing federal funding as much as possible </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Maintain or increase prevention program funding to align with county strategic priorities </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CDHS should consider county budget constraints which will impact MOEs, matches, county-funded programs, and supports to community organizations </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Consider that any resulting budget cuts suffered in county human service programs should be accompanied by consideration for the regulatory or compliance requirements for those programs.  Asking if there are rules or other expectations that can be loosened</a:t>
            </a:r>
          </a:p>
          <a:p>
            <a:pPr marL="688975" lvl="2" indent="-344170">
              <a:spcBef>
                <a:spcPts val="600"/>
              </a:spcBef>
              <a:spcAft>
                <a:spcPts val="0"/>
              </a:spcAft>
              <a:buSzPct val="90000"/>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Consider which funding streams have built in flexibility and seek to maintain</a:t>
            </a:r>
          </a:p>
          <a:p>
            <a:endParaRPr lang="en-US" dirty="0"/>
          </a:p>
          <a:p>
            <a:endParaRPr lang="en-US" sz="1500" dirty="0">
              <a:latin typeface="Times New Roman"/>
              <a:cs typeface="Times New Roman"/>
            </a:endParaRPr>
          </a:p>
        </p:txBody>
      </p:sp>
      <p:sp>
        <p:nvSpPr>
          <p:cNvPr id="4" name="Slide Number Placeholder 3"/>
          <p:cNvSpPr>
            <a:spLocks noGrp="1"/>
          </p:cNvSpPr>
          <p:nvPr>
            <p:ph type="sldNum" sz="quarter" idx="12"/>
          </p:nvPr>
        </p:nvSpPr>
        <p:spPr/>
        <p:txBody>
          <a:bodyPr/>
          <a:lstStyle/>
          <a:p>
            <a:pPr marR="0" lvl="0" indent="0" fontAlgn="auto">
              <a:lnSpc>
                <a:spcPct val="100000"/>
              </a:lnSpc>
              <a:spcBef>
                <a:spcPts val="0"/>
              </a:spcBef>
              <a:spcAft>
                <a:spcPts val="0"/>
              </a:spcAft>
              <a:buClrTx/>
              <a:buSzTx/>
              <a:buFontTx/>
              <a:buNone/>
              <a:tabLst/>
              <a:defRPr/>
            </a:pPr>
            <a:fld id="{D4B5ADC2-7248-4799-8E52-477E151C3EE9}" type="slidenum">
              <a:rPr lang="en-US" sz="1400" b="1">
                <a:latin typeface="Times New Roman" panose="02020603050405020304" pitchFamily="18" charset="0"/>
              </a:rPr>
              <a:pPr marR="0" lvl="0" indent="0" fontAlgn="auto">
                <a:lnSpc>
                  <a:spcPct val="100000"/>
                </a:lnSpc>
                <a:spcBef>
                  <a:spcPts val="0"/>
                </a:spcBef>
                <a:spcAft>
                  <a:spcPts val="0"/>
                </a:spcAft>
                <a:buClrTx/>
                <a:buSzTx/>
                <a:buFontTx/>
                <a:buNone/>
                <a:tabLst/>
                <a:defRPr/>
              </a:pPr>
              <a:t>45</a:t>
            </a:fld>
            <a:endParaRPr lang="en-US" sz="1400" b="1"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3" name="Footer Placeholder 2">
            <a:extLst>
              <a:ext uri="{FF2B5EF4-FFF2-40B4-BE49-F238E27FC236}">
                <a16:creationId xmlns:a16="http://schemas.microsoft.com/office/drawing/2014/main" id="{58D4D7DE-A8D2-4CF2-9B0B-E368CE40D8A1}"/>
              </a:ext>
            </a:extLst>
          </p:cNvPr>
          <p:cNvSpPr>
            <a:spLocks noGrp="1"/>
          </p:cNvSpPr>
          <p:nvPr>
            <p:ph type="ftr" sz="quarter" idx="11"/>
          </p:nvPr>
        </p:nvSpPr>
        <p:spPr>
          <a:xfrm>
            <a:off x="2012577" y="6362894"/>
            <a:ext cx="5314517" cy="365125"/>
          </a:xfrm>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2108387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Base Budget and Critical Needs</a:t>
            </a:r>
          </a:p>
        </p:txBody>
      </p:sp>
      <p:sp>
        <p:nvSpPr>
          <p:cNvPr id="6" name="Slide Number Placeholder 5"/>
          <p:cNvSpPr>
            <a:spLocks noGrp="1"/>
          </p:cNvSpPr>
          <p:nvPr>
            <p:ph type="sldNum" sz="quarter" idx="12"/>
          </p:nvPr>
        </p:nvSpPr>
        <p:spPr/>
        <p:txBody>
          <a:bodyPr/>
          <a:lstStyle/>
          <a:p>
            <a:pPr>
              <a:defRPr/>
            </a:pPr>
            <a:fld id="{D4B5ADC2-7248-4799-8E52-477E151C3EE9}" type="slidenum">
              <a:rPr lang="en-US" sz="1400" b="1">
                <a:latin typeface="Times New Roman" panose="02020603050405020304" pitchFamily="18" charset="0"/>
              </a:rPr>
              <a:pPr>
                <a:defRPr/>
              </a:pPr>
              <a:t>46</a:t>
            </a:fld>
            <a:endParaRPr lang="en-US" sz="1400" b="1"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3" name="Footer Placeholder 2">
            <a:extLst>
              <a:ext uri="{FF2B5EF4-FFF2-40B4-BE49-F238E27FC236}">
                <a16:creationId xmlns:a16="http://schemas.microsoft.com/office/drawing/2014/main" id="{C1B88FE4-83BD-4136-8599-FB3A14224AEF}"/>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pic>
        <p:nvPicPr>
          <p:cNvPr id="4" name="Picture 3">
            <a:extLst>
              <a:ext uri="{FF2B5EF4-FFF2-40B4-BE49-F238E27FC236}">
                <a16:creationId xmlns:a16="http://schemas.microsoft.com/office/drawing/2014/main" id="{2FBC2BAE-1F61-41F3-8B9B-C990EA2244B2}"/>
              </a:ext>
            </a:extLst>
          </p:cNvPr>
          <p:cNvPicPr>
            <a:picLocks noChangeAspect="1"/>
          </p:cNvPicPr>
          <p:nvPr/>
        </p:nvPicPr>
        <p:blipFill>
          <a:blip r:embed="rId4"/>
          <a:stretch>
            <a:fillRect/>
          </a:stretch>
        </p:blipFill>
        <p:spPr>
          <a:xfrm>
            <a:off x="1752600" y="1600200"/>
            <a:ext cx="5953492" cy="4148520"/>
          </a:xfrm>
          <a:prstGeom prst="rect">
            <a:avLst/>
          </a:prstGeom>
        </p:spPr>
      </p:pic>
    </p:spTree>
    <p:extLst>
      <p:ext uri="{BB962C8B-B14F-4D97-AF65-F5344CB8AC3E}">
        <p14:creationId xmlns:p14="http://schemas.microsoft.com/office/powerpoint/2010/main" val="1270328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6" name="Slide Number Placeholder 5"/>
          <p:cNvSpPr>
            <a:spLocks noGrp="1"/>
          </p:cNvSpPr>
          <p:nvPr>
            <p:ph type="sldNum" sz="quarter" idx="12"/>
          </p:nvPr>
        </p:nvSpPr>
        <p:spPr/>
        <p:txBody>
          <a:bodyPr/>
          <a:lstStyle/>
          <a:p>
            <a:pPr>
              <a:defRPr/>
            </a:pPr>
            <a:fld id="{D4B5ADC2-7248-4799-8E52-477E151C3EE9}" type="slidenum">
              <a:rPr lang="en-US" sz="1400" b="1">
                <a:latin typeface="Times New Roman" panose="02020603050405020304" pitchFamily="18" charset="0"/>
              </a:rPr>
              <a:pPr>
                <a:defRPr/>
              </a:pPr>
              <a:t>47</a:t>
            </a:fld>
            <a:endParaRPr lang="en-US" sz="1400" b="1"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3" name="Footer Placeholder 2">
            <a:extLst>
              <a:ext uri="{FF2B5EF4-FFF2-40B4-BE49-F238E27FC236}">
                <a16:creationId xmlns:a16="http://schemas.microsoft.com/office/drawing/2014/main" id="{2CFD22BC-F167-4E22-976C-B1D27EC27D9E}"/>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429127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8" name="Rectangle 2"/>
          <p:cNvSpPr>
            <a:spLocks noGrp="1"/>
          </p:cNvSpPr>
          <p:nvPr>
            <p:ph idx="1"/>
          </p:nvPr>
        </p:nvSpPr>
        <p:spPr>
          <a:xfrm>
            <a:off x="949666" y="1490880"/>
            <a:ext cx="7967804" cy="4697957"/>
          </a:xfrm>
          <a:solidFill>
            <a:schemeClr val="bg1">
              <a:alpha val="0"/>
            </a:schemeClr>
          </a:solidFill>
        </p:spPr>
        <p:txBody>
          <a:bodyPr anchor="t">
            <a:normAutofit/>
          </a:bodyPr>
          <a:lstStyle/>
          <a:p>
            <a:pPr marL="0" indent="0">
              <a:lnSpc>
                <a:spcPct val="90000"/>
              </a:lnSpc>
              <a:buNone/>
            </a:pPr>
            <a:r>
              <a:rPr lang="en-US" sz="1900" b="1" dirty="0">
                <a:solidFill>
                  <a:srgbClr val="FF9900"/>
                </a:solidFill>
                <a:latin typeface="Times New Roman" panose="02020603050405020304" pitchFamily="18" charset="0"/>
                <a:cs typeface="Times New Roman" panose="02020603050405020304" pitchFamily="18" charset="0"/>
              </a:rPr>
              <a:t>Response to COVID-19</a:t>
            </a:r>
          </a:p>
          <a:p>
            <a:pPr lvl="0">
              <a:spcBef>
                <a:spcPts val="600"/>
              </a:spcBef>
              <a:spcAft>
                <a:spcPts val="0"/>
              </a:spcAft>
            </a:pPr>
            <a:r>
              <a:rPr lang="en-US" sz="1800" dirty="0">
                <a:latin typeface="Times New Roman" panose="02020603050405020304" pitchFamily="18" charset="0"/>
                <a:cs typeface="Times New Roman" panose="02020603050405020304" pitchFamily="18" charset="0"/>
              </a:rPr>
              <a:t>Drafted and submitted CARES funding requests for various needs, such as redesign and construction at CSC, quarantine beds (as part of an 8-county collaborative) for children and youth in foster care who may have been COVID-19 exposed, cell phones for parents to conduct remote visitation with their children in foster care, PPE for staff working in direct contact with clients</a:t>
            </a:r>
          </a:p>
          <a:p>
            <a:pPr>
              <a:spcBef>
                <a:spcPts val="600"/>
              </a:spcBef>
              <a:spcAft>
                <a:spcPts val="0"/>
              </a:spcAft>
            </a:pPr>
            <a:r>
              <a:rPr lang="en-US" sz="1800" dirty="0">
                <a:latin typeface="Times New Roman" panose="02020603050405020304" pitchFamily="18" charset="0"/>
                <a:cs typeface="Times New Roman" panose="02020603050405020304" pitchFamily="18" charset="0"/>
              </a:rPr>
              <a:t>Worked with Facilities to move the Center on Fathering and Family Visitation services from downtown locations that were later listed for sale. Services are temporarily housed at 17 Spruce while renovations at CSC are underway. Services will move to CSC once space is ready and 17 Spruce will be vacated</a:t>
            </a:r>
          </a:p>
          <a:p>
            <a:pPr>
              <a:spcBef>
                <a:spcPts val="600"/>
              </a:spcBef>
              <a:spcAft>
                <a:spcPts val="0"/>
              </a:spcAft>
            </a:pPr>
            <a:r>
              <a:rPr lang="en-US" sz="1800" dirty="0">
                <a:latin typeface="Times New Roman" panose="02020603050405020304" pitchFamily="18" charset="0"/>
                <a:cs typeface="Times New Roman" panose="02020603050405020304" pitchFamily="18" charset="0"/>
              </a:rPr>
              <a:t>Quickly reacted to notices of opportunity to purchase PPE which included masks, hand sanitizer and gloves.  DHS was creative, using new suppliers, and even sourcing sanitizer from a distillery</a:t>
            </a:r>
          </a:p>
          <a:p>
            <a:pPr lvl="0"/>
            <a:endParaRPr lang="en-US" sz="1800" dirty="0">
              <a:latin typeface="Times New Roman" panose="02020603050405020304" pitchFamily="18" charset="0"/>
              <a:cs typeface="Times New Roman" panose="02020603050405020304" pitchFamily="18" charset="0"/>
            </a:endParaRPr>
          </a:p>
          <a:p>
            <a:pPr marL="793750" lvl="1">
              <a:spcBef>
                <a:spcPts val="0"/>
              </a:spcBef>
              <a:spcAft>
                <a:spcPts val="0"/>
              </a:spcAft>
              <a:buSzPct val="70000"/>
              <a:buFont typeface="Wingdings" panose="05000000000000000000" pitchFamily="2" charset="2"/>
              <a:buChar char="Ø"/>
            </a:pPr>
            <a:endParaRPr lang="en-US" sz="1700" dirty="0">
              <a:latin typeface="Times New Roman" panose="02020603050405020304" pitchFamily="18" charset="0"/>
              <a:cs typeface="Times New Roman" panose="02020603050405020304" pitchFamily="18" charset="0"/>
            </a:endParaRPr>
          </a:p>
          <a:p>
            <a:pPr marL="793750" lvl="1">
              <a:spcBef>
                <a:spcPts val="0"/>
              </a:spcBef>
              <a:spcAft>
                <a:spcPts val="0"/>
              </a:spcAft>
              <a:buSzPct val="700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marL="512763">
              <a:spcBef>
                <a:spcPts val="0"/>
              </a:spcBef>
              <a:spcAft>
                <a:spcPts val="0"/>
              </a:spcAft>
            </a:pPr>
            <a:endParaRPr lang="en-US" sz="1400" dirty="0">
              <a:latin typeface="Times New Roman" panose="02020603050405020304" pitchFamily="18" charset="0"/>
              <a:cs typeface="Times New Roman" panose="02020603050405020304" pitchFamily="18" charset="0"/>
            </a:endParaRPr>
          </a:p>
          <a:p>
            <a:pPr marL="0" indent="0">
              <a:lnSpc>
                <a:spcPct val="90000"/>
              </a:lnSpc>
              <a:buNone/>
              <a:tabLst>
                <a:tab pos="1828800" algn="l"/>
              </a:tabLst>
            </a:pPr>
            <a:endParaRPr lang="en-US" sz="1400" dirty="0">
              <a:solidFill>
                <a:schemeClr val="accent1"/>
              </a:solidFill>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300"/>
              </a:spcAft>
              <a:tabLst>
                <a:tab pos="1828800" algn="l"/>
              </a:tabLst>
            </a:pPr>
            <a:endParaRPr lang="en-US" sz="1400" dirty="0">
              <a:latin typeface="Times New Roman" panose="02020603050405020304" pitchFamily="18" charset="0"/>
              <a:cs typeface="Times New Roman" panose="02020603050405020304" pitchFamily="18" charset="0"/>
            </a:endParaRPr>
          </a:p>
          <a:p>
            <a:pPr marL="569913" indent="-342900">
              <a:lnSpc>
                <a:spcPct val="90000"/>
              </a:lnSpc>
              <a:spcBef>
                <a:spcPts val="0"/>
              </a:spcBef>
              <a:spcAft>
                <a:spcPts val="0"/>
              </a:spcAft>
              <a:tabLst>
                <a:tab pos="1773238" algn="l"/>
              </a:tabLst>
            </a:pPr>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rPr>
              <a:pPr/>
              <a:t>5</a:t>
            </a:fld>
            <a:endParaRPr lang="en-US" sz="1400"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656606F-150D-48A7-A0AA-CB0E1253CFC9}"/>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Tree>
    <p:extLst>
      <p:ext uri="{BB962C8B-B14F-4D97-AF65-F5344CB8AC3E}">
        <p14:creationId xmlns:p14="http://schemas.microsoft.com/office/powerpoint/2010/main" val="141750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tIns="91440" rIns="91440" anchor="t" anchorCtr="1">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rPr>
              <a:pPr/>
              <a:t>6</a:t>
            </a:fld>
            <a:endParaRPr lang="en-US" sz="1400" dirty="0">
              <a:latin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52766" y="644557"/>
            <a:ext cx="7704667" cy="656590"/>
          </a:xfrm>
          <a:prstGeom prst="rect">
            <a:avLst/>
          </a:prstGeom>
          <a:effectLst/>
        </p:spPr>
        <p:txBody>
          <a:bodyPr vert="horz" lIns="91440" tIns="91440" rIns="91440" bIns="45720" rtlCol="0" anchor="t" anchorCtr="1">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656606F-150D-48A7-A0AA-CB0E1253CFC9}"/>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sp>
        <p:nvSpPr>
          <p:cNvPr id="23" name="TextBox 22">
            <a:extLst>
              <a:ext uri="{FF2B5EF4-FFF2-40B4-BE49-F238E27FC236}">
                <a16:creationId xmlns:a16="http://schemas.microsoft.com/office/drawing/2014/main" id="{04637F9B-F8F2-4460-A91B-458E0B277169}"/>
              </a:ext>
            </a:extLst>
          </p:cNvPr>
          <p:cNvSpPr txBox="1"/>
          <p:nvPr/>
        </p:nvSpPr>
        <p:spPr>
          <a:xfrm>
            <a:off x="2305415" y="1369194"/>
            <a:ext cx="4533166" cy="523220"/>
          </a:xfrm>
          <a:prstGeom prst="rect">
            <a:avLst/>
          </a:prstGeom>
          <a:noFill/>
        </p:spPr>
        <p:txBody>
          <a:bodyPr wrap="square" rtlCol="0" anchor="t" anchorCtr="1">
            <a:spAutoFit/>
          </a:bodyPr>
          <a:lstStyle/>
          <a:p>
            <a:pPr algn="ctr"/>
            <a:r>
              <a:rPr lang="en-US" sz="1400" dirty="0">
                <a:latin typeface="Times New Roman" panose="02020603050405020304" pitchFamily="18" charset="0"/>
                <a:cs typeface="Times New Roman" panose="02020603050405020304" pitchFamily="18" charset="0"/>
              </a:rPr>
              <a:t>Critical Incident Impact to Work on Hand</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(Eligibility Programs)</a:t>
            </a:r>
          </a:p>
        </p:txBody>
      </p:sp>
      <p:sp>
        <p:nvSpPr>
          <p:cNvPr id="24" name="TextBox 23">
            <a:extLst>
              <a:ext uri="{FF2B5EF4-FFF2-40B4-BE49-F238E27FC236}">
                <a16:creationId xmlns:a16="http://schemas.microsoft.com/office/drawing/2014/main" id="{764FDEF5-2A4D-4F90-B6C3-FF28938DEDE4}"/>
              </a:ext>
            </a:extLst>
          </p:cNvPr>
          <p:cNvSpPr txBox="1"/>
          <p:nvPr/>
        </p:nvSpPr>
        <p:spPr>
          <a:xfrm>
            <a:off x="1295400" y="5676953"/>
            <a:ext cx="6248400" cy="400110"/>
          </a:xfrm>
          <a:prstGeom prst="rect">
            <a:avLst/>
          </a:prstGeom>
          <a:noFill/>
        </p:spPr>
        <p:txBody>
          <a:bodyPr wrap="square" rtlCol="0">
            <a:spAutoFit/>
          </a:bodyPr>
          <a:lstStyle/>
          <a:p>
            <a:r>
              <a:rPr lang="en-US" sz="1000" b="1" dirty="0">
                <a:latin typeface="Times New Roman" panose="02020603050405020304" pitchFamily="18" charset="0"/>
                <a:cs typeface="Times New Roman" panose="02020603050405020304" pitchFamily="18" charset="0"/>
              </a:rPr>
              <a:t>Note</a:t>
            </a:r>
            <a:r>
              <a:rPr lang="en-US" sz="1000" dirty="0">
                <a:latin typeface="Times New Roman" panose="02020603050405020304" pitchFamily="18" charset="0"/>
                <a:cs typeface="Times New Roman" panose="02020603050405020304" pitchFamily="18" charset="0"/>
              </a:rPr>
              <a:t>:	This shows backlog due to transformation, the subsequent cleanup that waivers afforded, the increases as 	waivers ended, and continued increases as we move into the surge period</a:t>
            </a:r>
          </a:p>
        </p:txBody>
      </p:sp>
      <p:graphicFrame>
        <p:nvGraphicFramePr>
          <p:cNvPr id="13" name="Content Placeholder 3">
            <a:extLst>
              <a:ext uri="{FF2B5EF4-FFF2-40B4-BE49-F238E27FC236}">
                <a16:creationId xmlns:a16="http://schemas.microsoft.com/office/drawing/2014/main" id="{F8056924-31D1-4444-8D9E-E315AF9A3D33}"/>
              </a:ext>
            </a:extLst>
          </p:cNvPr>
          <p:cNvGraphicFramePr>
            <a:graphicFrameLocks noGrp="1" noChangeAspect="1"/>
          </p:cNvGraphicFramePr>
          <p:nvPr>
            <p:ph idx="1"/>
            <p:extLst>
              <p:ext uri="{D42A27DB-BD31-4B8C-83A1-F6EECF244321}">
                <p14:modId xmlns:p14="http://schemas.microsoft.com/office/powerpoint/2010/main" val="1193116164"/>
              </p:ext>
            </p:extLst>
          </p:nvPr>
        </p:nvGraphicFramePr>
        <p:xfrm>
          <a:off x="838200" y="2051819"/>
          <a:ext cx="8198009" cy="374904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468909DE-52B8-4551-8963-BDD51BA8863D}"/>
              </a:ext>
            </a:extLst>
          </p:cNvPr>
          <p:cNvSpPr txBox="1"/>
          <p:nvPr/>
        </p:nvSpPr>
        <p:spPr>
          <a:xfrm>
            <a:off x="2922515" y="2286000"/>
            <a:ext cx="1707390" cy="276999"/>
          </a:xfrm>
          <a:prstGeom prst="rect">
            <a:avLst/>
          </a:prstGeom>
          <a:noFill/>
        </p:spPr>
        <p:txBody>
          <a:bodyPr wrap="none" rtlCol="0">
            <a:spAutoFit/>
          </a:bodyPr>
          <a:lstStyle/>
          <a:p>
            <a:r>
              <a:rPr lang="en-US" sz="1200" dirty="0">
                <a:latin typeface="Times New Roman" panose="02020603050405020304" pitchFamily="18" charset="0"/>
              </a:rPr>
              <a:t>Transformation Backlog</a:t>
            </a:r>
          </a:p>
        </p:txBody>
      </p:sp>
      <p:cxnSp>
        <p:nvCxnSpPr>
          <p:cNvPr id="15" name="Straight Arrow Connector 14">
            <a:extLst>
              <a:ext uri="{FF2B5EF4-FFF2-40B4-BE49-F238E27FC236}">
                <a16:creationId xmlns:a16="http://schemas.microsoft.com/office/drawing/2014/main" id="{6CE51C89-C77A-4AFF-9D5B-336AF84544EB}"/>
              </a:ext>
            </a:extLst>
          </p:cNvPr>
          <p:cNvCxnSpPr/>
          <p:nvPr/>
        </p:nvCxnSpPr>
        <p:spPr>
          <a:xfrm>
            <a:off x="6776682" y="3429000"/>
            <a:ext cx="0" cy="42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21F68F9C-32A4-42FB-8706-42321741E06D}"/>
              </a:ext>
            </a:extLst>
          </p:cNvPr>
          <p:cNvSpPr/>
          <p:nvPr/>
        </p:nvSpPr>
        <p:spPr>
          <a:xfrm>
            <a:off x="3505200" y="4721439"/>
            <a:ext cx="745671" cy="400110"/>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960A407-080F-4A4C-A77F-A4C83929987F}"/>
              </a:ext>
            </a:extLst>
          </p:cNvPr>
          <p:cNvSpPr txBox="1"/>
          <p:nvPr/>
        </p:nvSpPr>
        <p:spPr>
          <a:xfrm>
            <a:off x="4384158" y="4106689"/>
            <a:ext cx="1208344" cy="276999"/>
          </a:xfrm>
          <a:prstGeom prst="rect">
            <a:avLst/>
          </a:prstGeom>
          <a:noFill/>
        </p:spPr>
        <p:txBody>
          <a:bodyPr wrap="none" rtlCol="0">
            <a:spAutoFit/>
          </a:bodyPr>
          <a:lstStyle/>
          <a:p>
            <a:r>
              <a:rPr lang="en-US" sz="1200" dirty="0">
                <a:latin typeface="Times New Roman" panose="02020603050405020304" pitchFamily="18" charset="0"/>
              </a:rPr>
              <a:t>COVID Waivers</a:t>
            </a:r>
          </a:p>
        </p:txBody>
      </p:sp>
    </p:spTree>
    <p:extLst>
      <p:ext uri="{BB962C8B-B14F-4D97-AF65-F5344CB8AC3E}">
        <p14:creationId xmlns:p14="http://schemas.microsoft.com/office/powerpoint/2010/main" val="39167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2697FC7-4CF1-47B9-B052-8A7032B2AB6A}"/>
              </a:ext>
            </a:extLst>
          </p:cNvPr>
          <p:cNvSpPr/>
          <p:nvPr/>
        </p:nvSpPr>
        <p:spPr>
          <a:xfrm>
            <a:off x="1066800" y="1436547"/>
            <a:ext cx="3965894" cy="341632"/>
          </a:xfrm>
          <a:prstGeom prst="rect">
            <a:avLst/>
          </a:prstGeom>
        </p:spPr>
        <p:txBody>
          <a:bodyPr wrap="none">
            <a:spAutoFit/>
          </a:bodyPr>
          <a:lstStyle/>
          <a:p>
            <a:pPr>
              <a:lnSpc>
                <a:spcPct val="90000"/>
              </a:lnSpc>
            </a:pPr>
            <a:r>
              <a:rPr lang="en-US" b="1" dirty="0">
                <a:solidFill>
                  <a:srgbClr val="FF9900"/>
                </a:solidFill>
                <a:latin typeface="Times New Roman" panose="02020603050405020304" pitchFamily="18" charset="0"/>
                <a:cs typeface="Times New Roman" panose="02020603050405020304" pitchFamily="18" charset="0"/>
              </a:rPr>
              <a:t>Impact of COVID-19 to Child Welfare</a:t>
            </a:r>
          </a:p>
        </p:txBody>
      </p:sp>
      <p:sp>
        <p:nvSpPr>
          <p:cNvPr id="7" name="Footer Placeholder 6">
            <a:extLst>
              <a:ext uri="{FF2B5EF4-FFF2-40B4-BE49-F238E27FC236}">
                <a16:creationId xmlns:a16="http://schemas.microsoft.com/office/drawing/2014/main" id="{6025B35C-D59D-4AC6-8A6B-7E8C44671A3F}"/>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10" name="Chart 9">
            <a:extLst>
              <a:ext uri="{FF2B5EF4-FFF2-40B4-BE49-F238E27FC236}">
                <a16:creationId xmlns:a16="http://schemas.microsoft.com/office/drawing/2014/main" id="{073AAE67-138C-4CD5-8308-8DBFD92642F6}"/>
              </a:ext>
            </a:extLst>
          </p:cNvPr>
          <p:cNvGraphicFramePr>
            <a:graphicFrameLocks noChangeAspect="1"/>
          </p:cNvGraphicFramePr>
          <p:nvPr>
            <p:extLst>
              <p:ext uri="{D42A27DB-BD31-4B8C-83A1-F6EECF244321}">
                <p14:modId xmlns:p14="http://schemas.microsoft.com/office/powerpoint/2010/main" val="2244372318"/>
              </p:ext>
            </p:extLst>
          </p:nvPr>
        </p:nvGraphicFramePr>
        <p:xfrm>
          <a:off x="1124705" y="1818791"/>
          <a:ext cx="7010400" cy="42062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949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2697FC7-4CF1-47B9-B052-8A7032B2AB6A}"/>
              </a:ext>
            </a:extLst>
          </p:cNvPr>
          <p:cNvSpPr/>
          <p:nvPr/>
        </p:nvSpPr>
        <p:spPr>
          <a:xfrm>
            <a:off x="1066800" y="1466527"/>
            <a:ext cx="4685963" cy="341632"/>
          </a:xfrm>
          <a:prstGeom prst="rect">
            <a:avLst/>
          </a:prstGeom>
        </p:spPr>
        <p:txBody>
          <a:bodyPr wrap="none">
            <a:spAutoFit/>
          </a:bodyPr>
          <a:lstStyle/>
          <a:p>
            <a:pPr>
              <a:lnSpc>
                <a:spcPct val="90000"/>
              </a:lnSpc>
            </a:pPr>
            <a:r>
              <a:rPr lang="en-US" b="1" dirty="0">
                <a:solidFill>
                  <a:srgbClr val="FF9900"/>
                </a:solidFill>
                <a:latin typeface="Times New Roman" panose="02020603050405020304" pitchFamily="18" charset="0"/>
                <a:cs typeface="Times New Roman" panose="02020603050405020304" pitchFamily="18" charset="0"/>
              </a:rPr>
              <a:t>Impact of COVID-19 to Economic Assistance </a:t>
            </a:r>
          </a:p>
        </p:txBody>
      </p:sp>
      <p:sp>
        <p:nvSpPr>
          <p:cNvPr id="7" name="Footer Placeholder 6">
            <a:extLst>
              <a:ext uri="{FF2B5EF4-FFF2-40B4-BE49-F238E27FC236}">
                <a16:creationId xmlns:a16="http://schemas.microsoft.com/office/drawing/2014/main" id="{2C93078F-B310-47B0-B218-D21A9A01DB42}"/>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11" name="Chart 10">
            <a:extLst>
              <a:ext uri="{FF2B5EF4-FFF2-40B4-BE49-F238E27FC236}">
                <a16:creationId xmlns:a16="http://schemas.microsoft.com/office/drawing/2014/main" id="{5D7F4084-7993-489D-8174-42D89F2FEB0B}"/>
              </a:ext>
              <a:ext uri="{147F2762-F138-4A5C-976F-8EAC2B608ADB}">
                <a16:predDERef xmlns:a16="http://schemas.microsoft.com/office/drawing/2014/main" pred="{DFE1603F-429C-4F50-91E6-20C78FC30AF6}"/>
              </a:ext>
            </a:extLst>
          </p:cNvPr>
          <p:cNvGraphicFramePr>
            <a:graphicFrameLocks/>
          </p:cNvGraphicFramePr>
          <p:nvPr>
            <p:extLst>
              <p:ext uri="{D42A27DB-BD31-4B8C-83A1-F6EECF244321}">
                <p14:modId xmlns:p14="http://schemas.microsoft.com/office/powerpoint/2010/main" val="2095858674"/>
              </p:ext>
            </p:extLst>
          </p:nvPr>
        </p:nvGraphicFramePr>
        <p:xfrm>
          <a:off x="637645" y="1787838"/>
          <a:ext cx="8258175" cy="39917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767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9144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6" name="Slide Number Placeholder 5"/>
          <p:cNvSpPr>
            <a:spLocks noGrp="1"/>
          </p:cNvSpPr>
          <p:nvPr>
            <p:ph type="sldNum" sz="quarter" idx="12"/>
          </p:nvPr>
        </p:nvSpPr>
        <p:spPr>
          <a:xfrm>
            <a:off x="8229600" y="6126480"/>
            <a:ext cx="427833" cy="365125"/>
          </a:xfrm>
        </p:spPr>
        <p:txBody>
          <a:bodyPr/>
          <a:lstStyle/>
          <a:p>
            <a:fld id="{D4B5ADC2-7248-4799-8E52-477E151C3EE9}" type="slidenum">
              <a:rPr lang="en-US" sz="1400" b="1" smtClean="0">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pic>
        <p:nvPicPr>
          <p:cNvPr id="5" name="Picture 4" descr="logo-1-T.gif"/>
          <p:cNvPicPr>
            <a:picLocks noChangeAspect="1"/>
          </p:cNvPicPr>
          <p:nvPr/>
        </p:nvPicPr>
        <p:blipFill>
          <a:blip r:embed="rId3" cstate="print"/>
          <a:stretch>
            <a:fillRect/>
          </a:stretch>
        </p:blipFill>
        <p:spPr>
          <a:xfrm>
            <a:off x="152400" y="6019800"/>
            <a:ext cx="770889" cy="762000"/>
          </a:xfrm>
          <a:prstGeom prst="rect">
            <a:avLst/>
          </a:prstGeom>
        </p:spPr>
      </p:pic>
      <p:sp>
        <p:nvSpPr>
          <p:cNvPr id="9" name="Rectangle 1"/>
          <p:cNvSpPr txBox="1">
            <a:spLocks/>
          </p:cNvSpPr>
          <p:nvPr/>
        </p:nvSpPr>
        <p:spPr>
          <a:xfrm>
            <a:off x="914400" y="822960"/>
            <a:ext cx="7704667" cy="65659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prstClr val="black"/>
                </a:solidFill>
                <a:latin typeface="Times New Roman" panose="02020603050405020304" pitchFamily="18" charset="0"/>
                <a:cs typeface="Times New Roman" panose="02020603050405020304" pitchFamily="18" charset="0"/>
              </a:rPr>
              <a:t>Department of Human Services</a:t>
            </a:r>
            <a:endParaRPr lang="en-JM" sz="3200" dirty="0">
              <a:solidFill>
                <a:prstClr val="black"/>
              </a:solidFill>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C13413DB-E195-4488-9A4B-3246803EED71}"/>
              </a:ext>
            </a:extLst>
          </p:cNvPr>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Department of Human Services</a:t>
            </a:r>
          </a:p>
        </p:txBody>
      </p:sp>
      <p:graphicFrame>
        <p:nvGraphicFramePr>
          <p:cNvPr id="11" name="Chart 10">
            <a:extLst>
              <a:ext uri="{FF2B5EF4-FFF2-40B4-BE49-F238E27FC236}">
                <a16:creationId xmlns:a16="http://schemas.microsoft.com/office/drawing/2014/main" id="{CCCBA96E-6CE7-427B-8E91-7AC0F5C7CA64}"/>
              </a:ext>
              <a:ext uri="{147F2762-F138-4A5C-976F-8EAC2B608ADB}">
                <a16:predDERef xmlns:a16="http://schemas.microsoft.com/office/drawing/2014/main" pred="{60763E6D-AB13-4357-B9C3-67C2963CF417}"/>
              </a:ext>
            </a:extLst>
          </p:cNvPr>
          <p:cNvGraphicFramePr>
            <a:graphicFrameLocks/>
          </p:cNvGraphicFramePr>
          <p:nvPr>
            <p:extLst>
              <p:ext uri="{D42A27DB-BD31-4B8C-83A1-F6EECF244321}">
                <p14:modId xmlns:p14="http://schemas.microsoft.com/office/powerpoint/2010/main" val="2479043204"/>
              </p:ext>
            </p:extLst>
          </p:nvPr>
        </p:nvGraphicFramePr>
        <p:xfrm>
          <a:off x="1619562" y="1489182"/>
          <a:ext cx="6590545" cy="42976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251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9F51A06C0D1C4E956932000EE6386A" ma:contentTypeVersion="13" ma:contentTypeDescription="Create a new document." ma:contentTypeScope="" ma:versionID="784748af4d567b15c87f4258f0673f29">
  <xsd:schema xmlns:xsd="http://www.w3.org/2001/XMLSchema" xmlns:xs="http://www.w3.org/2001/XMLSchema" xmlns:p="http://schemas.microsoft.com/office/2006/metadata/properties" xmlns:ns1="http://schemas.microsoft.com/sharepoint/v3" xmlns:ns3="6ba237c1-8d31-4001-94bf-cd13b3313be1" xmlns:ns4="16780bfd-496a-4251-aaeb-e9779a03b354" targetNamespace="http://schemas.microsoft.com/office/2006/metadata/properties" ma:root="true" ma:fieldsID="82bddc40756ef120b3c8a916681c6b3a" ns1:_="" ns3:_="" ns4:_="">
    <xsd:import namespace="http://schemas.microsoft.com/sharepoint/v3"/>
    <xsd:import namespace="6ba237c1-8d31-4001-94bf-cd13b3313be1"/>
    <xsd:import namespace="16780bfd-496a-4251-aaeb-e9779a03b354"/>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a237c1-8d31-4001-94bf-cd13b3313be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780bfd-496a-4251-aaeb-e9779a03b35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80CAB0-C364-413C-B02B-0805E012CAB1}">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384F91CD-7308-47C8-BD0C-94363352E5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ba237c1-8d31-4001-94bf-cd13b3313be1"/>
    <ds:schemaRef ds:uri="16780bfd-496a-4251-aaeb-e9779a03b3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E4FB05-4C33-4A57-A757-C4BC0CF14A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0</TotalTime>
  <Words>5814</Words>
  <Application>Microsoft Office PowerPoint</Application>
  <PresentationFormat>On-screen Show (4:3)</PresentationFormat>
  <Paragraphs>692</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Corbel</vt:lpstr>
      <vt:lpstr>Times New Roman</vt:lpstr>
      <vt:lpstr>Wingdings</vt:lpstr>
      <vt:lpstr>Parallax</vt:lpstr>
      <vt:lpstr>2021 Budget Presentation Department of Human Services  </vt:lpstr>
      <vt:lpstr>Organizational Chart </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Operations</vt:lpstr>
      <vt:lpstr>Mandates/State Statutes Required</vt:lpstr>
      <vt:lpstr>Strategic Plan Goals </vt:lpstr>
      <vt:lpstr>Strategic Plan Goals </vt:lpstr>
      <vt:lpstr>Strategic Plan Goals</vt:lpstr>
      <vt:lpstr>Strategic Plan Goals</vt:lpstr>
      <vt:lpstr>Strategic Plan Goals</vt:lpstr>
      <vt:lpstr>Strategic Plan Goals</vt:lpstr>
      <vt:lpstr>Strategic Plan Goals</vt:lpstr>
      <vt:lpstr>Strategic Plan Goals</vt:lpstr>
      <vt:lpstr>Strategic Plan Goals</vt:lpstr>
      <vt:lpstr>Strategic Plan Goals</vt:lpstr>
      <vt:lpstr>Strategic Plan Goals</vt:lpstr>
      <vt:lpstr>Operating Indicators</vt:lpstr>
      <vt:lpstr>Operating Indicators</vt:lpstr>
      <vt:lpstr>Operating Indicators</vt:lpstr>
      <vt:lpstr>Operating Indicators</vt:lpstr>
      <vt:lpstr>Operating Indicators</vt:lpstr>
      <vt:lpstr>Budgetary Highlights </vt:lpstr>
      <vt:lpstr>Base Budget and 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Budget Presentation Department of Human Services</dc:title>
  <dc:creator/>
  <cp:lastModifiedBy/>
  <cp:revision>185</cp:revision>
  <dcterms:created xsi:type="dcterms:W3CDTF">2017-10-09T01:43:08Z</dcterms:created>
  <dcterms:modified xsi:type="dcterms:W3CDTF">2020-10-19T19:25:06Z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0x010100029F51A06C0D1C4E956932000EE6386A</vt:lpwstr>
  </property>
</Properties>
</file>