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26" r:id="rId4"/>
  </p:sldMasterIdLst>
  <p:notesMasterIdLst>
    <p:notesMasterId r:id="rId19"/>
  </p:notesMasterIdLst>
  <p:sldIdLst>
    <p:sldId id="256" r:id="rId5"/>
    <p:sldId id="276" r:id="rId6"/>
    <p:sldId id="262" r:id="rId7"/>
    <p:sldId id="264" r:id="rId8"/>
    <p:sldId id="259" r:id="rId9"/>
    <p:sldId id="261" r:id="rId10"/>
    <p:sldId id="267" r:id="rId11"/>
    <p:sldId id="275" r:id="rId12"/>
    <p:sldId id="268" r:id="rId13"/>
    <p:sldId id="270" r:id="rId14"/>
    <p:sldId id="271" r:id="rId15"/>
    <p:sldId id="273" r:id="rId16"/>
    <p:sldId id="274" r:id="rId17"/>
    <p:sldId id="265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483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662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276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3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38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4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934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663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261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52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10/12/2020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7224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10/12/2020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8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10/12/2020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5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10/12/2020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42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10/12/2020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10/12/2020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5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10/12/2020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73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63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9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5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1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6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5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3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0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6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10/12/2020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 dirty="0">
                <a:solidFill>
                  <a:schemeClr val="tx2"/>
                </a:solidFill>
              </a:rPr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1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  <p:sldLayoutId id="2147484140" r:id="rId14"/>
    <p:sldLayoutId id="2147484141" r:id="rId15"/>
    <p:sldLayoutId id="2147484142" r:id="rId16"/>
    <p:sldLayoutId id="2147484143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47801" y="914401"/>
            <a:ext cx="7467600" cy="2514599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Budget Presentation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 Department</a:t>
            </a:r>
            <a:endParaRPr lang="en-US" sz="4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 Wolken, Executive Director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20, 2020 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Additional Funding Request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Capital Improvement Funds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23289" y="1600200"/>
            <a:ext cx="7915912" cy="4399616"/>
          </a:xfrm>
        </p:spPr>
        <p:txBody>
          <a:bodyPr anchor="t">
            <a:normAutofit lnSpcReduction="10000"/>
          </a:bodyPr>
          <a:lstStyle/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GF Tax Support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$2,500,000		$2,136,000		-15%	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Purchasing Power					$3,550,000		-42%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Capita Tax Support	$4.60			$2.92			-36%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Lottery Funds			$1,077,152		$1,400,000		+30%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Non-Tax Revenue		$142,509		$686,000		+381%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City Parks Tax Support					$19,000,000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City Per Capita Tax Support				$40.42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84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3339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Additional Funding Request</a:t>
            </a:r>
            <a:b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Park Capital Improvement Funds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600200"/>
            <a:ext cx="7857067" cy="5181600"/>
          </a:xfrm>
        </p:spPr>
        <p:txBody>
          <a:bodyPr anchor="t">
            <a:normAutofit fontScale="47500" lnSpcReduction="20000"/>
          </a:bodyPr>
          <a:lstStyle/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Facilities Added Since 2003-04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Rainbow Falls Historic Site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Jones Park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(1,200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Kane Ranch Open Space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(400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Pineries Open Space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(1,100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Santa Fe Open Space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(65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Expanded Ute Pass Regional Trail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Fairgrounds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Falcon Regional Park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Stratmoor Valley Trailhead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acres)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Citizen Service Center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 Regional Building Department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DMV Facility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641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609600"/>
            <a:ext cx="7704667" cy="377298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Additional Funding Request</a:t>
            </a:r>
            <a:b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Capital Improvement Funds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676400"/>
            <a:ext cx="7857067" cy="5105400"/>
          </a:xfrm>
        </p:spPr>
        <p:txBody>
          <a:bodyPr anchor="t">
            <a:normAutofit fontScale="55000" lnSpcReduction="20000"/>
          </a:bodyPr>
          <a:lstStyle/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Projects in Approved Master Plans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Northern Nature Center - $1.4 million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trail projects - $60 - 80K per mile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space projects - TBD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Fairgrounds barn replacements - $600K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 roads / parking lot upgrades - $1 million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Fox Run Regional Park upgrades - $1 million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 Creek Regional Park upgrades - $750,000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Kane Ranch Open Space – Phase 2 - $300,000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Widefield Community Park - $250,000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Rainbow Falls Historic Site bridge - $250K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42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453497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Additional Funding Request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910698"/>
            <a:ext cx="7857067" cy="5718702"/>
          </a:xfrm>
        </p:spPr>
        <p:txBody>
          <a:bodyPr anchor="t">
            <a:normAutofit fontScale="77500" lnSpcReduction="20000"/>
          </a:bodyPr>
          <a:lstStyle/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Park Capital Funding Challenges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Tx/>
              <a:buSzPct val="100000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ongoing capital investments in the park system has resulted in liability issues and antiquated infrastructure / deferred maintenance</a:t>
            </a:r>
          </a:p>
          <a:p>
            <a:pPr marL="0" indent="0">
              <a:buClrTx/>
              <a:buSzPct val="100000"/>
              <a:buNone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SzPct val="100000"/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Ability to complete approved master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plan projects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SzPct val="100000"/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Tx/>
              <a:buSzPct val="100000"/>
              <a:buAutoNum type="arabicPeriod" startAt="3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funds for grant matches</a:t>
            </a:r>
          </a:p>
          <a:p>
            <a:pPr marL="0" indent="0">
              <a:buClrTx/>
              <a:buSzPct val="100000"/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Tx/>
              <a:buSzPct val="100000"/>
              <a:buAutoNum type="arabicPeriod" startAt="4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County funds being invested in proposed park projects when approaching funders</a:t>
            </a:r>
          </a:p>
          <a:p>
            <a:pPr marL="0" indent="0">
              <a:buClrTx/>
              <a:buSzPct val="100000"/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Tx/>
              <a:buSzPct val="100000"/>
              <a:buAutoNum type="arabicPeriod" startAt="5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Americans with Disabilities Act compliance needs</a:t>
            </a:r>
          </a:p>
          <a:p>
            <a:pPr marL="0" indent="0">
              <a:buClrTx/>
              <a:buSzPct val="100000"/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SzPct val="100000"/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 Needed playground replacements / upgrades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419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5867399"/>
          </a:xfrm>
        </p:spPr>
        <p:txBody>
          <a:bodyPr>
            <a:normAutofit/>
          </a:bodyPr>
          <a:lstStyle/>
          <a:p>
            <a:br>
              <a:rPr lang="en-JM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JM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JM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14</a:t>
            </a:fld>
            <a:endParaRPr lang="en-US" dirty="0"/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D939D5-8966-44C1-9B7E-2E869D6E4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124" y="1219200"/>
            <a:ext cx="282068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304D5F-A992-4061-B11A-275E497A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department/office name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5A0F8A-4506-47A8-AFDB-EE190A94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6726B0F6-18FF-472A-9E45-596C5F0977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3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533399"/>
          </a:xfrm>
        </p:spPr>
        <p:txBody>
          <a:bodyPr>
            <a:normAutofit fontScale="90000"/>
          </a:bodyPr>
          <a:lstStyle/>
          <a:p>
            <a:r>
              <a:rPr lang="en-JM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Operations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82133" y="1371600"/>
            <a:ext cx="3739896" cy="4664074"/>
          </a:xfrm>
        </p:spPr>
        <p:txBody>
          <a:bodyPr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(Kathy Andrew)	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Hazardous Waste Facility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Cleanups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Noxious Weed Management	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Compliance	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Resource Management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Services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(Marshall Bosworth)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Services / Benefits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en-US" sz="1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 Operations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(Brian Bobeck)	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Maintenance	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Reserved Use / Special Events	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 Maintenance at County Facilities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Parks, Trails, and Open Space Planning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Parks Capital Projects Management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Long-Range Planning and Special Projects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D8F070-6664-4532-A9E5-884DEABEA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6904" y="1219200"/>
            <a:ext cx="3739896" cy="4794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Outreach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(Christine Burns)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Fundraising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 Administration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/ Community Outreach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Justice Services (Pretrial, Community Corrections)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CSU Extension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(Jonathan Vrabec)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Education Programs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 Development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4-H Youth Development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Horticulture / Master Gardeners	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Recreation / Cultural Services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(Todd Marts)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Center Programming / Operations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Fair / Fairgrounds Operations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Recreation / Special Event Programming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3</a:t>
            </a:fld>
            <a:endParaRPr lang="en-US" dirty="0"/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33399"/>
          </a:xfrm>
        </p:spPr>
        <p:txBody>
          <a:bodyPr>
            <a:no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Overview – Operations</a:t>
            </a:r>
            <a:endParaRPr lang="en-JM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66800" y="1219200"/>
            <a:ext cx="7704667" cy="5181599"/>
          </a:xfrm>
        </p:spPr>
        <p:txBody>
          <a:bodyPr anchor="t">
            <a:normAutofit fontScale="92500" lnSpcReduction="20000"/>
          </a:bodyPr>
          <a:lstStyle/>
          <a:p>
            <a:pPr marL="3657600" lvl="0" indent="-365760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5087938" algn="l"/>
              </a:tabLst>
              <a:defRPr/>
            </a:pPr>
            <a:endParaRPr lang="en-US" altLang="en-US" sz="15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0" indent="-365760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5087938" algn="l"/>
              </a:tabLst>
              <a:defRPr/>
            </a:pPr>
            <a:r>
              <a:rPr lang="en-US" altLang="en-US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Third	Net General	Per Capita</a:t>
            </a:r>
            <a:endParaRPr lang="en-US" altLang="en-US" sz="1600" b="1" u="sng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87938" algn="l"/>
              </a:tabLst>
              <a:defRPr/>
            </a:pPr>
            <a:r>
              <a:rPr lang="en-US" altLang="en-US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6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altLang="en-US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6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 Funding</a:t>
            </a:r>
            <a:r>
              <a:rPr lang="en-US" altLang="en-US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	</a:t>
            </a:r>
            <a:r>
              <a:rPr lang="en-US" altLang="en-US" sz="16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 Support</a:t>
            </a:r>
            <a:r>
              <a:rPr lang="en-US" altLang="en-US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6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Support</a:t>
            </a:r>
          </a:p>
          <a:p>
            <a:pPr marL="3657600" lvl="0" indent="-365760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2344738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Veteran Services	$     622,122	$      29,400	$   592,722	.81	</a:t>
            </a: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Administration**	$  2,618,366	$    486,000	$2,132,366	2.92	</a:t>
            </a:r>
            <a:endParaRPr lang="en-US" altLang="en-US" sz="1600" i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 Operations (lottery fund) $  1,406,525	$ 1,406,525	$               0	N/A</a:t>
            </a: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	$     401,180	$               0	$   401,180	.55	</a:t>
            </a:r>
            <a:endParaRPr lang="en-US" altLang="en-US" sz="1600" i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 Waste Fund	$  1,238,000	$ 1,238,000	$              0	N/A	</a:t>
            </a:r>
            <a:endParaRPr lang="en-US" altLang="en-US" sz="1600" i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CSU Extension	$     265,514	$                0***	$   265,514	.36	</a:t>
            </a:r>
            <a:endParaRPr lang="en-US" altLang="en-US" sz="1600" i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Pretrial Services	$     719,887	$       77,000	$   642,887	.88</a:t>
            </a:r>
            <a:r>
              <a:rPr lang="en-US" altLang="en-US" sz="160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Corrections	$  9,301,934	$  9,301,934	$              0	N/A	</a:t>
            </a: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 Public Service	</a:t>
            </a:r>
            <a:r>
              <a:rPr lang="en-US" altLang="en-US" sz="1600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      66,000	$       66,000	$              0	N/A</a:t>
            </a:r>
            <a:r>
              <a:rPr lang="en-US" altLang="en-US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2344738" lvl="0" indent="-2344738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tabLst>
                <a:tab pos="3657600" algn="l"/>
                <a:tab pos="5029200" algn="l"/>
              </a:tabLst>
              <a:defRPr/>
            </a:pPr>
            <a:r>
              <a:rPr lang="en-US" altLang="en-US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	$16,639,528	$12,604,859	$4,034,669	5.52</a:t>
            </a:r>
          </a:p>
          <a:p>
            <a:pPr marL="0" lvl="0" indent="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defRPr/>
            </a:pPr>
            <a:endParaRPr lang="en-US" altLang="en-US" sz="15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defRPr/>
            </a:pPr>
            <a:r>
              <a:rPr lang="en-US" altLang="en-US" sz="15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Third-Party Funding Support</a:t>
            </a:r>
            <a:r>
              <a:rPr lang="en-US" altLang="en-US" sz="150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76%</a:t>
            </a:r>
            <a:endParaRPr lang="en-US" altLang="en-US" sz="15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defRPr/>
            </a:pPr>
            <a:endParaRPr lang="en-US" altLang="en-US" sz="8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defRPr/>
            </a:pPr>
            <a:r>
              <a:rPr lang="en-US" altLang="en-US" sz="1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*   </a:t>
            </a:r>
            <a:r>
              <a:rPr lang="en-US" altLang="en-US" sz="11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fees, rentals, lottery funds, tipping fees, fundraising, and federal / state funding.</a:t>
            </a:r>
          </a:p>
          <a:p>
            <a:pPr marL="457200" lvl="0" indent="-45720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defRPr/>
            </a:pPr>
            <a:r>
              <a:rPr lang="en-US" altLang="en-US" sz="11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**  Administration includes CSD administration, park operations, planning and project management, nature centers, recreation / cultural services programming, County Fair / Fairgrounds, community outreach / grant management / volunteer management, and County buildings landscape services.</a:t>
            </a:r>
          </a:p>
          <a:p>
            <a:pPr marL="457200" lvl="0" indent="-457200" defTabSz="914400">
              <a:lnSpc>
                <a:spcPct val="80000"/>
              </a:lnSpc>
              <a:buClr>
                <a:srgbClr val="AD84C6">
                  <a:lumMod val="75000"/>
                </a:srgbClr>
              </a:buClr>
              <a:buNone/>
              <a:defRPr/>
            </a:pPr>
            <a:r>
              <a:rPr lang="en-US" altLang="en-US" sz="11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***  Our partnership with Colorado State University includes CSU providing approximately $250,000 in direct support for our local office and our local office generates approximately $50,000 in program fees and donations to support ongoing programming at our local office.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4</a:t>
            </a:fld>
            <a:endParaRPr lang="en-US" dirty="0"/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4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 Objectives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524000"/>
            <a:ext cx="7704667" cy="447581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#1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opportunities to provide additional dedicated funding sources to support the development and maintenance of parks, trails, and open space</a:t>
            </a:r>
          </a:p>
          <a:p>
            <a:pPr marL="0" indent="0">
              <a:buNone/>
            </a:pPr>
            <a:endParaRPr lang="en-US" sz="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#3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master plan, secure funding, and construct Kane Ranch Open Space (Phase 1)	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funding and construct Falcon Regional Park (Phase 2)	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land ownership or easements, secure funding, and complete the following trail projects: Ute Pass Regional Trail, Jackson Creek Regional Trail, Eastonville Regional Trail, Falcon Vista Trail and Fox Run Regional Trail	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or create master plans for the following sites:  Elephant Rock Open Space, Jones Park, Paint Mines Interpretative Park, and Homestead Ranch Regional Park	</a:t>
            </a:r>
          </a:p>
          <a:p>
            <a:pPr marL="0" indent="0">
              <a:buNone/>
            </a:pPr>
            <a:endParaRPr lang="en-US" sz="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#4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Pursue grant opportunities and support community events to promote the region's heritage, unique cultures, scenic beauty, wildlife, arts, sporting activities and  tourism opportunities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843676"/>
            <a:ext cx="7704667" cy="714566"/>
          </a:xfrm>
        </p:spPr>
        <p:txBody>
          <a:bodyPr>
            <a:normAutofit/>
          </a:bodyPr>
          <a:lstStyle/>
          <a:p>
            <a:r>
              <a:rPr lang="en-JM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Improvement Projects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295400"/>
            <a:ext cx="7628467" cy="4876800"/>
          </a:xfrm>
        </p:spPr>
        <p:txBody>
          <a:bodyPr anchor="t">
            <a:no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6</a:t>
            </a:fld>
            <a:endParaRPr lang="en-US" dirty="0"/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45DF174-9ACB-4DD3-8981-5AB58899CCE0}"/>
              </a:ext>
            </a:extLst>
          </p:cNvPr>
          <p:cNvSpPr/>
          <p:nvPr/>
        </p:nvSpPr>
        <p:spPr>
          <a:xfrm>
            <a:off x="1295400" y="1859340"/>
            <a:ext cx="7162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Ute Pass Regional Trail Expansion (ongoing)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Hanson Trailhead Renovation (ongoing)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Kane Ranch Open Space – Phase 1 (ongoing)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 Creek Regional Park Upgrades (ongoing)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Falcon Regional Park – Phase 2 (ongoing)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Northern Nature Center Plan Development 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Justice Services Office Consolidation (2021)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Fox Run Regional Park Improvements (2021)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Fairgrounds Walkways (2021)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Fairgrounds Barn Replacement (2021)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Santa Fe Open Space Construction (2021)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Fox Run Regional Trail Construction (2021-22)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8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304800"/>
            <a:ext cx="7704667" cy="533400"/>
          </a:xfrm>
        </p:spPr>
        <p:txBody>
          <a:bodyPr>
            <a:normAutofit fontScale="90000"/>
          </a:bodyPr>
          <a:lstStyle/>
          <a:p>
            <a:r>
              <a:rPr lang="en-JM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Measurements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295400"/>
            <a:ext cx="7628467" cy="4876800"/>
          </a:xfrm>
        </p:spPr>
        <p:txBody>
          <a:bodyPr anchor="t">
            <a:no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45DF174-9ACB-4DD3-8981-5AB58899CCE0}"/>
              </a:ext>
            </a:extLst>
          </p:cNvPr>
          <p:cNvSpPr/>
          <p:nvPr/>
        </p:nvSpPr>
        <p:spPr>
          <a:xfrm>
            <a:off x="1295400" y="990600"/>
            <a:ext cx="6963567" cy="877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 Hazardous Waste Facility annual customers	20,000	 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 Hazardous Waste facility customer evaluations	4.0	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noxious weed inspections 					500	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Veteran Services customer evaluations				4.0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Veteran Services monthly office visits				675  	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County Parks facility reservations			2,000	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facility use customer evaluations			4.0	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fundraising 						$200,000 	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volunteer hours					20,000	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County Fair attendance						25,000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Recognizance (PR) Bonds				5,000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CSU Extension consumer education class interactions	5,000 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4-H Program participants						600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Center programs						800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45000"/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Center program participants				25,000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42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Additional Funding Request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295400"/>
            <a:ext cx="7704667" cy="4704416"/>
          </a:xfrm>
        </p:spPr>
        <p:txBody>
          <a:bodyPr anchor="t">
            <a:normAutofit/>
          </a:bodyPr>
          <a:lstStyle/>
          <a:p>
            <a:pPr marL="0" lvl="0" indent="0" algn="ctr">
              <a:buClr>
                <a:srgbClr val="7A1013">
                  <a:lumMod val="75000"/>
                </a:srgbClr>
              </a:buCl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Capital Improvement Funding - $750,000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proposed to provide $750,000 annually to support critical capital improvement projects within the County’s park system.   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funds will be used to address liability concerns, deferred maintenance, approved master plan projects, Americans with Disabilities Act compliance, and grant and fundraising local matches. 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74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2"/>
            <a:ext cx="7704667" cy="103464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Additional Funding Request</a:t>
            </a:r>
            <a:b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Parks Capital Improvement Funds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600200"/>
            <a:ext cx="7704667" cy="4399616"/>
          </a:xfrm>
        </p:spPr>
        <p:txBody>
          <a:bodyPr anchor="t">
            <a:normAutofit/>
          </a:bodyPr>
          <a:lstStyle/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Population			544,000		730,000		+34%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 Acreage					5,300		8,000		+51%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 of Trails				85			130			+53%</a:t>
            </a:r>
          </a:p>
          <a:p>
            <a:pPr mar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Reserved Park Use			1,750		2,400		+37%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 Maintenance / Bldg	10			13			+30%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Full-Time Staff				41			40			-2%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 Hours				8,050		30,523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(2019)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+279%</a:t>
            </a: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7A1013">
                  <a:lumMod val="75000"/>
                </a:srgbClr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Community Services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379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7B23A8664AF42838A83B9049B89A2" ma:contentTypeVersion="14" ma:contentTypeDescription="Create a new document." ma:contentTypeScope="" ma:versionID="315eb8445441dc3e91da593e415e5956">
  <xsd:schema xmlns:xsd="http://www.w3.org/2001/XMLSchema" xmlns:xs="http://www.w3.org/2001/XMLSchema" xmlns:p="http://schemas.microsoft.com/office/2006/metadata/properties" xmlns:ns1="http://schemas.microsoft.com/sharepoint/v3" xmlns:ns3="c52d2075-9e4c-4cb6-9163-e0348d81991e" xmlns:ns4="8c17fab2-f9d4-4cdb-9b22-9f9c019c8176" targetNamespace="http://schemas.microsoft.com/office/2006/metadata/properties" ma:root="true" ma:fieldsID="dfb26b59400bb35f52d8fc50ed3432e2" ns1:_="" ns3:_="" ns4:_="">
    <xsd:import namespace="http://schemas.microsoft.com/sharepoint/v3"/>
    <xsd:import namespace="c52d2075-9e4c-4cb6-9163-e0348d81991e"/>
    <xsd:import namespace="8c17fab2-f9d4-4cdb-9b22-9f9c019c81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2d2075-9e4c-4cb6-9163-e0348d8199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7fab2-f9d4-4cdb-9b22-9f9c019c8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586CCE-A3F6-4ADA-999D-049C00E197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6AFF18-A997-47C5-932B-966B102C9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B03C77B-C418-419D-8015-8F50378F0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2d2075-9e4c-4cb6-9163-e0348d81991e"/>
    <ds:schemaRef ds:uri="8c17fab2-f9d4-4cdb-9b22-9f9c019c8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1579</Words>
  <Application>Microsoft Office PowerPoint</Application>
  <PresentationFormat>On-screen Show (4:3)</PresentationFormat>
  <Paragraphs>229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Parallax</vt:lpstr>
      <vt:lpstr>2021 Budget Presentation Community Services Department</vt:lpstr>
      <vt:lpstr>PowerPoint Presentation</vt:lpstr>
      <vt:lpstr>Division Operations</vt:lpstr>
      <vt:lpstr>Financial Overview – Operations</vt:lpstr>
      <vt:lpstr>Strategic Plan Objectives</vt:lpstr>
      <vt:lpstr>Capital Improvement Projects </vt:lpstr>
      <vt:lpstr>Performance Measurements </vt:lpstr>
      <vt:lpstr>2021 Additional Funding Request</vt:lpstr>
      <vt:lpstr>2021 Additional Funding Request  County Parks Capital Improvement Funds</vt:lpstr>
      <vt:lpstr>2021 Additional Funding Request  County Parks Capital Improvement Funds</vt:lpstr>
      <vt:lpstr>   2021 Additional Funding Request  County Park Capital Improvement Funds</vt:lpstr>
      <vt:lpstr>   2021 Additional Funding Request  County Parks Capital Improvement Funds</vt:lpstr>
      <vt:lpstr>      2021 Additional Funding Request</vt:lpstr>
      <vt:lpstr>  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2020-09-28T20:13:49Z</dcterms:created>
  <dcterms:modified xsi:type="dcterms:W3CDTF">2020-10-12T20:06:18Z</dcterms:modified>
</cp:coreProperties>
</file>