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86" r:id="rId6"/>
    <p:sldId id="290" r:id="rId7"/>
    <p:sldId id="275" r:id="rId8"/>
    <p:sldId id="311" r:id="rId9"/>
    <p:sldId id="297" r:id="rId10"/>
    <p:sldId id="291" r:id="rId11"/>
    <p:sldId id="294" r:id="rId12"/>
    <p:sldId id="299" r:id="rId13"/>
    <p:sldId id="300" r:id="rId14"/>
    <p:sldId id="301" r:id="rId15"/>
    <p:sldId id="298" r:id="rId16"/>
    <p:sldId id="302" r:id="rId17"/>
    <p:sldId id="303" r:id="rId18"/>
    <p:sldId id="304" r:id="rId19"/>
    <p:sldId id="305" r:id="rId20"/>
    <p:sldId id="309" r:id="rId21"/>
    <p:sldId id="310" r:id="rId22"/>
    <p:sldId id="306" r:id="rId23"/>
    <p:sldId id="307" r:id="rId24"/>
    <p:sldId id="292" r:id="rId25"/>
    <p:sldId id="30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e Sevigny" initials="GS" lastIdx="1" clrIdx="0">
    <p:extLst>
      <p:ext uri="{19B8F6BF-5375-455C-9EA6-DF929625EA0E}">
        <p15:presenceInfo xmlns:p15="http://schemas.microsoft.com/office/powerpoint/2012/main" userId="S::GabeSevigny@elpasoco.com::4f03fef1-0a86-4a2a-bbed-b6e32e4c28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53E39A-4195-4207-8152-8C6D572E8C94}" v="1079" dt="2020-09-02T16:35:04.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88" autoAdjust="0"/>
  </p:normalViewPr>
  <p:slideViewPr>
    <p:cSldViewPr>
      <p:cViewPr varScale="1">
        <p:scale>
          <a:sx n="93" d="100"/>
          <a:sy n="93" d="100"/>
        </p:scale>
        <p:origin x="140"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d Dickson" userId="3122d66f-a115-4c34-b773-4ab2b643eaaf" providerId="ADAL" clId="{8853E39A-4195-4207-8152-8C6D572E8C94}"/>
    <pc:docChg chg="undo custSel addSld modSld">
      <pc:chgData name="Rad Dickson" userId="3122d66f-a115-4c34-b773-4ab2b643eaaf" providerId="ADAL" clId="{8853E39A-4195-4207-8152-8C6D572E8C94}" dt="2020-09-02T16:42:29.135" v="1678" actId="20577"/>
      <pc:docMkLst>
        <pc:docMk/>
      </pc:docMkLst>
      <pc:sldChg chg="modNotesTx">
        <pc:chgData name="Rad Dickson" userId="3122d66f-a115-4c34-b773-4ab2b643eaaf" providerId="ADAL" clId="{8853E39A-4195-4207-8152-8C6D572E8C94}" dt="2020-08-20T17:01:45.408" v="180" actId="20577"/>
        <pc:sldMkLst>
          <pc:docMk/>
          <pc:sldMk cId="3321874409" sldId="256"/>
        </pc:sldMkLst>
      </pc:sldChg>
      <pc:sldChg chg="modNotesTx">
        <pc:chgData name="Rad Dickson" userId="3122d66f-a115-4c34-b773-4ab2b643eaaf" providerId="ADAL" clId="{8853E39A-4195-4207-8152-8C6D572E8C94}" dt="2020-08-20T17:02:33.318" v="190" actId="20577"/>
        <pc:sldMkLst>
          <pc:docMk/>
          <pc:sldMk cId="749448987" sldId="290"/>
        </pc:sldMkLst>
      </pc:sldChg>
      <pc:sldChg chg="modSp">
        <pc:chgData name="Rad Dickson" userId="3122d66f-a115-4c34-b773-4ab2b643eaaf" providerId="ADAL" clId="{8853E39A-4195-4207-8152-8C6D572E8C94}" dt="2020-08-20T17:03:41.886" v="191" actId="207"/>
        <pc:sldMkLst>
          <pc:docMk/>
          <pc:sldMk cId="1036161356" sldId="294"/>
        </pc:sldMkLst>
        <pc:spChg chg="mod">
          <ac:chgData name="Rad Dickson" userId="3122d66f-a115-4c34-b773-4ab2b643eaaf" providerId="ADAL" clId="{8853E39A-4195-4207-8152-8C6D572E8C94}" dt="2020-08-20T17:03:41.886" v="191" actId="207"/>
          <ac:spMkLst>
            <pc:docMk/>
            <pc:sldMk cId="1036161356" sldId="294"/>
            <ac:spMk id="2" creationId="{98045FE2-D3CA-4357-BB83-993288CF31BF}"/>
          </ac:spMkLst>
        </pc:spChg>
      </pc:sldChg>
      <pc:sldChg chg="modSp modNotesTx">
        <pc:chgData name="Rad Dickson" userId="3122d66f-a115-4c34-b773-4ab2b643eaaf" providerId="ADAL" clId="{8853E39A-4195-4207-8152-8C6D572E8C94}" dt="2020-08-20T17:10:12.370" v="616" actId="6549"/>
        <pc:sldMkLst>
          <pc:docMk/>
          <pc:sldMk cId="3085862926" sldId="298"/>
        </pc:sldMkLst>
        <pc:spChg chg="mod">
          <ac:chgData name="Rad Dickson" userId="3122d66f-a115-4c34-b773-4ab2b643eaaf" providerId="ADAL" clId="{8853E39A-4195-4207-8152-8C6D572E8C94}" dt="2020-08-20T17:09:10.751" v="516" actId="20577"/>
          <ac:spMkLst>
            <pc:docMk/>
            <pc:sldMk cId="3085862926" sldId="298"/>
            <ac:spMk id="2" creationId="{A450E5A6-7112-4EAE-A7A5-6E8D22AB753B}"/>
          </ac:spMkLst>
        </pc:spChg>
      </pc:sldChg>
      <pc:sldChg chg="modNotesTx">
        <pc:chgData name="Rad Dickson" userId="3122d66f-a115-4c34-b773-4ab2b643eaaf" providerId="ADAL" clId="{8853E39A-4195-4207-8152-8C6D572E8C94}" dt="2020-08-20T17:05:18.194" v="347" actId="20577"/>
        <pc:sldMkLst>
          <pc:docMk/>
          <pc:sldMk cId="3833336817" sldId="299"/>
        </pc:sldMkLst>
      </pc:sldChg>
      <pc:sldChg chg="modNotesTx">
        <pc:chgData name="Rad Dickson" userId="3122d66f-a115-4c34-b773-4ab2b643eaaf" providerId="ADAL" clId="{8853E39A-4195-4207-8152-8C6D572E8C94}" dt="2020-08-20T17:10:57.191" v="649" actId="20577"/>
        <pc:sldMkLst>
          <pc:docMk/>
          <pc:sldMk cId="2628694719" sldId="302"/>
        </pc:sldMkLst>
      </pc:sldChg>
      <pc:sldChg chg="modNotesTx">
        <pc:chgData name="Rad Dickson" userId="3122d66f-a115-4c34-b773-4ab2b643eaaf" providerId="ADAL" clId="{8853E39A-4195-4207-8152-8C6D572E8C94}" dt="2020-08-20T17:13:08.288" v="814" actId="313"/>
        <pc:sldMkLst>
          <pc:docMk/>
          <pc:sldMk cId="3151253744" sldId="303"/>
        </pc:sldMkLst>
      </pc:sldChg>
      <pc:sldChg chg="modNotesTx">
        <pc:chgData name="Rad Dickson" userId="3122d66f-a115-4c34-b773-4ab2b643eaaf" providerId="ADAL" clId="{8853E39A-4195-4207-8152-8C6D572E8C94}" dt="2020-08-20T17:13:25.285" v="821" actId="20577"/>
        <pc:sldMkLst>
          <pc:docMk/>
          <pc:sldMk cId="1265197085" sldId="304"/>
        </pc:sldMkLst>
      </pc:sldChg>
      <pc:sldChg chg="modNotesTx">
        <pc:chgData name="Rad Dickson" userId="3122d66f-a115-4c34-b773-4ab2b643eaaf" providerId="ADAL" clId="{8853E39A-4195-4207-8152-8C6D572E8C94}" dt="2020-08-20T17:15:09.862" v="925" actId="20577"/>
        <pc:sldMkLst>
          <pc:docMk/>
          <pc:sldMk cId="778054905" sldId="305"/>
        </pc:sldMkLst>
      </pc:sldChg>
      <pc:sldChg chg="modNotesTx">
        <pc:chgData name="Rad Dickson" userId="3122d66f-a115-4c34-b773-4ab2b643eaaf" providerId="ADAL" clId="{8853E39A-4195-4207-8152-8C6D572E8C94}" dt="2020-08-20T17:17:45.887" v="1072" actId="6549"/>
        <pc:sldMkLst>
          <pc:docMk/>
          <pc:sldMk cId="2144522908" sldId="307"/>
        </pc:sldMkLst>
      </pc:sldChg>
      <pc:sldChg chg="addSp delSp modNotesTx">
        <pc:chgData name="Rad Dickson" userId="3122d66f-a115-4c34-b773-4ab2b643eaaf" providerId="ADAL" clId="{8853E39A-4195-4207-8152-8C6D572E8C94}" dt="2020-08-20T17:27:40.748" v="1074" actId="478"/>
        <pc:sldMkLst>
          <pc:docMk/>
          <pc:sldMk cId="1852680701" sldId="309"/>
        </pc:sldMkLst>
        <pc:picChg chg="add del">
          <ac:chgData name="Rad Dickson" userId="3122d66f-a115-4c34-b773-4ab2b643eaaf" providerId="ADAL" clId="{8853E39A-4195-4207-8152-8C6D572E8C94}" dt="2020-08-20T17:27:40.748" v="1074" actId="478"/>
          <ac:picMkLst>
            <pc:docMk/>
            <pc:sldMk cId="1852680701" sldId="309"/>
            <ac:picMk id="4" creationId="{1773F021-0231-4AC4-8954-1703E7D4FECF}"/>
          </ac:picMkLst>
        </pc:picChg>
      </pc:sldChg>
      <pc:sldChg chg="modNotesTx">
        <pc:chgData name="Rad Dickson" userId="3122d66f-a115-4c34-b773-4ab2b643eaaf" providerId="ADAL" clId="{8853E39A-4195-4207-8152-8C6D572E8C94}" dt="2020-08-20T17:17:26.859" v="1054" actId="313"/>
        <pc:sldMkLst>
          <pc:docMk/>
          <pc:sldMk cId="564129654" sldId="310"/>
        </pc:sldMkLst>
      </pc:sldChg>
      <pc:sldChg chg="modSp add">
        <pc:chgData name="Rad Dickson" userId="3122d66f-a115-4c34-b773-4ab2b643eaaf" providerId="ADAL" clId="{8853E39A-4195-4207-8152-8C6D572E8C94}" dt="2020-09-02T16:42:29.135" v="1678" actId="20577"/>
        <pc:sldMkLst>
          <pc:docMk/>
          <pc:sldMk cId="2860998977" sldId="311"/>
        </pc:sldMkLst>
        <pc:spChg chg="mod">
          <ac:chgData name="Rad Dickson" userId="3122d66f-a115-4c34-b773-4ab2b643eaaf" providerId="ADAL" clId="{8853E39A-4195-4207-8152-8C6D572E8C94}" dt="2020-09-02T16:42:29.135" v="1678" actId="20577"/>
          <ac:spMkLst>
            <pc:docMk/>
            <pc:sldMk cId="2860998977" sldId="311"/>
            <ac:spMk id="2" creationId="{5AA0C945-0D38-4AA3-B6AE-6A6CC181D4D4}"/>
          </ac:spMkLst>
        </pc:spChg>
        <pc:spChg chg="mod">
          <ac:chgData name="Rad Dickson" userId="3122d66f-a115-4c34-b773-4ab2b643eaaf" providerId="ADAL" clId="{8853E39A-4195-4207-8152-8C6D572E8C94}" dt="2020-09-02T16:08:09.332" v="1097" actId="20577"/>
          <ac:spMkLst>
            <pc:docMk/>
            <pc:sldMk cId="2860998977" sldId="311"/>
            <ac:spMk id="3" creationId="{0201AABD-46B1-4069-9D77-DAA5214B3D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616BD-9495-489C-9A28-A3C732DE3C61}" type="datetimeFigureOut">
              <a:rPr lang="en-US" smtClean="0"/>
              <a:t>9/2/2020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8ABA9-0095-4340-821C-1D88C02364A4}" type="slidenum">
              <a:rPr lang="en-US" smtClean="0"/>
              <a:t>‹#›</a:t>
            </a:fld>
            <a:endParaRPr lang="en-US"/>
          </a:p>
        </p:txBody>
      </p:sp>
    </p:spTree>
    <p:extLst>
      <p:ext uri="{BB962C8B-B14F-4D97-AF65-F5344CB8AC3E}">
        <p14:creationId xmlns:p14="http://schemas.microsoft.com/office/powerpoint/2010/main" val="49734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commissioners and all people viewing this hearing today. my name is Rad Dickson with el </a:t>
            </a:r>
            <a:r>
              <a:rPr lang="en-US" dirty="0" err="1"/>
              <a:t>paso</a:t>
            </a:r>
            <a:r>
              <a:rPr lang="en-US" dirty="0"/>
              <a:t> county planning here to present you the facts on Muddy Little Cowboys file number AL-19-028. The engineer on the project is out so all questions for the PCD engineering department can be answered by the PCD Engineering Review Manager Elizabeth Nijkamp who is on standby.  </a:t>
            </a:r>
          </a:p>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1</a:t>
            </a:fld>
            <a:endParaRPr lang="en-US"/>
          </a:p>
        </p:txBody>
      </p:sp>
    </p:spTree>
    <p:extLst>
      <p:ext uri="{BB962C8B-B14F-4D97-AF65-F5344CB8AC3E}">
        <p14:creationId xmlns:p14="http://schemas.microsoft.com/office/powerpoint/2010/main" val="1321272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can see the major roads, the property is located on the southwest corner of the intersection of Peyton Highway and Meyers Rd. </a:t>
            </a:r>
          </a:p>
        </p:txBody>
      </p:sp>
      <p:sp>
        <p:nvSpPr>
          <p:cNvPr id="4" name="Slide Number Placeholder 3"/>
          <p:cNvSpPr>
            <a:spLocks noGrp="1"/>
          </p:cNvSpPr>
          <p:nvPr>
            <p:ph type="sldNum" sz="quarter" idx="5"/>
          </p:nvPr>
        </p:nvSpPr>
        <p:spPr/>
        <p:txBody>
          <a:bodyPr/>
          <a:lstStyle/>
          <a:p>
            <a:fld id="{09C8ABA9-0095-4340-821C-1D88C02364A4}" type="slidenum">
              <a:rPr lang="en-US" smtClean="0"/>
              <a:t>10</a:t>
            </a:fld>
            <a:endParaRPr lang="en-US"/>
          </a:p>
        </p:txBody>
      </p:sp>
    </p:spTree>
    <p:extLst>
      <p:ext uri="{BB962C8B-B14F-4D97-AF65-F5344CB8AC3E}">
        <p14:creationId xmlns:p14="http://schemas.microsoft.com/office/powerpoint/2010/main" val="3360355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property is within the RR-5 Residential Rural zoning district. To the south is Hanover High School. All other surrounding properties are zoned A-35 Agriculture. </a:t>
            </a:r>
          </a:p>
        </p:txBody>
      </p:sp>
      <p:sp>
        <p:nvSpPr>
          <p:cNvPr id="4" name="Slide Number Placeholder 3"/>
          <p:cNvSpPr>
            <a:spLocks noGrp="1"/>
          </p:cNvSpPr>
          <p:nvPr>
            <p:ph type="sldNum" sz="quarter" idx="5"/>
          </p:nvPr>
        </p:nvSpPr>
        <p:spPr/>
        <p:txBody>
          <a:bodyPr/>
          <a:lstStyle/>
          <a:p>
            <a:fld id="{09C8ABA9-0095-4340-821C-1D88C02364A4}" type="slidenum">
              <a:rPr lang="en-US" smtClean="0"/>
              <a:t>11</a:t>
            </a:fld>
            <a:endParaRPr lang="en-US"/>
          </a:p>
        </p:txBody>
      </p:sp>
    </p:spTree>
    <p:extLst>
      <p:ext uri="{BB962C8B-B14F-4D97-AF65-F5344CB8AC3E}">
        <p14:creationId xmlns:p14="http://schemas.microsoft.com/office/powerpoint/2010/main" val="3805288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Muddy little cowboys is a multi faceted special use with a Fenced area for a petting zoo, A farm stand to sell homemade items and crafts, a Teaching area, Koi Pond, and Raised garden beds. The applicant has stated that they will operate from April 1 until September 30 between the hours of 9am and 6 pm on Tuesdays through Saturdays. They have conveyed that there will be no more than 6 parking stalls and that the </a:t>
            </a:r>
            <a:r>
              <a:rPr lang="en-US" sz="1200" dirty="0" err="1"/>
              <a:t>agritainment</a:t>
            </a:r>
            <a:r>
              <a:rPr lang="en-US" sz="1200" dirty="0"/>
              <a:t> will be no larger than ½ acre. These elements will be enforced during the site plan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12</a:t>
            </a:fld>
            <a:endParaRPr lang="en-US"/>
          </a:p>
        </p:txBody>
      </p:sp>
    </p:spTree>
    <p:extLst>
      <p:ext uri="{BB962C8B-B14F-4D97-AF65-F5344CB8AC3E}">
        <p14:creationId xmlns:p14="http://schemas.microsoft.com/office/powerpoint/2010/main" val="1526437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parcel was legally created prior to subdivision and was zoned A-4 when zoning was first established in the area of the county. A-4 has since been renamed to RR-5. </a:t>
            </a:r>
          </a:p>
        </p:txBody>
      </p:sp>
      <p:sp>
        <p:nvSpPr>
          <p:cNvPr id="4" name="Slide Number Placeholder 3"/>
          <p:cNvSpPr>
            <a:spLocks noGrp="1"/>
          </p:cNvSpPr>
          <p:nvPr>
            <p:ph type="sldNum" sz="quarter" idx="5"/>
          </p:nvPr>
        </p:nvSpPr>
        <p:spPr/>
        <p:txBody>
          <a:bodyPr/>
          <a:lstStyle/>
          <a:p>
            <a:fld id="{09C8ABA9-0095-4340-821C-1D88C02364A4}" type="slidenum">
              <a:rPr lang="en-US" smtClean="0"/>
              <a:t>13</a:t>
            </a:fld>
            <a:endParaRPr lang="en-US"/>
          </a:p>
        </p:txBody>
      </p:sp>
    </p:spTree>
    <p:extLst>
      <p:ext uri="{BB962C8B-B14F-4D97-AF65-F5344CB8AC3E}">
        <p14:creationId xmlns:p14="http://schemas.microsoft.com/office/powerpoint/2010/main" val="4065989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 development code will be enforced during the Site Development plan phase of this project. The current site plan shows conformance with the dimensional standards of the land development code for the RR-5 zoning district. </a:t>
            </a:r>
          </a:p>
        </p:txBody>
      </p:sp>
      <p:sp>
        <p:nvSpPr>
          <p:cNvPr id="4" name="Slide Number Placeholder 3"/>
          <p:cNvSpPr>
            <a:spLocks noGrp="1"/>
          </p:cNvSpPr>
          <p:nvPr>
            <p:ph type="sldNum" sz="quarter" idx="5"/>
          </p:nvPr>
        </p:nvSpPr>
        <p:spPr/>
        <p:txBody>
          <a:bodyPr/>
          <a:lstStyle/>
          <a:p>
            <a:fld id="{09C8ABA9-0095-4340-821C-1D88C02364A4}" type="slidenum">
              <a:rPr lang="en-US" smtClean="0"/>
              <a:t>14</a:t>
            </a:fld>
            <a:endParaRPr lang="en-US"/>
          </a:p>
        </p:txBody>
      </p:sp>
    </p:spTree>
    <p:extLst>
      <p:ext uri="{BB962C8B-B14F-4D97-AF65-F5344CB8AC3E}">
        <p14:creationId xmlns:p14="http://schemas.microsoft.com/office/powerpoint/2010/main" val="2088041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Displayed are a some of the applicable policies a goals form the el </a:t>
            </a:r>
            <a:r>
              <a:rPr lang="en-US" dirty="0" err="1"/>
              <a:t>paso</a:t>
            </a:r>
            <a:r>
              <a:rPr lang="en-US" dirty="0"/>
              <a:t> county policy plan</a:t>
            </a:r>
          </a:p>
          <a:p>
            <a:r>
              <a:rPr lang="en-US" dirty="0"/>
              <a:t>Goal 6.1 a - Encourage patterns of growth and development which complement the regions' unique natural environments, and which reinforce community character. </a:t>
            </a:r>
          </a:p>
          <a:p>
            <a:r>
              <a:rPr lang="en-US" sz="1200" kern="1200" dirty="0">
                <a:solidFill>
                  <a:schemeClr val="tx1"/>
                </a:solidFill>
                <a:effectLst/>
                <a:latin typeface="+mn-lt"/>
                <a:ea typeface="+mn-ea"/>
                <a:cs typeface="+mn-cs"/>
              </a:rPr>
              <a:t>The proposed </a:t>
            </a:r>
            <a:r>
              <a:rPr lang="en-US" sz="1200" kern="1200" dirty="0" err="1">
                <a:solidFill>
                  <a:schemeClr val="tx1"/>
                </a:solidFill>
                <a:effectLst/>
                <a:latin typeface="+mn-lt"/>
                <a:ea typeface="+mn-ea"/>
                <a:cs typeface="+mn-cs"/>
              </a:rPr>
              <a:t>agritainment</a:t>
            </a:r>
            <a:r>
              <a:rPr lang="en-US" sz="1200" kern="1200" dirty="0">
                <a:solidFill>
                  <a:schemeClr val="tx1"/>
                </a:solidFill>
                <a:effectLst/>
                <a:latin typeface="+mn-lt"/>
                <a:ea typeface="+mn-ea"/>
                <a:cs typeface="+mn-cs"/>
              </a:rPr>
              <a:t> use is in a rural/agricultural portion of the county and matches its environment in an appropriate manor. The educational focus on gardening and animal husbandry is compatible and complimentary to the neighboring agricultural land uses and the adjacent school</a:t>
            </a:r>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15</a:t>
            </a:fld>
            <a:endParaRPr lang="en-US"/>
          </a:p>
        </p:txBody>
      </p:sp>
    </p:spTree>
    <p:extLst>
      <p:ext uri="{BB962C8B-B14F-4D97-AF65-F5344CB8AC3E}">
        <p14:creationId xmlns:p14="http://schemas.microsoft.com/office/powerpoint/2010/main" val="3593167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south central Plan did not contemplate </a:t>
            </a:r>
            <a:r>
              <a:rPr lang="en-US" sz="1200" kern="1200" dirty="0" err="1">
                <a:solidFill>
                  <a:schemeClr val="tx1"/>
                </a:solidFill>
                <a:effectLst/>
                <a:latin typeface="+mn-lt"/>
                <a:ea typeface="+mn-ea"/>
                <a:cs typeface="+mn-cs"/>
              </a:rPr>
              <a:t>Agritainment</a:t>
            </a:r>
            <a:r>
              <a:rPr lang="en-US" sz="1200" kern="1200" dirty="0">
                <a:solidFill>
                  <a:schemeClr val="tx1"/>
                </a:solidFill>
                <a:effectLst/>
                <a:latin typeface="+mn-lt"/>
                <a:ea typeface="+mn-ea"/>
                <a:cs typeface="+mn-cs"/>
              </a:rPr>
              <a:t> as a future use, however there are a couple of relevant position statements shown above. Staff recommends that this application is generally consistent with the </a:t>
            </a:r>
            <a:r>
              <a:rPr lang="en-US" sz="1200" u="sng" kern="1200" dirty="0">
                <a:solidFill>
                  <a:schemeClr val="tx1"/>
                </a:solidFill>
                <a:effectLst/>
                <a:latin typeface="+mn-lt"/>
                <a:ea typeface="+mn-ea"/>
                <a:cs typeface="+mn-cs"/>
              </a:rPr>
              <a:t>South-Central Comprehensive Plan</a:t>
            </a:r>
            <a:r>
              <a:rPr lang="en-US" sz="1200" kern="1200" dirty="0">
                <a:solidFill>
                  <a:schemeClr val="tx1"/>
                </a:solidFill>
                <a:effectLst/>
                <a:latin typeface="+mn-lt"/>
                <a:ea typeface="+mn-ea"/>
                <a:cs typeface="+mn-cs"/>
              </a:rPr>
              <a:t> (1988)</a:t>
            </a:r>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16</a:t>
            </a:fld>
            <a:endParaRPr lang="en-US"/>
          </a:p>
        </p:txBody>
      </p:sp>
    </p:spTree>
    <p:extLst>
      <p:ext uri="{BB962C8B-B14F-4D97-AF65-F5344CB8AC3E}">
        <p14:creationId xmlns:p14="http://schemas.microsoft.com/office/powerpoint/2010/main" val="1692527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project is located within region 6 of the water master plan. </a:t>
            </a:r>
          </a:p>
          <a:p>
            <a:endParaRPr lang="en-US" dirty="0"/>
          </a:p>
          <a:p>
            <a:r>
              <a:rPr lang="en-US" sz="1200" kern="1200" dirty="0">
                <a:solidFill>
                  <a:schemeClr val="tx1"/>
                </a:solidFill>
                <a:effectLst/>
                <a:latin typeface="+mn-lt"/>
                <a:ea typeface="+mn-ea"/>
                <a:cs typeface="+mn-cs"/>
              </a:rPr>
              <a:t>The applicants are currently utilizing a well for the existing single-family residence and agricultural uses on the property. The County has not received a copy of a well permit associated with the property and is currently unable to confirm alignment with the water master plan until the applicant provides legal water information to the county. We have added condition number three to address this.</a:t>
            </a:r>
            <a:endParaRPr lang="en-US" dirty="0"/>
          </a:p>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17</a:t>
            </a:fld>
            <a:endParaRPr lang="en-US"/>
          </a:p>
        </p:txBody>
      </p:sp>
    </p:spTree>
    <p:extLst>
      <p:ext uri="{BB962C8B-B14F-4D97-AF65-F5344CB8AC3E}">
        <p14:creationId xmlns:p14="http://schemas.microsoft.com/office/powerpoint/2010/main" val="516752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special use shall be limited to </a:t>
            </a:r>
            <a:r>
              <a:rPr lang="en-US" dirty="0" err="1"/>
              <a:t>Agritainment</a:t>
            </a:r>
            <a:r>
              <a:rPr lang="en-US" dirty="0"/>
              <a:t> as described in the applicants’ letter of intent and as shown on the site plan. Any subsequent addition or modification to the operation or facility beyond that described in the applicants’ letter of intent and as shown on the site plan shall be subject to administrative review, and if it is the opinion of the Planning and Community Development Department Director that it constitutes a substantial increase, then such addition or modification shall be subject to a new special use application.</a:t>
            </a:r>
          </a:p>
          <a:p>
            <a:r>
              <a:rPr lang="en-US" dirty="0"/>
              <a:t>No structure on the property shall be used for employees or the general public unless a building permit has been granted and the structure is shown on the site development plan. </a:t>
            </a:r>
          </a:p>
          <a:p>
            <a:r>
              <a:rPr lang="en-US" dirty="0"/>
              <a:t>The applicants shall provide the Planning and Community Development Department a copy of either the well permit or provide the county with a legal source of water prior to approval of the site development plan. </a:t>
            </a:r>
          </a:p>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18</a:t>
            </a:fld>
            <a:endParaRPr lang="en-US"/>
          </a:p>
        </p:txBody>
      </p:sp>
    </p:spTree>
    <p:extLst>
      <p:ext uri="{BB962C8B-B14F-4D97-AF65-F5344CB8AC3E}">
        <p14:creationId xmlns:p14="http://schemas.microsoft.com/office/powerpoint/2010/main" val="898392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 adjacent property owners were notified on August 11,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19</a:t>
            </a:fld>
            <a:endParaRPr lang="en-US"/>
          </a:p>
        </p:txBody>
      </p:sp>
    </p:spTree>
    <p:extLst>
      <p:ext uri="{BB962C8B-B14F-4D97-AF65-F5344CB8AC3E}">
        <p14:creationId xmlns:p14="http://schemas.microsoft.com/office/powerpoint/2010/main" val="3525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watching remotely and have not provided a name and a reliable phone number already, please email that information to </a:t>
            </a:r>
            <a:r>
              <a:rPr lang="en-US" sz="1200" b="1" dirty="0"/>
              <a:t>Tracey Garcia</a:t>
            </a:r>
            <a:endParaRPr lang="en-US" dirty="0"/>
          </a:p>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2</a:t>
            </a:fld>
            <a:endParaRPr lang="en-US"/>
          </a:p>
        </p:txBody>
      </p:sp>
    </p:spTree>
    <p:extLst>
      <p:ext uri="{BB962C8B-B14F-4D97-AF65-F5344CB8AC3E}">
        <p14:creationId xmlns:p14="http://schemas.microsoft.com/office/powerpoint/2010/main" val="34142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now available for any questions. </a:t>
            </a:r>
          </a:p>
        </p:txBody>
      </p:sp>
      <p:sp>
        <p:nvSpPr>
          <p:cNvPr id="4" name="Slide Number Placeholder 3"/>
          <p:cNvSpPr>
            <a:spLocks noGrp="1"/>
          </p:cNvSpPr>
          <p:nvPr>
            <p:ph type="sldNum" sz="quarter" idx="5"/>
          </p:nvPr>
        </p:nvSpPr>
        <p:spPr/>
        <p:txBody>
          <a:bodyPr/>
          <a:lstStyle/>
          <a:p>
            <a:fld id="{09C8ABA9-0095-4340-821C-1D88C02364A4}" type="slidenum">
              <a:rPr lang="en-US" smtClean="0"/>
              <a:t>20</a:t>
            </a:fld>
            <a:endParaRPr lang="en-US"/>
          </a:p>
        </p:txBody>
      </p:sp>
    </p:spTree>
    <p:extLst>
      <p:ext uri="{BB962C8B-B14F-4D97-AF65-F5344CB8AC3E}">
        <p14:creationId xmlns:p14="http://schemas.microsoft.com/office/powerpoint/2010/main" val="369749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anybody who is watching, I will briefly discuss the overview of the process - </a:t>
            </a:r>
          </a:p>
          <a:p>
            <a:r>
              <a:rPr lang="en-US" dirty="0"/>
              <a:t>First, we will go over the review criteria, then the Staff presentation, Applicant presentation, Break to call in members of public, Public testimony, Break to ensure all members of the public have had an opportunity to speak, Applicant rebuttal, Discussion and decision.</a:t>
            </a:r>
          </a:p>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3</a:t>
            </a:fld>
            <a:endParaRPr lang="en-US"/>
          </a:p>
        </p:txBody>
      </p:sp>
    </p:spTree>
    <p:extLst>
      <p:ext uri="{BB962C8B-B14F-4D97-AF65-F5344CB8AC3E}">
        <p14:creationId xmlns:p14="http://schemas.microsoft.com/office/powerpoint/2010/main" val="106287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point our county attorney will go over the review criteria.</a:t>
            </a:r>
          </a:p>
        </p:txBody>
      </p:sp>
      <p:sp>
        <p:nvSpPr>
          <p:cNvPr id="4" name="Slide Number Placeholder 3"/>
          <p:cNvSpPr>
            <a:spLocks noGrp="1"/>
          </p:cNvSpPr>
          <p:nvPr>
            <p:ph type="sldNum" sz="quarter" idx="5"/>
          </p:nvPr>
        </p:nvSpPr>
        <p:spPr/>
        <p:txBody>
          <a:bodyPr/>
          <a:lstStyle/>
          <a:p>
            <a:fld id="{09C8ABA9-0095-4340-821C-1D88C02364A4}" type="slidenum">
              <a:rPr lang="en-US" smtClean="0"/>
              <a:t>4</a:t>
            </a:fld>
            <a:endParaRPr lang="en-US"/>
          </a:p>
        </p:txBody>
      </p:sp>
    </p:spTree>
    <p:extLst>
      <p:ext uri="{BB962C8B-B14F-4D97-AF65-F5344CB8AC3E}">
        <p14:creationId xmlns:p14="http://schemas.microsoft.com/office/powerpoint/2010/main" val="279583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Muddy Little Cowboys Ranch went to the Planning Commission on August 20, 2020 and the recommendation for approval was granted with a vote of 9 for and 0 against.</a:t>
            </a:r>
          </a:p>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5</a:t>
            </a:fld>
            <a:endParaRPr lang="en-US"/>
          </a:p>
        </p:txBody>
      </p:sp>
    </p:spTree>
    <p:extLst>
      <p:ext uri="{BB962C8B-B14F-4D97-AF65-F5344CB8AC3E}">
        <p14:creationId xmlns:p14="http://schemas.microsoft.com/office/powerpoint/2010/main" val="316424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the applicant will present their project</a:t>
            </a:r>
          </a:p>
        </p:txBody>
      </p:sp>
      <p:sp>
        <p:nvSpPr>
          <p:cNvPr id="4" name="Slide Number Placeholder 3"/>
          <p:cNvSpPr>
            <a:spLocks noGrp="1"/>
          </p:cNvSpPr>
          <p:nvPr>
            <p:ph type="sldNum" sz="quarter" idx="5"/>
          </p:nvPr>
        </p:nvSpPr>
        <p:spPr/>
        <p:txBody>
          <a:bodyPr/>
          <a:lstStyle/>
          <a:p>
            <a:fld id="{09C8ABA9-0095-4340-821C-1D88C02364A4}" type="slidenum">
              <a:rPr lang="en-US" smtClean="0"/>
              <a:t>6</a:t>
            </a:fld>
            <a:endParaRPr lang="en-US"/>
          </a:p>
        </p:txBody>
      </p:sp>
    </p:spTree>
    <p:extLst>
      <p:ext uri="{BB962C8B-B14F-4D97-AF65-F5344CB8AC3E}">
        <p14:creationId xmlns:p14="http://schemas.microsoft.com/office/powerpoint/2010/main" val="978305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watching remote and have not provided a name and a reliable phone number already, please email that information to: TracyGarcia@elpasoco.com</a:t>
            </a:r>
          </a:p>
        </p:txBody>
      </p:sp>
      <p:sp>
        <p:nvSpPr>
          <p:cNvPr id="4" name="Slide Number Placeholder 3"/>
          <p:cNvSpPr>
            <a:spLocks noGrp="1"/>
          </p:cNvSpPr>
          <p:nvPr>
            <p:ph type="sldNum" sz="quarter" idx="5"/>
          </p:nvPr>
        </p:nvSpPr>
        <p:spPr/>
        <p:txBody>
          <a:bodyPr/>
          <a:lstStyle/>
          <a:p>
            <a:fld id="{09C8ABA9-0095-4340-821C-1D88C02364A4}" type="slidenum">
              <a:rPr lang="en-US" smtClean="0"/>
              <a:t>7</a:t>
            </a:fld>
            <a:endParaRPr lang="en-US"/>
          </a:p>
        </p:txBody>
      </p:sp>
    </p:spTree>
    <p:extLst>
      <p:ext uri="{BB962C8B-B14F-4D97-AF65-F5344CB8AC3E}">
        <p14:creationId xmlns:p14="http://schemas.microsoft.com/office/powerpoint/2010/main" val="3279142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8</a:t>
            </a:fld>
            <a:endParaRPr lang="en-US"/>
          </a:p>
        </p:txBody>
      </p:sp>
    </p:spTree>
    <p:extLst>
      <p:ext uri="{BB962C8B-B14F-4D97-AF65-F5344CB8AC3E}">
        <p14:creationId xmlns:p14="http://schemas.microsoft.com/office/powerpoint/2010/main" val="1695717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preliminary image of site. Approval of a site development plan is required for compliance should this project be approved. approval of  special use is required for </a:t>
            </a:r>
            <a:r>
              <a:rPr lang="en-US" dirty="0" err="1"/>
              <a:t>agritainment</a:t>
            </a:r>
            <a:r>
              <a:rPr lang="en-US" dirty="0"/>
              <a:t> in the RR-5 if the site is less than 35 acres, the subject site is 30 acres. </a:t>
            </a:r>
          </a:p>
          <a:p>
            <a:endParaRPr lang="en-US" dirty="0"/>
          </a:p>
        </p:txBody>
      </p:sp>
      <p:sp>
        <p:nvSpPr>
          <p:cNvPr id="4" name="Slide Number Placeholder 3"/>
          <p:cNvSpPr>
            <a:spLocks noGrp="1"/>
          </p:cNvSpPr>
          <p:nvPr>
            <p:ph type="sldNum" sz="quarter" idx="5"/>
          </p:nvPr>
        </p:nvSpPr>
        <p:spPr/>
        <p:txBody>
          <a:bodyPr/>
          <a:lstStyle/>
          <a:p>
            <a:fld id="{09C8ABA9-0095-4340-821C-1D88C02364A4}" type="slidenum">
              <a:rPr lang="en-US" smtClean="0"/>
              <a:t>9</a:t>
            </a:fld>
            <a:endParaRPr lang="en-US"/>
          </a:p>
        </p:txBody>
      </p:sp>
    </p:spTree>
    <p:extLst>
      <p:ext uri="{BB962C8B-B14F-4D97-AF65-F5344CB8AC3E}">
        <p14:creationId xmlns:p14="http://schemas.microsoft.com/office/powerpoint/2010/main" val="307456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56A6507F-387B-4B39-AE58-E6CD7EA07AB7}" type="datetimeFigureOut">
              <a:rPr lang="en-US" smtClean="0"/>
              <a:t>9/2/2020</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547D8C34-701E-4307-BF2A-1CC440E5107F}" type="slidenum">
              <a:rPr lang="en-US" smtClean="0"/>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A6507F-387B-4B39-AE58-E6CD7EA07AB7}" type="datetimeFigureOut">
              <a:rPr lang="en-US" smtClean="0"/>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7D8C34-701E-4307-BF2A-1CC440E5107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6507F-387B-4B39-AE58-E6CD7EA07AB7}" type="datetimeFigureOut">
              <a:rPr lang="en-US" smtClean="0"/>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547D8C34-701E-4307-BF2A-1CC440E5107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6507F-387B-4B39-AE58-E6CD7EA07AB7}" type="datetimeFigureOut">
              <a:rPr lang="en-US" smtClean="0"/>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7D8C34-701E-4307-BF2A-1CC440E5107F}" type="slidenum">
              <a:rPr lang="en-US" smtClean="0"/>
              <a:t>‹#›</a:t>
            </a:fld>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56A6507F-387B-4B39-AE58-E6CD7EA07AB7}" type="datetimeFigureOut">
              <a:rPr lang="en-US" smtClean="0"/>
              <a:t>9/2/2020</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547D8C34-701E-4307-BF2A-1CC440E5107F}" type="slidenum">
              <a:rPr lang="en-US" smtClean="0"/>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A6507F-387B-4B39-AE58-E6CD7EA07AB7}" type="datetimeFigureOut">
              <a:rPr lang="en-US" smtClean="0"/>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7D8C34-701E-4307-BF2A-1CC440E5107F}"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A6507F-387B-4B39-AE58-E6CD7EA07AB7}" type="datetimeFigureOut">
              <a:rPr lang="en-US" smtClean="0"/>
              <a:t>9/2/2020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7D8C34-701E-4307-BF2A-1CC440E5107F}"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A6507F-387B-4B39-AE58-E6CD7EA07AB7}" type="datetimeFigureOut">
              <a:rPr lang="en-US" smtClean="0"/>
              <a:t>9/2/2020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7D8C34-701E-4307-BF2A-1CC440E5107F}"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56A6507F-387B-4B39-AE58-E6CD7EA07AB7}" type="datetimeFigureOut">
              <a:rPr lang="en-US" smtClean="0"/>
              <a:t>9/2/2020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7D8C34-701E-4307-BF2A-1CC440E5107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A6507F-387B-4B39-AE58-E6CD7EA07AB7}" type="datetimeFigureOut">
              <a:rPr lang="en-US" smtClean="0"/>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547D8C34-701E-4307-BF2A-1CC440E5107F}" type="slidenum">
              <a:rPr lang="en-US" smtClean="0"/>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A6507F-387B-4B39-AE58-E6CD7EA07AB7}" type="datetimeFigureOut">
              <a:rPr lang="en-US" smtClean="0"/>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7D8C34-701E-4307-BF2A-1CC440E5107F}" type="slidenum">
              <a:rPr lang="en-US" smtClean="0"/>
              <a:t>‹#›</a:t>
            </a:fld>
            <a:endParaRPr lang="en-US" dirty="0"/>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56A6507F-387B-4B39-AE58-E6CD7EA07AB7}" type="datetimeFigureOut">
              <a:rPr lang="en-US" smtClean="0"/>
              <a:t>9/2/2020</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547D8C34-701E-4307-BF2A-1CC440E5107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AL-19-028</a:t>
            </a:r>
          </a:p>
        </p:txBody>
      </p:sp>
      <p:sp>
        <p:nvSpPr>
          <p:cNvPr id="2" name="Title 1"/>
          <p:cNvSpPr>
            <a:spLocks noGrp="1"/>
          </p:cNvSpPr>
          <p:nvPr>
            <p:ph type="title"/>
          </p:nvPr>
        </p:nvSpPr>
        <p:spPr>
          <a:xfrm>
            <a:off x="152400" y="2052960"/>
            <a:ext cx="6629400" cy="1828800"/>
          </a:xfrm>
        </p:spPr>
        <p:txBody>
          <a:bodyPr/>
          <a:lstStyle/>
          <a:p>
            <a:r>
              <a:rPr lang="en-US" dirty="0"/>
              <a:t>Special Use</a:t>
            </a:r>
            <a:br>
              <a:rPr lang="en-US" dirty="0"/>
            </a:br>
            <a:r>
              <a:rPr lang="en-US" sz="3200" dirty="0"/>
              <a:t>Muddy Little Cowboys</a:t>
            </a:r>
            <a:br>
              <a:rPr lang="en-US" dirty="0"/>
            </a:br>
            <a:r>
              <a:rPr lang="en-US" sz="2400" dirty="0"/>
              <a:t>Rad Dickson</a:t>
            </a:r>
            <a:br>
              <a:rPr lang="en-US" sz="2400" dirty="0"/>
            </a:br>
            <a:r>
              <a:rPr lang="en-US" sz="2400" dirty="0"/>
              <a:t>Jack Patton</a:t>
            </a:r>
            <a:br>
              <a:rPr lang="en-US" dirty="0"/>
            </a:br>
            <a:endParaRPr lang="en-US" dirty="0"/>
          </a:p>
        </p:txBody>
      </p:sp>
    </p:spTree>
    <p:extLst>
      <p:ext uri="{BB962C8B-B14F-4D97-AF65-F5344CB8AC3E}">
        <p14:creationId xmlns:p14="http://schemas.microsoft.com/office/powerpoint/2010/main" val="332187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43E965-2C36-4F8F-8F9F-3AE65654D623}"/>
              </a:ext>
            </a:extLst>
          </p:cNvPr>
          <p:cNvSpPr>
            <a:spLocks noGrp="1"/>
          </p:cNvSpPr>
          <p:nvPr>
            <p:ph type="title"/>
          </p:nvPr>
        </p:nvSpPr>
        <p:spPr/>
        <p:txBody>
          <a:bodyPr/>
          <a:lstStyle/>
          <a:p>
            <a:r>
              <a:rPr lang="en-US" dirty="0"/>
              <a:t>Surrounding development</a:t>
            </a:r>
          </a:p>
        </p:txBody>
      </p:sp>
      <p:pic>
        <p:nvPicPr>
          <p:cNvPr id="7" name="Content Placeholder 6">
            <a:extLst>
              <a:ext uri="{FF2B5EF4-FFF2-40B4-BE49-F238E27FC236}">
                <a16:creationId xmlns:a16="http://schemas.microsoft.com/office/drawing/2014/main" id="{DB9BC5C9-1200-469B-8744-57E26D163803}"/>
              </a:ext>
            </a:extLst>
          </p:cNvPr>
          <p:cNvPicPr>
            <a:picLocks noGrp="1" noChangeAspect="1"/>
          </p:cNvPicPr>
          <p:nvPr>
            <p:ph idx="1"/>
          </p:nvPr>
        </p:nvPicPr>
        <p:blipFill>
          <a:blip r:embed="rId3"/>
          <a:stretch>
            <a:fillRect/>
          </a:stretch>
        </p:blipFill>
        <p:spPr>
          <a:xfrm>
            <a:off x="933166" y="1730736"/>
            <a:ext cx="7277668" cy="4800600"/>
          </a:xfrm>
          <a:prstGeom prst="rect">
            <a:avLst/>
          </a:prstGeom>
        </p:spPr>
      </p:pic>
    </p:spTree>
    <p:extLst>
      <p:ext uri="{BB962C8B-B14F-4D97-AF65-F5344CB8AC3E}">
        <p14:creationId xmlns:p14="http://schemas.microsoft.com/office/powerpoint/2010/main" val="3857082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00C2A0A-84D3-4ED7-BDBE-E250A4B3E173}"/>
              </a:ext>
            </a:extLst>
          </p:cNvPr>
          <p:cNvPicPr>
            <a:picLocks noGrp="1" noChangeAspect="1"/>
          </p:cNvPicPr>
          <p:nvPr>
            <p:ph idx="1"/>
          </p:nvPr>
        </p:nvPicPr>
        <p:blipFill>
          <a:blip r:embed="rId3"/>
          <a:stretch>
            <a:fillRect/>
          </a:stretch>
        </p:blipFill>
        <p:spPr>
          <a:xfrm>
            <a:off x="723900" y="1676400"/>
            <a:ext cx="7696200" cy="4942020"/>
          </a:xfrm>
          <a:prstGeom prst="rect">
            <a:avLst/>
          </a:prstGeom>
        </p:spPr>
      </p:pic>
      <p:sp>
        <p:nvSpPr>
          <p:cNvPr id="3" name="Title 2">
            <a:extLst>
              <a:ext uri="{FF2B5EF4-FFF2-40B4-BE49-F238E27FC236}">
                <a16:creationId xmlns:a16="http://schemas.microsoft.com/office/drawing/2014/main" id="{5CA007CC-99E3-4893-8580-1F2A2AB35ABF}"/>
              </a:ext>
            </a:extLst>
          </p:cNvPr>
          <p:cNvSpPr>
            <a:spLocks noGrp="1"/>
          </p:cNvSpPr>
          <p:nvPr>
            <p:ph type="title"/>
          </p:nvPr>
        </p:nvSpPr>
        <p:spPr/>
        <p:txBody>
          <a:bodyPr/>
          <a:lstStyle/>
          <a:p>
            <a:r>
              <a:rPr lang="en-US" dirty="0"/>
              <a:t>Zoning info</a:t>
            </a:r>
          </a:p>
        </p:txBody>
      </p:sp>
      <p:sp>
        <p:nvSpPr>
          <p:cNvPr id="5" name="TextBox 4">
            <a:extLst>
              <a:ext uri="{FF2B5EF4-FFF2-40B4-BE49-F238E27FC236}">
                <a16:creationId xmlns:a16="http://schemas.microsoft.com/office/drawing/2014/main" id="{FB02D2C3-3713-4DF3-8133-90F418E6465D}"/>
              </a:ext>
            </a:extLst>
          </p:cNvPr>
          <p:cNvSpPr txBox="1"/>
          <p:nvPr/>
        </p:nvSpPr>
        <p:spPr>
          <a:xfrm>
            <a:off x="2819400" y="2514600"/>
            <a:ext cx="914400" cy="369332"/>
          </a:xfrm>
          <a:prstGeom prst="rect">
            <a:avLst/>
          </a:prstGeom>
          <a:noFill/>
        </p:spPr>
        <p:txBody>
          <a:bodyPr wrap="square" rtlCol="0">
            <a:spAutoFit/>
          </a:bodyPr>
          <a:lstStyle/>
          <a:p>
            <a:r>
              <a:rPr lang="en-US" dirty="0"/>
              <a:t>A-35</a:t>
            </a:r>
          </a:p>
        </p:txBody>
      </p:sp>
      <p:sp>
        <p:nvSpPr>
          <p:cNvPr id="6" name="TextBox 5">
            <a:extLst>
              <a:ext uri="{FF2B5EF4-FFF2-40B4-BE49-F238E27FC236}">
                <a16:creationId xmlns:a16="http://schemas.microsoft.com/office/drawing/2014/main" id="{B83A94E3-AA3C-483A-B321-784C1432E0B3}"/>
              </a:ext>
            </a:extLst>
          </p:cNvPr>
          <p:cNvSpPr txBox="1"/>
          <p:nvPr/>
        </p:nvSpPr>
        <p:spPr>
          <a:xfrm>
            <a:off x="3390900" y="4176593"/>
            <a:ext cx="685800" cy="381000"/>
          </a:xfrm>
          <a:prstGeom prst="rect">
            <a:avLst/>
          </a:prstGeom>
          <a:noFill/>
        </p:spPr>
        <p:txBody>
          <a:bodyPr wrap="square" rtlCol="0">
            <a:spAutoFit/>
          </a:bodyPr>
          <a:lstStyle/>
          <a:p>
            <a:r>
              <a:rPr lang="en-US" dirty="0"/>
              <a:t>RR-5</a:t>
            </a:r>
          </a:p>
        </p:txBody>
      </p:sp>
      <p:cxnSp>
        <p:nvCxnSpPr>
          <p:cNvPr id="8" name="Straight Arrow Connector 7">
            <a:extLst>
              <a:ext uri="{FF2B5EF4-FFF2-40B4-BE49-F238E27FC236}">
                <a16:creationId xmlns:a16="http://schemas.microsoft.com/office/drawing/2014/main" id="{35E286CE-3CEF-472A-AF1D-CD1FDBC4EBAC}"/>
              </a:ext>
            </a:extLst>
          </p:cNvPr>
          <p:cNvCxnSpPr>
            <a:cxnSpLocks/>
          </p:cNvCxnSpPr>
          <p:nvPr/>
        </p:nvCxnSpPr>
        <p:spPr>
          <a:xfrm flipV="1">
            <a:off x="4039411" y="4173350"/>
            <a:ext cx="266700" cy="176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408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50E5A6-7112-4EAE-A7A5-6E8D22AB753B}"/>
              </a:ext>
            </a:extLst>
          </p:cNvPr>
          <p:cNvSpPr>
            <a:spLocks noGrp="1"/>
          </p:cNvSpPr>
          <p:nvPr>
            <p:ph idx="1"/>
          </p:nvPr>
        </p:nvSpPr>
        <p:spPr>
          <a:xfrm>
            <a:off x="380999" y="1719070"/>
            <a:ext cx="8407893" cy="4910329"/>
          </a:xfrm>
        </p:spPr>
        <p:txBody>
          <a:bodyPr>
            <a:normAutofit fontScale="40000" lnSpcReduction="20000"/>
          </a:bodyPr>
          <a:lstStyle/>
          <a:p>
            <a:r>
              <a:rPr lang="en-US" sz="4400" dirty="0"/>
              <a:t>The applicants </a:t>
            </a:r>
            <a:r>
              <a:rPr lang="en-US" sz="4400" dirty="0" err="1"/>
              <a:t>Agritainments</a:t>
            </a:r>
            <a:r>
              <a:rPr lang="en-US" sz="4400" dirty="0"/>
              <a:t> use has multiple elements as described in the applicant's letter of intent and as shown in the applicants site plan. Those elements are shown below</a:t>
            </a:r>
          </a:p>
          <a:p>
            <a:endParaRPr lang="en-US" sz="4400" dirty="0"/>
          </a:p>
          <a:p>
            <a:pPr lvl="1"/>
            <a:r>
              <a:rPr lang="en-US" sz="4200" dirty="0"/>
              <a:t>Fenced area for a petting zoo</a:t>
            </a:r>
          </a:p>
          <a:p>
            <a:pPr lvl="1"/>
            <a:r>
              <a:rPr lang="en-US" sz="4200" dirty="0"/>
              <a:t>A farm stand to sell homemade items and crafts</a:t>
            </a:r>
          </a:p>
          <a:p>
            <a:pPr lvl="1"/>
            <a:r>
              <a:rPr lang="en-US" sz="4200" dirty="0"/>
              <a:t>Teaching area</a:t>
            </a:r>
          </a:p>
          <a:p>
            <a:pPr lvl="1"/>
            <a:r>
              <a:rPr lang="en-US" sz="4200" dirty="0"/>
              <a:t>Koi Pond</a:t>
            </a:r>
          </a:p>
          <a:p>
            <a:pPr lvl="1"/>
            <a:r>
              <a:rPr lang="en-US" sz="4200" dirty="0"/>
              <a:t>Raised garden beds</a:t>
            </a:r>
          </a:p>
          <a:p>
            <a:pPr lvl="1"/>
            <a:r>
              <a:rPr lang="en-US" sz="4200" dirty="0"/>
              <a:t>Entire </a:t>
            </a:r>
            <a:r>
              <a:rPr lang="en-US" sz="4200" dirty="0" err="1"/>
              <a:t>Agritainment</a:t>
            </a:r>
            <a:r>
              <a:rPr lang="en-US" sz="4200" dirty="0"/>
              <a:t> area no more than 1/2 acre. (The overall area of the site will be reviewed during the site development plan phase of the process)</a:t>
            </a:r>
          </a:p>
          <a:p>
            <a:endParaRPr lang="en-US" sz="4400" dirty="0"/>
          </a:p>
          <a:p>
            <a:r>
              <a:rPr lang="en-US" sz="4400" dirty="0"/>
              <a:t>The hours of operation are below</a:t>
            </a:r>
          </a:p>
          <a:p>
            <a:pPr lvl="1"/>
            <a:r>
              <a:rPr lang="en-US" sz="4200" dirty="0"/>
              <a:t>Open April 1 to Sep 30</a:t>
            </a:r>
          </a:p>
          <a:p>
            <a:pPr lvl="1"/>
            <a:r>
              <a:rPr lang="en-US" sz="4200" dirty="0"/>
              <a:t>9 AM - 6 PM Tuesdays through Saturdays</a:t>
            </a:r>
          </a:p>
          <a:p>
            <a:pPr lvl="1"/>
            <a:r>
              <a:rPr lang="en-US" sz="4200" dirty="0"/>
              <a:t>No more than 6 parking stalls</a:t>
            </a:r>
          </a:p>
          <a:p>
            <a:pPr marL="45720" indent="0">
              <a:buNone/>
            </a:pPr>
            <a:endParaRPr lang="en-US" sz="4400" dirty="0"/>
          </a:p>
          <a:p>
            <a:pPr marL="45720" indent="0">
              <a:buNone/>
            </a:pPr>
            <a:endParaRPr lang="en-US" dirty="0"/>
          </a:p>
          <a:p>
            <a:endParaRPr lang="en-US" dirty="0"/>
          </a:p>
        </p:txBody>
      </p:sp>
      <p:sp>
        <p:nvSpPr>
          <p:cNvPr id="3" name="Title 2">
            <a:extLst>
              <a:ext uri="{FF2B5EF4-FFF2-40B4-BE49-F238E27FC236}">
                <a16:creationId xmlns:a16="http://schemas.microsoft.com/office/drawing/2014/main" id="{DDD3E688-9156-4ED9-A169-1463DFBA61F4}"/>
              </a:ext>
            </a:extLst>
          </p:cNvPr>
          <p:cNvSpPr>
            <a:spLocks noGrp="1"/>
          </p:cNvSpPr>
          <p:nvPr>
            <p:ph type="title"/>
          </p:nvPr>
        </p:nvSpPr>
        <p:spPr/>
        <p:txBody>
          <a:bodyPr/>
          <a:lstStyle/>
          <a:p>
            <a:r>
              <a:rPr lang="en-US" dirty="0"/>
              <a:t>Details of the Applicants </a:t>
            </a:r>
            <a:r>
              <a:rPr lang="en-US" dirty="0" err="1"/>
              <a:t>Agritainment</a:t>
            </a:r>
            <a:endParaRPr lang="en-US" dirty="0"/>
          </a:p>
        </p:txBody>
      </p:sp>
    </p:spTree>
    <p:extLst>
      <p:ext uri="{BB962C8B-B14F-4D97-AF65-F5344CB8AC3E}">
        <p14:creationId xmlns:p14="http://schemas.microsoft.com/office/powerpoint/2010/main" val="308586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F0524-290E-4F7B-9FC1-0F87DAAB9FE5}"/>
              </a:ext>
            </a:extLst>
          </p:cNvPr>
          <p:cNvSpPr>
            <a:spLocks noGrp="1"/>
          </p:cNvSpPr>
          <p:nvPr>
            <p:ph idx="1"/>
          </p:nvPr>
        </p:nvSpPr>
        <p:spPr/>
        <p:txBody>
          <a:bodyPr/>
          <a:lstStyle/>
          <a:p>
            <a:r>
              <a:rPr lang="en-US" dirty="0"/>
              <a:t>The 30-acre parcel was legally created by warranty deed on August 6, 1968, prior to El Paso County adoption of subdivision regulations on July 17, 1972. </a:t>
            </a:r>
          </a:p>
          <a:p>
            <a:r>
              <a:rPr lang="en-US" dirty="0"/>
              <a:t>The property was initially zoned A-4 (Agricultural) on December 22, 1983, when zoning was first established for this area of the County (</a:t>
            </a:r>
            <a:r>
              <a:rPr lang="en-US" dirty="0" err="1"/>
              <a:t>BoCC</a:t>
            </a:r>
            <a:r>
              <a:rPr lang="en-US" dirty="0"/>
              <a:t> Resolution 83-392a). Due to changes in the nomenclature of the </a:t>
            </a:r>
            <a:r>
              <a:rPr lang="en-US" u="sng" dirty="0"/>
              <a:t>Land Development Code</a:t>
            </a:r>
            <a:r>
              <a:rPr lang="en-US" dirty="0"/>
              <a:t>, the A-4 zoning district has been renamed to the RR-5 (Residential Rural) zoning district. </a:t>
            </a:r>
          </a:p>
          <a:p>
            <a:endParaRPr lang="en-US" dirty="0"/>
          </a:p>
        </p:txBody>
      </p:sp>
      <p:sp>
        <p:nvSpPr>
          <p:cNvPr id="3" name="Title 2">
            <a:extLst>
              <a:ext uri="{FF2B5EF4-FFF2-40B4-BE49-F238E27FC236}">
                <a16:creationId xmlns:a16="http://schemas.microsoft.com/office/drawing/2014/main" id="{D262B3C7-B322-4001-93F6-10FF8276CEF8}"/>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2628694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6B523-D446-4918-8FB5-A929BFEDAA55}"/>
              </a:ext>
            </a:extLst>
          </p:cNvPr>
          <p:cNvSpPr>
            <a:spLocks noGrp="1"/>
          </p:cNvSpPr>
          <p:nvPr>
            <p:ph idx="1"/>
          </p:nvPr>
        </p:nvSpPr>
        <p:spPr/>
        <p:txBody>
          <a:bodyPr/>
          <a:lstStyle/>
          <a:p>
            <a:r>
              <a:rPr lang="en-US" dirty="0"/>
              <a:t>The existing home and accessory structures meet the 25-foot setback from all property lines, </a:t>
            </a:r>
          </a:p>
          <a:p>
            <a:r>
              <a:rPr lang="en-US" dirty="0"/>
              <a:t>The structures are under the 30 feet height requirements</a:t>
            </a:r>
          </a:p>
          <a:p>
            <a:r>
              <a:rPr lang="en-US" dirty="0"/>
              <a:t>Total lot coverages is estimated to be at only 0.38 percent of the total lot area.</a:t>
            </a:r>
          </a:p>
          <a:p>
            <a:r>
              <a:rPr lang="en-US" dirty="0"/>
              <a:t>Should the special use request be approved, approval of a site development plan will be required prior to initiation of the use.</a:t>
            </a:r>
          </a:p>
          <a:p>
            <a:r>
              <a:rPr lang="en-US" dirty="0"/>
              <a:t>The site development plan review will include confirmation that all site improvements (existing and proposed) will comply with the dimensional standards included in Chapter 5 as well as the Development Standards of Chapter 6 of the </a:t>
            </a:r>
            <a:r>
              <a:rPr lang="en-US" u="sng" dirty="0"/>
              <a:t>Code</a:t>
            </a:r>
            <a:endParaRPr lang="en-US" dirty="0"/>
          </a:p>
        </p:txBody>
      </p:sp>
      <p:sp>
        <p:nvSpPr>
          <p:cNvPr id="3" name="Title 2">
            <a:extLst>
              <a:ext uri="{FF2B5EF4-FFF2-40B4-BE49-F238E27FC236}">
                <a16:creationId xmlns:a16="http://schemas.microsoft.com/office/drawing/2014/main" id="{E47DECFD-ABFE-4F57-AEA0-83C25351C46E}"/>
              </a:ext>
            </a:extLst>
          </p:cNvPr>
          <p:cNvSpPr>
            <a:spLocks noGrp="1"/>
          </p:cNvSpPr>
          <p:nvPr>
            <p:ph type="title"/>
          </p:nvPr>
        </p:nvSpPr>
        <p:spPr/>
        <p:txBody>
          <a:bodyPr/>
          <a:lstStyle/>
          <a:p>
            <a:r>
              <a:rPr lang="en-US" dirty="0"/>
              <a:t>Land development code</a:t>
            </a:r>
          </a:p>
        </p:txBody>
      </p:sp>
    </p:spTree>
    <p:extLst>
      <p:ext uri="{BB962C8B-B14F-4D97-AF65-F5344CB8AC3E}">
        <p14:creationId xmlns:p14="http://schemas.microsoft.com/office/powerpoint/2010/main" val="3151253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E48A1F-8972-451E-AA82-7780014287C5}"/>
              </a:ext>
            </a:extLst>
          </p:cNvPr>
          <p:cNvSpPr>
            <a:spLocks noGrp="1"/>
          </p:cNvSpPr>
          <p:nvPr>
            <p:ph idx="1"/>
          </p:nvPr>
        </p:nvSpPr>
        <p:spPr/>
        <p:txBody>
          <a:bodyPr>
            <a:normAutofit fontScale="77500" lnSpcReduction="20000"/>
          </a:bodyPr>
          <a:lstStyle/>
          <a:p>
            <a:r>
              <a:rPr lang="en-US" u="sng" dirty="0"/>
              <a:t>Goal 6.1 a - Encourage patterns of growth and development which complement the regions' unique natural environments and which reinforce community character. </a:t>
            </a:r>
          </a:p>
          <a:p>
            <a:endParaRPr lang="en-US" dirty="0"/>
          </a:p>
          <a:p>
            <a:r>
              <a:rPr lang="en-US" dirty="0"/>
              <a:t>Goal 6.5 - Encourage the preservation of agricultural uses as an important contributor to the economy and land use character of the County. </a:t>
            </a:r>
          </a:p>
          <a:p>
            <a:endParaRPr lang="en-US" dirty="0"/>
          </a:p>
          <a:p>
            <a:r>
              <a:rPr lang="en-US" dirty="0"/>
              <a:t>Policy 5.1.1 - Encourage economic development that enhances a sense of community, provides vigor to the economy and considers the environment while contributing to the overall health of the County.</a:t>
            </a:r>
          </a:p>
          <a:p>
            <a:endParaRPr lang="en-US" dirty="0"/>
          </a:p>
          <a:p>
            <a:r>
              <a:rPr lang="en-US" dirty="0"/>
              <a:t>Policy 6.4.7 - Accommodate limited very low impact business and other employment uses in rural residential development if these serve to reduce overall levels of traffic in these areas and do not otherwise detract from the desired rural residential character, provided the requisite level of services is or will be available in a timely fashion. These uses should primarily serve the needs of residents.</a:t>
            </a:r>
          </a:p>
          <a:p>
            <a:endParaRPr lang="en-US" dirty="0"/>
          </a:p>
          <a:p>
            <a:r>
              <a:rPr lang="en-US" dirty="0"/>
              <a:t>Policy 6.5.2 - Encourage appropriate opportunities for employment within rural areas.</a:t>
            </a:r>
          </a:p>
          <a:p>
            <a:endParaRPr lang="en-US" dirty="0"/>
          </a:p>
        </p:txBody>
      </p:sp>
      <p:sp>
        <p:nvSpPr>
          <p:cNvPr id="3" name="Title 2">
            <a:extLst>
              <a:ext uri="{FF2B5EF4-FFF2-40B4-BE49-F238E27FC236}">
                <a16:creationId xmlns:a16="http://schemas.microsoft.com/office/drawing/2014/main" id="{A049BE60-5CF1-437B-ADEA-A77F387A6B53}"/>
              </a:ext>
            </a:extLst>
          </p:cNvPr>
          <p:cNvSpPr>
            <a:spLocks noGrp="1"/>
          </p:cNvSpPr>
          <p:nvPr>
            <p:ph type="title"/>
          </p:nvPr>
        </p:nvSpPr>
        <p:spPr/>
        <p:txBody>
          <a:bodyPr/>
          <a:lstStyle/>
          <a:p>
            <a:r>
              <a:rPr lang="en-US" dirty="0"/>
              <a:t>Policy plan</a:t>
            </a:r>
          </a:p>
        </p:txBody>
      </p:sp>
    </p:spTree>
    <p:extLst>
      <p:ext uri="{BB962C8B-B14F-4D97-AF65-F5344CB8AC3E}">
        <p14:creationId xmlns:p14="http://schemas.microsoft.com/office/powerpoint/2010/main" val="126519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796BC1-4A96-42C7-A146-47BA0C6EDA33}"/>
              </a:ext>
            </a:extLst>
          </p:cNvPr>
          <p:cNvSpPr>
            <a:spLocks noGrp="1"/>
          </p:cNvSpPr>
          <p:nvPr>
            <p:ph idx="1"/>
          </p:nvPr>
        </p:nvSpPr>
        <p:spPr/>
        <p:txBody>
          <a:bodyPr/>
          <a:lstStyle/>
          <a:p>
            <a:r>
              <a:rPr lang="en-US" dirty="0"/>
              <a:t>Position statement 2.A Agriculture - The Areas rural character needs to be preserved.</a:t>
            </a:r>
          </a:p>
          <a:p>
            <a:pPr marL="45720" indent="0">
              <a:buNone/>
            </a:pPr>
            <a:endParaRPr lang="en-US" dirty="0"/>
          </a:p>
          <a:p>
            <a:r>
              <a:rPr lang="en-US" dirty="0"/>
              <a:t>Position statement 2.B Housing/Commercial/Industrial/Open Space - 4. Commercial and industrial growth, which uses little water, should be encouraged.</a:t>
            </a:r>
          </a:p>
          <a:p>
            <a:endParaRPr lang="en-US" dirty="0"/>
          </a:p>
        </p:txBody>
      </p:sp>
      <p:sp>
        <p:nvSpPr>
          <p:cNvPr id="3" name="Title 2">
            <a:extLst>
              <a:ext uri="{FF2B5EF4-FFF2-40B4-BE49-F238E27FC236}">
                <a16:creationId xmlns:a16="http://schemas.microsoft.com/office/drawing/2014/main" id="{18CA13E6-2A4A-47F1-8314-F72A489B0848}"/>
              </a:ext>
            </a:extLst>
          </p:cNvPr>
          <p:cNvSpPr>
            <a:spLocks noGrp="1"/>
          </p:cNvSpPr>
          <p:nvPr>
            <p:ph type="title"/>
          </p:nvPr>
        </p:nvSpPr>
        <p:spPr/>
        <p:txBody>
          <a:bodyPr/>
          <a:lstStyle/>
          <a:p>
            <a:r>
              <a:rPr lang="en-US" dirty="0"/>
              <a:t>South central comprehensive plan</a:t>
            </a:r>
          </a:p>
        </p:txBody>
      </p:sp>
    </p:spTree>
    <p:extLst>
      <p:ext uri="{BB962C8B-B14F-4D97-AF65-F5344CB8AC3E}">
        <p14:creationId xmlns:p14="http://schemas.microsoft.com/office/powerpoint/2010/main" val="77805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485F76-6F18-4590-9D05-A794EC580EB8}"/>
              </a:ext>
            </a:extLst>
          </p:cNvPr>
          <p:cNvSpPr>
            <a:spLocks noGrp="1"/>
          </p:cNvSpPr>
          <p:nvPr>
            <p:ph idx="1"/>
          </p:nvPr>
        </p:nvSpPr>
        <p:spPr>
          <a:xfrm>
            <a:off x="304801" y="1719071"/>
            <a:ext cx="8610600" cy="871729"/>
          </a:xfrm>
        </p:spPr>
        <p:txBody>
          <a:bodyPr>
            <a:normAutofit fontScale="77500" lnSpcReduction="20000"/>
          </a:bodyPr>
          <a:lstStyle/>
          <a:p>
            <a:r>
              <a:rPr lang="en-US" dirty="0"/>
              <a:t>The subject parcel is within Region 6 of the </a:t>
            </a:r>
            <a:r>
              <a:rPr lang="en-US" u="sng" dirty="0"/>
              <a:t>El Paso County Water Master Plan</a:t>
            </a:r>
            <a:r>
              <a:rPr lang="en-US" dirty="0"/>
              <a:t> (2018). Region 6 contains no growth map and is mostly comprised of agricultural areas that are not projected to experience significant growth by years 2040 or 2060. </a:t>
            </a:r>
          </a:p>
        </p:txBody>
      </p:sp>
      <p:sp>
        <p:nvSpPr>
          <p:cNvPr id="3" name="Title 2">
            <a:extLst>
              <a:ext uri="{FF2B5EF4-FFF2-40B4-BE49-F238E27FC236}">
                <a16:creationId xmlns:a16="http://schemas.microsoft.com/office/drawing/2014/main" id="{C9A9F137-C048-4E0C-B720-583F77D191E8}"/>
              </a:ext>
            </a:extLst>
          </p:cNvPr>
          <p:cNvSpPr>
            <a:spLocks noGrp="1"/>
          </p:cNvSpPr>
          <p:nvPr>
            <p:ph type="title"/>
          </p:nvPr>
        </p:nvSpPr>
        <p:spPr/>
        <p:txBody>
          <a:bodyPr/>
          <a:lstStyle/>
          <a:p>
            <a:r>
              <a:rPr lang="en-US" dirty="0"/>
              <a:t>Water Master Plan</a:t>
            </a:r>
          </a:p>
        </p:txBody>
      </p:sp>
      <p:pic>
        <p:nvPicPr>
          <p:cNvPr id="4" name="Picture 3">
            <a:extLst>
              <a:ext uri="{FF2B5EF4-FFF2-40B4-BE49-F238E27FC236}">
                <a16:creationId xmlns:a16="http://schemas.microsoft.com/office/drawing/2014/main" id="{1773F021-0231-4AC4-8954-1703E7D4FECF}"/>
              </a:ext>
            </a:extLst>
          </p:cNvPr>
          <p:cNvPicPr>
            <a:picLocks noChangeAspect="1"/>
          </p:cNvPicPr>
          <p:nvPr/>
        </p:nvPicPr>
        <p:blipFill>
          <a:blip r:embed="rId3"/>
          <a:stretch>
            <a:fillRect/>
          </a:stretch>
        </p:blipFill>
        <p:spPr>
          <a:xfrm>
            <a:off x="1587374" y="2594043"/>
            <a:ext cx="7328027" cy="3981033"/>
          </a:xfrm>
          <a:prstGeom prst="rect">
            <a:avLst/>
          </a:prstGeom>
        </p:spPr>
      </p:pic>
    </p:spTree>
    <p:extLst>
      <p:ext uri="{BB962C8B-B14F-4D97-AF65-F5344CB8AC3E}">
        <p14:creationId xmlns:p14="http://schemas.microsoft.com/office/powerpoint/2010/main" val="1852680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18CE6-A2EB-47FA-93B4-16F002C8E7C6}"/>
              </a:ext>
            </a:extLst>
          </p:cNvPr>
          <p:cNvSpPr>
            <a:spLocks noGrp="1"/>
          </p:cNvSpPr>
          <p:nvPr>
            <p:ph idx="1"/>
          </p:nvPr>
        </p:nvSpPr>
        <p:spPr/>
        <p:txBody>
          <a:bodyPr>
            <a:normAutofit fontScale="92500" lnSpcReduction="10000"/>
          </a:bodyPr>
          <a:lstStyle/>
          <a:p>
            <a:r>
              <a:rPr lang="en-US" dirty="0"/>
              <a:t>The special use shall be limited to </a:t>
            </a:r>
            <a:r>
              <a:rPr lang="en-US" dirty="0" err="1"/>
              <a:t>Agritainment</a:t>
            </a:r>
            <a:r>
              <a:rPr lang="en-US" dirty="0"/>
              <a:t> as described in the applicants’ letter of intent and as shown on the site plan. Any subsequent addition or modification to the operation or facility beyond that described in the applicants’ letter of intent and as shown on the site plan shall be subject to administrative review, and if it is the opinion of the Planning and Community Development Department Director that it constitutes a substantial increase, then such addition or modification shall be subject to a new special use application.</a:t>
            </a:r>
          </a:p>
          <a:p>
            <a:r>
              <a:rPr lang="en-US" dirty="0"/>
              <a:t>No structure on the property shall be used for employees or the general public unless a building permit has been granted and the structure is shown on the site development plan. </a:t>
            </a:r>
          </a:p>
          <a:p>
            <a:r>
              <a:rPr lang="en-US" dirty="0"/>
              <a:t>The applicants shall provide the Planning and Community Development Department a copy of either the well permit or provide the county with a legal source of water.</a:t>
            </a:r>
          </a:p>
          <a:p>
            <a:pPr marL="45720" indent="0">
              <a:buNone/>
            </a:pPr>
            <a:endParaRPr lang="en-US" dirty="0"/>
          </a:p>
        </p:txBody>
      </p:sp>
      <p:sp>
        <p:nvSpPr>
          <p:cNvPr id="3" name="Title 2">
            <a:extLst>
              <a:ext uri="{FF2B5EF4-FFF2-40B4-BE49-F238E27FC236}">
                <a16:creationId xmlns:a16="http://schemas.microsoft.com/office/drawing/2014/main" id="{A382D986-2E26-437F-A875-E2EBAE05043E}"/>
              </a:ext>
            </a:extLst>
          </p:cNvPr>
          <p:cNvSpPr>
            <a:spLocks noGrp="1"/>
          </p:cNvSpPr>
          <p:nvPr>
            <p:ph type="title"/>
          </p:nvPr>
        </p:nvSpPr>
        <p:spPr/>
        <p:txBody>
          <a:bodyPr/>
          <a:lstStyle/>
          <a:p>
            <a:r>
              <a:rPr lang="en-US" dirty="0"/>
              <a:t>Conditions of approval</a:t>
            </a:r>
          </a:p>
        </p:txBody>
      </p:sp>
    </p:spTree>
    <p:extLst>
      <p:ext uri="{BB962C8B-B14F-4D97-AF65-F5344CB8AC3E}">
        <p14:creationId xmlns:p14="http://schemas.microsoft.com/office/powerpoint/2010/main" val="564129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8701B7-CBC2-450B-937A-2A1B1824BF37}"/>
              </a:ext>
            </a:extLst>
          </p:cNvPr>
          <p:cNvSpPr>
            <a:spLocks noGrp="1"/>
          </p:cNvSpPr>
          <p:nvPr>
            <p:ph idx="1"/>
          </p:nvPr>
        </p:nvSpPr>
        <p:spPr>
          <a:xfrm>
            <a:off x="392349" y="1754559"/>
            <a:ext cx="3124201" cy="4681729"/>
          </a:xfrm>
        </p:spPr>
        <p:txBody>
          <a:bodyPr/>
          <a:lstStyle/>
          <a:p>
            <a:r>
              <a:rPr lang="en-US" dirty="0"/>
              <a:t>August 11, 2020</a:t>
            </a:r>
          </a:p>
          <a:p>
            <a:r>
              <a:rPr lang="en-US" dirty="0"/>
              <a:t>9 adjacent property owners were notified</a:t>
            </a:r>
          </a:p>
          <a:p>
            <a:pPr marL="45720" indent="0">
              <a:buNone/>
            </a:pPr>
            <a:endParaRPr lang="en-US" dirty="0"/>
          </a:p>
        </p:txBody>
      </p:sp>
      <p:sp>
        <p:nvSpPr>
          <p:cNvPr id="3" name="Title 2">
            <a:extLst>
              <a:ext uri="{FF2B5EF4-FFF2-40B4-BE49-F238E27FC236}">
                <a16:creationId xmlns:a16="http://schemas.microsoft.com/office/drawing/2014/main" id="{299B64F8-3BDD-409C-9F3E-A35CB550C649}"/>
              </a:ext>
            </a:extLst>
          </p:cNvPr>
          <p:cNvSpPr>
            <a:spLocks noGrp="1"/>
          </p:cNvSpPr>
          <p:nvPr>
            <p:ph type="title"/>
          </p:nvPr>
        </p:nvSpPr>
        <p:spPr/>
        <p:txBody>
          <a:bodyPr/>
          <a:lstStyle/>
          <a:p>
            <a:r>
              <a:rPr lang="en-US" dirty="0"/>
              <a:t>Public Notice</a:t>
            </a:r>
          </a:p>
        </p:txBody>
      </p:sp>
      <p:pic>
        <p:nvPicPr>
          <p:cNvPr id="4" name="Picture 3">
            <a:extLst>
              <a:ext uri="{FF2B5EF4-FFF2-40B4-BE49-F238E27FC236}">
                <a16:creationId xmlns:a16="http://schemas.microsoft.com/office/drawing/2014/main" id="{0DC344DA-A4D1-4151-892D-381D0D3DEF24}"/>
              </a:ext>
            </a:extLst>
          </p:cNvPr>
          <p:cNvPicPr>
            <a:picLocks noChangeAspect="1"/>
          </p:cNvPicPr>
          <p:nvPr/>
        </p:nvPicPr>
        <p:blipFill>
          <a:blip r:embed="rId3"/>
          <a:stretch>
            <a:fillRect/>
          </a:stretch>
        </p:blipFill>
        <p:spPr>
          <a:xfrm rot="5400000">
            <a:off x="4101807" y="1838888"/>
            <a:ext cx="4858017" cy="4679632"/>
          </a:xfrm>
          <a:prstGeom prst="rect">
            <a:avLst/>
          </a:prstGeom>
        </p:spPr>
      </p:pic>
    </p:spTree>
    <p:extLst>
      <p:ext uri="{BB962C8B-B14F-4D97-AF65-F5344CB8AC3E}">
        <p14:creationId xmlns:p14="http://schemas.microsoft.com/office/powerpoint/2010/main" val="1787858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D95B0-F01D-4815-9835-D6FB47A343A8}"/>
              </a:ext>
            </a:extLst>
          </p:cNvPr>
          <p:cNvSpPr>
            <a:spLocks noGrp="1"/>
          </p:cNvSpPr>
          <p:nvPr>
            <p:ph idx="1"/>
          </p:nvPr>
        </p:nvSpPr>
        <p:spPr/>
        <p:txBody>
          <a:bodyPr/>
          <a:lstStyle/>
          <a:p>
            <a:r>
              <a:rPr lang="en-US" dirty="0"/>
              <a:t>If you are watching remotely and have not provided a name and a reliable phone number already, please email that information to: </a:t>
            </a:r>
          </a:p>
          <a:p>
            <a:endParaRPr lang="en-US" dirty="0"/>
          </a:p>
          <a:p>
            <a:pPr marL="45720" indent="0">
              <a:buNone/>
            </a:pPr>
            <a:r>
              <a:rPr lang="en-US" sz="3600" dirty="0"/>
              <a:t>Tracey Garcia at </a:t>
            </a:r>
            <a:r>
              <a:rPr lang="en-US" sz="3600" u="sng" dirty="0"/>
              <a:t>traceygarcia@elpasoco.com</a:t>
            </a:r>
            <a:endParaRPr lang="en-US" sz="3600" dirty="0"/>
          </a:p>
        </p:txBody>
      </p:sp>
      <p:sp>
        <p:nvSpPr>
          <p:cNvPr id="3" name="Title 2">
            <a:extLst>
              <a:ext uri="{FF2B5EF4-FFF2-40B4-BE49-F238E27FC236}">
                <a16:creationId xmlns:a16="http://schemas.microsoft.com/office/drawing/2014/main" id="{61103BE7-76E3-493D-BB1E-8B2B98F77C52}"/>
              </a:ext>
            </a:extLst>
          </p:cNvPr>
          <p:cNvSpPr>
            <a:spLocks noGrp="1"/>
          </p:cNvSpPr>
          <p:nvPr>
            <p:ph type="title"/>
          </p:nvPr>
        </p:nvSpPr>
        <p:spPr/>
        <p:txBody>
          <a:bodyPr/>
          <a:lstStyle/>
          <a:p>
            <a:r>
              <a:rPr lang="en-US" dirty="0"/>
              <a:t>Public input	</a:t>
            </a:r>
          </a:p>
        </p:txBody>
      </p:sp>
    </p:spTree>
    <p:extLst>
      <p:ext uri="{BB962C8B-B14F-4D97-AF65-F5344CB8AC3E}">
        <p14:creationId xmlns:p14="http://schemas.microsoft.com/office/powerpoint/2010/main" val="1682306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EF660A-6AB5-448D-9A6D-DE36FD244D22}"/>
              </a:ext>
            </a:extLst>
          </p:cNvPr>
          <p:cNvSpPr>
            <a:spLocks noGrp="1"/>
          </p:cNvSpPr>
          <p:nvPr>
            <p:ph type="title"/>
          </p:nvPr>
        </p:nvSpPr>
        <p:spPr/>
        <p:txBody>
          <a:bodyPr/>
          <a:lstStyle/>
          <a:p>
            <a:r>
              <a:rPr lang="en-US" dirty="0"/>
              <a:t>Questions</a:t>
            </a:r>
          </a:p>
        </p:txBody>
      </p:sp>
      <p:pic>
        <p:nvPicPr>
          <p:cNvPr id="4" name="Content Placeholder 3" descr="A close up of a map&#10;&#10;Description automatically generated">
            <a:extLst>
              <a:ext uri="{FF2B5EF4-FFF2-40B4-BE49-F238E27FC236}">
                <a16:creationId xmlns:a16="http://schemas.microsoft.com/office/drawing/2014/main" id="{E2A7A514-9D85-4615-9E29-273E082452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6463" y="1676400"/>
            <a:ext cx="6531074" cy="4899905"/>
          </a:xfrm>
          <a:prstGeom prst="rect">
            <a:avLst/>
          </a:prstGeom>
        </p:spPr>
      </p:pic>
    </p:spTree>
    <p:extLst>
      <p:ext uri="{BB962C8B-B14F-4D97-AF65-F5344CB8AC3E}">
        <p14:creationId xmlns:p14="http://schemas.microsoft.com/office/powerpoint/2010/main" val="2144522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D95B0-F01D-4815-9835-D6FB47A343A8}"/>
              </a:ext>
            </a:extLst>
          </p:cNvPr>
          <p:cNvSpPr>
            <a:spLocks noGrp="1"/>
          </p:cNvSpPr>
          <p:nvPr>
            <p:ph idx="1"/>
          </p:nvPr>
        </p:nvSpPr>
        <p:spPr/>
        <p:txBody>
          <a:bodyPr/>
          <a:lstStyle/>
          <a:p>
            <a:r>
              <a:rPr lang="en-US" dirty="0"/>
              <a:t>If you are watching remote and have not provided a name and a reliable phone number already, please email that information to: </a:t>
            </a:r>
          </a:p>
          <a:p>
            <a:pPr marL="45720" indent="0">
              <a:buNone/>
            </a:pPr>
            <a:endParaRPr lang="en-US" dirty="0"/>
          </a:p>
          <a:p>
            <a:pPr marL="45720" indent="0">
              <a:buNone/>
            </a:pPr>
            <a:r>
              <a:rPr lang="en-US" sz="3200" dirty="0"/>
              <a:t>Tracey Garcia at </a:t>
            </a:r>
            <a:r>
              <a:rPr lang="en-US" sz="3200" u="sng" dirty="0"/>
              <a:t>traceygarcia@elpasoco.com</a:t>
            </a:r>
            <a:endParaRPr lang="en-US" sz="3200" dirty="0"/>
          </a:p>
        </p:txBody>
      </p:sp>
      <p:sp>
        <p:nvSpPr>
          <p:cNvPr id="3" name="Title 2">
            <a:extLst>
              <a:ext uri="{FF2B5EF4-FFF2-40B4-BE49-F238E27FC236}">
                <a16:creationId xmlns:a16="http://schemas.microsoft.com/office/drawing/2014/main" id="{61103BE7-76E3-493D-BB1E-8B2B98F77C52}"/>
              </a:ext>
            </a:extLst>
          </p:cNvPr>
          <p:cNvSpPr>
            <a:spLocks noGrp="1"/>
          </p:cNvSpPr>
          <p:nvPr>
            <p:ph type="title"/>
          </p:nvPr>
        </p:nvSpPr>
        <p:spPr/>
        <p:txBody>
          <a:bodyPr/>
          <a:lstStyle/>
          <a:p>
            <a:r>
              <a:rPr lang="en-US" dirty="0"/>
              <a:t>Public input	</a:t>
            </a:r>
          </a:p>
        </p:txBody>
      </p:sp>
    </p:spTree>
    <p:extLst>
      <p:ext uri="{BB962C8B-B14F-4D97-AF65-F5344CB8AC3E}">
        <p14:creationId xmlns:p14="http://schemas.microsoft.com/office/powerpoint/2010/main" val="271460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45FE2-D3CA-4357-BB83-993288CF31BF}"/>
              </a:ext>
            </a:extLst>
          </p:cNvPr>
          <p:cNvSpPr>
            <a:spLocks noGrp="1"/>
          </p:cNvSpPr>
          <p:nvPr>
            <p:ph idx="1"/>
          </p:nvPr>
        </p:nvSpPr>
        <p:spPr>
          <a:xfrm>
            <a:off x="380999" y="1719070"/>
            <a:ext cx="8407893" cy="4910329"/>
          </a:xfrm>
        </p:spPr>
        <p:txBody>
          <a:bodyPr>
            <a:normAutofit fontScale="92500" lnSpcReduction="10000"/>
          </a:bodyPr>
          <a:lstStyle/>
          <a:p>
            <a:r>
              <a:rPr lang="en-US" dirty="0"/>
              <a:t>Review criteria</a:t>
            </a:r>
          </a:p>
          <a:p>
            <a:r>
              <a:rPr lang="en-US" dirty="0"/>
              <a:t>Applicant presentation</a:t>
            </a:r>
          </a:p>
          <a:p>
            <a:r>
              <a:rPr lang="en-US" dirty="0"/>
              <a:t>Staff presentation</a:t>
            </a:r>
          </a:p>
          <a:p>
            <a:r>
              <a:rPr lang="en-US" dirty="0"/>
              <a:t>Break to call in members of public</a:t>
            </a:r>
          </a:p>
          <a:p>
            <a:r>
              <a:rPr lang="en-US" dirty="0"/>
              <a:t>Public testimony (allow time between each person to call in the next person)</a:t>
            </a:r>
          </a:p>
          <a:p>
            <a:r>
              <a:rPr lang="en-US" dirty="0"/>
              <a:t>Break to ensure all members of the public have had an opportunity to speak. </a:t>
            </a:r>
          </a:p>
          <a:p>
            <a:r>
              <a:rPr lang="en-US" dirty="0"/>
              <a:t>Applicant rebuttal</a:t>
            </a:r>
          </a:p>
          <a:p>
            <a:r>
              <a:rPr lang="en-US" dirty="0"/>
              <a:t>Discussion and decision </a:t>
            </a:r>
          </a:p>
          <a:p>
            <a:endParaRPr lang="en-US" dirty="0"/>
          </a:p>
          <a:p>
            <a:endParaRPr lang="en-US" dirty="0"/>
          </a:p>
          <a:p>
            <a:r>
              <a:rPr lang="en-US" dirty="0"/>
              <a:t>If you are watching remotely and have not provided a name and a reliable phone number already, please email that information to Tracey Garcia at </a:t>
            </a:r>
            <a:r>
              <a:rPr lang="en-US" u="sng" dirty="0"/>
              <a:t>traceygarcia@elpasoco.com</a:t>
            </a:r>
            <a:r>
              <a:rPr lang="en-US" dirty="0"/>
              <a:t> at this time.</a:t>
            </a:r>
          </a:p>
          <a:p>
            <a:endParaRPr lang="en-US" dirty="0"/>
          </a:p>
        </p:txBody>
      </p:sp>
      <p:sp>
        <p:nvSpPr>
          <p:cNvPr id="3" name="Title 2">
            <a:extLst>
              <a:ext uri="{FF2B5EF4-FFF2-40B4-BE49-F238E27FC236}">
                <a16:creationId xmlns:a16="http://schemas.microsoft.com/office/drawing/2014/main" id="{3BC32449-E110-4DA1-AF28-AB13B192673E}"/>
              </a:ext>
            </a:extLst>
          </p:cNvPr>
          <p:cNvSpPr>
            <a:spLocks noGrp="1"/>
          </p:cNvSpPr>
          <p:nvPr>
            <p:ph type="title"/>
          </p:nvPr>
        </p:nvSpPr>
        <p:spPr/>
        <p:txBody>
          <a:bodyPr/>
          <a:lstStyle/>
          <a:p>
            <a:r>
              <a:rPr lang="en-US" dirty="0"/>
              <a:t>Overview of Process</a:t>
            </a:r>
          </a:p>
        </p:txBody>
      </p:sp>
    </p:spTree>
    <p:extLst>
      <p:ext uri="{BB962C8B-B14F-4D97-AF65-F5344CB8AC3E}">
        <p14:creationId xmlns:p14="http://schemas.microsoft.com/office/powerpoint/2010/main" val="2210651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45FE2-D3CA-4357-BB83-993288CF31BF}"/>
              </a:ext>
            </a:extLst>
          </p:cNvPr>
          <p:cNvSpPr>
            <a:spLocks noGrp="1"/>
          </p:cNvSpPr>
          <p:nvPr>
            <p:ph idx="1"/>
          </p:nvPr>
        </p:nvSpPr>
        <p:spPr>
          <a:xfrm>
            <a:off x="380999" y="1719070"/>
            <a:ext cx="8407893" cy="4910329"/>
          </a:xfrm>
        </p:spPr>
        <p:txBody>
          <a:bodyPr>
            <a:normAutofit fontScale="92500" lnSpcReduction="10000"/>
          </a:bodyPr>
          <a:lstStyle/>
          <a:p>
            <a:r>
              <a:rPr lang="en-US" dirty="0"/>
              <a:t>Review criteria</a:t>
            </a:r>
          </a:p>
          <a:p>
            <a:r>
              <a:rPr lang="en-US" dirty="0"/>
              <a:t>Applicant presentation</a:t>
            </a:r>
          </a:p>
          <a:p>
            <a:r>
              <a:rPr lang="en-US" dirty="0"/>
              <a:t>Staff presentation</a:t>
            </a:r>
          </a:p>
          <a:p>
            <a:r>
              <a:rPr lang="en-US" dirty="0"/>
              <a:t>Break to call in members of public</a:t>
            </a:r>
          </a:p>
          <a:p>
            <a:r>
              <a:rPr lang="en-US" dirty="0"/>
              <a:t>Public testimony (allow time between each person to call in the next person)</a:t>
            </a:r>
          </a:p>
          <a:p>
            <a:r>
              <a:rPr lang="en-US" dirty="0"/>
              <a:t>Break to ensure all members of the public have had an opportunity to speak. </a:t>
            </a:r>
          </a:p>
          <a:p>
            <a:r>
              <a:rPr lang="en-US" dirty="0"/>
              <a:t>Applicant rebuttal</a:t>
            </a:r>
          </a:p>
          <a:p>
            <a:r>
              <a:rPr lang="en-US" dirty="0"/>
              <a:t>Discussion and decision </a:t>
            </a:r>
          </a:p>
          <a:p>
            <a:endParaRPr lang="en-US" dirty="0"/>
          </a:p>
          <a:p>
            <a:endParaRPr lang="en-US" dirty="0"/>
          </a:p>
          <a:p>
            <a:r>
              <a:rPr lang="en-US" dirty="0"/>
              <a:t>If you are watching remotely and have not provided a name and a reliable phone number already, please email that information to Tracey Garcia at </a:t>
            </a:r>
            <a:r>
              <a:rPr lang="en-US" u="sng" dirty="0"/>
              <a:t>traceygarcia@elpasoco.com</a:t>
            </a:r>
            <a:r>
              <a:rPr lang="en-US" dirty="0"/>
              <a:t> at this time.</a:t>
            </a:r>
          </a:p>
          <a:p>
            <a:endParaRPr lang="en-US" dirty="0"/>
          </a:p>
        </p:txBody>
      </p:sp>
      <p:sp>
        <p:nvSpPr>
          <p:cNvPr id="3" name="Title 2">
            <a:extLst>
              <a:ext uri="{FF2B5EF4-FFF2-40B4-BE49-F238E27FC236}">
                <a16:creationId xmlns:a16="http://schemas.microsoft.com/office/drawing/2014/main" id="{3BC32449-E110-4DA1-AF28-AB13B192673E}"/>
              </a:ext>
            </a:extLst>
          </p:cNvPr>
          <p:cNvSpPr>
            <a:spLocks noGrp="1"/>
          </p:cNvSpPr>
          <p:nvPr>
            <p:ph type="title"/>
          </p:nvPr>
        </p:nvSpPr>
        <p:spPr/>
        <p:txBody>
          <a:bodyPr/>
          <a:lstStyle/>
          <a:p>
            <a:r>
              <a:rPr lang="en-US" dirty="0"/>
              <a:t>Overview of Process</a:t>
            </a:r>
          </a:p>
        </p:txBody>
      </p:sp>
    </p:spTree>
    <p:extLst>
      <p:ext uri="{BB962C8B-B14F-4D97-AF65-F5344CB8AC3E}">
        <p14:creationId xmlns:p14="http://schemas.microsoft.com/office/powerpoint/2010/main" val="749448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r>
              <a:rPr lang="en-US" dirty="0">
                <a:latin typeface="Arial" panose="020B0604020202020204" pitchFamily="34" charset="0"/>
                <a:cs typeface="Arial" panose="020B0604020202020204" pitchFamily="34" charset="0"/>
              </a:rPr>
              <a:t>Review criteria</a:t>
            </a:r>
          </a:p>
        </p:txBody>
      </p:sp>
      <p:sp>
        <p:nvSpPr>
          <p:cNvPr id="3" name="Content Placeholder 2"/>
          <p:cNvSpPr>
            <a:spLocks noGrp="1"/>
          </p:cNvSpPr>
          <p:nvPr>
            <p:ph idx="1"/>
          </p:nvPr>
        </p:nvSpPr>
        <p:spPr>
          <a:xfrm>
            <a:off x="457200" y="1676400"/>
            <a:ext cx="8229600" cy="4953000"/>
          </a:xfrm>
        </p:spPr>
        <p:txBody>
          <a:bodyPr>
            <a:noAutofit/>
          </a:bodyPr>
          <a:lstStyle/>
          <a:p>
            <a:pPr marL="742950" lvl="1" indent="-285750"/>
            <a:r>
              <a:rPr lang="en-US" dirty="0"/>
              <a:t>5.3.2.C of the </a:t>
            </a:r>
            <a:r>
              <a:rPr lang="en-US" u="sng" dirty="0"/>
              <a:t>Land Development Code</a:t>
            </a:r>
          </a:p>
          <a:p>
            <a:pPr marL="1017270" lvl="2" indent="-285750"/>
            <a:r>
              <a:rPr lang="en-US" sz="1400" dirty="0"/>
              <a:t>The special use is generally consistent with the applicable Master Plan;</a:t>
            </a:r>
          </a:p>
          <a:p>
            <a:pPr marL="1017270" lvl="2" indent="-285750"/>
            <a:r>
              <a:rPr lang="en-US" sz="1400" dirty="0"/>
              <a:t>The special use will generally be in harmony with the character of the neighborhood, and will generally be compatible with the existing and allowable land uses in the surrounding area;</a:t>
            </a:r>
          </a:p>
          <a:p>
            <a:pPr marL="1017270" lvl="2" indent="-285750"/>
            <a:r>
              <a:rPr lang="en-US" sz="1400" dirty="0"/>
              <a:t>The impact of the special use does not overburden or exceed the capacity of public facilities and services, or, in the alternative, the special use application demonstrates that it will provide adequate public facilities in a timely and efficient manner;</a:t>
            </a:r>
          </a:p>
          <a:p>
            <a:pPr marL="1017270" lvl="2" indent="-285750"/>
            <a:r>
              <a:rPr lang="en-US" sz="1400" dirty="0"/>
              <a:t>The special use will not create unmitigated traffic congestion or traffic hazards on the surrounding area, and has adequate, legal access;</a:t>
            </a:r>
          </a:p>
          <a:p>
            <a:pPr marL="1017270" lvl="2" indent="-285750"/>
            <a:r>
              <a:rPr lang="en-US" sz="1400" dirty="0"/>
              <a:t>The special use will comply with all applicable local, state, and federal laws and regulations regarding air, water, light, or noise pollution;</a:t>
            </a:r>
          </a:p>
          <a:p>
            <a:pPr marL="1017270" lvl="2" indent="-285750"/>
            <a:r>
              <a:rPr lang="en-US" sz="1400" dirty="0"/>
              <a:t>The special use will not otherwise be detrimental to the public health, safety and welfare of the present or future residents of El Paso County; and/or</a:t>
            </a:r>
          </a:p>
          <a:p>
            <a:pPr marL="1017270" lvl="2" indent="-285750"/>
            <a:r>
              <a:rPr lang="en-US" sz="1400" dirty="0"/>
              <a:t>The special use conforms or will conform to all other applicable County rules, regulations or ordinances.</a:t>
            </a:r>
          </a:p>
          <a:p>
            <a:pPr marL="1017270" lvl="2" indent="-285750"/>
            <a:endParaRPr lang="en-US" u="sng" dirty="0"/>
          </a:p>
          <a:p>
            <a:pPr marL="1017270" lvl="2" indent="-285750"/>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598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A0C945-0D38-4AA3-B6AE-6A6CC181D4D4}"/>
              </a:ext>
            </a:extLst>
          </p:cNvPr>
          <p:cNvSpPr>
            <a:spLocks noGrp="1"/>
          </p:cNvSpPr>
          <p:nvPr>
            <p:ph idx="1"/>
          </p:nvPr>
        </p:nvSpPr>
        <p:spPr/>
        <p:txBody>
          <a:bodyPr/>
          <a:lstStyle/>
          <a:p>
            <a:r>
              <a:rPr lang="en-US" dirty="0"/>
              <a:t>August 20, 2020.</a:t>
            </a:r>
          </a:p>
          <a:p>
            <a:pPr lvl="1"/>
            <a:r>
              <a:rPr lang="en-US" dirty="0"/>
              <a:t>The recommendation for approval was granted 9-0</a:t>
            </a:r>
          </a:p>
          <a:p>
            <a:pPr lvl="1"/>
            <a:r>
              <a:rPr lang="en-US" dirty="0"/>
              <a:t>In favor (1)</a:t>
            </a:r>
          </a:p>
          <a:p>
            <a:pPr lvl="2"/>
            <a:r>
              <a:rPr lang="en-US" dirty="0"/>
              <a:t>“This is a great learning opportunity for our community”</a:t>
            </a:r>
          </a:p>
          <a:p>
            <a:pPr lvl="1"/>
            <a:r>
              <a:rPr lang="en-US" dirty="0"/>
              <a:t>In opposition (5)</a:t>
            </a:r>
          </a:p>
          <a:p>
            <a:pPr lvl="2"/>
            <a:r>
              <a:rPr lang="en-US" dirty="0"/>
              <a:t>Potential to lower the neighbor's property value</a:t>
            </a:r>
          </a:p>
          <a:p>
            <a:pPr lvl="2"/>
            <a:r>
              <a:rPr lang="en-US" dirty="0"/>
              <a:t>Issues stated regarding the “Grand Entrance”</a:t>
            </a:r>
          </a:p>
          <a:p>
            <a:pPr lvl="2"/>
            <a:r>
              <a:rPr lang="en-US" dirty="0"/>
              <a:t>Concern with “the ½ acre area of the special use being </a:t>
            </a:r>
            <a:r>
              <a:rPr lang="en-US"/>
              <a:t>expanded”</a:t>
            </a:r>
            <a:endParaRPr lang="en-US" dirty="0"/>
          </a:p>
        </p:txBody>
      </p:sp>
      <p:sp>
        <p:nvSpPr>
          <p:cNvPr id="3" name="Title 2">
            <a:extLst>
              <a:ext uri="{FF2B5EF4-FFF2-40B4-BE49-F238E27FC236}">
                <a16:creationId xmlns:a16="http://schemas.microsoft.com/office/drawing/2014/main" id="{0201AABD-46B1-4069-9D77-DAA5214B3D18}"/>
              </a:ext>
            </a:extLst>
          </p:cNvPr>
          <p:cNvSpPr>
            <a:spLocks noGrp="1"/>
          </p:cNvSpPr>
          <p:nvPr>
            <p:ph type="title"/>
          </p:nvPr>
        </p:nvSpPr>
        <p:spPr/>
        <p:txBody>
          <a:bodyPr/>
          <a:lstStyle/>
          <a:p>
            <a:r>
              <a:rPr lang="en-US" dirty="0"/>
              <a:t>Planning Commission</a:t>
            </a:r>
          </a:p>
        </p:txBody>
      </p:sp>
    </p:spTree>
    <p:extLst>
      <p:ext uri="{BB962C8B-B14F-4D97-AF65-F5344CB8AC3E}">
        <p14:creationId xmlns:p14="http://schemas.microsoft.com/office/powerpoint/2010/main" val="2860998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BA638-E3A5-4AEF-8FB1-18B848127412}"/>
              </a:ext>
            </a:extLst>
          </p:cNvPr>
          <p:cNvSpPr>
            <a:spLocks noGrp="1"/>
          </p:cNvSpPr>
          <p:nvPr>
            <p:ph idx="1"/>
          </p:nvPr>
        </p:nvSpPr>
        <p:spPr/>
        <p:txBody>
          <a:bodyPr/>
          <a:lstStyle/>
          <a:p>
            <a:r>
              <a:rPr lang="en-US" dirty="0"/>
              <a:t>Randal Childers (PowerPoint with photos)</a:t>
            </a:r>
          </a:p>
        </p:txBody>
      </p:sp>
      <p:sp>
        <p:nvSpPr>
          <p:cNvPr id="3" name="Title 2">
            <a:extLst>
              <a:ext uri="{FF2B5EF4-FFF2-40B4-BE49-F238E27FC236}">
                <a16:creationId xmlns:a16="http://schemas.microsoft.com/office/drawing/2014/main" id="{361E5A0F-6D3B-498C-A74F-3DCF6D475DDE}"/>
              </a:ext>
            </a:extLst>
          </p:cNvPr>
          <p:cNvSpPr>
            <a:spLocks noGrp="1"/>
          </p:cNvSpPr>
          <p:nvPr>
            <p:ph type="title"/>
          </p:nvPr>
        </p:nvSpPr>
        <p:spPr/>
        <p:txBody>
          <a:bodyPr/>
          <a:lstStyle/>
          <a:p>
            <a:r>
              <a:rPr lang="en-US" dirty="0"/>
              <a:t>Muddy Little Cowboys </a:t>
            </a:r>
            <a:r>
              <a:rPr lang="en-US" dirty="0" err="1"/>
              <a:t>Agritainment</a:t>
            </a:r>
            <a:endParaRPr lang="en-US" dirty="0"/>
          </a:p>
        </p:txBody>
      </p:sp>
    </p:spTree>
    <p:extLst>
      <p:ext uri="{BB962C8B-B14F-4D97-AF65-F5344CB8AC3E}">
        <p14:creationId xmlns:p14="http://schemas.microsoft.com/office/powerpoint/2010/main" val="3908463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D95B0-F01D-4815-9835-D6FB47A343A8}"/>
              </a:ext>
            </a:extLst>
          </p:cNvPr>
          <p:cNvSpPr>
            <a:spLocks noGrp="1"/>
          </p:cNvSpPr>
          <p:nvPr>
            <p:ph idx="1"/>
          </p:nvPr>
        </p:nvSpPr>
        <p:spPr/>
        <p:txBody>
          <a:bodyPr/>
          <a:lstStyle/>
          <a:p>
            <a:pPr marL="45720" indent="0">
              <a:buNone/>
            </a:pPr>
            <a:r>
              <a:rPr lang="en-US" sz="4000" dirty="0"/>
              <a:t>Tracey Garcia at </a:t>
            </a:r>
            <a:r>
              <a:rPr lang="en-US" sz="4000" u="sng" dirty="0"/>
              <a:t>traceygarcia@elpasoco.com</a:t>
            </a:r>
            <a:endParaRPr lang="en-US" sz="4000" dirty="0"/>
          </a:p>
        </p:txBody>
      </p:sp>
      <p:sp>
        <p:nvSpPr>
          <p:cNvPr id="3" name="Title 2">
            <a:extLst>
              <a:ext uri="{FF2B5EF4-FFF2-40B4-BE49-F238E27FC236}">
                <a16:creationId xmlns:a16="http://schemas.microsoft.com/office/drawing/2014/main" id="{61103BE7-76E3-493D-BB1E-8B2B98F77C52}"/>
              </a:ext>
            </a:extLst>
          </p:cNvPr>
          <p:cNvSpPr>
            <a:spLocks noGrp="1"/>
          </p:cNvSpPr>
          <p:nvPr>
            <p:ph type="title"/>
          </p:nvPr>
        </p:nvSpPr>
        <p:spPr/>
        <p:txBody>
          <a:bodyPr/>
          <a:lstStyle/>
          <a:p>
            <a:r>
              <a:rPr lang="en-US" dirty="0"/>
              <a:t>Public input	</a:t>
            </a:r>
          </a:p>
        </p:txBody>
      </p:sp>
    </p:spTree>
    <p:extLst>
      <p:ext uri="{BB962C8B-B14F-4D97-AF65-F5344CB8AC3E}">
        <p14:creationId xmlns:p14="http://schemas.microsoft.com/office/powerpoint/2010/main" val="1649404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45FE2-D3CA-4357-BB83-993288CF31BF}"/>
              </a:ext>
            </a:extLst>
          </p:cNvPr>
          <p:cNvSpPr>
            <a:spLocks noGrp="1"/>
          </p:cNvSpPr>
          <p:nvPr>
            <p:ph idx="1"/>
          </p:nvPr>
        </p:nvSpPr>
        <p:spPr>
          <a:xfrm>
            <a:off x="380999" y="1719070"/>
            <a:ext cx="8407893" cy="4910329"/>
          </a:xfrm>
        </p:spPr>
        <p:txBody>
          <a:bodyPr>
            <a:normAutofit fontScale="92500" lnSpcReduction="10000"/>
          </a:bodyPr>
          <a:lstStyle/>
          <a:p>
            <a:r>
              <a:rPr lang="en-US" dirty="0"/>
              <a:t>Review criteria</a:t>
            </a:r>
          </a:p>
          <a:p>
            <a:r>
              <a:rPr lang="en-US" dirty="0"/>
              <a:t>Applicant presentation</a:t>
            </a:r>
          </a:p>
          <a:p>
            <a:r>
              <a:rPr lang="en-US" dirty="0">
                <a:solidFill>
                  <a:srgbClr val="00B050"/>
                </a:solidFill>
              </a:rPr>
              <a:t>Staff presentation</a:t>
            </a:r>
          </a:p>
          <a:p>
            <a:r>
              <a:rPr lang="en-US" dirty="0"/>
              <a:t>Break to call in members of public</a:t>
            </a:r>
          </a:p>
          <a:p>
            <a:r>
              <a:rPr lang="en-US" dirty="0"/>
              <a:t>Public testimony (allow time between each person to call in the next person)</a:t>
            </a:r>
          </a:p>
          <a:p>
            <a:r>
              <a:rPr lang="en-US" dirty="0"/>
              <a:t>Break to ensure all members of the public have had an opportunity to speak. </a:t>
            </a:r>
          </a:p>
          <a:p>
            <a:r>
              <a:rPr lang="en-US" dirty="0"/>
              <a:t>Applicant rebuttal</a:t>
            </a:r>
          </a:p>
          <a:p>
            <a:r>
              <a:rPr lang="en-US" dirty="0"/>
              <a:t>Discussion and decision </a:t>
            </a:r>
          </a:p>
          <a:p>
            <a:endParaRPr lang="en-US" dirty="0"/>
          </a:p>
          <a:p>
            <a:endParaRPr lang="en-US" dirty="0"/>
          </a:p>
          <a:p>
            <a:r>
              <a:rPr lang="en-US" dirty="0"/>
              <a:t>If you are watching remote and have not provided a name and a reliable phone number already, please email that information to Tracey Garcia at traceygarcia</a:t>
            </a:r>
            <a:r>
              <a:rPr lang="en-US" u="sng" dirty="0"/>
              <a:t>@elpasoco.com</a:t>
            </a:r>
            <a:r>
              <a:rPr lang="en-US" dirty="0"/>
              <a:t> at this time.</a:t>
            </a:r>
          </a:p>
          <a:p>
            <a:endParaRPr lang="en-US" dirty="0"/>
          </a:p>
        </p:txBody>
      </p:sp>
      <p:sp>
        <p:nvSpPr>
          <p:cNvPr id="3" name="Title 2">
            <a:extLst>
              <a:ext uri="{FF2B5EF4-FFF2-40B4-BE49-F238E27FC236}">
                <a16:creationId xmlns:a16="http://schemas.microsoft.com/office/drawing/2014/main" id="{3BC32449-E110-4DA1-AF28-AB13B192673E}"/>
              </a:ext>
            </a:extLst>
          </p:cNvPr>
          <p:cNvSpPr>
            <a:spLocks noGrp="1"/>
          </p:cNvSpPr>
          <p:nvPr>
            <p:ph type="title"/>
          </p:nvPr>
        </p:nvSpPr>
        <p:spPr/>
        <p:txBody>
          <a:bodyPr/>
          <a:lstStyle/>
          <a:p>
            <a:r>
              <a:rPr lang="en-US" dirty="0"/>
              <a:t>Overview of Process</a:t>
            </a:r>
          </a:p>
        </p:txBody>
      </p:sp>
    </p:spTree>
    <p:extLst>
      <p:ext uri="{BB962C8B-B14F-4D97-AF65-F5344CB8AC3E}">
        <p14:creationId xmlns:p14="http://schemas.microsoft.com/office/powerpoint/2010/main" val="1036161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A429A1-F835-4EF0-A74C-2BB5205E51B6}"/>
              </a:ext>
            </a:extLst>
          </p:cNvPr>
          <p:cNvSpPr>
            <a:spLocks noGrp="1"/>
          </p:cNvSpPr>
          <p:nvPr>
            <p:ph idx="1"/>
          </p:nvPr>
        </p:nvSpPr>
        <p:spPr>
          <a:xfrm>
            <a:off x="380999" y="1719070"/>
            <a:ext cx="2971801" cy="4932496"/>
          </a:xfrm>
        </p:spPr>
        <p:txBody>
          <a:bodyPr/>
          <a:lstStyle/>
          <a:p>
            <a:r>
              <a:rPr lang="en-US" dirty="0"/>
              <a:t>A request for a special use to allow for </a:t>
            </a:r>
            <a:r>
              <a:rPr lang="en-US" dirty="0" err="1"/>
              <a:t>agritainment</a:t>
            </a:r>
            <a:r>
              <a:rPr lang="en-US" dirty="0"/>
              <a:t> within the RR-5, Rural Residential zoning district. Approval of a special use when the parcel is less than 35 acres in size is required. The subject parcel is 30 acre.</a:t>
            </a:r>
          </a:p>
        </p:txBody>
      </p:sp>
      <p:sp>
        <p:nvSpPr>
          <p:cNvPr id="3" name="Title 2">
            <a:extLst>
              <a:ext uri="{FF2B5EF4-FFF2-40B4-BE49-F238E27FC236}">
                <a16:creationId xmlns:a16="http://schemas.microsoft.com/office/drawing/2014/main" id="{4412F77B-1547-4589-B162-C6DF24FC5E29}"/>
              </a:ext>
            </a:extLst>
          </p:cNvPr>
          <p:cNvSpPr>
            <a:spLocks noGrp="1"/>
          </p:cNvSpPr>
          <p:nvPr>
            <p:ph type="title"/>
          </p:nvPr>
        </p:nvSpPr>
        <p:spPr/>
        <p:txBody>
          <a:bodyPr/>
          <a:lstStyle/>
          <a:p>
            <a:r>
              <a:rPr lang="en-US" dirty="0"/>
              <a:t>Request</a:t>
            </a:r>
          </a:p>
        </p:txBody>
      </p:sp>
      <p:pic>
        <p:nvPicPr>
          <p:cNvPr id="6" name="Picture 5" descr="A close up of a map&#10;&#10;Description automatically generated">
            <a:extLst>
              <a:ext uri="{FF2B5EF4-FFF2-40B4-BE49-F238E27FC236}">
                <a16:creationId xmlns:a16="http://schemas.microsoft.com/office/drawing/2014/main" id="{E8C82D38-F873-4722-8BD9-F26FD2AED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719070"/>
            <a:ext cx="5615722" cy="4213166"/>
          </a:xfrm>
          <a:prstGeom prst="rect">
            <a:avLst/>
          </a:prstGeom>
        </p:spPr>
      </p:pic>
    </p:spTree>
    <p:extLst>
      <p:ext uri="{BB962C8B-B14F-4D97-AF65-F5344CB8AC3E}">
        <p14:creationId xmlns:p14="http://schemas.microsoft.com/office/powerpoint/2010/main" val="38333368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ED5E186093E34282E7610487331CF8" ma:contentTypeVersion="9" ma:contentTypeDescription="Create a new document." ma:contentTypeScope="" ma:versionID="3427f20ae126c4ba076b733ca92783dc">
  <xsd:schema xmlns:xsd="http://www.w3.org/2001/XMLSchema" xmlns:xs="http://www.w3.org/2001/XMLSchema" xmlns:p="http://schemas.microsoft.com/office/2006/metadata/properties" xmlns:ns3="208dc471-f49f-480f-8af0-f0d220479d78" xmlns:ns4="a3da4978-2b78-4297-8ed5-04e0e672236f" targetNamespace="http://schemas.microsoft.com/office/2006/metadata/properties" ma:root="true" ma:fieldsID="efd2ccd700b31b5aa5a29d0cde57aedf" ns3:_="" ns4:_="">
    <xsd:import namespace="208dc471-f49f-480f-8af0-f0d220479d78"/>
    <xsd:import namespace="a3da4978-2b78-4297-8ed5-04e0e672236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8dc471-f49f-480f-8af0-f0d220479d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da4978-2b78-4297-8ed5-04e0e67223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F9B828-84C8-41D2-86A9-4D93FC615696}">
  <ds:schemaRefs>
    <ds:schemaRef ds:uri="http://schemas.microsoft.com/sharepoint/v3/contenttype/forms"/>
  </ds:schemaRefs>
</ds:datastoreItem>
</file>

<file path=customXml/itemProps2.xml><?xml version="1.0" encoding="utf-8"?>
<ds:datastoreItem xmlns:ds="http://schemas.openxmlformats.org/officeDocument/2006/customXml" ds:itemID="{0322C221-F247-4E35-96BC-4DF62F08A4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8dc471-f49f-480f-8af0-f0d220479d78"/>
    <ds:schemaRef ds:uri="a3da4978-2b78-4297-8ed5-04e0e67223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980DC5-B6B3-448B-A0E3-C4C3A73528A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7573</TotalTime>
  <Words>2347</Words>
  <Application>Microsoft Office PowerPoint</Application>
  <PresentationFormat>On-screen Show (4:3)</PresentationFormat>
  <Paragraphs>168</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Franklin Gothic Medium</vt:lpstr>
      <vt:lpstr>Wingdings</vt:lpstr>
      <vt:lpstr>Wingdings 2</vt:lpstr>
      <vt:lpstr>Grid</vt:lpstr>
      <vt:lpstr>Special Use Muddy Little Cowboys Rad Dickson Jack Patton </vt:lpstr>
      <vt:lpstr>Public input </vt:lpstr>
      <vt:lpstr>Overview of Process</vt:lpstr>
      <vt:lpstr>Review criteria</vt:lpstr>
      <vt:lpstr>Planning Commission</vt:lpstr>
      <vt:lpstr>Muddy Little Cowboys Agritainment</vt:lpstr>
      <vt:lpstr>Public input </vt:lpstr>
      <vt:lpstr>Overview of Process</vt:lpstr>
      <vt:lpstr>Request</vt:lpstr>
      <vt:lpstr>Surrounding development</vt:lpstr>
      <vt:lpstr>Zoning info</vt:lpstr>
      <vt:lpstr>Details of the Applicants Agritainment</vt:lpstr>
      <vt:lpstr>Background</vt:lpstr>
      <vt:lpstr>Land development code</vt:lpstr>
      <vt:lpstr>Policy plan</vt:lpstr>
      <vt:lpstr>South central comprehensive plan</vt:lpstr>
      <vt:lpstr>Water Master Plan</vt:lpstr>
      <vt:lpstr>Conditions of approval</vt:lpstr>
      <vt:lpstr>Public Notice</vt:lpstr>
      <vt:lpstr>Questions</vt:lpstr>
      <vt:lpstr>Public input </vt:lpstr>
      <vt:lpstr>Overview of Process</vt:lpstr>
    </vt:vector>
  </TitlesOfParts>
  <Company>El Paso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Ruiz</dc:creator>
  <cp:lastModifiedBy>Rad Dickson</cp:lastModifiedBy>
  <cp:revision>111</cp:revision>
  <dcterms:created xsi:type="dcterms:W3CDTF">2019-07-01T14:21:28Z</dcterms:created>
  <dcterms:modified xsi:type="dcterms:W3CDTF">2020-09-02T16:54:03Z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0x01010074ED5E186093E34282E7610487331CF8</vt:lpwstr>
  </property>
</Properties>
</file>