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6" r:id="rId3"/>
    <p:sldId id="290" r:id="rId4"/>
    <p:sldId id="295" r:id="rId5"/>
    <p:sldId id="257" r:id="rId6"/>
    <p:sldId id="258" r:id="rId7"/>
    <p:sldId id="271" r:id="rId8"/>
    <p:sldId id="291" r:id="rId9"/>
    <p:sldId id="292" r:id="rId10"/>
    <p:sldId id="259" r:id="rId11"/>
    <p:sldId id="260" r:id="rId12"/>
    <p:sldId id="273" r:id="rId13"/>
    <p:sldId id="261" r:id="rId14"/>
    <p:sldId id="263" r:id="rId15"/>
    <p:sldId id="265" r:id="rId16"/>
    <p:sldId id="264" r:id="rId17"/>
    <p:sldId id="268" r:id="rId18"/>
    <p:sldId id="270" r:id="rId19"/>
    <p:sldId id="293" r:id="rId20"/>
    <p:sldId id="294"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8CC9A9-BC29-4A9D-1D83-B1DC97B5BA1A}" v="378" dt="2020-09-08T13:19:12.8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2F8CC9A9-BC29-4A9D-1D83-B1DC97B5BA1A}"/>
    <pc:docChg chg="addSld modSld">
      <pc:chgData name="" userId="" providerId="" clId="Web-{2F8CC9A9-BC29-4A9D-1D83-B1DC97B5BA1A}" dt="2020-09-08T13:19:12.807" v="375" actId="20577"/>
      <pc:docMkLst>
        <pc:docMk/>
      </pc:docMkLst>
      <pc:sldChg chg="modSp">
        <pc:chgData name="" userId="" providerId="" clId="Web-{2F8CC9A9-BC29-4A9D-1D83-B1DC97B5BA1A}" dt="2020-09-08T12:56:41.727" v="18" actId="20577"/>
        <pc:sldMkLst>
          <pc:docMk/>
          <pc:sldMk cId="2411804785" sldId="263"/>
        </pc:sldMkLst>
        <pc:spChg chg="mod">
          <ac:chgData name="" userId="" providerId="" clId="Web-{2F8CC9A9-BC29-4A9D-1D83-B1DC97B5BA1A}" dt="2020-09-08T12:56:41.727" v="18" actId="20577"/>
          <ac:spMkLst>
            <pc:docMk/>
            <pc:sldMk cId="2411804785" sldId="263"/>
            <ac:spMk id="2" creationId="{00000000-0000-0000-0000-000000000000}"/>
          </ac:spMkLst>
        </pc:spChg>
      </pc:sldChg>
      <pc:sldChg chg="addSp delSp modSp new">
        <pc:chgData name="" userId="" providerId="" clId="Web-{2F8CC9A9-BC29-4A9D-1D83-B1DC97B5BA1A}" dt="2020-09-08T13:19:12.792" v="374" actId="20577"/>
        <pc:sldMkLst>
          <pc:docMk/>
          <pc:sldMk cId="3770825442" sldId="295"/>
        </pc:sldMkLst>
        <pc:spChg chg="mod">
          <ac:chgData name="" userId="" providerId="" clId="Web-{2F8CC9A9-BC29-4A9D-1D83-B1DC97B5BA1A}" dt="2020-09-08T13:19:12.792" v="374" actId="20577"/>
          <ac:spMkLst>
            <pc:docMk/>
            <pc:sldMk cId="3770825442" sldId="295"/>
            <ac:spMk id="2" creationId="{F95F1F58-AFCF-44E7-9A87-F517058679B1}"/>
          </ac:spMkLst>
        </pc:spChg>
        <pc:spChg chg="mod">
          <ac:chgData name="" userId="" providerId="" clId="Web-{2F8CC9A9-BC29-4A9D-1D83-B1DC97B5BA1A}" dt="2020-09-08T13:10:14.332" v="360" actId="20577"/>
          <ac:spMkLst>
            <pc:docMk/>
            <pc:sldMk cId="3770825442" sldId="295"/>
            <ac:spMk id="3" creationId="{75426B8D-94C4-465B-B8BC-D5D24088CB7D}"/>
          </ac:spMkLst>
        </pc:spChg>
        <pc:picChg chg="add del mod">
          <ac:chgData name="" userId="" providerId="" clId="Web-{2F8CC9A9-BC29-4A9D-1D83-B1DC97B5BA1A}" dt="2020-09-08T13:10:31.176" v="367"/>
          <ac:picMkLst>
            <pc:docMk/>
            <pc:sldMk cId="3770825442" sldId="295"/>
            <ac:picMk id="4" creationId="{72A976BD-39A0-4C36-8763-60007824A1C7}"/>
          </ac:picMkLst>
        </pc:picChg>
        <pc:picChg chg="add mod">
          <ac:chgData name="" userId="" providerId="" clId="Web-{2F8CC9A9-BC29-4A9D-1D83-B1DC97B5BA1A}" dt="2020-09-08T13:11:15.223" v="371" actId="1076"/>
          <ac:picMkLst>
            <pc:docMk/>
            <pc:sldMk cId="3770825442" sldId="295"/>
            <ac:picMk id="5" creationId="{26E6D854-B074-4F36-9D0F-A85FD9BA8E7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6A6507F-387B-4B39-AE58-E6CD7EA07AB7}" type="datetimeFigureOut">
              <a:rPr lang="en-US" smtClean="0"/>
              <a:t>9/8/2020</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47D8C34-701E-4307-BF2A-1CC440E5107F}"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A6507F-387B-4B39-AE58-E6CD7EA07AB7}" type="datetimeFigureOut">
              <a:rPr lang="en-US" smtClean="0"/>
              <a:t>9/8/2020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7D8C34-701E-4307-BF2A-1CC440E5107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A6507F-387B-4B39-AE58-E6CD7EA07AB7}" type="datetimeFigureOut">
              <a:rPr lang="en-US" smtClean="0"/>
              <a:t>9/8/2020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47D8C34-701E-4307-BF2A-1CC440E5107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A6507F-387B-4B39-AE58-E6CD7EA07AB7}" type="datetimeFigureOut">
              <a:rPr lang="en-US" smtClean="0"/>
              <a:t>9/8/2020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7D8C34-701E-4307-BF2A-1CC440E5107F}" type="slidenum">
              <a:rPr lang="en-US" smtClean="0"/>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56A6507F-387B-4B39-AE58-E6CD7EA07AB7}" type="datetimeFigureOut">
              <a:rPr lang="en-US" smtClean="0"/>
              <a:t>9/8/2020</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47D8C34-701E-4307-BF2A-1CC440E5107F}"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A6507F-387B-4B39-AE58-E6CD7EA07AB7}" type="datetimeFigureOut">
              <a:rPr lang="en-US" smtClean="0"/>
              <a:t>9/8/2020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7D8C34-701E-4307-BF2A-1CC440E5107F}"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A6507F-387B-4B39-AE58-E6CD7EA07AB7}" type="datetimeFigureOut">
              <a:rPr lang="en-US" smtClean="0"/>
              <a:t>9/8/2020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7D8C34-701E-4307-BF2A-1CC440E5107F}"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6A6507F-387B-4B39-AE58-E6CD7EA07AB7}" type="datetimeFigureOut">
              <a:rPr lang="en-US" smtClean="0"/>
              <a:t>9/8/2020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7D8C34-701E-4307-BF2A-1CC440E5107F}" type="slidenum">
              <a:rPr lang="en-US" smtClean="0"/>
              <a:t>‹#›</a:t>
            </a:fld>
            <a:endParaRPr lang="en-US" dirty="0"/>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56A6507F-387B-4B39-AE58-E6CD7EA07AB7}" type="datetimeFigureOut">
              <a:rPr lang="en-US" smtClean="0"/>
              <a:t>9/8/2020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7D8C34-701E-4307-BF2A-1CC440E5107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A6507F-387B-4B39-AE58-E6CD7EA07AB7}" type="datetimeFigureOut">
              <a:rPr lang="en-US" smtClean="0"/>
              <a:t>9/8/2020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47D8C34-701E-4307-BF2A-1CC440E5107F}"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A6507F-387B-4B39-AE58-E6CD7EA07AB7}" type="datetimeFigureOut">
              <a:rPr lang="en-US" smtClean="0"/>
              <a:t>9/8/2020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7D8C34-701E-4307-BF2A-1CC440E5107F}"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6A6507F-387B-4B39-AE58-E6CD7EA07AB7}" type="datetimeFigureOut">
              <a:rPr lang="en-US" smtClean="0"/>
              <a:t>9/8/2020</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47D8C34-701E-4307-BF2A-1CC440E5107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ID-20-003</a:t>
            </a:r>
          </a:p>
          <a:p>
            <a:r>
              <a:rPr lang="en-US" dirty="0"/>
              <a:t>Nina Ruiz</a:t>
            </a:r>
          </a:p>
          <a:p>
            <a:r>
              <a:rPr lang="en-US" dirty="0"/>
              <a:t>Jeff Rice</a:t>
            </a:r>
          </a:p>
        </p:txBody>
      </p:sp>
      <p:sp>
        <p:nvSpPr>
          <p:cNvPr id="2" name="Title 1"/>
          <p:cNvSpPr>
            <a:spLocks noGrp="1"/>
          </p:cNvSpPr>
          <p:nvPr>
            <p:ph type="title"/>
          </p:nvPr>
        </p:nvSpPr>
        <p:spPr/>
        <p:txBody>
          <a:bodyPr/>
          <a:lstStyle/>
          <a:p>
            <a:r>
              <a:rPr lang="en-US" dirty="0"/>
              <a:t>Mayberry 1-8</a:t>
            </a:r>
          </a:p>
        </p:txBody>
      </p:sp>
    </p:spTree>
    <p:extLst>
      <p:ext uri="{BB962C8B-B14F-4D97-AF65-F5344CB8AC3E}">
        <p14:creationId xmlns:p14="http://schemas.microsoft.com/office/powerpoint/2010/main" val="3321874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Standard staff report template</a:t>
            </a:r>
          </a:p>
          <a:p>
            <a:r>
              <a:rPr lang="en-US" altLang="en-US" dirty="0"/>
              <a:t>June 25, 2007 County Special District Policies attached</a:t>
            </a:r>
          </a:p>
          <a:p>
            <a:r>
              <a:rPr lang="en-US" altLang="en-US" dirty="0"/>
              <a:t>Complete Service Plan provided as supplemental attachment</a:t>
            </a:r>
          </a:p>
          <a:p>
            <a:r>
              <a:rPr lang="en-US" altLang="en-US" dirty="0"/>
              <a:t>Plan follows Model Service Plan as adopted by BoCC on 6/25/2007</a:t>
            </a:r>
          </a:p>
          <a:p>
            <a:endParaRPr lang="en-US" dirty="0"/>
          </a:p>
        </p:txBody>
      </p:sp>
      <p:sp>
        <p:nvSpPr>
          <p:cNvPr id="3" name="Title 2"/>
          <p:cNvSpPr>
            <a:spLocks noGrp="1"/>
          </p:cNvSpPr>
          <p:nvPr>
            <p:ph type="title"/>
          </p:nvPr>
        </p:nvSpPr>
        <p:spPr/>
        <p:txBody>
          <a:bodyPr/>
          <a:lstStyle/>
          <a:p>
            <a:r>
              <a:rPr lang="en-US" dirty="0"/>
              <a:t>Staff Report </a:t>
            </a:r>
          </a:p>
        </p:txBody>
      </p:sp>
    </p:spTree>
    <p:extLst>
      <p:ext uri="{BB962C8B-B14F-4D97-AF65-F5344CB8AC3E}">
        <p14:creationId xmlns:p14="http://schemas.microsoft.com/office/powerpoint/2010/main" val="1186023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719262"/>
            <a:ext cx="6319574" cy="4910137"/>
          </a:xfrm>
        </p:spPr>
      </p:pic>
      <p:sp>
        <p:nvSpPr>
          <p:cNvPr id="3" name="Title 2"/>
          <p:cNvSpPr>
            <a:spLocks noGrp="1"/>
          </p:cNvSpPr>
          <p:nvPr>
            <p:ph type="title"/>
          </p:nvPr>
        </p:nvSpPr>
        <p:spPr/>
        <p:txBody>
          <a:bodyPr/>
          <a:lstStyle/>
          <a:p>
            <a:r>
              <a:rPr lang="en-US" dirty="0"/>
              <a:t>Vicinity</a:t>
            </a:r>
          </a:p>
        </p:txBody>
      </p:sp>
    </p:spTree>
    <p:extLst>
      <p:ext uri="{BB962C8B-B14F-4D97-AF65-F5344CB8AC3E}">
        <p14:creationId xmlns:p14="http://schemas.microsoft.com/office/powerpoint/2010/main" val="3090577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3200401" cy="4407408"/>
          </a:xfrm>
        </p:spPr>
        <p:txBody>
          <a:bodyPr/>
          <a:lstStyle/>
          <a:p>
            <a:r>
              <a:rPr lang="en-US" dirty="0"/>
              <a:t>Ellicott Town Center 5/11/06</a:t>
            </a:r>
          </a:p>
          <a:p>
            <a:r>
              <a:rPr lang="en-US" dirty="0"/>
              <a:t>Ellicott Town Center Metro Approved 6/29/06 (60 mills)</a:t>
            </a:r>
          </a:p>
          <a:p>
            <a:r>
              <a:rPr lang="en-US" dirty="0"/>
              <a:t>Amendment to District 7/23/19 (60 mills)(2 Districts)</a:t>
            </a:r>
          </a:p>
        </p:txBody>
      </p:sp>
      <p:sp>
        <p:nvSpPr>
          <p:cNvPr id="3" name="Title 2"/>
          <p:cNvSpPr>
            <a:spLocks noGrp="1"/>
          </p:cNvSpPr>
          <p:nvPr>
            <p:ph type="title"/>
          </p:nvPr>
        </p:nvSpPr>
        <p:spPr/>
        <p:txBody>
          <a:bodyPr/>
          <a:lstStyle/>
          <a:p>
            <a:r>
              <a:rPr lang="en-US" dirty="0"/>
              <a:t>Background</a:t>
            </a:r>
          </a:p>
        </p:txBody>
      </p:sp>
      <p:pic>
        <p:nvPicPr>
          <p:cNvPr id="4" name="Picture 3"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1752600"/>
            <a:ext cx="5054407" cy="4805504"/>
          </a:xfrm>
          <a:prstGeom prst="rect">
            <a:avLst/>
          </a:prstGeom>
        </p:spPr>
      </p:pic>
    </p:spTree>
    <p:extLst>
      <p:ext uri="{BB962C8B-B14F-4D97-AF65-F5344CB8AC3E}">
        <p14:creationId xmlns:p14="http://schemas.microsoft.com/office/powerpoint/2010/main" val="2678625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Design, construction, financing, maintenance, and ownership of water and wastewater lines; </a:t>
            </a:r>
          </a:p>
          <a:p>
            <a:r>
              <a:rPr lang="en-US" dirty="0"/>
              <a:t>Street improvements and safety protection; </a:t>
            </a:r>
          </a:p>
          <a:p>
            <a:r>
              <a:rPr lang="en-US" dirty="0"/>
              <a:t>Transportation; </a:t>
            </a:r>
          </a:p>
          <a:p>
            <a:r>
              <a:rPr lang="en-US" dirty="0"/>
              <a:t>Design, construction, financing, and maintenance of drainage facilities;</a:t>
            </a:r>
          </a:p>
          <a:p>
            <a:r>
              <a:rPr lang="en-US" dirty="0"/>
              <a:t>Design, acquisition, construction, and maintenance of recreation facilities; </a:t>
            </a:r>
          </a:p>
          <a:p>
            <a:r>
              <a:rPr lang="en-US" dirty="0"/>
              <a:t>Mosquito control;  </a:t>
            </a:r>
          </a:p>
          <a:p>
            <a:r>
              <a:rPr lang="en-US" dirty="0"/>
              <a:t>Covenant enforcement, and </a:t>
            </a:r>
          </a:p>
          <a:p>
            <a:r>
              <a:rPr lang="en-US" dirty="0"/>
              <a:t>Television relay and translation</a:t>
            </a:r>
          </a:p>
        </p:txBody>
      </p:sp>
      <p:sp>
        <p:nvSpPr>
          <p:cNvPr id="3" name="Title 2"/>
          <p:cNvSpPr>
            <a:spLocks noGrp="1"/>
          </p:cNvSpPr>
          <p:nvPr>
            <p:ph type="title"/>
          </p:nvPr>
        </p:nvSpPr>
        <p:spPr/>
        <p:txBody>
          <a:bodyPr/>
          <a:lstStyle/>
          <a:p>
            <a:r>
              <a:rPr lang="en-US" dirty="0"/>
              <a:t>Purposes of the districts</a:t>
            </a:r>
          </a:p>
        </p:txBody>
      </p:sp>
    </p:spTree>
    <p:extLst>
      <p:ext uri="{BB962C8B-B14F-4D97-AF65-F5344CB8AC3E}">
        <p14:creationId xmlns:p14="http://schemas.microsoft.com/office/powerpoint/2010/main" val="1720270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19070"/>
            <a:ext cx="8839199" cy="4910329"/>
          </a:xfrm>
        </p:spPr>
        <p:txBody>
          <a:bodyPr vert="horz" lIns="91440" tIns="45720" rIns="91440" bIns="45720" rtlCol="0" anchor="t">
            <a:normAutofit/>
          </a:bodyPr>
          <a:lstStyle/>
          <a:p>
            <a:pPr marL="45720" indent="0">
              <a:buNone/>
            </a:pPr>
            <a:r>
              <a:rPr lang="en-US" dirty="0"/>
              <a:t>District 1, 3, 4, 5, 6, 7</a:t>
            </a:r>
          </a:p>
          <a:p>
            <a:r>
              <a:rPr lang="en-US" dirty="0"/>
              <a:t>50 Mills for debt service</a:t>
            </a:r>
          </a:p>
          <a:p>
            <a:r>
              <a:rPr lang="en-US" dirty="0"/>
              <a:t>10 Mill for operations</a:t>
            </a:r>
          </a:p>
          <a:p>
            <a:r>
              <a:rPr lang="en-US" dirty="0"/>
              <a:t>5 Mills for covenant enforcement </a:t>
            </a:r>
          </a:p>
          <a:p>
            <a:pPr marL="45720" indent="0">
              <a:buNone/>
            </a:pPr>
            <a:r>
              <a:rPr lang="en-US" dirty="0"/>
              <a:t>Maximum combined 65 Mills</a:t>
            </a:r>
          </a:p>
          <a:p>
            <a:endParaRPr lang="en-US" dirty="0"/>
          </a:p>
          <a:p>
            <a:pPr marL="45720" indent="0">
              <a:buNone/>
            </a:pPr>
            <a:r>
              <a:rPr lang="en-US" dirty="0"/>
              <a:t>District 2, 8</a:t>
            </a:r>
          </a:p>
          <a:p>
            <a:r>
              <a:rPr lang="en-US" dirty="0"/>
              <a:t>25 Mills for debt service</a:t>
            </a:r>
          </a:p>
          <a:p>
            <a:r>
              <a:rPr lang="en-US" dirty="0"/>
              <a:t>10 Mill for operations</a:t>
            </a:r>
          </a:p>
          <a:p>
            <a:r>
              <a:rPr lang="en-US" dirty="0"/>
              <a:t>5 Mills for covenant enforcement </a:t>
            </a:r>
          </a:p>
          <a:p>
            <a:pPr marL="45720" indent="0">
              <a:buNone/>
            </a:pPr>
            <a:r>
              <a:rPr lang="en-US" dirty="0"/>
              <a:t>Maximum combined 40 Mills</a:t>
            </a:r>
          </a:p>
          <a:p>
            <a:endParaRPr lang="en-US" dirty="0"/>
          </a:p>
          <a:p>
            <a:r>
              <a:rPr lang="en-US" dirty="0"/>
              <a:t>$178,420,000 authorized debt</a:t>
            </a:r>
          </a:p>
        </p:txBody>
      </p:sp>
      <p:sp>
        <p:nvSpPr>
          <p:cNvPr id="3" name="Title 2"/>
          <p:cNvSpPr>
            <a:spLocks noGrp="1"/>
          </p:cNvSpPr>
          <p:nvPr>
            <p:ph type="title"/>
          </p:nvPr>
        </p:nvSpPr>
        <p:spPr/>
        <p:txBody>
          <a:bodyPr/>
          <a:lstStyle/>
          <a:p>
            <a:r>
              <a:rPr lang="en-US" dirty="0"/>
              <a:t>Mill Levy and bonding</a:t>
            </a:r>
          </a:p>
        </p:txBody>
      </p:sp>
    </p:spTree>
    <p:extLst>
      <p:ext uri="{BB962C8B-B14F-4D97-AF65-F5344CB8AC3E}">
        <p14:creationId xmlns:p14="http://schemas.microsoft.com/office/powerpoint/2010/main" val="2411804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El Paso County					7.738</a:t>
            </a:r>
          </a:p>
          <a:p>
            <a:r>
              <a:rPr lang="en-US" dirty="0"/>
              <a:t>El Paso County Road and Bridge			.330</a:t>
            </a:r>
          </a:p>
          <a:p>
            <a:r>
              <a:rPr lang="en-US" dirty="0"/>
              <a:t>School District No. 22				31.863</a:t>
            </a:r>
          </a:p>
          <a:p>
            <a:r>
              <a:rPr lang="en-US" dirty="0"/>
              <a:t>Pikes Peak Library District				4.000	</a:t>
            </a:r>
          </a:p>
          <a:p>
            <a:r>
              <a:rPr lang="en-US" dirty="0"/>
              <a:t>Ellicott Fire Protection District			9.451</a:t>
            </a:r>
          </a:p>
          <a:p>
            <a:r>
              <a:rPr lang="en-US" dirty="0"/>
              <a:t>Upper Black Squirrel Creek Ground Water	1.082</a:t>
            </a:r>
          </a:p>
          <a:p>
            <a:pPr marL="45720" indent="0">
              <a:buNone/>
            </a:pPr>
            <a:r>
              <a:rPr lang="en-US" dirty="0"/>
              <a:t>TOTAL:							54.460</a:t>
            </a:r>
          </a:p>
          <a:p>
            <a:pPr marL="45720" indent="0">
              <a:buNone/>
            </a:pPr>
            <a:endParaRPr lang="en-US" dirty="0"/>
          </a:p>
          <a:p>
            <a:pPr marL="45720" indent="0">
              <a:buNone/>
            </a:pPr>
            <a:r>
              <a:rPr lang="en-US" dirty="0"/>
              <a:t>DISTRICT 1, 3, 4, 5, 6, 7 TOTAL:			119.46</a:t>
            </a:r>
          </a:p>
          <a:p>
            <a:pPr marL="45720" indent="0">
              <a:buNone/>
            </a:pPr>
            <a:endParaRPr lang="en-US" dirty="0"/>
          </a:p>
          <a:p>
            <a:pPr marL="45720" indent="0">
              <a:buNone/>
            </a:pPr>
            <a:r>
              <a:rPr lang="en-US" dirty="0"/>
              <a:t>DISTRICT 2, 8 TOTAL:					94.46</a:t>
            </a:r>
          </a:p>
        </p:txBody>
      </p:sp>
      <p:sp>
        <p:nvSpPr>
          <p:cNvPr id="3" name="Title 2"/>
          <p:cNvSpPr>
            <a:spLocks noGrp="1"/>
          </p:cNvSpPr>
          <p:nvPr>
            <p:ph type="title"/>
          </p:nvPr>
        </p:nvSpPr>
        <p:spPr/>
        <p:txBody>
          <a:bodyPr/>
          <a:lstStyle/>
          <a:p>
            <a:r>
              <a:rPr lang="en-US" dirty="0"/>
              <a:t>Existing Mill Levies</a:t>
            </a:r>
          </a:p>
        </p:txBody>
      </p:sp>
    </p:spTree>
    <p:extLst>
      <p:ext uri="{BB962C8B-B14F-4D97-AF65-F5344CB8AC3E}">
        <p14:creationId xmlns:p14="http://schemas.microsoft.com/office/powerpoint/2010/main" val="3239570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Standard Disclosure will be required</a:t>
            </a:r>
          </a:p>
          <a:p>
            <a:pPr lvl="1"/>
            <a:r>
              <a:rPr lang="en-US" altLang="en-US" dirty="0"/>
              <a:t>Exhibit to service plan</a:t>
            </a:r>
          </a:p>
          <a:p>
            <a:pPr lvl="1"/>
            <a:r>
              <a:rPr lang="en-US" altLang="en-US" dirty="0"/>
              <a:t>Will be required with subsequent plats</a:t>
            </a:r>
          </a:p>
          <a:p>
            <a:pPr lvl="1"/>
            <a:r>
              <a:rPr lang="en-US" altLang="en-US" dirty="0"/>
              <a:t>Updates required annually thereafter</a:t>
            </a:r>
          </a:p>
          <a:p>
            <a:pPr lvl="2"/>
            <a:r>
              <a:rPr lang="en-US" altLang="en-US" dirty="0"/>
              <a:t>To be posted on County web site</a:t>
            </a:r>
          </a:p>
          <a:p>
            <a:endParaRPr lang="en-US" dirty="0"/>
          </a:p>
        </p:txBody>
      </p:sp>
      <p:sp>
        <p:nvSpPr>
          <p:cNvPr id="3" name="Title 2"/>
          <p:cNvSpPr>
            <a:spLocks noGrp="1"/>
          </p:cNvSpPr>
          <p:nvPr>
            <p:ph type="title"/>
          </p:nvPr>
        </p:nvSpPr>
        <p:spPr/>
        <p:txBody>
          <a:bodyPr/>
          <a:lstStyle/>
          <a:p>
            <a:r>
              <a:rPr lang="en-US" dirty="0"/>
              <a:t>Disclosure </a:t>
            </a:r>
          </a:p>
        </p:txBody>
      </p:sp>
    </p:spTree>
    <p:extLst>
      <p:ext uri="{BB962C8B-B14F-4D97-AF65-F5344CB8AC3E}">
        <p14:creationId xmlns:p14="http://schemas.microsoft.com/office/powerpoint/2010/main" val="1265178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Financial Plan</a:t>
            </a:r>
          </a:p>
          <a:p>
            <a:r>
              <a:rPr lang="en-US" dirty="0"/>
              <a:t>150 houses/year</a:t>
            </a:r>
          </a:p>
          <a:p>
            <a:r>
              <a:rPr lang="en-US" dirty="0"/>
              <a:t>Based upon military growth</a:t>
            </a:r>
          </a:p>
          <a:p>
            <a:r>
              <a:rPr lang="en-US" dirty="0"/>
              <a:t>Commercial is dependent upon residential growth</a:t>
            </a:r>
          </a:p>
          <a:p>
            <a:endParaRPr lang="en-US" dirty="0"/>
          </a:p>
          <a:p>
            <a:r>
              <a:rPr lang="en-US" dirty="0"/>
              <a:t>Concern with inability to service debt</a:t>
            </a:r>
          </a:p>
        </p:txBody>
      </p:sp>
      <p:sp>
        <p:nvSpPr>
          <p:cNvPr id="3" name="Title 2"/>
          <p:cNvSpPr>
            <a:spLocks noGrp="1"/>
          </p:cNvSpPr>
          <p:nvPr>
            <p:ph type="title"/>
          </p:nvPr>
        </p:nvSpPr>
        <p:spPr/>
        <p:txBody>
          <a:bodyPr/>
          <a:lstStyle/>
          <a:p>
            <a:r>
              <a:rPr lang="en-US" dirty="0"/>
              <a:t>Staff Analysis and Issues</a:t>
            </a:r>
          </a:p>
        </p:txBody>
      </p:sp>
    </p:spTree>
    <p:extLst>
      <p:ext uri="{BB962C8B-B14F-4D97-AF65-F5344CB8AC3E}">
        <p14:creationId xmlns:p14="http://schemas.microsoft.com/office/powerpoint/2010/main" val="1679656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Standard conditions</a:t>
            </a:r>
          </a:p>
          <a:p>
            <a:endParaRPr lang="en-US" dirty="0"/>
          </a:p>
          <a:p>
            <a:r>
              <a:rPr lang="en-US" dirty="0"/>
              <a:t>The Districts shall not be authorized to issue debt until and unless a final plat for property included within the Districts has been filed in the records of the El Paso County Clerk and Recorder’s Office. </a:t>
            </a:r>
          </a:p>
        </p:txBody>
      </p:sp>
      <p:sp>
        <p:nvSpPr>
          <p:cNvPr id="3" name="Title 2"/>
          <p:cNvSpPr>
            <a:spLocks noGrp="1"/>
          </p:cNvSpPr>
          <p:nvPr>
            <p:ph type="title"/>
          </p:nvPr>
        </p:nvSpPr>
        <p:spPr/>
        <p:txBody>
          <a:bodyPr/>
          <a:lstStyle/>
          <a:p>
            <a:r>
              <a:rPr lang="en-US" dirty="0"/>
              <a:t>Recommended Conditions and Notations</a:t>
            </a:r>
          </a:p>
        </p:txBody>
      </p:sp>
    </p:spTree>
    <p:extLst>
      <p:ext uri="{BB962C8B-B14F-4D97-AF65-F5344CB8AC3E}">
        <p14:creationId xmlns:p14="http://schemas.microsoft.com/office/powerpoint/2010/main" val="3221341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9D95B0-F01D-4815-9835-D6FB47A343A8}"/>
              </a:ext>
            </a:extLst>
          </p:cNvPr>
          <p:cNvSpPr>
            <a:spLocks noGrp="1"/>
          </p:cNvSpPr>
          <p:nvPr>
            <p:ph idx="1"/>
          </p:nvPr>
        </p:nvSpPr>
        <p:spPr/>
        <p:txBody>
          <a:bodyPr/>
          <a:lstStyle/>
          <a:p>
            <a:r>
              <a:rPr lang="en-US" dirty="0"/>
              <a:t>If you are watching remotely and have not provided a name and a reliable phone number already, please email that information to: </a:t>
            </a:r>
          </a:p>
          <a:p>
            <a:endParaRPr lang="en-US" dirty="0"/>
          </a:p>
          <a:p>
            <a:pPr marL="45720" indent="0">
              <a:buNone/>
            </a:pPr>
            <a:r>
              <a:rPr lang="en-US" sz="3600" dirty="0"/>
              <a:t>Tracey Garcia at </a:t>
            </a:r>
            <a:r>
              <a:rPr lang="en-US" sz="3600" u="sng" dirty="0"/>
              <a:t>traceygarcia@elpasoco.com</a:t>
            </a:r>
            <a:endParaRPr lang="en-US" sz="3600" dirty="0"/>
          </a:p>
        </p:txBody>
      </p:sp>
      <p:sp>
        <p:nvSpPr>
          <p:cNvPr id="3" name="Title 2">
            <a:extLst>
              <a:ext uri="{FF2B5EF4-FFF2-40B4-BE49-F238E27FC236}">
                <a16:creationId xmlns:a16="http://schemas.microsoft.com/office/drawing/2014/main" id="{61103BE7-76E3-493D-BB1E-8B2B98F77C52}"/>
              </a:ext>
            </a:extLst>
          </p:cNvPr>
          <p:cNvSpPr>
            <a:spLocks noGrp="1"/>
          </p:cNvSpPr>
          <p:nvPr>
            <p:ph type="title"/>
          </p:nvPr>
        </p:nvSpPr>
        <p:spPr/>
        <p:txBody>
          <a:bodyPr/>
          <a:lstStyle/>
          <a:p>
            <a:r>
              <a:rPr lang="en-US" dirty="0"/>
              <a:t>Public input	</a:t>
            </a:r>
          </a:p>
        </p:txBody>
      </p:sp>
    </p:spTree>
    <p:extLst>
      <p:ext uri="{BB962C8B-B14F-4D97-AF65-F5344CB8AC3E}">
        <p14:creationId xmlns:p14="http://schemas.microsoft.com/office/powerpoint/2010/main" val="3692279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9D95B0-F01D-4815-9835-D6FB47A343A8}"/>
              </a:ext>
            </a:extLst>
          </p:cNvPr>
          <p:cNvSpPr>
            <a:spLocks noGrp="1"/>
          </p:cNvSpPr>
          <p:nvPr>
            <p:ph idx="1"/>
          </p:nvPr>
        </p:nvSpPr>
        <p:spPr/>
        <p:txBody>
          <a:bodyPr/>
          <a:lstStyle/>
          <a:p>
            <a:r>
              <a:rPr lang="en-US" dirty="0"/>
              <a:t>If you are watching remotely and have not provided a name and a reliable phone number already, please email that information to: </a:t>
            </a:r>
          </a:p>
          <a:p>
            <a:endParaRPr lang="en-US" dirty="0"/>
          </a:p>
          <a:p>
            <a:pPr marL="45720" indent="0">
              <a:buNone/>
            </a:pPr>
            <a:r>
              <a:rPr lang="en-US" sz="3600" dirty="0"/>
              <a:t>Tracey Garcia at </a:t>
            </a:r>
            <a:r>
              <a:rPr lang="en-US" sz="3600" u="sng" dirty="0"/>
              <a:t>traceygarcia@elpasoco.com</a:t>
            </a:r>
            <a:endParaRPr lang="en-US" sz="3600" dirty="0"/>
          </a:p>
        </p:txBody>
      </p:sp>
      <p:sp>
        <p:nvSpPr>
          <p:cNvPr id="3" name="Title 2">
            <a:extLst>
              <a:ext uri="{FF2B5EF4-FFF2-40B4-BE49-F238E27FC236}">
                <a16:creationId xmlns:a16="http://schemas.microsoft.com/office/drawing/2014/main" id="{61103BE7-76E3-493D-BB1E-8B2B98F77C52}"/>
              </a:ext>
            </a:extLst>
          </p:cNvPr>
          <p:cNvSpPr>
            <a:spLocks noGrp="1"/>
          </p:cNvSpPr>
          <p:nvPr>
            <p:ph type="title"/>
          </p:nvPr>
        </p:nvSpPr>
        <p:spPr/>
        <p:txBody>
          <a:bodyPr/>
          <a:lstStyle/>
          <a:p>
            <a:r>
              <a:rPr lang="en-US" dirty="0"/>
              <a:t>Public input	</a:t>
            </a:r>
          </a:p>
        </p:txBody>
      </p:sp>
    </p:spTree>
    <p:extLst>
      <p:ext uri="{BB962C8B-B14F-4D97-AF65-F5344CB8AC3E}">
        <p14:creationId xmlns:p14="http://schemas.microsoft.com/office/powerpoint/2010/main" val="1682306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045FE2-D3CA-4357-BB83-993288CF31BF}"/>
              </a:ext>
            </a:extLst>
          </p:cNvPr>
          <p:cNvSpPr>
            <a:spLocks noGrp="1"/>
          </p:cNvSpPr>
          <p:nvPr>
            <p:ph idx="1"/>
          </p:nvPr>
        </p:nvSpPr>
        <p:spPr>
          <a:xfrm>
            <a:off x="380999" y="1719070"/>
            <a:ext cx="8407893" cy="4910329"/>
          </a:xfrm>
        </p:spPr>
        <p:txBody>
          <a:bodyPr>
            <a:normAutofit fontScale="92500" lnSpcReduction="10000"/>
          </a:bodyPr>
          <a:lstStyle/>
          <a:p>
            <a:r>
              <a:rPr lang="en-US" dirty="0"/>
              <a:t>Review criteria</a:t>
            </a:r>
          </a:p>
          <a:p>
            <a:r>
              <a:rPr lang="en-US" dirty="0"/>
              <a:t>Applicant presentation</a:t>
            </a:r>
          </a:p>
          <a:p>
            <a:r>
              <a:rPr lang="en-US" dirty="0"/>
              <a:t>Staff presentation</a:t>
            </a:r>
          </a:p>
          <a:p>
            <a:r>
              <a:rPr lang="en-US" dirty="0"/>
              <a:t>Break to call in members of public</a:t>
            </a:r>
          </a:p>
          <a:p>
            <a:r>
              <a:rPr lang="en-US" dirty="0"/>
              <a:t>Public testimony (allow time between each person to call in the next person)</a:t>
            </a:r>
          </a:p>
          <a:p>
            <a:r>
              <a:rPr lang="en-US" dirty="0"/>
              <a:t>Break to ensure all members of the public have had an opportunity to speak. </a:t>
            </a:r>
          </a:p>
          <a:p>
            <a:r>
              <a:rPr lang="en-US" dirty="0"/>
              <a:t>Applicant rebuttal</a:t>
            </a:r>
          </a:p>
          <a:p>
            <a:r>
              <a:rPr lang="en-US" dirty="0"/>
              <a:t>Discussion and decision </a:t>
            </a:r>
          </a:p>
          <a:p>
            <a:endParaRPr lang="en-US" dirty="0"/>
          </a:p>
          <a:p>
            <a:endParaRPr lang="en-US" dirty="0"/>
          </a:p>
          <a:p>
            <a:r>
              <a:rPr lang="en-US" dirty="0"/>
              <a:t>If you are watching remotely and have not provided a name and a reliable phone number already, please email that information to Tracey Garcia at </a:t>
            </a:r>
            <a:r>
              <a:rPr lang="en-US" u="sng" dirty="0"/>
              <a:t>traceygarcia@elpasoco.com</a:t>
            </a:r>
            <a:r>
              <a:rPr lang="en-US" dirty="0"/>
              <a:t> at this time.</a:t>
            </a:r>
          </a:p>
          <a:p>
            <a:endParaRPr lang="en-US" dirty="0"/>
          </a:p>
        </p:txBody>
      </p:sp>
      <p:sp>
        <p:nvSpPr>
          <p:cNvPr id="3" name="Title 2">
            <a:extLst>
              <a:ext uri="{FF2B5EF4-FFF2-40B4-BE49-F238E27FC236}">
                <a16:creationId xmlns:a16="http://schemas.microsoft.com/office/drawing/2014/main" id="{3BC32449-E110-4DA1-AF28-AB13B192673E}"/>
              </a:ext>
            </a:extLst>
          </p:cNvPr>
          <p:cNvSpPr>
            <a:spLocks noGrp="1"/>
          </p:cNvSpPr>
          <p:nvPr>
            <p:ph type="title"/>
          </p:nvPr>
        </p:nvSpPr>
        <p:spPr/>
        <p:txBody>
          <a:bodyPr/>
          <a:lstStyle/>
          <a:p>
            <a:r>
              <a:rPr lang="en-US" dirty="0"/>
              <a:t>Overview of Process</a:t>
            </a:r>
          </a:p>
        </p:txBody>
      </p:sp>
    </p:spTree>
    <p:extLst>
      <p:ext uri="{BB962C8B-B14F-4D97-AF65-F5344CB8AC3E}">
        <p14:creationId xmlns:p14="http://schemas.microsoft.com/office/powerpoint/2010/main" val="2035756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a:t>Questions?</a:t>
            </a:r>
          </a:p>
        </p:txBody>
      </p:sp>
      <p:pic>
        <p:nvPicPr>
          <p:cNvPr id="4" name="Content Placeholder 3" descr="Screen Clipping">
            <a:extLst>
              <a:ext uri="{FF2B5EF4-FFF2-40B4-BE49-F238E27FC236}">
                <a16:creationId xmlns:a16="http://schemas.microsoft.com/office/drawing/2014/main" id="{3B693C0E-87AC-4258-B0D8-7680F69B7A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719262"/>
            <a:ext cx="6319574" cy="4910137"/>
          </a:xfrm>
          <a:prstGeom prst="rect">
            <a:avLst/>
          </a:prstGeom>
        </p:spPr>
      </p:pic>
    </p:spTree>
    <p:extLst>
      <p:ext uri="{BB962C8B-B14F-4D97-AF65-F5344CB8AC3E}">
        <p14:creationId xmlns:p14="http://schemas.microsoft.com/office/powerpoint/2010/main" val="3861707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045FE2-D3CA-4357-BB83-993288CF31BF}"/>
              </a:ext>
            </a:extLst>
          </p:cNvPr>
          <p:cNvSpPr>
            <a:spLocks noGrp="1"/>
          </p:cNvSpPr>
          <p:nvPr>
            <p:ph idx="1"/>
          </p:nvPr>
        </p:nvSpPr>
        <p:spPr>
          <a:xfrm>
            <a:off x="380999" y="1719070"/>
            <a:ext cx="8407893" cy="4910329"/>
          </a:xfrm>
        </p:spPr>
        <p:txBody>
          <a:bodyPr>
            <a:normAutofit fontScale="92500" lnSpcReduction="10000"/>
          </a:bodyPr>
          <a:lstStyle/>
          <a:p>
            <a:r>
              <a:rPr lang="en-US" dirty="0"/>
              <a:t>Review criteria</a:t>
            </a:r>
          </a:p>
          <a:p>
            <a:r>
              <a:rPr lang="en-US" dirty="0"/>
              <a:t>Applicant presentation</a:t>
            </a:r>
          </a:p>
          <a:p>
            <a:r>
              <a:rPr lang="en-US" dirty="0"/>
              <a:t>Staff presentation</a:t>
            </a:r>
          </a:p>
          <a:p>
            <a:r>
              <a:rPr lang="en-US" dirty="0"/>
              <a:t>Break to call in members of public</a:t>
            </a:r>
          </a:p>
          <a:p>
            <a:r>
              <a:rPr lang="en-US" dirty="0"/>
              <a:t>Public testimony (allow time between each person to call in the next person)</a:t>
            </a:r>
          </a:p>
          <a:p>
            <a:r>
              <a:rPr lang="en-US" dirty="0"/>
              <a:t>Break to ensure all members of the public have had an opportunity to speak. </a:t>
            </a:r>
          </a:p>
          <a:p>
            <a:r>
              <a:rPr lang="en-US" dirty="0"/>
              <a:t>Applicant rebuttal</a:t>
            </a:r>
          </a:p>
          <a:p>
            <a:r>
              <a:rPr lang="en-US" dirty="0"/>
              <a:t>Discussion and decision </a:t>
            </a:r>
          </a:p>
          <a:p>
            <a:endParaRPr lang="en-US" dirty="0"/>
          </a:p>
          <a:p>
            <a:endParaRPr lang="en-US" dirty="0"/>
          </a:p>
          <a:p>
            <a:r>
              <a:rPr lang="en-US" dirty="0"/>
              <a:t>If you are watching remotely and have not provided a name and a reliable phone number already, please email that information to Tracey Garcia at </a:t>
            </a:r>
            <a:r>
              <a:rPr lang="en-US" u="sng" dirty="0"/>
              <a:t>traceygarcia@elpasoco.com</a:t>
            </a:r>
            <a:r>
              <a:rPr lang="en-US" dirty="0"/>
              <a:t> at this time.</a:t>
            </a:r>
          </a:p>
          <a:p>
            <a:endParaRPr lang="en-US" dirty="0"/>
          </a:p>
        </p:txBody>
      </p:sp>
      <p:sp>
        <p:nvSpPr>
          <p:cNvPr id="3" name="Title 2">
            <a:extLst>
              <a:ext uri="{FF2B5EF4-FFF2-40B4-BE49-F238E27FC236}">
                <a16:creationId xmlns:a16="http://schemas.microsoft.com/office/drawing/2014/main" id="{3BC32449-E110-4DA1-AF28-AB13B192673E}"/>
              </a:ext>
            </a:extLst>
          </p:cNvPr>
          <p:cNvSpPr>
            <a:spLocks noGrp="1"/>
          </p:cNvSpPr>
          <p:nvPr>
            <p:ph type="title"/>
          </p:nvPr>
        </p:nvSpPr>
        <p:spPr/>
        <p:txBody>
          <a:bodyPr/>
          <a:lstStyle/>
          <a:p>
            <a:r>
              <a:rPr lang="en-US" dirty="0"/>
              <a:t>Overview of Process</a:t>
            </a:r>
          </a:p>
        </p:txBody>
      </p:sp>
    </p:spTree>
    <p:extLst>
      <p:ext uri="{BB962C8B-B14F-4D97-AF65-F5344CB8AC3E}">
        <p14:creationId xmlns:p14="http://schemas.microsoft.com/office/powerpoint/2010/main" val="749448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5F1F58-AFCF-44E7-9A87-F517058679B1}"/>
              </a:ext>
            </a:extLst>
          </p:cNvPr>
          <p:cNvSpPr>
            <a:spLocks noGrp="1"/>
          </p:cNvSpPr>
          <p:nvPr>
            <p:ph idx="1"/>
          </p:nvPr>
        </p:nvSpPr>
        <p:spPr>
          <a:xfrm>
            <a:off x="380999" y="1719071"/>
            <a:ext cx="4133387" cy="4407408"/>
          </a:xfrm>
        </p:spPr>
        <p:txBody>
          <a:bodyPr vert="horz" lIns="91440" tIns="45720" rIns="91440" bIns="45720" rtlCol="0" anchor="t">
            <a:normAutofit/>
          </a:bodyPr>
          <a:lstStyle/>
          <a:p>
            <a:r>
              <a:rPr lang="en-US" dirty="0"/>
              <a:t>September 3, 2020</a:t>
            </a:r>
          </a:p>
          <a:p>
            <a:pPr lvl="1"/>
            <a:r>
              <a:rPr lang="en-US" spc="150"/>
              <a:t>Consent Item </a:t>
            </a:r>
          </a:p>
          <a:p>
            <a:pPr lvl="1"/>
            <a:endParaRPr lang="en-US" spc="150" dirty="0"/>
          </a:p>
          <a:p>
            <a:pPr>
              <a:buFont typeface="Wingdings 2" pitchFamily="2" charset="2"/>
              <a:buChar char=""/>
            </a:pPr>
            <a:r>
              <a:rPr lang="en-US" dirty="0">
                <a:ea typeface="+mn-lt"/>
                <a:cs typeface="+mn-lt"/>
              </a:rPr>
              <a:t>Regular </a:t>
            </a:r>
            <a:r>
              <a:rPr lang="en-US" dirty="0" err="1">
                <a:ea typeface="+mn-lt"/>
                <a:cs typeface="+mn-lt"/>
              </a:rPr>
              <a:t>BoCC</a:t>
            </a:r>
          </a:p>
          <a:p>
            <a:pPr lvl="1"/>
            <a:r>
              <a:rPr lang="en-US" dirty="0"/>
              <a:t>PC and </a:t>
            </a:r>
            <a:r>
              <a:rPr lang="en-US" dirty="0" err="1"/>
              <a:t>BoCC</a:t>
            </a:r>
            <a:r>
              <a:rPr lang="en-US" dirty="0"/>
              <a:t> hearing 1 business day apart </a:t>
            </a:r>
          </a:p>
          <a:p>
            <a:pPr lvl="1"/>
            <a:r>
              <a:rPr lang="en-US" dirty="0"/>
              <a:t>Maximum Debt should be $178,420,000 vs. $164,240,000 for the "Gillespie Inclusion" </a:t>
            </a:r>
          </a:p>
          <a:p>
            <a:pPr lvl="1"/>
            <a:r>
              <a:rPr lang="en-US" dirty="0"/>
              <a:t>Purpose of Amendment: Phasing </a:t>
            </a:r>
          </a:p>
          <a:p>
            <a:pPr lvl="1"/>
            <a:endParaRPr lang="en-US" spc="150" dirty="0"/>
          </a:p>
          <a:p>
            <a:pPr lvl="1"/>
            <a:endParaRPr lang="en-US" spc="150" dirty="0"/>
          </a:p>
          <a:p>
            <a:pPr lvl="1"/>
            <a:endParaRPr lang="en-US" spc="150" dirty="0"/>
          </a:p>
        </p:txBody>
      </p:sp>
      <p:sp>
        <p:nvSpPr>
          <p:cNvPr id="3" name="Title 2">
            <a:extLst>
              <a:ext uri="{FF2B5EF4-FFF2-40B4-BE49-F238E27FC236}">
                <a16:creationId xmlns:a16="http://schemas.microsoft.com/office/drawing/2014/main" id="{75426B8D-94C4-465B-B8BC-D5D24088CB7D}"/>
              </a:ext>
            </a:extLst>
          </p:cNvPr>
          <p:cNvSpPr>
            <a:spLocks noGrp="1"/>
          </p:cNvSpPr>
          <p:nvPr>
            <p:ph type="title"/>
          </p:nvPr>
        </p:nvSpPr>
        <p:spPr/>
        <p:txBody>
          <a:bodyPr/>
          <a:lstStyle/>
          <a:p>
            <a:r>
              <a:rPr lang="en-US" dirty="0"/>
              <a:t>Planning Commission &amp; Staff analysis  </a:t>
            </a:r>
          </a:p>
        </p:txBody>
      </p:sp>
      <p:pic>
        <p:nvPicPr>
          <p:cNvPr id="5" name="Picture 5">
            <a:extLst>
              <a:ext uri="{FF2B5EF4-FFF2-40B4-BE49-F238E27FC236}">
                <a16:creationId xmlns:a16="http://schemas.microsoft.com/office/drawing/2014/main" id="{26E6D854-B074-4F36-9D0F-A85FD9BA8E70}"/>
              </a:ext>
            </a:extLst>
          </p:cNvPr>
          <p:cNvPicPr>
            <a:picLocks noChangeAspect="1"/>
          </p:cNvPicPr>
          <p:nvPr/>
        </p:nvPicPr>
        <p:blipFill>
          <a:blip r:embed="rId2"/>
          <a:stretch>
            <a:fillRect/>
          </a:stretch>
        </p:blipFill>
        <p:spPr>
          <a:xfrm>
            <a:off x="4014592" y="2614032"/>
            <a:ext cx="4747364" cy="2783375"/>
          </a:xfrm>
          <a:prstGeom prst="rect">
            <a:avLst/>
          </a:prstGeom>
        </p:spPr>
      </p:pic>
    </p:spTree>
    <p:extLst>
      <p:ext uri="{BB962C8B-B14F-4D97-AF65-F5344CB8AC3E}">
        <p14:creationId xmlns:p14="http://schemas.microsoft.com/office/powerpoint/2010/main" val="3770825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10329"/>
          </a:xfrm>
        </p:spPr>
        <p:txBody>
          <a:bodyPr>
            <a:normAutofit lnSpcReduction="10000"/>
          </a:bodyPr>
          <a:lstStyle/>
          <a:p>
            <a:pPr marL="45720" indent="0">
              <a:buNone/>
            </a:pPr>
            <a:r>
              <a:rPr lang="en-US" dirty="0"/>
              <a:t>The BoCC shall disapprove the draft service plan unless evidence satisfactory to it of each of the following is presented or, in the BoCC </a:t>
            </a:r>
            <a:r>
              <a:rPr lang="en-US" baseline="30000" dirty="0"/>
              <a:t>' </a:t>
            </a:r>
            <a:r>
              <a:rPr lang="en-US" dirty="0"/>
              <a:t>s discretion, the BoCC conditionally approves the draft service plan to cause compliance with these criteria (C.R.S. § 32-1-203(2)): </a:t>
            </a:r>
          </a:p>
          <a:p>
            <a:r>
              <a:rPr lang="en-US" dirty="0"/>
              <a:t>There is sufficient existing and projected need for organized service in the area to be served by the proposed special district; </a:t>
            </a:r>
          </a:p>
          <a:p>
            <a:r>
              <a:rPr lang="en-US" dirty="0"/>
              <a:t>The existing service in the area to be served by the proposed special district is inadequate for present and projected needs; </a:t>
            </a:r>
          </a:p>
          <a:p>
            <a:r>
              <a:rPr lang="en-US" dirty="0"/>
              <a:t>The proposed special district is capable of providing economical and sufficient service to the area within its proposed boundaries; </a:t>
            </a:r>
          </a:p>
          <a:p>
            <a:r>
              <a:rPr lang="en-US" dirty="0"/>
              <a:t>The area to be included in the proposed special district has, or will have, the financial ability to discharge the proposed indebtedness on a reasonable basis. </a:t>
            </a:r>
          </a:p>
          <a:p>
            <a:endParaRPr lang="en-US" dirty="0"/>
          </a:p>
        </p:txBody>
      </p:sp>
      <p:sp>
        <p:nvSpPr>
          <p:cNvPr id="2" name="Title 1"/>
          <p:cNvSpPr>
            <a:spLocks noGrp="1"/>
          </p:cNvSpPr>
          <p:nvPr>
            <p:ph type="title"/>
          </p:nvPr>
        </p:nvSpPr>
        <p:spPr/>
        <p:txBody>
          <a:bodyPr/>
          <a:lstStyle/>
          <a:p>
            <a:r>
              <a:rPr lang="en-US" dirty="0"/>
              <a:t>Mandatory Criteria for Disapproval</a:t>
            </a:r>
          </a:p>
        </p:txBody>
      </p:sp>
    </p:spTree>
    <p:extLst>
      <p:ext uri="{BB962C8B-B14F-4D97-AF65-F5344CB8AC3E}">
        <p14:creationId xmlns:p14="http://schemas.microsoft.com/office/powerpoint/2010/main" val="1761458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86529"/>
          </a:xfrm>
        </p:spPr>
        <p:txBody>
          <a:bodyPr>
            <a:normAutofit fontScale="92500" lnSpcReduction="20000"/>
          </a:bodyPr>
          <a:lstStyle/>
          <a:p>
            <a:pPr marL="45720" indent="0">
              <a:buNone/>
            </a:pPr>
            <a:r>
              <a:rPr lang="en-US" dirty="0"/>
              <a:t>The BoCC may disapprove the draft service plan if evidence of the following, at the BoCC </a:t>
            </a:r>
            <a:r>
              <a:rPr lang="en-US" baseline="30000" dirty="0"/>
              <a:t>' </a:t>
            </a:r>
            <a:r>
              <a:rPr lang="en-US" dirty="0"/>
              <a:t>s discretion, is not presented (C.R.S. § 32-1-203(2.5)): </a:t>
            </a:r>
          </a:p>
          <a:p>
            <a:r>
              <a:rPr lang="en-US" dirty="0"/>
              <a:t>Adequate service is not, or will not be, available to the area through the County or other existing municipal or quasi-municipal corporations, including existing special districts, within a reasonable time and on a comparable basis; </a:t>
            </a:r>
          </a:p>
          <a:p>
            <a:r>
              <a:rPr lang="en-US" dirty="0"/>
              <a:t>The facility and service standards of the proposed special district are compatible with the facility and service standards of each County within which the proposed special district is to be located and each municipality which is an interested party as defined in C.R.S. § 32-1-204 and this Code; </a:t>
            </a:r>
          </a:p>
          <a:p>
            <a:r>
              <a:rPr lang="en-US" dirty="0"/>
              <a:t>The proposal is in substantial compliance with the El Paso County Master Plan; </a:t>
            </a:r>
          </a:p>
          <a:p>
            <a:r>
              <a:rPr lang="en-US" dirty="0"/>
              <a:t>The proposal is in compliance with any duly adopted County regional, or State long-range water quality management plan for the area; or </a:t>
            </a:r>
          </a:p>
          <a:p>
            <a:r>
              <a:rPr lang="en-US" dirty="0"/>
              <a:t>The creation of the proposed special district will be in the best interests of the area proposed to be served. </a:t>
            </a:r>
          </a:p>
          <a:p>
            <a:endParaRPr lang="en-US" dirty="0"/>
          </a:p>
        </p:txBody>
      </p:sp>
      <p:sp>
        <p:nvSpPr>
          <p:cNvPr id="3" name="Title 2"/>
          <p:cNvSpPr>
            <a:spLocks noGrp="1"/>
          </p:cNvSpPr>
          <p:nvPr>
            <p:ph type="title"/>
          </p:nvPr>
        </p:nvSpPr>
        <p:spPr/>
        <p:txBody>
          <a:bodyPr/>
          <a:lstStyle/>
          <a:p>
            <a:r>
              <a:rPr lang="en-US" dirty="0"/>
              <a:t>Discretionary Criteria for Disapproval</a:t>
            </a:r>
          </a:p>
        </p:txBody>
      </p:sp>
    </p:spTree>
    <p:extLst>
      <p:ext uri="{BB962C8B-B14F-4D97-AF65-F5344CB8AC3E}">
        <p14:creationId xmlns:p14="http://schemas.microsoft.com/office/powerpoint/2010/main" val="2104269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Applicant: Colorado Springs Mayberry, LLC</a:t>
            </a:r>
          </a:p>
          <a:p>
            <a:r>
              <a:rPr lang="en-US" dirty="0"/>
              <a:t>Representative: White, Bear, Ankele, Tanaka &amp; Waldron</a:t>
            </a:r>
          </a:p>
        </p:txBody>
      </p:sp>
      <p:sp>
        <p:nvSpPr>
          <p:cNvPr id="3" name="Title 2"/>
          <p:cNvSpPr>
            <a:spLocks noGrp="1"/>
          </p:cNvSpPr>
          <p:nvPr>
            <p:ph type="title"/>
          </p:nvPr>
        </p:nvSpPr>
        <p:spPr/>
        <p:txBody>
          <a:bodyPr/>
          <a:lstStyle/>
          <a:p>
            <a:r>
              <a:rPr lang="en-US" dirty="0"/>
              <a:t>Applicant </a:t>
            </a:r>
          </a:p>
        </p:txBody>
      </p:sp>
    </p:spTree>
    <p:extLst>
      <p:ext uri="{BB962C8B-B14F-4D97-AF65-F5344CB8AC3E}">
        <p14:creationId xmlns:p14="http://schemas.microsoft.com/office/powerpoint/2010/main" val="2489036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9D95B0-F01D-4815-9835-D6FB47A343A8}"/>
              </a:ext>
            </a:extLst>
          </p:cNvPr>
          <p:cNvSpPr>
            <a:spLocks noGrp="1"/>
          </p:cNvSpPr>
          <p:nvPr>
            <p:ph idx="1"/>
          </p:nvPr>
        </p:nvSpPr>
        <p:spPr/>
        <p:txBody>
          <a:bodyPr/>
          <a:lstStyle/>
          <a:p>
            <a:r>
              <a:rPr lang="en-US" dirty="0"/>
              <a:t>If you are watching remotely and have not provided a name and a reliable phone number already, please email that information to: </a:t>
            </a:r>
          </a:p>
          <a:p>
            <a:endParaRPr lang="en-US" dirty="0"/>
          </a:p>
          <a:p>
            <a:pPr marL="45720" indent="0">
              <a:buNone/>
            </a:pPr>
            <a:r>
              <a:rPr lang="en-US" sz="3600" dirty="0"/>
              <a:t>Tracey Garcia at </a:t>
            </a:r>
            <a:r>
              <a:rPr lang="en-US" sz="3600" u="sng" dirty="0"/>
              <a:t>traceygarcia@elpasoco.com</a:t>
            </a:r>
            <a:endParaRPr lang="en-US" sz="3600" dirty="0"/>
          </a:p>
        </p:txBody>
      </p:sp>
      <p:sp>
        <p:nvSpPr>
          <p:cNvPr id="3" name="Title 2">
            <a:extLst>
              <a:ext uri="{FF2B5EF4-FFF2-40B4-BE49-F238E27FC236}">
                <a16:creationId xmlns:a16="http://schemas.microsoft.com/office/drawing/2014/main" id="{61103BE7-76E3-493D-BB1E-8B2B98F77C52}"/>
              </a:ext>
            </a:extLst>
          </p:cNvPr>
          <p:cNvSpPr>
            <a:spLocks noGrp="1"/>
          </p:cNvSpPr>
          <p:nvPr>
            <p:ph type="title"/>
          </p:nvPr>
        </p:nvSpPr>
        <p:spPr/>
        <p:txBody>
          <a:bodyPr/>
          <a:lstStyle/>
          <a:p>
            <a:r>
              <a:rPr lang="en-US" dirty="0"/>
              <a:t>Public input	</a:t>
            </a:r>
          </a:p>
        </p:txBody>
      </p:sp>
    </p:spTree>
    <p:extLst>
      <p:ext uri="{BB962C8B-B14F-4D97-AF65-F5344CB8AC3E}">
        <p14:creationId xmlns:p14="http://schemas.microsoft.com/office/powerpoint/2010/main" val="1003912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045FE2-D3CA-4357-BB83-993288CF31BF}"/>
              </a:ext>
            </a:extLst>
          </p:cNvPr>
          <p:cNvSpPr>
            <a:spLocks noGrp="1"/>
          </p:cNvSpPr>
          <p:nvPr>
            <p:ph idx="1"/>
          </p:nvPr>
        </p:nvSpPr>
        <p:spPr>
          <a:xfrm>
            <a:off x="380999" y="1719070"/>
            <a:ext cx="8407893" cy="4910329"/>
          </a:xfrm>
        </p:spPr>
        <p:txBody>
          <a:bodyPr>
            <a:normAutofit fontScale="92500" lnSpcReduction="10000"/>
          </a:bodyPr>
          <a:lstStyle/>
          <a:p>
            <a:r>
              <a:rPr lang="en-US" dirty="0"/>
              <a:t>Review criteria</a:t>
            </a:r>
          </a:p>
          <a:p>
            <a:r>
              <a:rPr lang="en-US" dirty="0"/>
              <a:t>Applicant presentation</a:t>
            </a:r>
          </a:p>
          <a:p>
            <a:r>
              <a:rPr lang="en-US" dirty="0"/>
              <a:t>Staff presentation</a:t>
            </a:r>
          </a:p>
          <a:p>
            <a:r>
              <a:rPr lang="en-US" dirty="0"/>
              <a:t>Break to call in members of public</a:t>
            </a:r>
          </a:p>
          <a:p>
            <a:r>
              <a:rPr lang="en-US" dirty="0"/>
              <a:t>Public testimony (allow time between each person to call in the next person)</a:t>
            </a:r>
          </a:p>
          <a:p>
            <a:r>
              <a:rPr lang="en-US" dirty="0"/>
              <a:t>Break to ensure all members of the public have had an opportunity to speak. </a:t>
            </a:r>
          </a:p>
          <a:p>
            <a:r>
              <a:rPr lang="en-US" dirty="0"/>
              <a:t>Applicant rebuttal</a:t>
            </a:r>
          </a:p>
          <a:p>
            <a:r>
              <a:rPr lang="en-US" dirty="0"/>
              <a:t>Discussion and decision </a:t>
            </a:r>
          </a:p>
          <a:p>
            <a:endParaRPr lang="en-US" dirty="0"/>
          </a:p>
          <a:p>
            <a:endParaRPr lang="en-US" dirty="0"/>
          </a:p>
          <a:p>
            <a:r>
              <a:rPr lang="en-US" dirty="0"/>
              <a:t>If you are watching remotely and have not provided a name and a reliable phone number already, please email that information to Tracey Garcia at </a:t>
            </a:r>
            <a:r>
              <a:rPr lang="en-US" u="sng" dirty="0"/>
              <a:t>traceygarcia@elpasoco.com</a:t>
            </a:r>
            <a:r>
              <a:rPr lang="en-US" dirty="0"/>
              <a:t> at this time.</a:t>
            </a:r>
          </a:p>
          <a:p>
            <a:endParaRPr lang="en-US" dirty="0"/>
          </a:p>
        </p:txBody>
      </p:sp>
      <p:sp>
        <p:nvSpPr>
          <p:cNvPr id="3" name="Title 2">
            <a:extLst>
              <a:ext uri="{FF2B5EF4-FFF2-40B4-BE49-F238E27FC236}">
                <a16:creationId xmlns:a16="http://schemas.microsoft.com/office/drawing/2014/main" id="{3BC32449-E110-4DA1-AF28-AB13B192673E}"/>
              </a:ext>
            </a:extLst>
          </p:cNvPr>
          <p:cNvSpPr>
            <a:spLocks noGrp="1"/>
          </p:cNvSpPr>
          <p:nvPr>
            <p:ph type="title"/>
          </p:nvPr>
        </p:nvSpPr>
        <p:spPr/>
        <p:txBody>
          <a:bodyPr/>
          <a:lstStyle/>
          <a:p>
            <a:r>
              <a:rPr lang="en-US" dirty="0"/>
              <a:t>Overview of Process</a:t>
            </a:r>
          </a:p>
        </p:txBody>
      </p:sp>
    </p:spTree>
    <p:extLst>
      <p:ext uri="{BB962C8B-B14F-4D97-AF65-F5344CB8AC3E}">
        <p14:creationId xmlns:p14="http://schemas.microsoft.com/office/powerpoint/2010/main" val="1054767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TotalTime>
  <Words>1110</Words>
  <Application>Microsoft Office PowerPoint</Application>
  <PresentationFormat>On-screen Show (4:3)</PresentationFormat>
  <Paragraphs>131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Grid</vt:lpstr>
      <vt:lpstr>Mayberry 1-8</vt:lpstr>
      <vt:lpstr>Public input </vt:lpstr>
      <vt:lpstr>Overview of Process</vt:lpstr>
      <vt:lpstr>Planning Commission &amp; Staff analysis  </vt:lpstr>
      <vt:lpstr>Mandatory Criteria for Disapproval</vt:lpstr>
      <vt:lpstr>Discretionary Criteria for Disapproval</vt:lpstr>
      <vt:lpstr>Applicant </vt:lpstr>
      <vt:lpstr>Public input </vt:lpstr>
      <vt:lpstr>Overview of Process</vt:lpstr>
      <vt:lpstr>Staff Report </vt:lpstr>
      <vt:lpstr>Vicinity</vt:lpstr>
      <vt:lpstr>Background</vt:lpstr>
      <vt:lpstr>Purposes of the districts</vt:lpstr>
      <vt:lpstr>Mill Levy and bonding</vt:lpstr>
      <vt:lpstr>Existing Mill Levies</vt:lpstr>
      <vt:lpstr>Disclosure </vt:lpstr>
      <vt:lpstr>Staff Analysis and Issues</vt:lpstr>
      <vt:lpstr>Recommended Conditions and Notations</vt:lpstr>
      <vt:lpstr>Public input </vt:lpstr>
      <vt:lpstr>Overview of Process</vt:lpstr>
      <vt:lpstr>Questions?</vt:lpstr>
    </vt:vector>
  </TitlesOfParts>
  <Company>El Paso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Nina Ruiz</dc:creator>
  <cp:lastModifiedBy>Nina Ruiz</cp:lastModifiedBy>
  <cp:revision>84</cp:revision>
  <dcterms:created xsi:type="dcterms:W3CDTF">2019-07-01T14:21:28Z</dcterms:created>
  <dcterms:modified xsi:type="dcterms:W3CDTF">2020-09-08T13:19:17Z</dcterms:modified>
</cp:coreProperties>
</file>