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2"/>
  </p:notesMasterIdLst>
  <p:sldIdLst>
    <p:sldId id="256" r:id="rId2"/>
    <p:sldId id="299" r:id="rId3"/>
    <p:sldId id="325" r:id="rId4"/>
    <p:sldId id="324" r:id="rId5"/>
    <p:sldId id="326" r:id="rId6"/>
    <p:sldId id="316" r:id="rId7"/>
    <p:sldId id="330" r:id="rId8"/>
    <p:sldId id="328" r:id="rId9"/>
    <p:sldId id="329" r:id="rId10"/>
    <p:sldId id="267"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8" d="100"/>
          <a:sy n="88" d="100"/>
        </p:scale>
        <p:origin x="7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CC8400-E88A-487F-9D73-8EF5E0ADFE21}" type="datetimeFigureOut">
              <a:rPr lang="en-US" smtClean="0"/>
              <a:t>9/21/2020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66E58-FDF7-4306-8A1C-69F955FBE6E0}" type="slidenum">
              <a:rPr lang="en-US" smtClean="0"/>
              <a:t>‹#›</a:t>
            </a:fld>
            <a:endParaRPr lang="en-US" dirty="0"/>
          </a:p>
        </p:txBody>
      </p:sp>
    </p:spTree>
    <p:extLst>
      <p:ext uri="{BB962C8B-B14F-4D97-AF65-F5344CB8AC3E}">
        <p14:creationId xmlns:p14="http://schemas.microsoft.com/office/powerpoint/2010/main" val="21605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150B8-FB40-421C-9844-BA7DAFAA3D5D}"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92871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0300823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88388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901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524334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4202229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817614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FE817-B577-4821-B59D-F2A8686EC414}"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7427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1440A-E443-483E-89E3-32BF79886EFB}"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498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3FDBA-369A-4DED-A818-F79A4E386994}"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57854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3E530-0685-4EAD-8120-AA5A6433C9EB}" type="datetime1">
              <a:rPr lang="en-US" smtClean="0"/>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7758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4B6C3-26F0-4FB2-BDC8-C20A2EB78777}"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475282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83258-E8D4-4101-828B-17A9005D1DA8}" type="datetime1">
              <a:rPr lang="en-US" smtClean="0"/>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12146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C7639-06D2-4ADC-8237-6DA73F1CA20D}" type="datetime1">
              <a:rPr lang="en-US" smtClean="0"/>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9267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29EF-D5B8-40F3-984D-8EAF6AB8E6AF}" type="datetime1">
              <a:rPr lang="en-US" smtClean="0"/>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87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33D1C-9673-4197-8B66-6DAF72DE1194}"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1798909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6919D-E942-446C-98D2-98B4B9D92FBC}" type="datetime1">
              <a:rPr lang="en-US" smtClean="0"/>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8685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6B1777-D7A4-42DA-B67D-196D20547F9F}" type="datetime1">
              <a:rPr lang="en-US" smtClean="0"/>
              <a:t>9/21/2020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05066EA-1BD1-41E2-AE2F-6909D7FBA41A}" type="slidenum">
              <a:rPr lang="en-US" smtClean="0"/>
              <a:t>‹#›</a:t>
            </a:fld>
            <a:endParaRPr lang="en-US" dirty="0"/>
          </a:p>
        </p:txBody>
      </p:sp>
    </p:spTree>
    <p:extLst>
      <p:ext uri="{BB962C8B-B14F-4D97-AF65-F5344CB8AC3E}">
        <p14:creationId xmlns:p14="http://schemas.microsoft.com/office/powerpoint/2010/main" val="15294928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84809" y="1233378"/>
            <a:ext cx="7039713" cy="2364964"/>
          </a:xfrm>
        </p:spPr>
        <p:txBody>
          <a:bodyPr>
            <a:normAutofit/>
          </a:bodyPr>
          <a:lstStyle/>
          <a:p>
            <a:pPr>
              <a:lnSpc>
                <a:spcPct val="90000"/>
              </a:lnSpc>
            </a:pPr>
            <a:r>
              <a:rPr lang="en-US" sz="3800" dirty="0">
                <a:solidFill>
                  <a:schemeClr val="tx1"/>
                </a:solidFill>
              </a:rPr>
              <a:t> Colorado General Election Ballot Issue Update</a:t>
            </a:r>
          </a:p>
        </p:txBody>
      </p:sp>
      <p:sp>
        <p:nvSpPr>
          <p:cNvPr id="3" name="Subtitle 2"/>
          <p:cNvSpPr>
            <a:spLocks noGrp="1"/>
          </p:cNvSpPr>
          <p:nvPr>
            <p:ph type="subTitle" idx="1"/>
          </p:nvPr>
        </p:nvSpPr>
        <p:spPr>
          <a:xfrm>
            <a:off x="5369441" y="3598339"/>
            <a:ext cx="5441286" cy="1675335"/>
          </a:xfrm>
        </p:spPr>
        <p:txBody>
          <a:bodyPr>
            <a:normAutofit/>
          </a:bodyPr>
          <a:lstStyle/>
          <a:p>
            <a:r>
              <a:rPr lang="en-US" dirty="0">
                <a:solidFill>
                  <a:srgbClr val="C59F5E"/>
                </a:solidFill>
              </a:rPr>
              <a:t>Brandon J. Wilson, Officer</a:t>
            </a:r>
          </a:p>
          <a:p>
            <a:r>
              <a:rPr lang="en-US" dirty="0">
                <a:solidFill>
                  <a:srgbClr val="C59F5E"/>
                </a:solidFill>
              </a:rPr>
              <a:t>El Paso County Strategic Initiatives Division</a:t>
            </a:r>
          </a:p>
          <a:p>
            <a:r>
              <a:rPr lang="en-US" dirty="0">
                <a:solidFill>
                  <a:srgbClr val="C59F5E"/>
                </a:solidFill>
              </a:rPr>
              <a:t>September 22, 2020</a:t>
            </a:r>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descr="logo-1-T.gif"/>
          <p:cNvPicPr>
            <a:picLocks noChangeAspect="1"/>
          </p:cNvPicPr>
          <p:nvPr/>
        </p:nvPicPr>
        <p:blipFill>
          <a:blip r:embed="rId4" cstate="print"/>
          <a:stretch>
            <a:fillRect/>
          </a:stretch>
        </p:blipFill>
        <p:spPr>
          <a:xfrm>
            <a:off x="603107" y="1233378"/>
            <a:ext cx="3652539" cy="3610424"/>
          </a:xfrm>
          <a:prstGeom prst="rect">
            <a:avLst/>
          </a:prstGeom>
        </p:spPr>
      </p:pic>
    </p:spTree>
    <p:extLst>
      <p:ext uri="{BB962C8B-B14F-4D97-AF65-F5344CB8AC3E}">
        <p14:creationId xmlns:p14="http://schemas.microsoft.com/office/powerpoint/2010/main" val="73454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sz="1200" dirty="0">
              <a:solidFill>
                <a:schemeClr val="tx1"/>
              </a:solidFill>
            </a:endParaRPr>
          </a:p>
        </p:txBody>
      </p:sp>
      <p:sp>
        <p:nvSpPr>
          <p:cNvPr id="3" name="TextBox 2"/>
          <p:cNvSpPr txBox="1"/>
          <p:nvPr/>
        </p:nvSpPr>
        <p:spPr>
          <a:xfrm>
            <a:off x="1820488" y="2701636"/>
            <a:ext cx="9169090" cy="861774"/>
          </a:xfrm>
          <a:prstGeom prst="rect">
            <a:avLst/>
          </a:prstGeom>
          <a:noFill/>
        </p:spPr>
        <p:txBody>
          <a:bodyPr wrap="square" rtlCol="0">
            <a:spAutoFit/>
          </a:bodyPr>
          <a:lstStyle/>
          <a:p>
            <a:pPr algn="ctr"/>
            <a:r>
              <a:rPr lang="en-US" sz="5000" dirty="0"/>
              <a:t>QUESTIONS/COMMENTS?</a:t>
            </a:r>
          </a:p>
        </p:txBody>
      </p:sp>
    </p:spTree>
    <p:extLst>
      <p:ext uri="{BB962C8B-B14F-4D97-AF65-F5344CB8AC3E}">
        <p14:creationId xmlns:p14="http://schemas.microsoft.com/office/powerpoint/2010/main" val="277971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2020 Colorado General Election Highlights</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342900" indent="-342900">
              <a:buFont typeface="Wingdings" panose="05000000000000000000" pitchFamily="2" charset="2"/>
              <a:buChar char="Ø"/>
            </a:pPr>
            <a:r>
              <a:rPr lang="en-US" dirty="0"/>
              <a:t>General Election will be held on Tuesday, November 3.</a:t>
            </a:r>
          </a:p>
          <a:p>
            <a:pPr marL="342900" indent="-342900">
              <a:buFont typeface="Wingdings" panose="05000000000000000000" pitchFamily="2" charset="2"/>
              <a:buChar char="Ø"/>
            </a:pPr>
            <a:r>
              <a:rPr lang="en-US" dirty="0"/>
              <a:t>Colorado voters will be asked to vote on eleven different issues, making this ballot one of the longest statewide ballots in recent history. </a:t>
            </a:r>
          </a:p>
          <a:p>
            <a:pPr marL="1200150" lvl="2" indent="-285750">
              <a:buFont typeface="Courier New" panose="02070309020205020404" pitchFamily="49" charset="0"/>
              <a:buChar char="o"/>
            </a:pPr>
            <a:r>
              <a:rPr lang="en-US" dirty="0"/>
              <a:t>For comparison, the 2016 election included nine ballot issues (two legislative referrals and seven initiatives).</a:t>
            </a:r>
          </a:p>
          <a:p>
            <a:pPr marL="342900" indent="-342900">
              <a:buFont typeface="Wingdings" panose="05000000000000000000" pitchFamily="2" charset="2"/>
              <a:buChar char="Ø"/>
            </a:pPr>
            <a:r>
              <a:rPr lang="en-US" dirty="0"/>
              <a:t>In 2020, voters will decide on the following: </a:t>
            </a:r>
          </a:p>
          <a:p>
            <a:pPr marL="1200150" lvl="2" indent="-285750">
              <a:buFont typeface="Courier New" panose="02070309020205020404" pitchFamily="49" charset="0"/>
              <a:buChar char="o"/>
            </a:pPr>
            <a:r>
              <a:rPr lang="en-US" dirty="0"/>
              <a:t>Seven citizen initiatives</a:t>
            </a:r>
          </a:p>
          <a:p>
            <a:pPr marL="1200150" lvl="2" indent="-285750">
              <a:buFont typeface="Courier New" panose="02070309020205020404" pitchFamily="49" charset="0"/>
              <a:buChar char="o"/>
            </a:pPr>
            <a:r>
              <a:rPr lang="en-US" dirty="0"/>
              <a:t>A veto referendum determining whether Colorado will join the National Popular Vote (NPV) Interstate compact. This is the first veto referendum to be certified for the Colorado ballot since 1932.</a:t>
            </a:r>
          </a:p>
          <a:p>
            <a:pPr marL="1200150" lvl="2" indent="-285750">
              <a:buFont typeface="Courier New" panose="02070309020205020404" pitchFamily="49" charset="0"/>
              <a:buChar char="o"/>
            </a:pPr>
            <a:r>
              <a:rPr lang="en-US" sz="1900" dirty="0"/>
              <a:t>A General Assembly referred state statute to increase tobacco taxes and create a new e-cigarette tax to fund various health and education programs. </a:t>
            </a:r>
          </a:p>
          <a:p>
            <a:pPr marL="1200150" lvl="2" indent="-285750">
              <a:buFont typeface="Courier New" panose="02070309020205020404" pitchFamily="49" charset="0"/>
              <a:buChar char="o"/>
            </a:pPr>
            <a:r>
              <a:rPr lang="en-US" sz="1900" dirty="0"/>
              <a:t>Two constitutional amendments. One to repeal the Gallagher Amendment and another concerning charitable games such as bingo and raffles.</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2</a:t>
            </a:fld>
            <a:endParaRPr lang="en-US" dirty="0"/>
          </a:p>
        </p:txBody>
      </p:sp>
    </p:spTree>
    <p:extLst>
      <p:ext uri="{BB962C8B-B14F-4D97-AF65-F5344CB8AC3E}">
        <p14:creationId xmlns:p14="http://schemas.microsoft.com/office/powerpoint/2010/main" val="6059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dirty="0"/>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Propositions On Statewide Ballot</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285750" indent="-285750">
              <a:buFont typeface="Wingdings" panose="05000000000000000000" pitchFamily="2" charset="2"/>
              <a:buChar char="Ø"/>
            </a:pPr>
            <a:r>
              <a:rPr lang="en-US" sz="1900" dirty="0"/>
              <a:t>Proposition 113 – National Popular Vote Interstate Compact Referendum*</a:t>
            </a:r>
          </a:p>
          <a:p>
            <a:pPr marL="285750" indent="-285750">
              <a:buFont typeface="Wingdings" panose="05000000000000000000" pitchFamily="2" charset="2"/>
              <a:buChar char="Ø"/>
            </a:pPr>
            <a:r>
              <a:rPr lang="en-US" sz="1900" dirty="0"/>
              <a:t>Proposition 114 – Gray Wolf Reintroduction Initiative</a:t>
            </a:r>
          </a:p>
          <a:p>
            <a:pPr marL="285750" indent="-285750">
              <a:buFont typeface="Wingdings" panose="05000000000000000000" pitchFamily="2" charset="2"/>
              <a:buChar char="Ø"/>
            </a:pPr>
            <a:r>
              <a:rPr lang="en-US" sz="1900" dirty="0"/>
              <a:t>Proposition 115 – 22 Week Abortion Ban Initiative</a:t>
            </a:r>
          </a:p>
          <a:p>
            <a:pPr marL="285750" indent="-285750">
              <a:buFont typeface="Wingdings" panose="05000000000000000000" pitchFamily="2" charset="2"/>
              <a:buChar char="Ø"/>
            </a:pPr>
            <a:r>
              <a:rPr lang="en-US" sz="1900" dirty="0"/>
              <a:t>Proposition 116 – Decrease Income Tax Rate from 4.63% to 4.55% Initiative*</a:t>
            </a:r>
          </a:p>
          <a:p>
            <a:pPr marL="285750" indent="-285750">
              <a:buFont typeface="Wingdings" panose="05000000000000000000" pitchFamily="2" charset="2"/>
              <a:buChar char="Ø"/>
            </a:pPr>
            <a:r>
              <a:rPr lang="en-US" sz="1900" dirty="0"/>
              <a:t>Proposition 117 – Require Voter Approval of Certain New Enterprises Exempt from TABOR Initiative*</a:t>
            </a:r>
          </a:p>
          <a:p>
            <a:pPr marL="285750" indent="-285750">
              <a:buFont typeface="Wingdings" panose="05000000000000000000" pitchFamily="2" charset="2"/>
              <a:buChar char="Ø"/>
            </a:pPr>
            <a:r>
              <a:rPr lang="en-US" sz="1900" dirty="0"/>
              <a:t>Proposition 118 – Paid Family &amp; Medical Leave Initiative*</a:t>
            </a:r>
          </a:p>
          <a:p>
            <a:pPr marL="285750" indent="-285750">
              <a:buFont typeface="Wingdings" panose="05000000000000000000" pitchFamily="2" charset="2"/>
              <a:buChar char="Ø"/>
            </a:pPr>
            <a:r>
              <a:rPr lang="en-US" sz="1900" dirty="0"/>
              <a:t>Proposition EE – Tobacco &amp; E-Cigarette Tax Increase for Health &amp; Education Program Measures</a:t>
            </a:r>
          </a:p>
          <a:p>
            <a:pPr marL="285750" indent="-285750">
              <a:buFont typeface="Wingdings" panose="05000000000000000000" pitchFamily="2" charset="2"/>
              <a:buChar char="Ø"/>
            </a:pPr>
            <a:endParaRPr lang="en-US" sz="1900" dirty="0"/>
          </a:p>
          <a:p>
            <a:pPr marL="285750" indent="-285750">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3</a:t>
            </a:fld>
            <a:endParaRPr lang="en-US" dirty="0"/>
          </a:p>
        </p:txBody>
      </p:sp>
    </p:spTree>
    <p:extLst>
      <p:ext uri="{BB962C8B-B14F-4D97-AF65-F5344CB8AC3E}">
        <p14:creationId xmlns:p14="http://schemas.microsoft.com/office/powerpoint/2010/main" val="39255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3600" dirty="0"/>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Amendments On Statewide Ballot</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285750" indent="-285750">
              <a:buFont typeface="Wingdings" panose="05000000000000000000" pitchFamily="2" charset="2"/>
              <a:buChar char="Ø"/>
            </a:pPr>
            <a:r>
              <a:rPr lang="en-US" sz="1900" dirty="0"/>
              <a:t>Amendment 76 – Citizenship Requirement for Voting Initiative</a:t>
            </a:r>
          </a:p>
          <a:p>
            <a:pPr marL="285750" indent="-285750">
              <a:buFont typeface="Wingdings" panose="05000000000000000000" pitchFamily="2" charset="2"/>
              <a:buChar char="Ø"/>
            </a:pPr>
            <a:r>
              <a:rPr lang="en-US" sz="1900" dirty="0"/>
              <a:t>Amendment 77 – Allow Voters in Central, Black Hawk, and Cripple Creek Cities to Expand Authorized Games and Increase Maximum Bets Initiative</a:t>
            </a:r>
          </a:p>
          <a:p>
            <a:pPr marL="285750" indent="-285750">
              <a:buFont typeface="Wingdings" panose="05000000000000000000" pitchFamily="2" charset="2"/>
              <a:buChar char="Ø"/>
            </a:pPr>
            <a:r>
              <a:rPr lang="en-US" sz="1900" dirty="0"/>
              <a:t>Amendment B – Gallagher Amendment Repeal and Property Tax Assessment Rates Measure*</a:t>
            </a:r>
          </a:p>
          <a:p>
            <a:pPr marL="285750" indent="-285750">
              <a:buFont typeface="Wingdings" panose="05000000000000000000" pitchFamily="2" charset="2"/>
              <a:buChar char="Ø"/>
            </a:pPr>
            <a:r>
              <a:rPr lang="en-US" sz="1900" dirty="0"/>
              <a:t>Amendment C – Charitable Bingo and Raffles Amendment </a:t>
            </a:r>
          </a:p>
          <a:p>
            <a:pPr marL="285750" indent="-285750">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4</a:t>
            </a:fld>
            <a:endParaRPr lang="en-US" dirty="0"/>
          </a:p>
        </p:txBody>
      </p:sp>
    </p:spTree>
    <p:extLst>
      <p:ext uri="{BB962C8B-B14F-4D97-AF65-F5344CB8AC3E}">
        <p14:creationId xmlns:p14="http://schemas.microsoft.com/office/powerpoint/2010/main" val="45156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E42D6-69B6-404A-A379-035433AB0A7C}"/>
              </a:ext>
            </a:extLst>
          </p:cNvPr>
          <p:cNvSpPr>
            <a:spLocks noGrp="1"/>
          </p:cNvSpPr>
          <p:nvPr>
            <p:ph type="sldNum" sz="quarter" idx="12"/>
          </p:nvPr>
        </p:nvSpPr>
        <p:spPr/>
        <p:txBody>
          <a:bodyPr/>
          <a:lstStyle/>
          <a:p>
            <a:fld id="{B05066EA-1BD1-41E2-AE2F-6909D7FBA41A}" type="slidenum">
              <a:rPr lang="en-US" smtClean="0"/>
              <a:t>5</a:t>
            </a:fld>
            <a:endParaRPr lang="en-US" dirty="0"/>
          </a:p>
        </p:txBody>
      </p:sp>
      <p:sp>
        <p:nvSpPr>
          <p:cNvPr id="3" name="Rectangle 2">
            <a:extLst>
              <a:ext uri="{FF2B5EF4-FFF2-40B4-BE49-F238E27FC236}">
                <a16:creationId xmlns:a16="http://schemas.microsoft.com/office/drawing/2014/main" id="{B1B3110A-B91E-46A6-A92C-FA757257B279}"/>
              </a:ext>
            </a:extLst>
          </p:cNvPr>
          <p:cNvSpPr/>
          <p:nvPr/>
        </p:nvSpPr>
        <p:spPr>
          <a:xfrm>
            <a:off x="473528" y="2083063"/>
            <a:ext cx="11244943" cy="2129814"/>
          </a:xfrm>
          <a:prstGeom prst="rect">
            <a:avLst/>
          </a:prstGeom>
        </p:spPr>
        <p:txBody>
          <a:bodyPr wrap="square">
            <a:spAutoFit/>
          </a:bodyPr>
          <a:lstStyle/>
          <a:p>
            <a:pPr algn="ctr">
              <a:lnSpc>
                <a:spcPct val="90000"/>
              </a:lnSpc>
              <a:spcBef>
                <a:spcPct val="0"/>
              </a:spcBef>
              <a:spcAft>
                <a:spcPts val="600"/>
              </a:spcAft>
            </a:pPr>
            <a:r>
              <a:rPr lang="en-US" sz="3600" dirty="0"/>
              <a:t>Amendment B – Gallagher Amendment Repeal and Property Tax Assessment Rates Measure</a:t>
            </a:r>
          </a:p>
          <a:p>
            <a:pPr algn="ctr">
              <a:lnSpc>
                <a:spcPct val="90000"/>
              </a:lnSpc>
              <a:spcBef>
                <a:spcPct val="0"/>
              </a:spcBef>
              <a:spcAft>
                <a:spcPts val="600"/>
              </a:spcAft>
            </a:pPr>
            <a:endParaRPr lang="en-US" sz="3600" dirty="0"/>
          </a:p>
          <a:p>
            <a:pPr algn="ctr">
              <a:lnSpc>
                <a:spcPct val="90000"/>
              </a:lnSpc>
              <a:spcBef>
                <a:spcPct val="0"/>
              </a:spcBef>
              <a:spcAft>
                <a:spcPts val="600"/>
              </a:spcAft>
            </a:pPr>
            <a:r>
              <a:rPr lang="en-US" sz="2800" dirty="0"/>
              <a:t>Presentation By: Steve Schleiker, County Assessor</a:t>
            </a:r>
          </a:p>
        </p:txBody>
      </p:sp>
    </p:spTree>
    <p:extLst>
      <p:ext uri="{BB962C8B-B14F-4D97-AF65-F5344CB8AC3E}">
        <p14:creationId xmlns:p14="http://schemas.microsoft.com/office/powerpoint/2010/main" val="160353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t>Proposition 113 – National Popular Vote Interstate Compact Referendum</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285750" indent="-285750">
              <a:buFont typeface="Wingdings" panose="05000000000000000000" pitchFamily="2" charset="2"/>
              <a:buChar char="Ø"/>
            </a:pPr>
            <a:r>
              <a:rPr lang="en-US" dirty="0"/>
              <a:t>In 2019, the General Assembly passed </a:t>
            </a:r>
            <a:r>
              <a:rPr lang="en-US" b="1" dirty="0"/>
              <a:t>SB19-042: National Popular Vote</a:t>
            </a:r>
            <a:r>
              <a:rPr lang="en-US" dirty="0"/>
              <a:t>, which enters Colorado into an interstate agreement to elect the president by national popular vote, which becomes binding on member states once states with most electoral votes ratify the agreement. </a:t>
            </a:r>
          </a:p>
          <a:p>
            <a:pPr marL="1200150" lvl="2" indent="-285750">
              <a:buFont typeface="Courier New" panose="02070309020205020404" pitchFamily="49" charset="0"/>
              <a:buChar char="o"/>
            </a:pPr>
            <a:r>
              <a:rPr lang="en-US" dirty="0"/>
              <a:t>Under the agreement, presidential electors in Colorado are bound to support the winner of the national popular vote, regardless of whether the candidate wins the state.</a:t>
            </a:r>
          </a:p>
          <a:p>
            <a:pPr marL="285750" indent="-285750">
              <a:buFont typeface="Wingdings" panose="05000000000000000000" pitchFamily="2" charset="2"/>
              <a:buChar char="Ø"/>
            </a:pPr>
            <a:r>
              <a:rPr lang="en-US" dirty="0"/>
              <a:t>Currently, fifteen states (MD, NJ, IL, HI, WA, MA, VT, CA, RI, NY, CT, CO, DE, NM, OR) and the District of Columbia have entered into the interstate compact agreement.</a:t>
            </a:r>
          </a:p>
          <a:p>
            <a:pPr marL="285750" indent="-285750">
              <a:buFont typeface="Wingdings" panose="05000000000000000000" pitchFamily="2" charset="2"/>
              <a:buChar char="Ø"/>
            </a:pPr>
            <a:r>
              <a:rPr lang="en-US" dirty="0"/>
              <a:t>NPVIC is currently suspended in Colorado, pending the referendum vote. With Colorado included, member states represent 196 electoral votes, which is 36% of the Electoral College and 73% of the 270 electoral votes needed for the compact to take effect.</a:t>
            </a:r>
          </a:p>
          <a:p>
            <a:pPr marL="285750" indent="-285750">
              <a:buFont typeface="Wingdings" panose="05000000000000000000" pitchFamily="2" charset="2"/>
              <a:buChar char="Ø"/>
            </a:pPr>
            <a:r>
              <a:rPr lang="en-US" dirty="0"/>
              <a:t>If the agreement is adopted in states where it’s currently pending, the number of electoral votes will increase to 260.</a:t>
            </a:r>
          </a:p>
          <a:p>
            <a:pPr marL="285750" indent="-285750">
              <a:buFont typeface="Wingdings" panose="05000000000000000000" pitchFamily="2" charset="2"/>
              <a:buChar char="Ø"/>
            </a:pPr>
            <a:r>
              <a:rPr lang="en-US" dirty="0"/>
              <a:t>On August 1 2019 a referendum petition was filed, and a repeal effort was launched by Mesa County Commissioner Rose Pugliese and Monument Mayor Don Wilson. </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6</a:t>
            </a:fld>
            <a:endParaRPr lang="en-US" dirty="0"/>
          </a:p>
        </p:txBody>
      </p:sp>
    </p:spTree>
    <p:extLst>
      <p:ext uri="{BB962C8B-B14F-4D97-AF65-F5344CB8AC3E}">
        <p14:creationId xmlns:p14="http://schemas.microsoft.com/office/powerpoint/2010/main" val="116400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t>Proposition 116 – Decrease Income Tax Rate from 4.63% to 4.55% Initiative </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285750" indent="-285750">
              <a:buFont typeface="Wingdings" panose="05000000000000000000" pitchFamily="2" charset="2"/>
              <a:buChar char="Ø"/>
            </a:pPr>
            <a:r>
              <a:rPr lang="en-US" dirty="0"/>
              <a:t>Supported by Governor Polis. </a:t>
            </a:r>
          </a:p>
          <a:p>
            <a:pPr marL="285750" indent="-285750">
              <a:buFont typeface="Wingdings" panose="05000000000000000000" pitchFamily="2" charset="2"/>
              <a:buChar char="Ø"/>
            </a:pPr>
            <a:r>
              <a:rPr lang="en-US" dirty="0"/>
              <a:t>The proposal would lower Colorado’s income tax rate for the first time in roughly 20 years. </a:t>
            </a:r>
          </a:p>
          <a:p>
            <a:pPr marL="285750" indent="-285750">
              <a:buFont typeface="Wingdings" panose="05000000000000000000" pitchFamily="2" charset="2"/>
              <a:buChar char="Ø"/>
            </a:pPr>
            <a:r>
              <a:rPr lang="en-US" dirty="0"/>
              <a:t>Proposition 116 would decrease the state income tax rate for individuals, estates, and trusts from 4.63% to 4.55%. It also applies to domestic and foreign C corporations operating in Colorado.</a:t>
            </a:r>
          </a:p>
          <a:p>
            <a:pPr marL="285750" indent="-285750">
              <a:buFont typeface="Wingdings" panose="05000000000000000000" pitchFamily="2" charset="2"/>
              <a:buChar char="Ø"/>
            </a:pPr>
            <a:r>
              <a:rPr lang="en-US" dirty="0"/>
              <a:t>If Proposition 116 passes, Colorado taxpayers would pay, on average, $42 less in income taxes in 2020.</a:t>
            </a:r>
          </a:p>
          <a:p>
            <a:pPr marL="285750" indent="-285750">
              <a:buFont typeface="Wingdings" panose="05000000000000000000" pitchFamily="2" charset="2"/>
              <a:buChar char="Ø"/>
            </a:pPr>
            <a:r>
              <a:rPr lang="en-US" dirty="0"/>
              <a:t>Households making $50,000 a year would pay $40 less in income taxes annually if the measure passed. A household making $100,000 would pay $80 less, and someone making $200,000 would pay $200 less.</a:t>
            </a:r>
          </a:p>
          <a:p>
            <a:pPr marL="285750" indent="-285750">
              <a:buFont typeface="Wingdings" panose="05000000000000000000" pitchFamily="2" charset="2"/>
              <a:buChar char="Ø"/>
            </a:pPr>
            <a:r>
              <a:rPr lang="en-US" dirty="0"/>
              <a:t>Passage could result in reduction of state revenue by $78.1 million this fiscal year and $158.4 million in fiscal year 2020-21.</a:t>
            </a:r>
          </a:p>
          <a:p>
            <a:endParaRPr lang="en-US"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7</a:t>
            </a:fld>
            <a:endParaRPr lang="en-US" dirty="0"/>
          </a:p>
        </p:txBody>
      </p:sp>
    </p:spTree>
    <p:extLst>
      <p:ext uri="{BB962C8B-B14F-4D97-AF65-F5344CB8AC3E}">
        <p14:creationId xmlns:p14="http://schemas.microsoft.com/office/powerpoint/2010/main" val="410019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dirty="0"/>
              <a:t>Proposition 117 – Require Voter Approval of Certain New Enterprises Exempt from TABOR Initiative</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285750" indent="-285750">
              <a:buFont typeface="Wingdings" panose="05000000000000000000" pitchFamily="2" charset="2"/>
              <a:buChar char="Ø"/>
            </a:pPr>
            <a:r>
              <a:rPr lang="en-US" dirty="0"/>
              <a:t>The initiative would require statewide voter approval of new state enterprises if the enterprise's projected or actual revenue from fees and surcharges is greater than $100 million within its first five years. </a:t>
            </a:r>
          </a:p>
          <a:p>
            <a:pPr marL="285750" indent="-285750">
              <a:buFont typeface="Wingdings" panose="05000000000000000000" pitchFamily="2" charset="2"/>
              <a:buChar char="Ø"/>
            </a:pPr>
            <a:r>
              <a:rPr lang="en-US" dirty="0"/>
              <a:t>Revenue collected for enterprises that were created at the same time or that serve substantially the same purpose would be aggregated when calculating the application of this amendment.</a:t>
            </a:r>
          </a:p>
          <a:p>
            <a:pPr marL="285750" indent="-285750">
              <a:buFont typeface="Wingdings" panose="05000000000000000000" pitchFamily="2" charset="2"/>
              <a:buChar char="Ø"/>
            </a:pPr>
            <a:r>
              <a:rPr lang="en-US" dirty="0"/>
              <a:t>Enterprises were established through the Colorado Taxpayer's Bill of Rights (TABOR) amendment of 1992. Enterprises are government-owned businesses that provide goods or services for a fee or surcharge that is paid for by the individuals or entities that are purchasing the goods or services. Currently, enterprise revenue does not count toward the TABOR limit.</a:t>
            </a:r>
          </a:p>
          <a:p>
            <a:pPr marL="285750" indent="-285750">
              <a:buFont typeface="Wingdings" panose="05000000000000000000" pitchFamily="2" charset="2"/>
              <a:buChar char="Ø"/>
            </a:pPr>
            <a:r>
              <a:rPr lang="en-US" dirty="0"/>
              <a:t>The argument can be made that requiring new fees is a work-around against TABOR, which requires voter approval for any taxes. If the initiative passes, it will put fees in the same category as taxes and require a vote of the people.</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8</a:t>
            </a:fld>
            <a:endParaRPr lang="en-US" dirty="0"/>
          </a:p>
        </p:txBody>
      </p:sp>
    </p:spTree>
    <p:extLst>
      <p:ext uri="{BB962C8B-B14F-4D97-AF65-F5344CB8AC3E}">
        <p14:creationId xmlns:p14="http://schemas.microsoft.com/office/powerpoint/2010/main" val="71269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t>Proposition 118 – Paid Family &amp; Medical Leave Initiative</a:t>
            </a: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315685" y="2248250"/>
            <a:ext cx="11538857" cy="4000150"/>
          </a:xfrm>
          <a:prstGeom prst="rect">
            <a:avLst/>
          </a:prstGeom>
        </p:spPr>
        <p:txBody>
          <a:bodyPr vert="horz" lIns="91440" tIns="45720" rIns="91440" bIns="45720" rtlCol="0" anchor="t">
            <a:normAutofit/>
          </a:bodyPr>
          <a:lstStyle/>
          <a:p>
            <a:pPr marL="285750" indent="-285750">
              <a:buFont typeface="Wingdings" panose="05000000000000000000" pitchFamily="2" charset="2"/>
              <a:buChar char="Ø"/>
            </a:pPr>
            <a:r>
              <a:rPr lang="en-US" dirty="0"/>
              <a:t>Proposition 118 would allow for 12 weeks of paid family and medical leave. An additional four weeks would be allowed for pregnancy or childbirth complications.</a:t>
            </a:r>
          </a:p>
          <a:p>
            <a:pPr marL="285750" indent="-285750">
              <a:buFont typeface="Wingdings" panose="05000000000000000000" pitchFamily="2" charset="2"/>
              <a:buChar char="Ø"/>
            </a:pPr>
            <a:r>
              <a:rPr lang="en-US" dirty="0"/>
              <a:t>The program would be funded through a </a:t>
            </a:r>
            <a:r>
              <a:rPr lang="en-US" b="1" dirty="0"/>
              <a:t>payroll tax </a:t>
            </a:r>
            <a:r>
              <a:rPr lang="en-US" dirty="0"/>
              <a:t>to be paid for by employers and employees in a 50/50 split.</a:t>
            </a:r>
          </a:p>
          <a:p>
            <a:pPr marL="285750" indent="-285750">
              <a:buFont typeface="Wingdings" panose="05000000000000000000" pitchFamily="2" charset="2"/>
              <a:buChar char="Ø"/>
            </a:pPr>
            <a:r>
              <a:rPr lang="en-US" dirty="0"/>
              <a:t>For the first two years of the program (2023 and 2024), the premiums would be 0.9% of the employee's wage (0.45% paid by the employer and 0.45% paid by the employee). Employers could choose to pay a larger percentage of the cost up to 100%.</a:t>
            </a:r>
          </a:p>
          <a:p>
            <a:pPr marL="285750" indent="-285750">
              <a:buFont typeface="Wingdings" panose="05000000000000000000" pitchFamily="2" charset="2"/>
              <a:buChar char="Ø"/>
            </a:pPr>
            <a:r>
              <a:rPr lang="en-US" dirty="0"/>
              <a:t>Businesses with less than 10 employees would be exempt from paying the premium. </a:t>
            </a:r>
            <a:r>
              <a:rPr lang="en-US" u="sng" dirty="0"/>
              <a:t>Local governments would also be able to “opt out” of the program.</a:t>
            </a:r>
          </a:p>
          <a:p>
            <a:pPr marL="285750" indent="-285750">
              <a:buFont typeface="Wingdings" panose="05000000000000000000" pitchFamily="2" charset="2"/>
              <a:buChar char="Ø"/>
            </a:pPr>
            <a:r>
              <a:rPr lang="en-US" dirty="0"/>
              <a:t>Bill was on track to have been introduced in the General Assembly during the 2020 session but was pulled at the last minute because of the significant financial impacts related to COVID-19.</a:t>
            </a:r>
          </a:p>
          <a:p>
            <a:pPr marL="285750" indent="-285750">
              <a:buFont typeface="Wingdings" panose="05000000000000000000" pitchFamily="2" charset="2"/>
              <a:buChar char="Ø"/>
            </a:pPr>
            <a:r>
              <a:rPr lang="en-US" dirty="0"/>
              <a:t>Broad opposition from local chambers of commerce as well as many small businesses due to the additional financial burden this would add to employers.</a:t>
            </a:r>
          </a:p>
          <a:p>
            <a:pPr marL="285750" indent="-285750">
              <a:buFont typeface="Wingdings" panose="05000000000000000000" pitchFamily="2" charset="2"/>
              <a:buChar char="Ø"/>
            </a:pPr>
            <a:r>
              <a:rPr lang="en-US" dirty="0"/>
              <a:t>The state of Washington launched a similar program on January 1, 2020 which has paid out $340M in benefits in its first eight months of existence.</a:t>
            </a:r>
          </a:p>
          <a:p>
            <a:pPr marL="285750" indent="-285750">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9</a:t>
            </a:fld>
            <a:endParaRPr lang="en-US" dirty="0"/>
          </a:p>
        </p:txBody>
      </p:sp>
    </p:spTree>
    <p:extLst>
      <p:ext uri="{BB962C8B-B14F-4D97-AF65-F5344CB8AC3E}">
        <p14:creationId xmlns:p14="http://schemas.microsoft.com/office/powerpoint/2010/main" val="250195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4723</TotalTime>
  <Words>1143</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Calisto MT</vt:lpstr>
      <vt:lpstr>Courier New</vt:lpstr>
      <vt:lpstr>Wingdings</vt:lpstr>
      <vt:lpstr>Wingdings 2</vt:lpstr>
      <vt:lpstr>Slate</vt:lpstr>
      <vt:lpstr> Colorado General Election Ballot Issue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County Commissioners Legislative Session Update</dc:title>
  <dc:creator>Brandon Wilson</dc:creator>
  <cp:lastModifiedBy>Brandon Wilson</cp:lastModifiedBy>
  <cp:revision>190</cp:revision>
  <cp:lastPrinted>2020-03-04T15:55:37Z</cp:lastPrinted>
  <dcterms:created xsi:type="dcterms:W3CDTF">2020-01-17T18:15:48Z</dcterms:created>
  <dcterms:modified xsi:type="dcterms:W3CDTF">2020-09-21T19:55:49Z</dcterms:modified>
</cp:coreProperties>
</file>