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4" r:id="rId4"/>
  </p:sldMasterIdLst>
  <p:sldIdLst>
    <p:sldId id="257" r:id="rId5"/>
    <p:sldId id="266" r:id="rId6"/>
    <p:sldId id="262" r:id="rId7"/>
    <p:sldId id="268" r:id="rId8"/>
    <p:sldId id="269" r:id="rId9"/>
    <p:sldId id="270" r:id="rId10"/>
    <p:sldId id="271" r:id="rId11"/>
    <p:sldId id="265" r:id="rId12"/>
    <p:sldId id="272" r:id="rId13"/>
    <p:sldId id="283" r:id="rId14"/>
    <p:sldId id="277" r:id="rId15"/>
    <p:sldId id="281" r:id="rId16"/>
    <p:sldId id="279" r:id="rId1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C5BD70-8B13-4C8B-BDAB-93E23D0E50AD}" v="7" dt="2020-09-17T17:22:53.1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slie Yoder" userId="8c6d42d7-2d6d-4e30-b2a4-1832f9fec7d8" providerId="ADAL" clId="{CAC5BD70-8B13-4C8B-BDAB-93E23D0E50AD}"/>
    <pc:docChg chg="custSel addSld delSld modSld">
      <pc:chgData name="Leslie Yoder" userId="8c6d42d7-2d6d-4e30-b2a4-1832f9fec7d8" providerId="ADAL" clId="{CAC5BD70-8B13-4C8B-BDAB-93E23D0E50AD}" dt="2020-09-17T19:56:25.889" v="999" actId="6549"/>
      <pc:docMkLst>
        <pc:docMk/>
      </pc:docMkLst>
      <pc:sldChg chg="modSp">
        <pc:chgData name="Leslie Yoder" userId="8c6d42d7-2d6d-4e30-b2a4-1832f9fec7d8" providerId="ADAL" clId="{CAC5BD70-8B13-4C8B-BDAB-93E23D0E50AD}" dt="2020-09-14T17:29:39.740" v="668" actId="20577"/>
        <pc:sldMkLst>
          <pc:docMk/>
          <pc:sldMk cId="1728849390" sldId="257"/>
        </pc:sldMkLst>
        <pc:spChg chg="mod">
          <ac:chgData name="Leslie Yoder" userId="8c6d42d7-2d6d-4e30-b2a4-1832f9fec7d8" providerId="ADAL" clId="{CAC5BD70-8B13-4C8B-BDAB-93E23D0E50AD}" dt="2020-09-14T17:29:39.740" v="668" actId="20577"/>
          <ac:spMkLst>
            <pc:docMk/>
            <pc:sldMk cId="1728849390" sldId="257"/>
            <ac:spMk id="2" creationId="{FA3D4B9A-9C4E-4F44-A8A0-29F9B22006D4}"/>
          </ac:spMkLst>
        </pc:spChg>
      </pc:sldChg>
      <pc:sldChg chg="modSp">
        <pc:chgData name="Leslie Yoder" userId="8c6d42d7-2d6d-4e30-b2a4-1832f9fec7d8" providerId="ADAL" clId="{CAC5BD70-8B13-4C8B-BDAB-93E23D0E50AD}" dt="2020-09-16T18:29:11.961" v="799" actId="255"/>
        <pc:sldMkLst>
          <pc:docMk/>
          <pc:sldMk cId="1002007699" sldId="262"/>
        </pc:sldMkLst>
        <pc:spChg chg="mod">
          <ac:chgData name="Leslie Yoder" userId="8c6d42d7-2d6d-4e30-b2a4-1832f9fec7d8" providerId="ADAL" clId="{CAC5BD70-8B13-4C8B-BDAB-93E23D0E50AD}" dt="2020-09-16T18:29:11.961" v="799" actId="255"/>
          <ac:spMkLst>
            <pc:docMk/>
            <pc:sldMk cId="1002007699" sldId="262"/>
            <ac:spMk id="12" creationId="{A5C7CFB9-D6C8-4983-94DA-69356A7AD176}"/>
          </ac:spMkLst>
        </pc:spChg>
      </pc:sldChg>
      <pc:sldChg chg="modSp">
        <pc:chgData name="Leslie Yoder" userId="8c6d42d7-2d6d-4e30-b2a4-1832f9fec7d8" providerId="ADAL" clId="{CAC5BD70-8B13-4C8B-BDAB-93E23D0E50AD}" dt="2020-09-17T19:52:51.141" v="957" actId="20577"/>
        <pc:sldMkLst>
          <pc:docMk/>
          <pc:sldMk cId="1208049864" sldId="265"/>
        </pc:sldMkLst>
        <pc:spChg chg="mod">
          <ac:chgData name="Leslie Yoder" userId="8c6d42d7-2d6d-4e30-b2a4-1832f9fec7d8" providerId="ADAL" clId="{CAC5BD70-8B13-4C8B-BDAB-93E23D0E50AD}" dt="2020-09-17T19:52:51.141" v="957" actId="20577"/>
          <ac:spMkLst>
            <pc:docMk/>
            <pc:sldMk cId="1208049864" sldId="265"/>
            <ac:spMk id="3" creationId="{ACD7697A-A2D5-4BEB-8F88-4A1DD50FA6A8}"/>
          </ac:spMkLst>
        </pc:spChg>
      </pc:sldChg>
      <pc:sldChg chg="modSp">
        <pc:chgData name="Leslie Yoder" userId="8c6d42d7-2d6d-4e30-b2a4-1832f9fec7d8" providerId="ADAL" clId="{CAC5BD70-8B13-4C8B-BDAB-93E23D0E50AD}" dt="2020-09-16T18:26:50.576" v="745" actId="5793"/>
        <pc:sldMkLst>
          <pc:docMk/>
          <pc:sldMk cId="3218040708" sldId="266"/>
        </pc:sldMkLst>
        <pc:spChg chg="mod">
          <ac:chgData name="Leslie Yoder" userId="8c6d42d7-2d6d-4e30-b2a4-1832f9fec7d8" providerId="ADAL" clId="{CAC5BD70-8B13-4C8B-BDAB-93E23D0E50AD}" dt="2020-09-16T18:26:50.576" v="745" actId="5793"/>
          <ac:spMkLst>
            <pc:docMk/>
            <pc:sldMk cId="3218040708" sldId="266"/>
            <ac:spMk id="11" creationId="{C42C11B8-EC89-4D12-BFB8-4F2ACD5B060F}"/>
          </ac:spMkLst>
        </pc:spChg>
      </pc:sldChg>
      <pc:sldChg chg="modSp">
        <pc:chgData name="Leslie Yoder" userId="8c6d42d7-2d6d-4e30-b2a4-1832f9fec7d8" providerId="ADAL" clId="{CAC5BD70-8B13-4C8B-BDAB-93E23D0E50AD}" dt="2020-09-16T18:33:27.833" v="868" actId="20577"/>
        <pc:sldMkLst>
          <pc:docMk/>
          <pc:sldMk cId="1539000524" sldId="268"/>
        </pc:sldMkLst>
        <pc:spChg chg="mod">
          <ac:chgData name="Leslie Yoder" userId="8c6d42d7-2d6d-4e30-b2a4-1832f9fec7d8" providerId="ADAL" clId="{CAC5BD70-8B13-4C8B-BDAB-93E23D0E50AD}" dt="2020-09-16T18:33:27.833" v="868" actId="20577"/>
          <ac:spMkLst>
            <pc:docMk/>
            <pc:sldMk cId="1539000524" sldId="268"/>
            <ac:spMk id="17" creationId="{CDCAB142-F05A-4C6B-9FED-F4D21050913E}"/>
          </ac:spMkLst>
        </pc:spChg>
      </pc:sldChg>
      <pc:sldChg chg="modSp">
        <pc:chgData name="Leslie Yoder" userId="8c6d42d7-2d6d-4e30-b2a4-1832f9fec7d8" providerId="ADAL" clId="{CAC5BD70-8B13-4C8B-BDAB-93E23D0E50AD}" dt="2020-09-16T18:38:57.599" v="893" actId="20577"/>
        <pc:sldMkLst>
          <pc:docMk/>
          <pc:sldMk cId="1870841128" sldId="269"/>
        </pc:sldMkLst>
        <pc:spChg chg="mod">
          <ac:chgData name="Leslie Yoder" userId="8c6d42d7-2d6d-4e30-b2a4-1832f9fec7d8" providerId="ADAL" clId="{CAC5BD70-8B13-4C8B-BDAB-93E23D0E50AD}" dt="2020-09-16T18:38:57.599" v="893" actId="20577"/>
          <ac:spMkLst>
            <pc:docMk/>
            <pc:sldMk cId="1870841128" sldId="269"/>
            <ac:spMk id="16" creationId="{897F69B5-FDE2-49EC-8B20-BD2D14852C1B}"/>
          </ac:spMkLst>
        </pc:spChg>
      </pc:sldChg>
      <pc:sldChg chg="modSp">
        <pc:chgData name="Leslie Yoder" userId="8c6d42d7-2d6d-4e30-b2a4-1832f9fec7d8" providerId="ADAL" clId="{CAC5BD70-8B13-4C8B-BDAB-93E23D0E50AD}" dt="2020-09-16T18:34:49.856" v="877" actId="20577"/>
        <pc:sldMkLst>
          <pc:docMk/>
          <pc:sldMk cId="2468838787" sldId="270"/>
        </pc:sldMkLst>
        <pc:spChg chg="mod">
          <ac:chgData name="Leslie Yoder" userId="8c6d42d7-2d6d-4e30-b2a4-1832f9fec7d8" providerId="ADAL" clId="{CAC5BD70-8B13-4C8B-BDAB-93E23D0E50AD}" dt="2020-09-14T17:29:03.310" v="667" actId="20577"/>
          <ac:spMkLst>
            <pc:docMk/>
            <pc:sldMk cId="2468838787" sldId="270"/>
            <ac:spMk id="2" creationId="{292FFA42-51A7-4EE4-9734-6F95B711E903}"/>
          </ac:spMkLst>
        </pc:spChg>
        <pc:spChg chg="mod">
          <ac:chgData name="Leslie Yoder" userId="8c6d42d7-2d6d-4e30-b2a4-1832f9fec7d8" providerId="ADAL" clId="{CAC5BD70-8B13-4C8B-BDAB-93E23D0E50AD}" dt="2020-09-16T18:34:49.856" v="877" actId="20577"/>
          <ac:spMkLst>
            <pc:docMk/>
            <pc:sldMk cId="2468838787" sldId="270"/>
            <ac:spMk id="4" creationId="{487E337B-7D5D-4790-8004-6FE998EB509C}"/>
          </ac:spMkLst>
        </pc:spChg>
      </pc:sldChg>
      <pc:sldChg chg="modSp">
        <pc:chgData name="Leslie Yoder" userId="8c6d42d7-2d6d-4e30-b2a4-1832f9fec7d8" providerId="ADAL" clId="{CAC5BD70-8B13-4C8B-BDAB-93E23D0E50AD}" dt="2020-09-16T18:38:42.394" v="889" actId="5793"/>
        <pc:sldMkLst>
          <pc:docMk/>
          <pc:sldMk cId="865654892" sldId="271"/>
        </pc:sldMkLst>
        <pc:spChg chg="mod">
          <ac:chgData name="Leslie Yoder" userId="8c6d42d7-2d6d-4e30-b2a4-1832f9fec7d8" providerId="ADAL" clId="{CAC5BD70-8B13-4C8B-BDAB-93E23D0E50AD}" dt="2020-09-16T18:38:42.394" v="889" actId="5793"/>
          <ac:spMkLst>
            <pc:docMk/>
            <pc:sldMk cId="865654892" sldId="271"/>
            <ac:spMk id="11" creationId="{16A9E391-B19D-4D8E-84AB-C77E00585B93}"/>
          </ac:spMkLst>
        </pc:spChg>
      </pc:sldChg>
      <pc:sldChg chg="modSp">
        <pc:chgData name="Leslie Yoder" userId="8c6d42d7-2d6d-4e30-b2a4-1832f9fec7d8" providerId="ADAL" clId="{CAC5BD70-8B13-4C8B-BDAB-93E23D0E50AD}" dt="2020-09-17T19:55:25.130" v="986" actId="6549"/>
        <pc:sldMkLst>
          <pc:docMk/>
          <pc:sldMk cId="1264064385" sldId="272"/>
        </pc:sldMkLst>
        <pc:spChg chg="mod">
          <ac:chgData name="Leslie Yoder" userId="8c6d42d7-2d6d-4e30-b2a4-1832f9fec7d8" providerId="ADAL" clId="{CAC5BD70-8B13-4C8B-BDAB-93E23D0E50AD}" dt="2020-09-14T17:30:07.554" v="669" actId="20577"/>
          <ac:spMkLst>
            <pc:docMk/>
            <pc:sldMk cId="1264064385" sldId="272"/>
            <ac:spMk id="2" creationId="{E12F3C8C-EE1E-4F6C-AB66-BECB93D7A279}"/>
          </ac:spMkLst>
        </pc:spChg>
        <pc:spChg chg="mod">
          <ac:chgData name="Leslie Yoder" userId="8c6d42d7-2d6d-4e30-b2a4-1832f9fec7d8" providerId="ADAL" clId="{CAC5BD70-8B13-4C8B-BDAB-93E23D0E50AD}" dt="2020-09-17T19:55:25.130" v="986" actId="6549"/>
          <ac:spMkLst>
            <pc:docMk/>
            <pc:sldMk cId="1264064385" sldId="272"/>
            <ac:spMk id="14" creationId="{BCD26E08-F216-488B-879E-F016F17EC390}"/>
          </ac:spMkLst>
        </pc:spChg>
      </pc:sldChg>
      <pc:sldChg chg="modSp del">
        <pc:chgData name="Leslie Yoder" userId="8c6d42d7-2d6d-4e30-b2a4-1832f9fec7d8" providerId="ADAL" clId="{CAC5BD70-8B13-4C8B-BDAB-93E23D0E50AD}" dt="2020-09-17T17:23:10.707" v="927" actId="2696"/>
        <pc:sldMkLst>
          <pc:docMk/>
          <pc:sldMk cId="837930654" sldId="274"/>
        </pc:sldMkLst>
        <pc:spChg chg="mod">
          <ac:chgData name="Leslie Yoder" userId="8c6d42d7-2d6d-4e30-b2a4-1832f9fec7d8" providerId="ADAL" clId="{CAC5BD70-8B13-4C8B-BDAB-93E23D0E50AD}" dt="2020-09-16T19:10:17.865" v="915" actId="20577"/>
          <ac:spMkLst>
            <pc:docMk/>
            <pc:sldMk cId="837930654" sldId="274"/>
            <ac:spMk id="3" creationId="{3CE25085-4002-4120-808D-75F3BDC159BD}"/>
          </ac:spMkLst>
        </pc:spChg>
      </pc:sldChg>
      <pc:sldChg chg="modSp">
        <pc:chgData name="Leslie Yoder" userId="8c6d42d7-2d6d-4e30-b2a4-1832f9fec7d8" providerId="ADAL" clId="{CAC5BD70-8B13-4C8B-BDAB-93E23D0E50AD}" dt="2020-09-16T19:13:33.094" v="923" actId="14100"/>
        <pc:sldMkLst>
          <pc:docMk/>
          <pc:sldMk cId="1174718995" sldId="277"/>
        </pc:sldMkLst>
        <pc:spChg chg="mod">
          <ac:chgData name="Leslie Yoder" userId="8c6d42d7-2d6d-4e30-b2a4-1832f9fec7d8" providerId="ADAL" clId="{CAC5BD70-8B13-4C8B-BDAB-93E23D0E50AD}" dt="2020-09-16T19:13:33.094" v="923" actId="14100"/>
          <ac:spMkLst>
            <pc:docMk/>
            <pc:sldMk cId="1174718995" sldId="277"/>
            <ac:spMk id="3" creationId="{8781F9C4-4CB6-4152-B681-AD21373381B6}"/>
          </ac:spMkLst>
        </pc:spChg>
      </pc:sldChg>
      <pc:sldChg chg="modSp">
        <pc:chgData name="Leslie Yoder" userId="8c6d42d7-2d6d-4e30-b2a4-1832f9fec7d8" providerId="ADAL" clId="{CAC5BD70-8B13-4C8B-BDAB-93E23D0E50AD}" dt="2020-09-16T19:04:33.447" v="901" actId="27636"/>
        <pc:sldMkLst>
          <pc:docMk/>
          <pc:sldMk cId="2432834824" sldId="281"/>
        </pc:sldMkLst>
        <pc:spChg chg="mod">
          <ac:chgData name="Leslie Yoder" userId="8c6d42d7-2d6d-4e30-b2a4-1832f9fec7d8" providerId="ADAL" clId="{CAC5BD70-8B13-4C8B-BDAB-93E23D0E50AD}" dt="2020-09-16T19:04:33.447" v="901" actId="27636"/>
          <ac:spMkLst>
            <pc:docMk/>
            <pc:sldMk cId="2432834824" sldId="281"/>
            <ac:spMk id="3" creationId="{2BA6BFF2-FA4C-40FA-A413-845A50E26897}"/>
          </ac:spMkLst>
        </pc:spChg>
      </pc:sldChg>
      <pc:sldChg chg="add del">
        <pc:chgData name="Leslie Yoder" userId="8c6d42d7-2d6d-4e30-b2a4-1832f9fec7d8" providerId="ADAL" clId="{CAC5BD70-8B13-4C8B-BDAB-93E23D0E50AD}" dt="2020-09-17T17:23:01.123" v="926" actId="2696"/>
        <pc:sldMkLst>
          <pc:docMk/>
          <pc:sldMk cId="1714646253" sldId="282"/>
        </pc:sldMkLst>
      </pc:sldChg>
      <pc:sldChg chg="modSp add">
        <pc:chgData name="Leslie Yoder" userId="8c6d42d7-2d6d-4e30-b2a4-1832f9fec7d8" providerId="ADAL" clId="{CAC5BD70-8B13-4C8B-BDAB-93E23D0E50AD}" dt="2020-09-17T19:56:25.889" v="999" actId="6549"/>
        <pc:sldMkLst>
          <pc:docMk/>
          <pc:sldMk cId="348182522" sldId="283"/>
        </pc:sldMkLst>
        <pc:spChg chg="mod">
          <ac:chgData name="Leslie Yoder" userId="8c6d42d7-2d6d-4e30-b2a4-1832f9fec7d8" providerId="ADAL" clId="{CAC5BD70-8B13-4C8B-BDAB-93E23D0E50AD}" dt="2020-09-17T19:56:25.889" v="999" actId="6549"/>
          <ac:spMkLst>
            <pc:docMk/>
            <pc:sldMk cId="348182522" sldId="283"/>
            <ac:spMk id="2" creationId="{06400FF1-10F7-4A57-8510-D4CCC5455E0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D111B9FE-1A68-4821-9B72-A9EBD6E264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36420" y="6398324"/>
            <a:ext cx="4385541" cy="43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55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304435"/>
            <a:ext cx="10058400" cy="1450757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333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304435"/>
            <a:ext cx="10058400" cy="1450757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184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9F375A-8E94-4C41-B852-EC78ED076B98}"/>
              </a:ext>
            </a:extLst>
          </p:cNvPr>
          <p:cNvSpPr/>
          <p:nvPr userDrawn="1"/>
        </p:nvSpPr>
        <p:spPr>
          <a:xfrm>
            <a:off x="3566159" y="4597532"/>
            <a:ext cx="4937760" cy="1450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6"/>
            <a:ext cx="4937760" cy="402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C527D999-9F29-4175-9529-3069D8DAE3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36420" y="6398324"/>
            <a:ext cx="4385541" cy="43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00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80CF6A-D66D-4B8C-8752-54A4D84CD3D3}"/>
              </a:ext>
            </a:extLst>
          </p:cNvPr>
          <p:cNvSpPr/>
          <p:nvPr userDrawn="1"/>
        </p:nvSpPr>
        <p:spPr>
          <a:xfrm>
            <a:off x="4435852" y="4641959"/>
            <a:ext cx="3799722" cy="1613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0B07DBC2-47C7-40B7-96D4-FA20AB7FD9C4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335713" y="1846264"/>
            <a:ext cx="4819650" cy="411427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chart</a:t>
            </a:r>
          </a:p>
        </p:txBody>
      </p:sp>
      <p:pic>
        <p:nvPicPr>
          <p:cNvPr id="13" name="Picture 12" descr="A picture containing clipart&#10;&#10;Description automatically generated">
            <a:extLst>
              <a:ext uri="{FF2B5EF4-FFF2-40B4-BE49-F238E27FC236}">
                <a16:creationId xmlns:a16="http://schemas.microsoft.com/office/drawing/2014/main" id="{A1443130-FBD3-4F64-8BBF-F649B04960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36420" y="6398324"/>
            <a:ext cx="4385541" cy="43855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16132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057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951350"/>
            <a:ext cx="10058400" cy="748428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60823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2AE026-0F6B-4095-8029-F41174DD1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0147" y="4150706"/>
            <a:ext cx="1780021" cy="22096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2043BA70-E9AB-4003-8DB9-EB9C180FF3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36420" y="6398324"/>
            <a:ext cx="4385541" cy="43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73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2AE026-0F6B-4095-8029-F41174DD1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0135" y="4150706"/>
            <a:ext cx="1780021" cy="22096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2043BA70-E9AB-4003-8DB9-EB9C180FF3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36420" y="6398324"/>
            <a:ext cx="4385541" cy="438554"/>
          </a:xfrm>
          <a:prstGeom prst="rect">
            <a:avLst/>
          </a:prstGeom>
        </p:spPr>
      </p:pic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3178B2D2-F826-4203-A5C6-1691DD05C1E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163638" y="840508"/>
            <a:ext cx="9236497" cy="48860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900373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DC6F160-9A70-4B1D-B007-B477ADF6D73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475018" y="4742012"/>
            <a:ext cx="3241963" cy="131126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6410037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43552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73443"/>
            <a:ext cx="10058400" cy="16526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26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703" r:id="rId3"/>
    <p:sldLayoutId id="2147483698" r:id="rId4"/>
    <p:sldLayoutId id="2147483699" r:id="rId5"/>
    <p:sldLayoutId id="2147483700" r:id="rId6"/>
    <p:sldLayoutId id="2147483701" r:id="rId7"/>
    <p:sldLayoutId id="2147483702" r:id="rId8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Tx/>
        <a:buBlip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</a:buBlip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Tx/>
        <a:buBlip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</a:buBlip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Tx/>
        <a:buBlip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</a:buBlip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Tx/>
        <a:buBlip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</a:buBlip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Tx/>
        <a:buBlip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</a:buBlip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D4B9A-9C4E-4F44-A8A0-29F9B2200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60021"/>
            <a:ext cx="10058400" cy="1311580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4000" dirty="0"/>
              <a:t>Humane Society- Community Service Organization Update January- August 2020</a:t>
            </a:r>
          </a:p>
        </p:txBody>
      </p:sp>
      <p:pic>
        <p:nvPicPr>
          <p:cNvPr id="5" name="Content Placeholder 4" descr="A person sitting on a bench&#10;&#10;Description automatically generated">
            <a:extLst>
              <a:ext uri="{FF2B5EF4-FFF2-40B4-BE49-F238E27FC236}">
                <a16:creationId xmlns:a16="http://schemas.microsoft.com/office/drawing/2014/main" id="{B2704577-3BA6-4157-8435-7A8D76064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999" b="32874"/>
          <a:stretch/>
        </p:blipFill>
        <p:spPr>
          <a:xfrm>
            <a:off x="1096963" y="1873250"/>
            <a:ext cx="10058400" cy="3613150"/>
          </a:xfrm>
          <a:noFill/>
        </p:spPr>
      </p:pic>
    </p:spTree>
    <p:extLst>
      <p:ext uri="{BB962C8B-B14F-4D97-AF65-F5344CB8AC3E}">
        <p14:creationId xmlns:p14="http://schemas.microsoft.com/office/powerpoint/2010/main" val="1728849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00FF1-10F7-4A57-8510-D4CCC5455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"/>
            <a:ext cx="10058400" cy="12715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Animal Law Enforcement Interesting </a:t>
            </a:r>
            <a:r>
              <a:rPr lang="en-US"/>
              <a:t>Trends- Overall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25085-4002-4120-808D-75F3BDC159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45720" rIns="0" bIns="45720" rtlCol="0" anchor="t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Increased Patrols and Dog at Large calls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Increased Warnings and summonses issued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Increase in Severe Bites involving humans- particularly children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Increased </a:t>
            </a:r>
            <a:r>
              <a:rPr lang="en-US" dirty="0">
                <a:ea typeface="+mn-lt"/>
                <a:cs typeface="+mn-lt"/>
              </a:rPr>
              <a:t>Protective Custody length   of stay</a:t>
            </a:r>
          </a:p>
          <a:p>
            <a:pPr marL="200660" lvl="1" indent="0">
              <a:buNone/>
            </a:pPr>
            <a:endParaRPr lang="en-US" sz="2400" dirty="0"/>
          </a:p>
        </p:txBody>
      </p:sp>
      <p:pic>
        <p:nvPicPr>
          <p:cNvPr id="6" name="Content Placeholder 5" descr="A dog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AEB22B38-F813-47DA-B642-14A7F2C659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56677" y="1836672"/>
            <a:ext cx="4023358" cy="4023358"/>
          </a:xfrm>
        </p:spPr>
      </p:pic>
    </p:spTree>
    <p:extLst>
      <p:ext uri="{BB962C8B-B14F-4D97-AF65-F5344CB8AC3E}">
        <p14:creationId xmlns:p14="http://schemas.microsoft.com/office/powerpoint/2010/main" val="348182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D7533-D25D-421E-A1A9-BD8E1CA92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04435"/>
            <a:ext cx="10058400" cy="990682"/>
          </a:xfrm>
        </p:spPr>
        <p:txBody>
          <a:bodyPr/>
          <a:lstStyle/>
          <a:p>
            <a:r>
              <a:rPr lang="en-US" dirty="0"/>
              <a:t>Summary- 2020 Take -Aways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1F9C4-4CB6-4152-B681-AD2137338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73443"/>
            <a:ext cx="10058400" cy="2513027"/>
          </a:xfrm>
        </p:spPr>
        <p:txBody>
          <a:bodyPr vert="horz" lIns="0" tIns="45720" rIns="0" bIns="45720" rtlCol="0" anchor="t">
            <a:noAutofit/>
          </a:bodyPr>
          <a:lstStyle/>
          <a:p>
            <a:r>
              <a:rPr lang="en-US" sz="2800" dirty="0"/>
              <a:t>Fewer animals handled/intakes</a:t>
            </a:r>
          </a:p>
          <a:p>
            <a:r>
              <a:rPr lang="en-US" sz="2800" dirty="0"/>
              <a:t>Continued strong demand for adoption</a:t>
            </a:r>
          </a:p>
          <a:p>
            <a:r>
              <a:rPr lang="en-US" sz="2800" dirty="0"/>
              <a:t>Increased medical outreach</a:t>
            </a:r>
          </a:p>
          <a:p>
            <a:r>
              <a:rPr lang="en-US" sz="2800" dirty="0"/>
              <a:t>Increase in reported bites</a:t>
            </a:r>
          </a:p>
        </p:txBody>
      </p:sp>
    </p:spTree>
    <p:extLst>
      <p:ext uri="{BB962C8B-B14F-4D97-AF65-F5344CB8AC3E}">
        <p14:creationId xmlns:p14="http://schemas.microsoft.com/office/powerpoint/2010/main" val="1174718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2D84D-29D0-44FD-8E49-C80DDF153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04436"/>
            <a:ext cx="10058400" cy="875008"/>
          </a:xfrm>
        </p:spPr>
        <p:txBody>
          <a:bodyPr/>
          <a:lstStyle/>
          <a:p>
            <a:pPr algn="ctr"/>
            <a:r>
              <a:rPr lang="en-US" dirty="0"/>
              <a:t>Looking Ahead to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6BFF2-FA4C-40FA-A413-845A50E26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73442"/>
            <a:ext cx="10058400" cy="271180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Requesting increase in pet license fees to support contracts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 Increased Wellness </a:t>
            </a:r>
            <a:r>
              <a:rPr lang="en-US" sz="2400" dirty="0" err="1"/>
              <a:t>Waggin</a:t>
            </a:r>
            <a:r>
              <a:rPr lang="en-US" sz="2400" dirty="0"/>
              <a:t> vaccine and wellness events</a:t>
            </a:r>
          </a:p>
          <a:p>
            <a:endParaRPr lang="en-US" sz="2400" dirty="0"/>
          </a:p>
          <a:p>
            <a:r>
              <a:rPr lang="en-US" sz="2400" dirty="0"/>
              <a:t> Continued focus on surrender prevention through behavior and    medical support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2834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BFBFB-3BBD-45D9-93C8-E01218F13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en-US" dirty="0"/>
              <a:t>Thank You!</a:t>
            </a:r>
          </a:p>
        </p:txBody>
      </p:sp>
      <p:pic>
        <p:nvPicPr>
          <p:cNvPr id="5" name="Picture 5" descr="A close up of a cat with its mouth open&#10;&#10;Description automatically generated">
            <a:extLst>
              <a:ext uri="{FF2B5EF4-FFF2-40B4-BE49-F238E27FC236}">
                <a16:creationId xmlns:a16="http://schemas.microsoft.com/office/drawing/2014/main" id="{1C77599D-A6B0-444A-A0C5-BB0475E6F1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573" r="30849" b="1"/>
          <a:stretch/>
        </p:blipFill>
        <p:spPr>
          <a:xfrm>
            <a:off x="1097279" y="1845734"/>
            <a:ext cx="4937760" cy="4023358"/>
          </a:xfrm>
          <a:noFill/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97569CC-3D09-42DA-B79F-0798B0FD1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1845736"/>
            <a:ext cx="4937760" cy="4023358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60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24918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9CCD-73CB-4D3E-BD64-7CB119FC1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79588"/>
          </a:xfrm>
        </p:spPr>
        <p:txBody>
          <a:bodyPr anchor="b">
            <a:normAutofit/>
          </a:bodyPr>
          <a:lstStyle/>
          <a:p>
            <a:r>
              <a:rPr lang="en-US" sz="4400" dirty="0"/>
              <a:t>Adoptions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42C11B8-EC89-4D12-BFB8-4F2ACD5B06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3786440"/>
          </a:xfrm>
        </p:spPr>
        <p:txBody>
          <a:bodyPr vert="horz" lIns="0" tIns="45720" rIns="0" bIns="45720" rtlCol="0" anchor="t">
            <a:normAutofit/>
          </a:bodyPr>
          <a:lstStyle/>
          <a:p>
            <a:pPr marL="200660" lvl="1" indent="0">
              <a:buNone/>
            </a:pPr>
            <a:endParaRPr lang="en-US" dirty="0"/>
          </a:p>
          <a:p>
            <a:pPr marL="200660" lvl="1" indent="0">
              <a:buNone/>
            </a:pPr>
            <a:r>
              <a:rPr lang="en-US" sz="2400" dirty="0"/>
              <a:t>Total- organization wide, YTD 6,985</a:t>
            </a:r>
          </a:p>
          <a:p>
            <a:pPr marL="383540" lvl="1"/>
            <a:endParaRPr lang="en-US" sz="2400" dirty="0"/>
          </a:p>
          <a:p>
            <a:pPr marL="200660" lvl="1" indent="0">
              <a:buNone/>
            </a:pPr>
            <a:r>
              <a:rPr lang="en-US" sz="2400" dirty="0"/>
              <a:t>Pandemic Changes:</a:t>
            </a:r>
          </a:p>
          <a:p>
            <a:pPr marL="200660" lvl="1" indent="0">
              <a:buNone/>
            </a:pPr>
            <a:endParaRPr lang="en-US" sz="2400" dirty="0"/>
          </a:p>
          <a:p>
            <a:pPr marL="566420" lvl="2"/>
            <a:r>
              <a:rPr lang="en-US" sz="2400" dirty="0"/>
              <a:t>Adoption by Appointment</a:t>
            </a:r>
          </a:p>
          <a:p>
            <a:pPr marL="566420" lvl="2"/>
            <a:r>
              <a:rPr lang="en-US" sz="2400" dirty="0"/>
              <a:t>Managing our Lobbies </a:t>
            </a:r>
          </a:p>
          <a:p>
            <a:pPr marL="566420" lvl="2"/>
            <a:r>
              <a:rPr lang="en-US" sz="2400" dirty="0"/>
              <a:t>Queue System</a:t>
            </a:r>
          </a:p>
          <a:p>
            <a:pPr marL="383540" lvl="1"/>
            <a:endParaRPr lang="en-US" dirty="0"/>
          </a:p>
        </p:txBody>
      </p:sp>
      <p:pic>
        <p:nvPicPr>
          <p:cNvPr id="6" name="Content Placeholder 5" descr="A person sitting at a table with a dog&#10;&#10;Description automatically generated">
            <a:extLst>
              <a:ext uri="{FF2B5EF4-FFF2-40B4-BE49-F238E27FC236}">
                <a16:creationId xmlns:a16="http://schemas.microsoft.com/office/drawing/2014/main" id="{8E206EE9-7E2A-411E-9235-35BDC23357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8219" r="-1" b="20670"/>
          <a:stretch/>
        </p:blipFill>
        <p:spPr>
          <a:xfrm>
            <a:off x="6217920" y="1845736"/>
            <a:ext cx="4937760" cy="4023358"/>
          </a:xfrm>
          <a:noFill/>
        </p:spPr>
      </p:pic>
    </p:spTree>
    <p:extLst>
      <p:ext uri="{BB962C8B-B14F-4D97-AF65-F5344CB8AC3E}">
        <p14:creationId xmlns:p14="http://schemas.microsoft.com/office/powerpoint/2010/main" val="3218040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D4F43AC-C052-4391-967C-A0CD5C89A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127860"/>
          </a:xfrm>
        </p:spPr>
        <p:txBody>
          <a:bodyPr>
            <a:normAutofit/>
          </a:bodyPr>
          <a:lstStyle/>
          <a:p>
            <a:r>
              <a:rPr lang="en-US" dirty="0"/>
              <a:t>Transfers In From Other Locations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5C7CFB9-D6C8-4983-94DA-69356A7AD1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845733"/>
            <a:ext cx="4937760" cy="4263517"/>
          </a:xfrm>
        </p:spPr>
        <p:txBody>
          <a:bodyPr vert="horz" lIns="0" tIns="45720" rIns="0" bIns="45720" rtlCol="0" anchor="t"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sz="2400" dirty="0"/>
              <a:t>Transfers In YTD- 1,479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Pandemic Changes:</a:t>
            </a:r>
          </a:p>
          <a:p>
            <a:pPr marL="0" indent="0">
              <a:buNone/>
            </a:pPr>
            <a:endParaRPr lang="en-US" sz="2400" dirty="0"/>
          </a:p>
          <a:p>
            <a:pPr lvl="1"/>
            <a:r>
              <a:rPr lang="en-US" sz="2400" dirty="0"/>
              <a:t>Initially fewer transfers than last year</a:t>
            </a:r>
          </a:p>
          <a:p>
            <a:pPr lvl="1"/>
            <a:r>
              <a:rPr lang="en-US" sz="2400" dirty="0"/>
              <a:t>Fewer adoption candidates</a:t>
            </a:r>
          </a:p>
          <a:p>
            <a:pPr lvl="1"/>
            <a:r>
              <a:rPr lang="en-US" sz="2400" dirty="0"/>
              <a:t>Focus on behavior modification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F7E1FF08-9E5F-49A8-8723-E039A87F5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1845736"/>
            <a:ext cx="4937760" cy="4023358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A dog lying on a bed&#10;&#10;Description automatically generated">
            <a:extLst>
              <a:ext uri="{FF2B5EF4-FFF2-40B4-BE49-F238E27FC236}">
                <a16:creationId xmlns:a16="http://schemas.microsoft.com/office/drawing/2014/main" id="{A4FDF9CD-2B0B-4D39-93EA-EC3A4485C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870" y="1845734"/>
            <a:ext cx="4263518" cy="426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07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562C7-93F2-413C-8B10-B56376737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en-US" dirty="0"/>
              <a:t>Foster and Volunteer Hours</a:t>
            </a:r>
          </a:p>
        </p:txBody>
      </p:sp>
      <p:pic>
        <p:nvPicPr>
          <p:cNvPr id="12" name="Content Placeholder 11" descr="A person holding a baby&#10;&#10;Description automatically generated">
            <a:extLst>
              <a:ext uri="{FF2B5EF4-FFF2-40B4-BE49-F238E27FC236}">
                <a16:creationId xmlns:a16="http://schemas.microsoft.com/office/drawing/2014/main" id="{C32404F8-2C52-4B03-94E7-17241DA1A9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7953" b="-1"/>
          <a:stretch/>
        </p:blipFill>
        <p:spPr>
          <a:xfrm>
            <a:off x="1097279" y="1845734"/>
            <a:ext cx="4937760" cy="4023358"/>
          </a:xfrm>
          <a:noFill/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CDCAB142-F05A-4C6B-9FED-F4D210509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1845736"/>
            <a:ext cx="4937760" cy="4023358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2020 Volunteer Hours-59,524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Pandemic Changes:</a:t>
            </a:r>
          </a:p>
          <a:p>
            <a:pPr marL="0" indent="0">
              <a:buNone/>
            </a:pPr>
            <a:r>
              <a:rPr lang="en-US" sz="2400" dirty="0"/>
              <a:t>	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Fewer volunteers on site initially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300 animals in foster care when the pandemic began</a:t>
            </a:r>
          </a:p>
          <a:p>
            <a:pPr marL="870892" lvl="5" indent="0">
              <a:buNone/>
            </a:pPr>
            <a:r>
              <a:rPr lang="en-US" sz="2000" dirty="0"/>
              <a:t>(372 more in foster care YTD)</a:t>
            </a:r>
          </a:p>
          <a:p>
            <a:pPr marL="870892" lvl="5" indent="0">
              <a:buNone/>
            </a:pPr>
            <a:endParaRPr lang="en-US" sz="2000" dirty="0"/>
          </a:p>
          <a:p>
            <a:pPr marL="383540" lvl="2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39000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33335-2451-4DCD-8375-B9FCBE321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197640"/>
          </a:xfrm>
        </p:spPr>
        <p:txBody>
          <a:bodyPr anchor="b">
            <a:normAutofit/>
          </a:bodyPr>
          <a:lstStyle/>
          <a:p>
            <a:r>
              <a:rPr lang="en-US" dirty="0"/>
              <a:t>Humane Education &amp; Events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97F69B5-FDE2-49EC-8B20-BD2D14852C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237014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en-US" u="sng" dirty="0"/>
              <a:t>Camp Whiskers and Wags</a:t>
            </a:r>
          </a:p>
          <a:p>
            <a:pPr marL="0" indent="0">
              <a:buNone/>
            </a:pPr>
            <a:r>
              <a:rPr lang="en-US" dirty="0"/>
              <a:t>Pandemic Changes: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Virtual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234 campers  vs. 146 campers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Kids from all over US- not just Pikes    Peak Region</a:t>
            </a:r>
          </a:p>
          <a:p>
            <a:pPr marL="201168" lvl="1" indent="0">
              <a:buNone/>
            </a:pPr>
            <a:endParaRPr lang="en-US" sz="2000" dirty="0"/>
          </a:p>
          <a:p>
            <a:pPr marL="201168" lvl="1" indent="0">
              <a:buNone/>
            </a:pPr>
            <a:r>
              <a:rPr lang="en-US" sz="2000" u="sng" dirty="0"/>
              <a:t>Fur Ball</a:t>
            </a:r>
          </a:p>
          <a:p>
            <a:pPr marL="201168" lvl="1" indent="0">
              <a:buNone/>
            </a:pPr>
            <a:r>
              <a:rPr lang="en-US" sz="2000" dirty="0"/>
              <a:t>Pandemic Changes: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Virtual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Successful 1- hour event with 10-day silent auction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Content Placeholder 5" descr="A group of people sitting at a desk in front of a television&#10;&#10;Description automatically generated">
            <a:extLst>
              <a:ext uri="{FF2B5EF4-FFF2-40B4-BE49-F238E27FC236}">
                <a16:creationId xmlns:a16="http://schemas.microsoft.com/office/drawing/2014/main" id="{24BE5926-FCE9-4596-B7F0-37BD46DDBA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619" r="2334" b="-1"/>
          <a:stretch/>
        </p:blipFill>
        <p:spPr>
          <a:xfrm>
            <a:off x="6217920" y="1845736"/>
            <a:ext cx="4937760" cy="4023358"/>
          </a:xfrm>
          <a:noFill/>
        </p:spPr>
      </p:pic>
    </p:spTree>
    <p:extLst>
      <p:ext uri="{BB962C8B-B14F-4D97-AF65-F5344CB8AC3E}">
        <p14:creationId xmlns:p14="http://schemas.microsoft.com/office/powerpoint/2010/main" val="1870841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FFA42-51A7-4EE4-9734-6F95B711E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45849"/>
          </a:xfrm>
        </p:spPr>
        <p:txBody>
          <a:bodyPr/>
          <a:lstStyle/>
          <a:p>
            <a:r>
              <a:rPr lang="en-US" dirty="0"/>
              <a:t>Spay/Neuter Surgery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7E337B-7D5D-4790-8004-6FE998EB50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329777"/>
          </a:xfrm>
        </p:spPr>
        <p:txBody>
          <a:bodyPr vert="horz" lIns="0" tIns="45720" rIns="0" bIns="45720" rtlCol="0" anchor="t">
            <a:normAutofit/>
          </a:bodyPr>
          <a:lstStyle/>
          <a:p>
            <a:pPr marL="200660" lvl="1" indent="0">
              <a:buNone/>
            </a:pPr>
            <a:r>
              <a:rPr lang="en-US" sz="2400" dirty="0"/>
              <a:t>Pandemic Changes:</a:t>
            </a:r>
          </a:p>
          <a:p>
            <a:pPr marL="200660" lvl="1" indent="0">
              <a:buNone/>
            </a:pPr>
            <a:endParaRPr lang="en-US" dirty="0"/>
          </a:p>
          <a:p>
            <a:pPr marL="54356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6- week period – no surgeries </a:t>
            </a:r>
          </a:p>
          <a:p>
            <a:pPr marL="749300" lvl="3"/>
            <a:r>
              <a:rPr lang="en-US" sz="2000" dirty="0"/>
              <a:t>PPE and medical supplies donated to local hospitals</a:t>
            </a:r>
          </a:p>
          <a:p>
            <a:pPr marL="54356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Scheduled drop offs and pick ups for public pets</a:t>
            </a:r>
          </a:p>
          <a:p>
            <a:pPr marL="54356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Efficiencies on the mobile unit</a:t>
            </a:r>
          </a:p>
          <a:p>
            <a:pPr marL="749300" lvl="3"/>
            <a:r>
              <a:rPr lang="en-US" sz="2000" dirty="0"/>
              <a:t>Wellness </a:t>
            </a:r>
            <a:r>
              <a:rPr lang="en-US" sz="2000" dirty="0" err="1"/>
              <a:t>Waggin</a:t>
            </a:r>
            <a:r>
              <a:rPr lang="en-US" sz="2000" dirty="0"/>
              <a:t> in Pueblo and Colorado Springs 4 days per week now</a:t>
            </a:r>
          </a:p>
        </p:txBody>
      </p:sp>
      <p:pic>
        <p:nvPicPr>
          <p:cNvPr id="9" name="Content Placeholder 8" descr="A group of people in a room&#10;&#10;Description automatically generated">
            <a:extLst>
              <a:ext uri="{FF2B5EF4-FFF2-40B4-BE49-F238E27FC236}">
                <a16:creationId xmlns:a16="http://schemas.microsoft.com/office/drawing/2014/main" id="{84E2DB27-D474-4657-93A7-B597743E8F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6963" y="2005608"/>
            <a:ext cx="4938712" cy="3704034"/>
          </a:xfrm>
        </p:spPr>
      </p:pic>
    </p:spTree>
    <p:extLst>
      <p:ext uri="{BB962C8B-B14F-4D97-AF65-F5344CB8AC3E}">
        <p14:creationId xmlns:p14="http://schemas.microsoft.com/office/powerpoint/2010/main" val="2468838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3E21E-8489-4BC9-805D-D63EACC74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en-US" dirty="0"/>
              <a:t>Medical Outreach</a:t>
            </a:r>
          </a:p>
        </p:txBody>
      </p:sp>
      <p:pic>
        <p:nvPicPr>
          <p:cNvPr id="6" name="Content Placeholder 5" descr="A dog lying on a bed&#10;&#10;Description automatically generated">
            <a:extLst>
              <a:ext uri="{FF2B5EF4-FFF2-40B4-BE49-F238E27FC236}">
                <a16:creationId xmlns:a16="http://schemas.microsoft.com/office/drawing/2014/main" id="{D48DDDE6-6819-439F-B329-63589854CA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7955" r="-1" b="-1"/>
          <a:stretch/>
        </p:blipFill>
        <p:spPr>
          <a:xfrm>
            <a:off x="1097279" y="1845734"/>
            <a:ext cx="4937760" cy="4023358"/>
          </a:xfrm>
          <a:noFill/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6A9E391-B19D-4D8E-84AB-C77E00585B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1845736"/>
            <a:ext cx="4937760" cy="4023358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Medical Services Provided as Surrender Prevention Effort</a:t>
            </a:r>
          </a:p>
          <a:p>
            <a:pPr marL="0" indent="0">
              <a:buNone/>
            </a:pPr>
            <a:endParaRPr lang="en-US" sz="2400" dirty="0"/>
          </a:p>
          <a:p>
            <a:pPr lvl="1"/>
            <a:r>
              <a:rPr lang="en-US" sz="2200" dirty="0"/>
              <a:t>2109   YTD-50</a:t>
            </a:r>
          </a:p>
          <a:p>
            <a:pPr lvl="1"/>
            <a:r>
              <a:rPr lang="en-US" sz="2200" dirty="0"/>
              <a:t>2020    YTD- 118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Stories very much related to COVID, loss of employment, and inability to pay for veterinary care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654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20C54-87A6-4182-B87A-A32172FA5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711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Animals Handled YTD El Paso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7697A-A2D5-4BEB-8F88-4A1DD50FA6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253395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pPr marL="200660" lvl="1" indent="0">
              <a:buNone/>
            </a:pPr>
            <a:r>
              <a:rPr lang="en-US" sz="2000" dirty="0"/>
              <a:t>El Paso County  YTD</a:t>
            </a:r>
          </a:p>
          <a:p>
            <a:pPr marL="72644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Total Number of Animals Handled 2,498 (-236)</a:t>
            </a:r>
          </a:p>
          <a:p>
            <a:pPr marL="72644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Total animal care days 15,368 </a:t>
            </a:r>
          </a:p>
          <a:p>
            <a:pPr marL="72644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Protective Custody Impounds 23</a:t>
            </a:r>
          </a:p>
          <a:p>
            <a:pPr marL="200660" lvl="1" indent="0">
              <a:buNone/>
            </a:pPr>
            <a:endParaRPr lang="en-US" sz="2000" dirty="0"/>
          </a:p>
          <a:p>
            <a:pPr marL="383540" lvl="1"/>
            <a:endParaRPr lang="en-US" sz="2000" dirty="0"/>
          </a:p>
          <a:p>
            <a:pPr marL="200660" lvl="1" indent="0">
              <a:buNone/>
            </a:pPr>
            <a:r>
              <a:rPr lang="en-US" sz="2000" dirty="0"/>
              <a:t>Pandemic Changes:</a:t>
            </a:r>
          </a:p>
          <a:p>
            <a:pPr marL="48641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Fewer animals handled</a:t>
            </a:r>
          </a:p>
          <a:p>
            <a:pPr marL="48641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Staff time available for training and development</a:t>
            </a:r>
          </a:p>
          <a:p>
            <a:pPr marL="48641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More time to walk dogs </a:t>
            </a:r>
          </a:p>
          <a:p>
            <a:pPr marL="200660" lvl="1" indent="0">
              <a:buNone/>
            </a:pPr>
            <a:r>
              <a:rPr lang="en-US" sz="2000" dirty="0"/>
              <a:t>    and do enrichment, behavior work</a:t>
            </a:r>
          </a:p>
          <a:p>
            <a:pPr marL="383540" lvl="1"/>
            <a:endParaRPr lang="en-US" dirty="0"/>
          </a:p>
          <a:p>
            <a:pPr marL="200660" lvl="1" indent="0">
              <a:buNone/>
            </a:pPr>
            <a:endParaRPr lang="en-US" dirty="0"/>
          </a:p>
          <a:p>
            <a:pPr marL="383540" lvl="1"/>
            <a:endParaRPr lang="en-US" dirty="0"/>
          </a:p>
          <a:p>
            <a:pPr marL="383540" lvl="1"/>
            <a:endParaRPr lang="en-US" dirty="0"/>
          </a:p>
        </p:txBody>
      </p:sp>
      <p:pic>
        <p:nvPicPr>
          <p:cNvPr id="6" name="Content Placeholder 5" descr="A picture containing person, person, cellphone, photo&#10;&#10;Description automatically generated">
            <a:extLst>
              <a:ext uri="{FF2B5EF4-FFF2-40B4-BE49-F238E27FC236}">
                <a16:creationId xmlns:a16="http://schemas.microsoft.com/office/drawing/2014/main" id="{B5644542-2136-4A60-8E5C-F5DA8127A0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56963" y="1845734"/>
            <a:ext cx="5447354" cy="4023357"/>
          </a:xfrm>
        </p:spPr>
      </p:pic>
    </p:spTree>
    <p:extLst>
      <p:ext uri="{BB962C8B-B14F-4D97-AF65-F5344CB8AC3E}">
        <p14:creationId xmlns:p14="http://schemas.microsoft.com/office/powerpoint/2010/main" val="1208049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F3C8C-EE1E-4F6C-AB66-BECB93D7A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330162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dirty="0"/>
              <a:t>Animal </a:t>
            </a:r>
            <a:r>
              <a:rPr lang="en-US"/>
              <a:t>Law Enforcement </a:t>
            </a:r>
            <a:r>
              <a:rPr lang="en-US" dirty="0"/>
              <a:t>Calls for Service YTD- El Paso County</a:t>
            </a:r>
          </a:p>
        </p:txBody>
      </p:sp>
      <p:pic>
        <p:nvPicPr>
          <p:cNvPr id="9" name="Content Placeholder 8" descr="A person standing in front of a car&#10;&#10;Description automatically generated">
            <a:extLst>
              <a:ext uri="{FF2B5EF4-FFF2-40B4-BE49-F238E27FC236}">
                <a16:creationId xmlns:a16="http://schemas.microsoft.com/office/drawing/2014/main" id="{3E0B6544-A564-4F96-9E55-E81135236C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-1" b="38888"/>
          <a:stretch/>
        </p:blipFill>
        <p:spPr>
          <a:xfrm>
            <a:off x="1097279" y="1845734"/>
            <a:ext cx="4937760" cy="4023358"/>
          </a:xfrm>
          <a:noFill/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BCD26E08-F216-488B-879E-F016F17EC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1845736"/>
            <a:ext cx="4937760" cy="4023358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Total Calls for service- 2,151 (-290)</a:t>
            </a:r>
          </a:p>
          <a:p>
            <a:pPr marL="0" indent="0">
              <a:buNone/>
            </a:pPr>
            <a:r>
              <a:rPr lang="en-US" dirty="0"/>
              <a:t>Total Bites- 131 (-14)</a:t>
            </a:r>
          </a:p>
          <a:p>
            <a:pPr marL="0" indent="0">
              <a:buNone/>
            </a:pPr>
            <a:r>
              <a:rPr lang="en-US" sz="2000" dirty="0"/>
              <a:t>Total EPSO assists- 217 (+10)</a:t>
            </a:r>
          </a:p>
          <a:p>
            <a:pPr marL="852170" lvl="3" indent="-285750">
              <a:buFont typeface="Arial" panose="020B0604020202020204" pitchFamily="34" charset="0"/>
              <a:buChar char="•"/>
            </a:pPr>
            <a:r>
              <a:rPr lang="en-US" sz="1800" dirty="0"/>
              <a:t>Within Resolution Area: 150</a:t>
            </a:r>
          </a:p>
          <a:p>
            <a:pPr marL="852170" lvl="3" indent="-285750">
              <a:buFont typeface="Arial" panose="020B0604020202020204" pitchFamily="34" charset="0"/>
              <a:buChar char="•"/>
            </a:pPr>
            <a:r>
              <a:rPr lang="en-US" sz="1800" dirty="0"/>
              <a:t>Outside of Resolution Area: 67</a:t>
            </a:r>
          </a:p>
          <a:p>
            <a:pPr marL="200660" lvl="1" indent="0">
              <a:buNone/>
            </a:pPr>
            <a:endParaRPr lang="en-US" sz="2000" dirty="0"/>
          </a:p>
          <a:p>
            <a:pPr marL="200660" lvl="1" indent="0">
              <a:buNone/>
            </a:pPr>
            <a:r>
              <a:rPr lang="en-US" sz="2000" dirty="0"/>
              <a:t>Pandemic Changes</a:t>
            </a:r>
          </a:p>
          <a:p>
            <a:pPr marL="66929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COIVD presents contact challenges with pet owners</a:t>
            </a:r>
          </a:p>
          <a:p>
            <a:pPr marL="66929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On- line complaint system</a:t>
            </a:r>
          </a:p>
          <a:p>
            <a:pPr marL="0" indent="0">
              <a:buNone/>
            </a:pPr>
            <a:endParaRPr lang="en-US" sz="2400" dirty="0"/>
          </a:p>
          <a:p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264064385"/>
      </p:ext>
    </p:extLst>
  </p:cSld>
  <p:clrMapOvr>
    <a:masterClrMapping/>
  </p:clrMapOvr>
</p:sld>
</file>

<file path=ppt/theme/theme1.xml><?xml version="1.0" encoding="utf-8"?>
<a:theme xmlns:a="http://schemas.openxmlformats.org/drawingml/2006/main" name="HSPPR THEME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SPPR-Presentation" id="{A12FCFC4-1200-4C77-A6E7-5EA8E13A6F77}" vid="{346A5074-CF08-4064-9392-A41BFDF652C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3115DA2BF21D42B15E80744678558D" ma:contentTypeVersion="5" ma:contentTypeDescription="Create a new document." ma:contentTypeScope="" ma:versionID="8e990a8ab4d079ddd69e04bb504f1fbf">
  <xsd:schema xmlns:xsd="http://www.w3.org/2001/XMLSchema" xmlns:xs="http://www.w3.org/2001/XMLSchema" xmlns:p="http://schemas.microsoft.com/office/2006/metadata/properties" xmlns:ns3="55babde4-2c2f-4b87-b495-8e7a8e92fff4" xmlns:ns4="a81eb3ff-b900-42da-8feb-3c1590bafc6c" targetNamespace="http://schemas.microsoft.com/office/2006/metadata/properties" ma:root="true" ma:fieldsID="4df380fc33c413a6c659ca87f547374d" ns3:_="" ns4:_="">
    <xsd:import namespace="55babde4-2c2f-4b87-b495-8e7a8e92fff4"/>
    <xsd:import namespace="a81eb3ff-b900-42da-8feb-3c1590bafc6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babde4-2c2f-4b87-b495-8e7a8e92ff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1eb3ff-b900-42da-8feb-3c1590bafc6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377ECC3-9E27-4C66-92AB-8BD13D7F6B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CAAB42-FC96-4507-AFC2-8B7D154EB2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babde4-2c2f-4b87-b495-8e7a8e92fff4"/>
    <ds:schemaRef ds:uri="a81eb3ff-b900-42da-8feb-3c1590bafc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33DDF6B-EBBE-4308-B821-1EF5BE1BAB8D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1177</TotalTime>
  <Words>405</Words>
  <Application>Microsoft Office PowerPoint</Application>
  <PresentationFormat>Widescreen</PresentationFormat>
  <Paragraphs>100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Century Gothic</vt:lpstr>
      <vt:lpstr>HSPPR THEME</vt:lpstr>
      <vt:lpstr>Humane Society- Community Service Organization Update January- August 2020</vt:lpstr>
      <vt:lpstr>Adoptions </vt:lpstr>
      <vt:lpstr>Transfers In From Other Locations </vt:lpstr>
      <vt:lpstr>Foster and Volunteer Hours</vt:lpstr>
      <vt:lpstr>Humane Education &amp; Events</vt:lpstr>
      <vt:lpstr>Spay/Neuter Surgery</vt:lpstr>
      <vt:lpstr>Medical Outreach</vt:lpstr>
      <vt:lpstr>Animals Handled YTD El Paso County</vt:lpstr>
      <vt:lpstr>Animal Law Enforcement Calls for Service YTD- El Paso County</vt:lpstr>
      <vt:lpstr>Animal Law Enforcement Interesting Trends- Overall</vt:lpstr>
      <vt:lpstr>Summary- 2020 Take -Aways</vt:lpstr>
      <vt:lpstr>Looking Ahead to 2021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HSPPR Statistics YTD  1/1-8/1</dc:title>
  <dc:creator>Leslie Yoder</dc:creator>
  <cp:lastModifiedBy>Leslie Yoder</cp:lastModifiedBy>
  <cp:revision>450</cp:revision>
  <cp:lastPrinted>2020-08-19T14:18:33Z</cp:lastPrinted>
  <dcterms:created xsi:type="dcterms:W3CDTF">2020-08-12T16:17:14Z</dcterms:created>
  <dcterms:modified xsi:type="dcterms:W3CDTF">2020-09-17T19:56:36Z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0x010100323115DA2BF21D42B15E80744678558D</vt:lpwstr>
  </property>
</Properties>
</file>