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258" r:id="rId6"/>
    <p:sldId id="268" r:id="rId7"/>
    <p:sldId id="306" r:id="rId8"/>
    <p:sldId id="307" r:id="rId9"/>
    <p:sldId id="292" r:id="rId10"/>
    <p:sldId id="293" r:id="rId11"/>
    <p:sldId id="295" r:id="rId12"/>
    <p:sldId id="296" r:id="rId13"/>
    <p:sldId id="297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282" r:id="rId22"/>
    <p:sldId id="308" r:id="rId23"/>
    <p:sldId id="275" r:id="rId24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51"/>
    <a:srgbClr val="2C567A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0" autoAdjust="0"/>
    <p:restoredTop sz="94385" autoAdjust="0"/>
  </p:normalViewPr>
  <p:slideViewPr>
    <p:cSldViewPr snapToGrid="0" showGuides="1">
      <p:cViewPr varScale="1">
        <p:scale>
          <a:sx n="102" d="100"/>
          <a:sy n="102" d="100"/>
        </p:scale>
        <p:origin x="126" y="2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5472" y="77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El</a:t>
            </a:r>
            <a:r>
              <a:rPr lang="en-US" baseline="0" dirty="0"/>
              <a:t> Paso County Total Sales </a:t>
            </a:r>
          </a:p>
          <a:p>
            <a:pPr>
              <a:defRPr/>
            </a:pPr>
            <a:r>
              <a:rPr lang="en-US" baseline="0" dirty="0"/>
              <a:t>(Res. &amp; Non-Res.)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068367777299917E-2"/>
                  <c:y val="2.91624319906821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B9-4F4D-BEAB-C78DEDC0F192}"/>
                </c:ext>
              </c:extLst>
            </c:dLbl>
            <c:dLbl>
              <c:idx val="1"/>
              <c:layout>
                <c:manualLayout>
                  <c:x val="-2.785374197477767E-2"/>
                  <c:y val="2.9162431990682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B9-4F4D-BEAB-C78DEDC0F192}"/>
                </c:ext>
              </c:extLst>
            </c:dLbl>
            <c:dLbl>
              <c:idx val="2"/>
              <c:layout>
                <c:manualLayout>
                  <c:x val="0"/>
                  <c:y val="-8.74872959720481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B9-4F4D-BEAB-C78DEDC0F192}"/>
                </c:ext>
              </c:extLst>
            </c:dLbl>
            <c:dLbl>
              <c:idx val="3"/>
              <c:layout>
                <c:manualLayout>
                  <c:x val="-1.94976193823443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1B9-4F4D-BEAB-C78DEDC0F192}"/>
                </c:ext>
              </c:extLst>
            </c:dLbl>
            <c:dLbl>
              <c:idx val="4"/>
              <c:layout>
                <c:manualLayout>
                  <c:x val="-2.22829935798221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1B9-4F4D-BEAB-C78DEDC0F192}"/>
                </c:ext>
              </c:extLst>
            </c:dLbl>
            <c:dLbl>
              <c:idx val="5"/>
              <c:layout>
                <c:manualLayout>
                  <c:x val="-2.9295445909903631E-2"/>
                  <c:y val="-3.79423524442367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C8-45E3-BA9B-D77F2B5364AF}"/>
                </c:ext>
              </c:extLst>
            </c:dLbl>
            <c:dLbl>
              <c:idx val="6"/>
              <c:layout>
                <c:manualLayout>
                  <c:x val="-3.6326352928280507E-2"/>
                  <c:y val="-4.961692242707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C8-45E3-BA9B-D77F2B5364AF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1611</c:v>
                </c:pt>
                <c:pt idx="1">
                  <c:v>2156</c:v>
                </c:pt>
                <c:pt idx="2">
                  <c:v>1999</c:v>
                </c:pt>
                <c:pt idx="3">
                  <c:v>2333</c:v>
                </c:pt>
                <c:pt idx="4">
                  <c:v>2552</c:v>
                </c:pt>
                <c:pt idx="5">
                  <c:v>2578</c:v>
                </c:pt>
                <c:pt idx="6">
                  <c:v>2327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86-419D-8CBC-3A94569F4C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491145393805531E-3"/>
                  <c:y val="-2.0435323571738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B9-4F4D-BEAB-C78DEDC0F192}"/>
                </c:ext>
              </c:extLst>
            </c:dLbl>
            <c:dLbl>
              <c:idx val="1"/>
              <c:layout>
                <c:manualLayout>
                  <c:x val="7.491145393805531E-3"/>
                  <c:y val="-5.2537863066486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B9-4F4D-BEAB-C78DEDC0F192}"/>
                </c:ext>
              </c:extLst>
            </c:dLbl>
            <c:dLbl>
              <c:idx val="2"/>
              <c:layout>
                <c:manualLayout>
                  <c:x val="2.6086787227960644E-2"/>
                  <c:y val="-5.253556492278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B9-4F4D-BEAB-C78DEDC0F192}"/>
                </c:ext>
              </c:extLst>
            </c:dLbl>
            <c:dLbl>
              <c:idx val="3"/>
              <c:layout>
                <c:manualLayout>
                  <c:x val="1.6712245184866602E-2"/>
                  <c:y val="-5.83248639813654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B9-4F4D-BEAB-C78DEDC0F192}"/>
                </c:ext>
              </c:extLst>
            </c:dLbl>
            <c:dLbl>
              <c:idx val="4"/>
              <c:layout>
                <c:manualLayout>
                  <c:x val="-4.2323845791725342E-4"/>
                  <c:y val="-5.8372849914210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1B9-4F4D-BEAB-C78DEDC0F192}"/>
                </c:ext>
              </c:extLst>
            </c:dLbl>
            <c:dLbl>
              <c:idx val="5"/>
              <c:layout>
                <c:manualLayout>
                  <c:x val="1.6405449709546036E-2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C8-45E3-BA9B-D77F2B5364AF}"/>
                </c:ext>
              </c:extLst>
            </c:dLbl>
            <c:dLbl>
              <c:idx val="6"/>
              <c:layout>
                <c:manualLayout>
                  <c:x val="8.2027248547730178E-3"/>
                  <c:y val="-5.253556492278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C8-45E3-BA9B-D77F2B5364AF}"/>
                </c:ext>
              </c:extLst>
            </c:dLbl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1877</c:v>
                </c:pt>
                <c:pt idx="1">
                  <c:v>1856</c:v>
                </c:pt>
                <c:pt idx="2">
                  <c:v>1726</c:v>
                </c:pt>
                <c:pt idx="3">
                  <c:v>1624</c:v>
                </c:pt>
                <c:pt idx="4">
                  <c:v>2274</c:v>
                </c:pt>
                <c:pt idx="5">
                  <c:v>2708</c:v>
                </c:pt>
                <c:pt idx="6">
                  <c:v>1616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86-419D-8CBC-3A94569F4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0221616"/>
        <c:axId val="470223912"/>
      </c:barChart>
      <c:catAx>
        <c:axId val="47022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223912"/>
        <c:crosses val="autoZero"/>
        <c:auto val="1"/>
        <c:lblAlgn val="ctr"/>
        <c:lblOffset val="100"/>
        <c:noMultiLvlLbl val="0"/>
      </c:catAx>
      <c:valAx>
        <c:axId val="470223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022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Condo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51887447892543"/>
          <c:y val="0.12268525221437636"/>
          <c:w val="0.81852034120734907"/>
          <c:h val="0.71045388797652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Sheet1!$B$2:$B$8</c:f>
              <c:numCache>
                <c:formatCode>_("$"* #,##0.00_);_("$"* \(#,##0.00\);_("$"* "-"??_);_(@_)</c:formatCode>
                <c:ptCount val="7"/>
                <c:pt idx="0">
                  <c:v>187797</c:v>
                </c:pt>
                <c:pt idx="1">
                  <c:v>183734</c:v>
                </c:pt>
                <c:pt idx="2">
                  <c:v>182816</c:v>
                </c:pt>
                <c:pt idx="3">
                  <c:v>204246</c:v>
                </c:pt>
                <c:pt idx="4">
                  <c:v>205515</c:v>
                </c:pt>
                <c:pt idx="5">
                  <c:v>191074</c:v>
                </c:pt>
                <c:pt idx="6">
                  <c:v>193976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60-40A0-9143-D44998D22A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Sheet1!$C$2:$C$8</c:f>
              <c:numCache>
                <c:formatCode>_("$"* #,##0.00_);_("$"* \(#,##0.00\);_("$"* "-"??_);_(@_)</c:formatCode>
                <c:ptCount val="7"/>
                <c:pt idx="0">
                  <c:v>206533</c:v>
                </c:pt>
                <c:pt idx="1">
                  <c:v>196614</c:v>
                </c:pt>
                <c:pt idx="2">
                  <c:v>209515</c:v>
                </c:pt>
                <c:pt idx="3">
                  <c:v>217107</c:v>
                </c:pt>
                <c:pt idx="4">
                  <c:v>202404</c:v>
                </c:pt>
                <c:pt idx="5">
                  <c:v>240584</c:v>
                </c:pt>
                <c:pt idx="6">
                  <c:v>223336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60-40A0-9143-D44998D22A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3160-40A0-9143-D44998D22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1490048"/>
        <c:axId val="531492672"/>
      </c:barChart>
      <c:catAx>
        <c:axId val="53149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492672"/>
        <c:crosses val="autoZero"/>
        <c:auto val="1"/>
        <c:lblAlgn val="ctr"/>
        <c:lblOffset val="100"/>
        <c:noMultiLvlLbl val="0"/>
      </c:catAx>
      <c:valAx>
        <c:axId val="53149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49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Townhome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981906923460551"/>
          <c:y val="0.12011537803911965"/>
          <c:w val="0.81852034120734907"/>
          <c:h val="0.71045388797652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Sheet1!$B$2:$B$8</c:f>
              <c:numCache>
                <c:formatCode>_("$"* #,##0.00_);_("$"* \(#,##0.00\);_("$"* "-"??_);_(@_)</c:formatCode>
                <c:ptCount val="7"/>
                <c:pt idx="0">
                  <c:v>266582</c:v>
                </c:pt>
                <c:pt idx="1">
                  <c:v>275154</c:v>
                </c:pt>
                <c:pt idx="2">
                  <c:v>279619</c:v>
                </c:pt>
                <c:pt idx="3">
                  <c:v>268764</c:v>
                </c:pt>
                <c:pt idx="4">
                  <c:v>283380</c:v>
                </c:pt>
                <c:pt idx="5">
                  <c:v>276881</c:v>
                </c:pt>
                <c:pt idx="6">
                  <c:v>298194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60-40A0-9143-D44998D22A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Sheet1!$C$2:$C$8</c:f>
              <c:numCache>
                <c:formatCode>_("$"* #,##0.00_);_("$"* \(#,##0.00\);_("$"* "-"??_);_(@_)</c:formatCode>
                <c:ptCount val="7"/>
                <c:pt idx="0">
                  <c:v>271528</c:v>
                </c:pt>
                <c:pt idx="1">
                  <c:v>285990</c:v>
                </c:pt>
                <c:pt idx="2">
                  <c:v>284406</c:v>
                </c:pt>
                <c:pt idx="3">
                  <c:v>290057</c:v>
                </c:pt>
                <c:pt idx="4">
                  <c:v>277264</c:v>
                </c:pt>
                <c:pt idx="5">
                  <c:v>284462</c:v>
                </c:pt>
                <c:pt idx="6">
                  <c:v>281462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60-40A0-9143-D44998D22A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3160-40A0-9143-D44998D22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1490048"/>
        <c:axId val="531492672"/>
      </c:barChart>
      <c:catAx>
        <c:axId val="53149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492672"/>
        <c:crosses val="autoZero"/>
        <c:auto val="1"/>
        <c:lblAlgn val="ctr"/>
        <c:lblOffset val="100"/>
        <c:noMultiLvlLbl val="0"/>
      </c:catAx>
      <c:valAx>
        <c:axId val="53149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49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Single</a:t>
            </a:r>
            <a:r>
              <a:rPr lang="en-US" baseline="0" dirty="0"/>
              <a:t> Family Residential</a:t>
            </a:r>
            <a:endParaRPr lang="en-US" dirty="0"/>
          </a:p>
        </c:rich>
      </c:tx>
      <c:layout>
        <c:manualLayout>
          <c:xMode val="edge"/>
          <c:yMode val="edge"/>
          <c:x val="0.38055754979157019"/>
          <c:y val="2.0430497469973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51887447892543"/>
          <c:y val="0.12268525221437636"/>
          <c:w val="0.81852034120734907"/>
          <c:h val="0.71045388797652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Sheet1!$B$2:$B$8</c:f>
              <c:numCache>
                <c:formatCode>_("$"* #,##0.00_);_("$"* \(#,##0.00\);_("$"* "-"??_);_(@_)</c:formatCode>
                <c:ptCount val="7"/>
                <c:pt idx="0">
                  <c:v>340276</c:v>
                </c:pt>
                <c:pt idx="1">
                  <c:v>340703</c:v>
                </c:pt>
                <c:pt idx="2">
                  <c:v>354590</c:v>
                </c:pt>
                <c:pt idx="3">
                  <c:v>355286</c:v>
                </c:pt>
                <c:pt idx="4">
                  <c:v>359971</c:v>
                </c:pt>
                <c:pt idx="5">
                  <c:v>359866</c:v>
                </c:pt>
                <c:pt idx="6">
                  <c:v>358258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60-40A0-9143-D44998D22A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Sheet1!$C$2:$C$8</c:f>
              <c:numCache>
                <c:formatCode>_("$"* #,##0.00_);_("$"* \(#,##0.00\);_("$"* "-"??_);_(@_)</c:formatCode>
                <c:ptCount val="7"/>
                <c:pt idx="0">
                  <c:v>378119</c:v>
                </c:pt>
                <c:pt idx="1">
                  <c:v>390530</c:v>
                </c:pt>
                <c:pt idx="2">
                  <c:v>380823</c:v>
                </c:pt>
                <c:pt idx="3">
                  <c:v>387971</c:v>
                </c:pt>
                <c:pt idx="4">
                  <c:v>390326</c:v>
                </c:pt>
                <c:pt idx="5">
                  <c:v>415402</c:v>
                </c:pt>
                <c:pt idx="6">
                  <c:v>420861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60-40A0-9143-D44998D22A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February</c:v>
                </c:pt>
                <c:pt idx="1">
                  <c:v>March</c:v>
                </c:pt>
                <c:pt idx="2">
                  <c:v>April</c:v>
                </c:pt>
                <c:pt idx="3">
                  <c:v>May</c:v>
                </c:pt>
                <c:pt idx="4">
                  <c:v>June</c:v>
                </c:pt>
                <c:pt idx="5">
                  <c:v>July</c:v>
                </c:pt>
                <c:pt idx="6">
                  <c:v>August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3160-40A0-9143-D44998D22A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1490048"/>
        <c:axId val="531492672"/>
      </c:barChart>
      <c:catAx>
        <c:axId val="53149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492672"/>
        <c:crosses val="autoZero"/>
        <c:auto val="1"/>
        <c:lblAlgn val="ctr"/>
        <c:lblOffset val="100"/>
        <c:noMultiLvlLbl val="0"/>
      </c:catAx>
      <c:valAx>
        <c:axId val="53149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149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Fast Food</c:v>
                </c:pt>
                <c:pt idx="1">
                  <c:v>Hotel</c:v>
                </c:pt>
                <c:pt idx="2">
                  <c:v>Medical Office</c:v>
                </c:pt>
                <c:pt idx="3">
                  <c:v>Motel</c:v>
                </c:pt>
                <c:pt idx="4">
                  <c:v>NHBD Shopping Center</c:v>
                </c:pt>
                <c:pt idx="5">
                  <c:v>Office</c:v>
                </c:pt>
                <c:pt idx="6">
                  <c:v>Restaurant</c:v>
                </c:pt>
                <c:pt idx="7">
                  <c:v>Retail Store</c:v>
                </c:pt>
                <c:pt idx="8">
                  <c:v>Storage Warehouse</c:v>
                </c:pt>
              </c:strCache>
            </c:strRef>
          </c:cat>
          <c:val>
            <c:numRef>
              <c:f>Sheet1!$B$2:$B$10</c:f>
              <c:numCache>
                <c:formatCode>"$"#,##0.00</c:formatCode>
                <c:ptCount val="9"/>
                <c:pt idx="0">
                  <c:v>2298000</c:v>
                </c:pt>
                <c:pt idx="1">
                  <c:v>10954032</c:v>
                </c:pt>
                <c:pt idx="2">
                  <c:v>1490286</c:v>
                </c:pt>
                <c:pt idx="3">
                  <c:v>1177500</c:v>
                </c:pt>
                <c:pt idx="4">
                  <c:v>2510000</c:v>
                </c:pt>
                <c:pt idx="5">
                  <c:v>1477500</c:v>
                </c:pt>
                <c:pt idx="6">
                  <c:v>1025632</c:v>
                </c:pt>
                <c:pt idx="7">
                  <c:v>724500</c:v>
                </c:pt>
                <c:pt idx="8">
                  <c:v>613983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6-4509-95E7-ECBAF8EFEC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Fast Food</c:v>
                </c:pt>
                <c:pt idx="1">
                  <c:v>Hotel</c:v>
                </c:pt>
                <c:pt idx="2">
                  <c:v>Medical Office</c:v>
                </c:pt>
                <c:pt idx="3">
                  <c:v>Motel</c:v>
                </c:pt>
                <c:pt idx="4">
                  <c:v>NHBD Shopping Center</c:v>
                </c:pt>
                <c:pt idx="5">
                  <c:v>Office</c:v>
                </c:pt>
                <c:pt idx="6">
                  <c:v>Restaurant</c:v>
                </c:pt>
                <c:pt idx="7">
                  <c:v>Retail Store</c:v>
                </c:pt>
                <c:pt idx="8">
                  <c:v>Storage Warehouse</c:v>
                </c:pt>
              </c:strCache>
            </c:strRef>
          </c:cat>
          <c:val>
            <c:numRef>
              <c:f>Sheet1!$C$2:$C$10</c:f>
              <c:numCache>
                <c:formatCode>"$"#,##0.00</c:formatCode>
                <c:ptCount val="9"/>
                <c:pt idx="0">
                  <c:v>3289250</c:v>
                </c:pt>
                <c:pt idx="1">
                  <c:v>0</c:v>
                </c:pt>
                <c:pt idx="2">
                  <c:v>5577714</c:v>
                </c:pt>
                <c:pt idx="3">
                  <c:v>3520000</c:v>
                </c:pt>
                <c:pt idx="4">
                  <c:v>2012833</c:v>
                </c:pt>
                <c:pt idx="5">
                  <c:v>1582040</c:v>
                </c:pt>
                <c:pt idx="6">
                  <c:v>855000</c:v>
                </c:pt>
                <c:pt idx="7">
                  <c:v>748050</c:v>
                </c:pt>
                <c:pt idx="8">
                  <c:v>1119286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96-4509-95E7-ECBAF8EFEC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7162232"/>
        <c:axId val="887162560"/>
      </c:barChart>
      <c:catAx>
        <c:axId val="88716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162560"/>
        <c:crosses val="autoZero"/>
        <c:auto val="1"/>
        <c:lblAlgn val="ctr"/>
        <c:lblOffset val="100"/>
        <c:noMultiLvlLbl val="0"/>
      </c:catAx>
      <c:valAx>
        <c:axId val="88716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162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0.75304</cdr:x>
      <cdr:y>0.76042</cdr:y>
    </cdr:from>
    <cdr:to>
      <cdr:x>0.83686</cdr:x>
      <cdr:y>0.83822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27B14875-2900-482E-AD40-7029C2D5C0E4}"/>
            </a:ext>
          </a:extLst>
        </cdr:cNvPr>
        <cdr:cNvSpPr txBox="1"/>
      </cdr:nvSpPr>
      <cdr:spPr>
        <a:xfrm xmlns:a="http://schemas.openxmlformats.org/drawingml/2006/main">
          <a:off x="8161309" y="3308834"/>
          <a:ext cx="90846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+5.04%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9/6/2020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9/6/2020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5.3% of the mailed NOVs appealed.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5952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5.3% of the mailed NOVs appealed.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2113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COVID-19 Pandemic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Drop in sales due to restricted closing – title companies changed their business processes to allow for drive thru closings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State Order restricting open houses, home inspections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last 5 months has created a pent-up demand locally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9647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***Our deadline is August 1</a:t>
            </a:r>
            <a:r>
              <a:rPr lang="en-US" baseline="30000" dirty="0"/>
              <a:t>st</a:t>
            </a:r>
            <a:r>
              <a:rPr lang="en-US" dirty="0"/>
              <a:t>.  Our business owners have far more things to worry about than having to submit a schedule to their local Assessor’s Office.</a:t>
            </a:r>
          </a:p>
          <a:p>
            <a:r>
              <a:rPr lang="en-US" dirty="0"/>
              <a:t>***There is enough confusion throughout our community, and my office is going to stay with the original dates:</a:t>
            </a:r>
          </a:p>
          <a:p>
            <a:pPr marL="234841" indent="-234841">
              <a:buAutoNum type="arabicPeriod"/>
            </a:pPr>
            <a:r>
              <a:rPr lang="en-US" dirty="0"/>
              <a:t>3 Certification of Values for our Taxing Entities</a:t>
            </a:r>
          </a:p>
          <a:p>
            <a:pPr marL="234841" indent="-234841">
              <a:buAutoNum type="arabicPeriod"/>
            </a:pPr>
            <a:r>
              <a:rPr lang="en-US" dirty="0"/>
              <a:t>COV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6539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08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22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noProof="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Dummy Text Comes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9/6/2020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osaca.wordpress.com/eight-grade/fast-food-nation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auga.com/why-are-there-so-many-medical-offices-in-city-centre" TargetMode="Externa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boingboing.net/2014/06/17/barstow-hotels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Strip_mall" TargetMode="Externa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oingboing.net/2014/06/17/barstow-hotels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Nokia_office_building_in_Hervanta_Tampere_1.jpg" TargetMode="Externa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etail_Store,_Grafton_Village_Cheese_Company,_Brattleboro_VT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oodiggity.com/the-greatest-diners-in-television-history-and-their-yelp-reviews/" TargetMode="Externa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89022304@N03/8112704313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ssessor.elpasoco.com/" TargetMode="External"/><Relationship Id="rId4" Type="http://schemas.openxmlformats.org/officeDocument/2006/relationships/hyperlink" Target="mailto:ASRWEB@Elpasoco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schleiker@elpasoco.co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g"/><Relationship Id="rId4" Type="http://schemas.openxmlformats.org/officeDocument/2006/relationships/hyperlink" Target="https://assessor.elpasoco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savings-budget-investment-money-2789112/" TargetMode="Externa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VID-19_drug_repurposing_research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EF7BD-FE81-4B20-8DC5-0B3EB736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 paso county assessor’s office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FF1F2594-E5CF-4DBB-B1EA-2FEDD35425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85" r="2" b="5000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7D024-7327-4B71-BD1D-44A5CC113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608" b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281943C-6D6C-43D5-BCAA-778FCEC3E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/>
          <a:srcRect t="26192" r="2" b="101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89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43777-5B57-4ECC-A2F5-3C36BD75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10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A291E92-193A-4B50-9C61-95356C2FF5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04658660"/>
              </p:ext>
            </p:extLst>
          </p:nvPr>
        </p:nvGraphicFramePr>
        <p:xfrm>
          <a:off x="4308049" y="918869"/>
          <a:ext cx="7368013" cy="5406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0F9CCD3-1813-41D9-9934-729C4E68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564084"/>
          </a:xfrm>
        </p:spPr>
        <p:txBody>
          <a:bodyPr/>
          <a:lstStyle/>
          <a:p>
            <a:r>
              <a:rPr lang="en-US" dirty="0"/>
              <a:t>Single family residential (avg. sales price)…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D8004140-307F-4EE6-AD3B-646AE821143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6759954"/>
              </p:ext>
            </p:extLst>
          </p:nvPr>
        </p:nvGraphicFramePr>
        <p:xfrm>
          <a:off x="515938" y="861621"/>
          <a:ext cx="3641283" cy="5463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4307">
                  <a:extLst>
                    <a:ext uri="{9D8B030D-6E8A-4147-A177-3AD203B41FA5}">
                      <a16:colId xmlns:a16="http://schemas.microsoft.com/office/drawing/2014/main" val="176518743"/>
                    </a:ext>
                  </a:extLst>
                </a:gridCol>
                <a:gridCol w="578936">
                  <a:extLst>
                    <a:ext uri="{9D8B030D-6E8A-4147-A177-3AD203B41FA5}">
                      <a16:colId xmlns:a16="http://schemas.microsoft.com/office/drawing/2014/main" val="4203686331"/>
                    </a:ext>
                  </a:extLst>
                </a:gridCol>
                <a:gridCol w="648326">
                  <a:extLst>
                    <a:ext uri="{9D8B030D-6E8A-4147-A177-3AD203B41FA5}">
                      <a16:colId xmlns:a16="http://schemas.microsoft.com/office/drawing/2014/main" val="4220053830"/>
                    </a:ext>
                  </a:extLst>
                </a:gridCol>
                <a:gridCol w="864857">
                  <a:extLst>
                    <a:ext uri="{9D8B030D-6E8A-4147-A177-3AD203B41FA5}">
                      <a16:colId xmlns:a16="http://schemas.microsoft.com/office/drawing/2014/main" val="1155709675"/>
                    </a:ext>
                  </a:extLst>
                </a:gridCol>
                <a:gridCol w="864857">
                  <a:extLst>
                    <a:ext uri="{9D8B030D-6E8A-4147-A177-3AD203B41FA5}">
                      <a16:colId xmlns:a16="http://schemas.microsoft.com/office/drawing/2014/main" val="26287776"/>
                    </a:ext>
                  </a:extLst>
                </a:gridCol>
              </a:tblGrid>
              <a:tr h="2165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Month of Sale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Year of Sale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Count of Sale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Avg. SP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 vs 2020</a:t>
                      </a: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69094737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1676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$335,407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80147334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1684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$346,285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15124426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1302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$332,883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74051905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1452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$332,035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55389719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1192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$332,976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9796712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Decemeber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1185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$336,027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94984569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$326,958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585096765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993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$340,276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846959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1282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$340,703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899197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April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1452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$354,590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94620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1622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$355,286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69757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June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1667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$359,971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64136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1745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$360,130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421785835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1598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$358,262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06187316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1507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$356,841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79637106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1494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$360,687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432612896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1213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$363,732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518453065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Decemeber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1314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$370,138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97234113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945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$367,004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033434329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1007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$378,119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+11.12%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25368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1309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$390,530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+14.62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727108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1216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$380,823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+7.39%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33927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1011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$387,971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+9.20%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60008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1396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$390,326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+8.43%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69627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1682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$415,402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+15.43%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180359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$420,861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+17.47%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97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438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A1584-85DC-4604-8560-7B1074E3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COMMERCIAL BREAKDOWN – </a:t>
            </a:r>
            <a:r>
              <a:rPr lang="en-US" dirty="0" err="1"/>
              <a:t>jan</a:t>
            </a:r>
            <a:r>
              <a:rPr lang="en-US" dirty="0"/>
              <a:t> 2020 – June 2020</a:t>
            </a:r>
            <a:br>
              <a:rPr lang="en-US" dirty="0"/>
            </a:br>
            <a:r>
              <a:rPr lang="en-US" dirty="0"/>
              <a:t>(DATA PULLED 07/08/2020)….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9921E9E-DC72-4ED0-8A13-8CD6E2E8B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612464"/>
              </p:ext>
            </p:extLst>
          </p:nvPr>
        </p:nvGraphicFramePr>
        <p:xfrm>
          <a:off x="1962961" y="5572058"/>
          <a:ext cx="3918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924">
                  <a:extLst>
                    <a:ext uri="{9D8B030D-6E8A-4147-A177-3AD203B41FA5}">
                      <a16:colId xmlns:a16="http://schemas.microsoft.com/office/drawing/2014/main" val="828706207"/>
                    </a:ext>
                  </a:extLst>
                </a:gridCol>
                <a:gridCol w="724154">
                  <a:extLst>
                    <a:ext uri="{9D8B030D-6E8A-4147-A177-3AD203B41FA5}">
                      <a16:colId xmlns:a16="http://schemas.microsoft.com/office/drawing/2014/main" val="1005925471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val="3627908142"/>
                    </a:ext>
                  </a:extLst>
                </a:gridCol>
                <a:gridCol w="1035368">
                  <a:extLst>
                    <a:ext uri="{9D8B030D-6E8A-4147-A177-3AD203B41FA5}">
                      <a16:colId xmlns:a16="http://schemas.microsoft.com/office/drawing/2014/main" val="1730519911"/>
                    </a:ext>
                  </a:extLst>
                </a:gridCol>
                <a:gridCol w="662242">
                  <a:extLst>
                    <a:ext uri="{9D8B030D-6E8A-4147-A177-3AD203B41FA5}">
                      <a16:colId xmlns:a16="http://schemas.microsoft.com/office/drawing/2014/main" val="1214259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Fast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$3,289,250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58518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5910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6C035-F7F8-4D9A-929E-A45F84D9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2A9DE3-CE00-4397-8661-B094D16AED4F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dirty="0"/>
              <a:t>Medical office sales	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514F59B2-EFBD-4B65-82DC-3F5E70DFBDAC}"/>
              </a:ext>
            </a:extLst>
          </p:cNvPr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2140591821"/>
              </p:ext>
            </p:extLst>
          </p:nvPr>
        </p:nvGraphicFramePr>
        <p:xfrm>
          <a:off x="5209112" y="2738410"/>
          <a:ext cx="44812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889">
                  <a:extLst>
                    <a:ext uri="{9D8B030D-6E8A-4147-A177-3AD203B41FA5}">
                      <a16:colId xmlns:a16="http://schemas.microsoft.com/office/drawing/2014/main" val="2033236007"/>
                    </a:ext>
                  </a:extLst>
                </a:gridCol>
                <a:gridCol w="757155">
                  <a:extLst>
                    <a:ext uri="{9D8B030D-6E8A-4147-A177-3AD203B41FA5}">
                      <a16:colId xmlns:a16="http://schemas.microsoft.com/office/drawing/2014/main" val="3752233955"/>
                    </a:ext>
                  </a:extLst>
                </a:gridCol>
                <a:gridCol w="611156">
                  <a:extLst>
                    <a:ext uri="{9D8B030D-6E8A-4147-A177-3AD203B41FA5}">
                      <a16:colId xmlns:a16="http://schemas.microsoft.com/office/drawing/2014/main" val="1922247927"/>
                    </a:ext>
                  </a:extLst>
                </a:gridCol>
                <a:gridCol w="1125855">
                  <a:extLst>
                    <a:ext uri="{9D8B030D-6E8A-4147-A177-3AD203B41FA5}">
                      <a16:colId xmlns:a16="http://schemas.microsoft.com/office/drawing/2014/main" val="948892190"/>
                    </a:ext>
                  </a:extLst>
                </a:gridCol>
                <a:gridCol w="662242">
                  <a:extLst>
                    <a:ext uri="{9D8B030D-6E8A-4147-A177-3AD203B41FA5}">
                      <a16:colId xmlns:a16="http://schemas.microsoft.com/office/drawing/2014/main" val="2655413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3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Medical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$2,128,000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69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$1,049,000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0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$10,025,000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80082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971944"/>
                  </a:ext>
                </a:extLst>
              </a:tr>
            </a:tbl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5C04E4-E4C9-4DD4-819B-53C89DF12A96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Fast food sales</a:t>
            </a:r>
          </a:p>
        </p:txBody>
      </p:sp>
      <p:pic>
        <p:nvPicPr>
          <p:cNvPr id="18" name="Picture Placeholder 17" descr="A store front at night&#10;&#10;Description automatically generated">
            <a:extLst>
              <a:ext uri="{FF2B5EF4-FFF2-40B4-BE49-F238E27FC236}">
                <a16:creationId xmlns:a16="http://schemas.microsoft.com/office/drawing/2014/main" id="{67A3ABB4-0072-4954-81E0-913D3AEC456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733" r="12733"/>
          <a:stretch>
            <a:fillRect/>
          </a:stretch>
        </p:blipFill>
        <p:spPr>
          <a:xfrm>
            <a:off x="6310834" y="4966571"/>
            <a:ext cx="605487" cy="605487"/>
          </a:xfrm>
        </p:spPr>
      </p:pic>
      <p:pic>
        <p:nvPicPr>
          <p:cNvPr id="21" name="Picture Placeholder 20" descr="A building next to a window&#10;&#10;Description automatically generated">
            <a:extLst>
              <a:ext uri="{FF2B5EF4-FFF2-40B4-BE49-F238E27FC236}">
                <a16:creationId xmlns:a16="http://schemas.microsoft.com/office/drawing/2014/main" id="{D8040186-44E6-4F12-BCFD-8F3A97FC62B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949" r="21949"/>
          <a:stretch>
            <a:fillRect/>
          </a:stretch>
        </p:blipFill>
        <p:spPr>
          <a:xfrm>
            <a:off x="5290940" y="1891429"/>
            <a:ext cx="605487" cy="605487"/>
          </a:xfrm>
        </p:spPr>
      </p:pic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05B74FBA-A252-46C2-8A02-DB7DF08F3924}"/>
              </a:ext>
            </a:extLst>
          </p:cNvPr>
          <p:cNvCxnSpPr>
            <a:endCxn id="25" idx="0"/>
          </p:cNvCxnSpPr>
          <p:nvPr/>
        </p:nvCxnSpPr>
        <p:spPr>
          <a:xfrm>
            <a:off x="6193892" y="1988987"/>
            <a:ext cx="1255868" cy="749423"/>
          </a:xfrm>
          <a:prstGeom prst="bentConnector2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A73A71B4-CF3E-4283-B3D3-919080025A65}"/>
              </a:ext>
            </a:extLst>
          </p:cNvPr>
          <p:cNvCxnSpPr>
            <a:cxnSpLocks/>
            <a:endCxn id="23" idx="3"/>
          </p:cNvCxnSpPr>
          <p:nvPr/>
        </p:nvCxnSpPr>
        <p:spPr>
          <a:xfrm rot="10800000" flipV="1">
            <a:off x="5881168" y="5789168"/>
            <a:ext cx="746881" cy="339150"/>
          </a:xfrm>
          <a:prstGeom prst="bentConnector3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641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A1584-85DC-4604-8560-7B1074E3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COMMERCIAL BREAKDOWN – </a:t>
            </a:r>
            <a:r>
              <a:rPr lang="en-US" dirty="0" err="1"/>
              <a:t>jan</a:t>
            </a:r>
            <a:r>
              <a:rPr lang="en-US" dirty="0"/>
              <a:t> 2020 – June 2020</a:t>
            </a:r>
            <a:br>
              <a:rPr lang="en-US" dirty="0"/>
            </a:br>
            <a:r>
              <a:rPr lang="en-US" dirty="0"/>
              <a:t>(DATA PULLED 07/08/2020)….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9921E9E-DC72-4ED0-8A13-8CD6E2E8B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166045"/>
              </p:ext>
            </p:extLst>
          </p:nvPr>
        </p:nvGraphicFramePr>
        <p:xfrm>
          <a:off x="1793194" y="5436902"/>
          <a:ext cx="3918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924">
                  <a:extLst>
                    <a:ext uri="{9D8B030D-6E8A-4147-A177-3AD203B41FA5}">
                      <a16:colId xmlns:a16="http://schemas.microsoft.com/office/drawing/2014/main" val="828706207"/>
                    </a:ext>
                  </a:extLst>
                </a:gridCol>
                <a:gridCol w="724154">
                  <a:extLst>
                    <a:ext uri="{9D8B030D-6E8A-4147-A177-3AD203B41FA5}">
                      <a16:colId xmlns:a16="http://schemas.microsoft.com/office/drawing/2014/main" val="1005925471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val="3627908142"/>
                    </a:ext>
                  </a:extLst>
                </a:gridCol>
                <a:gridCol w="1035368">
                  <a:extLst>
                    <a:ext uri="{9D8B030D-6E8A-4147-A177-3AD203B41FA5}">
                      <a16:colId xmlns:a16="http://schemas.microsoft.com/office/drawing/2014/main" val="1730519911"/>
                    </a:ext>
                  </a:extLst>
                </a:gridCol>
                <a:gridCol w="662242">
                  <a:extLst>
                    <a:ext uri="{9D8B030D-6E8A-4147-A177-3AD203B41FA5}">
                      <a16:colId xmlns:a16="http://schemas.microsoft.com/office/drawing/2014/main" val="1214259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$3,250,000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58518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5910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6C035-F7F8-4D9A-929E-A45F84D9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12</a:t>
            </a:fld>
            <a:endParaRPr lang="en-US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2A9DE3-CE00-4397-8661-B094D16AED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14634" y="1903728"/>
            <a:ext cx="3640302" cy="495389"/>
          </a:xfrm>
        </p:spPr>
        <p:txBody>
          <a:bodyPr/>
          <a:lstStyle/>
          <a:p>
            <a:r>
              <a:rPr lang="en-US" dirty="0"/>
              <a:t>Nh shopping center sales	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514F59B2-EFBD-4B65-82DC-3F5E70DFBDAC}"/>
              </a:ext>
            </a:extLst>
          </p:cNvPr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1680646418"/>
              </p:ext>
            </p:extLst>
          </p:nvPr>
        </p:nvGraphicFramePr>
        <p:xfrm>
          <a:off x="5209112" y="2738410"/>
          <a:ext cx="448129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889">
                  <a:extLst>
                    <a:ext uri="{9D8B030D-6E8A-4147-A177-3AD203B41FA5}">
                      <a16:colId xmlns:a16="http://schemas.microsoft.com/office/drawing/2014/main" val="2033236007"/>
                    </a:ext>
                  </a:extLst>
                </a:gridCol>
                <a:gridCol w="757155">
                  <a:extLst>
                    <a:ext uri="{9D8B030D-6E8A-4147-A177-3AD203B41FA5}">
                      <a16:colId xmlns:a16="http://schemas.microsoft.com/office/drawing/2014/main" val="3752233955"/>
                    </a:ext>
                  </a:extLst>
                </a:gridCol>
                <a:gridCol w="611156">
                  <a:extLst>
                    <a:ext uri="{9D8B030D-6E8A-4147-A177-3AD203B41FA5}">
                      <a16:colId xmlns:a16="http://schemas.microsoft.com/office/drawing/2014/main" val="1922247927"/>
                    </a:ext>
                  </a:extLst>
                </a:gridCol>
                <a:gridCol w="1125855">
                  <a:extLst>
                    <a:ext uri="{9D8B030D-6E8A-4147-A177-3AD203B41FA5}">
                      <a16:colId xmlns:a16="http://schemas.microsoft.com/office/drawing/2014/main" val="948892190"/>
                    </a:ext>
                  </a:extLst>
                </a:gridCol>
                <a:gridCol w="662242">
                  <a:extLst>
                    <a:ext uri="{9D8B030D-6E8A-4147-A177-3AD203B41FA5}">
                      <a16:colId xmlns:a16="http://schemas.microsoft.com/office/drawing/2014/main" val="2655413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32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NH Shopping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$1,912,000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69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$2,335,000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0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$1,200,000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800828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971944"/>
                  </a:ext>
                </a:extLst>
              </a:tr>
            </a:tbl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5C04E4-E4C9-4DD4-819B-53C89DF12A96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Motel sales</a:t>
            </a:r>
          </a:p>
        </p:txBody>
      </p:sp>
      <p:pic>
        <p:nvPicPr>
          <p:cNvPr id="7" name="Picture Placeholder 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7A90B8E7-4329-4B3D-9840-654C78AD81D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900" r="17900"/>
          <a:stretch>
            <a:fillRect/>
          </a:stretch>
        </p:blipFill>
        <p:spPr>
          <a:xfrm>
            <a:off x="6290811" y="4918687"/>
            <a:ext cx="605487" cy="605487"/>
          </a:xfrm>
        </p:spPr>
      </p:pic>
      <p:pic>
        <p:nvPicPr>
          <p:cNvPr id="15" name="Picture Placeholder 14" descr="A house that has a sign on the side of a building&#10;&#10;Description automatically generated">
            <a:extLst>
              <a:ext uri="{FF2B5EF4-FFF2-40B4-BE49-F238E27FC236}">
                <a16:creationId xmlns:a16="http://schemas.microsoft.com/office/drawing/2014/main" id="{408F1366-447A-41C9-A06D-0E79EBE39BB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24" r="16624"/>
          <a:stretch>
            <a:fillRect/>
          </a:stretch>
        </p:blipFill>
        <p:spPr>
          <a:xfrm>
            <a:off x="5271343" y="1882648"/>
            <a:ext cx="605487" cy="605487"/>
          </a:xfrm>
        </p:spPr>
      </p:pic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220EBC2-2C21-4F9E-8376-EF51A376C368}"/>
              </a:ext>
            </a:extLst>
          </p:cNvPr>
          <p:cNvCxnSpPr/>
          <p:nvPr/>
        </p:nvCxnSpPr>
        <p:spPr>
          <a:xfrm>
            <a:off x="6091238" y="1988987"/>
            <a:ext cx="2366226" cy="749423"/>
          </a:xfrm>
          <a:prstGeom prst="bentConnector2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39F6E4A9-564D-48B6-B329-18A3B97A7258}"/>
              </a:ext>
            </a:extLst>
          </p:cNvPr>
          <p:cNvCxnSpPr>
            <a:cxnSpLocks/>
            <a:endCxn id="23" idx="3"/>
          </p:cNvCxnSpPr>
          <p:nvPr/>
        </p:nvCxnSpPr>
        <p:spPr>
          <a:xfrm rot="10800000" flipV="1">
            <a:off x="5711400" y="5789168"/>
            <a:ext cx="916646" cy="203994"/>
          </a:xfrm>
          <a:prstGeom prst="bentConnector3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289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A1584-85DC-4604-8560-7B1074E3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COMMERCIAL BREAKDOWN – </a:t>
            </a:r>
            <a:r>
              <a:rPr lang="en-US" dirty="0" err="1"/>
              <a:t>jan</a:t>
            </a:r>
            <a:r>
              <a:rPr lang="en-US" dirty="0"/>
              <a:t> 2020 – June 2020</a:t>
            </a:r>
            <a:br>
              <a:rPr lang="en-US" dirty="0"/>
            </a:br>
            <a:r>
              <a:rPr lang="en-US" dirty="0"/>
              <a:t>(DATA PULLED 07/08/2020)….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9921E9E-DC72-4ED0-8A13-8CD6E2E8B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850960"/>
              </p:ext>
            </p:extLst>
          </p:nvPr>
        </p:nvGraphicFramePr>
        <p:xfrm>
          <a:off x="1982984" y="5458839"/>
          <a:ext cx="39182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924">
                  <a:extLst>
                    <a:ext uri="{9D8B030D-6E8A-4147-A177-3AD203B41FA5}">
                      <a16:colId xmlns:a16="http://schemas.microsoft.com/office/drawing/2014/main" val="828706207"/>
                    </a:ext>
                  </a:extLst>
                </a:gridCol>
                <a:gridCol w="724154">
                  <a:extLst>
                    <a:ext uri="{9D8B030D-6E8A-4147-A177-3AD203B41FA5}">
                      <a16:colId xmlns:a16="http://schemas.microsoft.com/office/drawing/2014/main" val="1005925471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val="3627908142"/>
                    </a:ext>
                  </a:extLst>
                </a:gridCol>
                <a:gridCol w="1035368">
                  <a:extLst>
                    <a:ext uri="{9D8B030D-6E8A-4147-A177-3AD203B41FA5}">
                      <a16:colId xmlns:a16="http://schemas.microsoft.com/office/drawing/2014/main" val="1730519911"/>
                    </a:ext>
                  </a:extLst>
                </a:gridCol>
                <a:gridCol w="662242">
                  <a:extLst>
                    <a:ext uri="{9D8B030D-6E8A-4147-A177-3AD203B41FA5}">
                      <a16:colId xmlns:a16="http://schemas.microsoft.com/office/drawing/2014/main" val="1214259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$3,250,000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585187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5910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6C035-F7F8-4D9A-929E-A45F84D9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13</a:t>
            </a:fld>
            <a:endParaRPr lang="en-US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2A9DE3-CE00-4397-8661-B094D16AED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41332" y="1903728"/>
            <a:ext cx="3640302" cy="495389"/>
          </a:xfrm>
        </p:spPr>
        <p:txBody>
          <a:bodyPr/>
          <a:lstStyle/>
          <a:p>
            <a:r>
              <a:rPr lang="en-US" dirty="0"/>
              <a:t>Office sales	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514F59B2-EFBD-4B65-82DC-3F5E70DFBDAC}"/>
              </a:ext>
            </a:extLst>
          </p:cNvPr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881106775"/>
              </p:ext>
            </p:extLst>
          </p:nvPr>
        </p:nvGraphicFramePr>
        <p:xfrm>
          <a:off x="6460761" y="2056278"/>
          <a:ext cx="3245232" cy="231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768">
                  <a:extLst>
                    <a:ext uri="{9D8B030D-6E8A-4147-A177-3AD203B41FA5}">
                      <a16:colId xmlns:a16="http://schemas.microsoft.com/office/drawing/2014/main" val="2033236007"/>
                    </a:ext>
                  </a:extLst>
                </a:gridCol>
                <a:gridCol w="649796">
                  <a:extLst>
                    <a:ext uri="{9D8B030D-6E8A-4147-A177-3AD203B41FA5}">
                      <a16:colId xmlns:a16="http://schemas.microsoft.com/office/drawing/2014/main" val="3752233955"/>
                    </a:ext>
                  </a:extLst>
                </a:gridCol>
                <a:gridCol w="528955">
                  <a:extLst>
                    <a:ext uri="{9D8B030D-6E8A-4147-A177-3AD203B41FA5}">
                      <a16:colId xmlns:a16="http://schemas.microsoft.com/office/drawing/2014/main" val="1922247927"/>
                    </a:ext>
                  </a:extLst>
                </a:gridCol>
                <a:gridCol w="916305">
                  <a:extLst>
                    <a:ext uri="{9D8B030D-6E8A-4147-A177-3AD203B41FA5}">
                      <a16:colId xmlns:a16="http://schemas.microsoft.com/office/drawing/2014/main" val="948892190"/>
                    </a:ext>
                  </a:extLst>
                </a:gridCol>
                <a:gridCol w="597408">
                  <a:extLst>
                    <a:ext uri="{9D8B030D-6E8A-4147-A177-3AD203B41FA5}">
                      <a16:colId xmlns:a16="http://schemas.microsoft.com/office/drawing/2014/main" val="2655413384"/>
                    </a:ext>
                  </a:extLst>
                </a:gridCol>
              </a:tblGrid>
              <a:tr h="289061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32620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r>
                        <a:rPr lang="en-US" sz="1200" dirty="0"/>
                        <a:t>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$1,106,250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692133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$374,000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10724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$932,000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800828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Apr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$850,000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85774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$1,700,000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627497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$305,000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961977"/>
                  </a:ext>
                </a:extLst>
              </a:tr>
              <a:tr h="289061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971944"/>
                  </a:ext>
                </a:extLst>
              </a:tr>
            </a:tbl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5C04E4-E4C9-4DD4-819B-53C89DF12A96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Motel sales</a:t>
            </a:r>
          </a:p>
        </p:txBody>
      </p:sp>
      <p:pic>
        <p:nvPicPr>
          <p:cNvPr id="7" name="Picture Placeholder 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7A90B8E7-4329-4B3D-9840-654C78AD81D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900" r="17900"/>
          <a:stretch>
            <a:fillRect/>
          </a:stretch>
        </p:blipFill>
        <p:spPr>
          <a:xfrm>
            <a:off x="6290811" y="4918687"/>
            <a:ext cx="605487" cy="605487"/>
          </a:xfrm>
        </p:spPr>
      </p:pic>
      <p:pic>
        <p:nvPicPr>
          <p:cNvPr id="8" name="Picture Placeholder 7" descr="A tall building in a city&#10;&#10;Description automatically generated">
            <a:extLst>
              <a:ext uri="{FF2B5EF4-FFF2-40B4-BE49-F238E27FC236}">
                <a16:creationId xmlns:a16="http://schemas.microsoft.com/office/drawing/2014/main" id="{EDCDBF65-3CF4-495C-9E64-BBC4D4E3FBB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903" r="21903"/>
          <a:stretch>
            <a:fillRect/>
          </a:stretch>
        </p:blipFill>
        <p:spPr>
          <a:xfrm>
            <a:off x="5318454" y="1848678"/>
            <a:ext cx="605487" cy="605487"/>
          </a:xfrm>
        </p:spPr>
      </p:pic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3FA056B-BCB9-4BB5-A7EE-52971A95C5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23942" y="5789169"/>
            <a:ext cx="704105" cy="284926"/>
          </a:xfrm>
          <a:prstGeom prst="bentConnector3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E872AFEF-7893-4284-B13F-5B89B09CE32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70816" y="2814492"/>
            <a:ext cx="1140327" cy="839564"/>
          </a:xfrm>
          <a:prstGeom prst="bentConnector3">
            <a:avLst>
              <a:gd name="adj1" fmla="val 50000"/>
            </a:avLst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04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A1584-85DC-4604-8560-7B1074E3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COMMERCIAL BREAKDOWN – </a:t>
            </a:r>
            <a:r>
              <a:rPr lang="en-US" dirty="0" err="1"/>
              <a:t>jan</a:t>
            </a:r>
            <a:r>
              <a:rPr lang="en-US" dirty="0"/>
              <a:t> 2020 – June 2020</a:t>
            </a:r>
            <a:br>
              <a:rPr lang="en-US" dirty="0"/>
            </a:br>
            <a:r>
              <a:rPr lang="en-US" dirty="0"/>
              <a:t>(DATA PULLED 07/08/2020)….</a:t>
            </a: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79921E9E-DC72-4ED0-8A13-8CD6E2E8B4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00263"/>
              </p:ext>
            </p:extLst>
          </p:nvPr>
        </p:nvGraphicFramePr>
        <p:xfrm>
          <a:off x="1896456" y="4757179"/>
          <a:ext cx="3918206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924">
                  <a:extLst>
                    <a:ext uri="{9D8B030D-6E8A-4147-A177-3AD203B41FA5}">
                      <a16:colId xmlns:a16="http://schemas.microsoft.com/office/drawing/2014/main" val="828706207"/>
                    </a:ext>
                  </a:extLst>
                </a:gridCol>
                <a:gridCol w="724154">
                  <a:extLst>
                    <a:ext uri="{9D8B030D-6E8A-4147-A177-3AD203B41FA5}">
                      <a16:colId xmlns:a16="http://schemas.microsoft.com/office/drawing/2014/main" val="1005925471"/>
                    </a:ext>
                  </a:extLst>
                </a:gridCol>
                <a:gridCol w="584518">
                  <a:extLst>
                    <a:ext uri="{9D8B030D-6E8A-4147-A177-3AD203B41FA5}">
                      <a16:colId xmlns:a16="http://schemas.microsoft.com/office/drawing/2014/main" val="3627908142"/>
                    </a:ext>
                  </a:extLst>
                </a:gridCol>
                <a:gridCol w="1035368">
                  <a:extLst>
                    <a:ext uri="{9D8B030D-6E8A-4147-A177-3AD203B41FA5}">
                      <a16:colId xmlns:a16="http://schemas.microsoft.com/office/drawing/2014/main" val="1730519911"/>
                    </a:ext>
                  </a:extLst>
                </a:gridCol>
                <a:gridCol w="662242">
                  <a:extLst>
                    <a:ext uri="{9D8B030D-6E8A-4147-A177-3AD203B41FA5}">
                      <a16:colId xmlns:a16="http://schemas.microsoft.com/office/drawing/2014/main" val="12142598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1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Restaurant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$622,500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258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$1,042,500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870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$900,000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009105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59107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6C035-F7F8-4D9A-929E-A45F84D9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2A9DE3-CE00-4397-8661-B094D16AED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41332" y="1903728"/>
            <a:ext cx="3640302" cy="495389"/>
          </a:xfrm>
        </p:spPr>
        <p:txBody>
          <a:bodyPr/>
          <a:lstStyle/>
          <a:p>
            <a:r>
              <a:rPr lang="en-US" dirty="0"/>
              <a:t>Retail sales	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514F59B2-EFBD-4B65-82DC-3F5E70DFBDAC}"/>
              </a:ext>
            </a:extLst>
          </p:cNvPr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2897942981"/>
              </p:ext>
            </p:extLst>
          </p:nvPr>
        </p:nvGraphicFramePr>
        <p:xfrm>
          <a:off x="6460761" y="2056278"/>
          <a:ext cx="3245232" cy="202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768">
                  <a:extLst>
                    <a:ext uri="{9D8B030D-6E8A-4147-A177-3AD203B41FA5}">
                      <a16:colId xmlns:a16="http://schemas.microsoft.com/office/drawing/2014/main" val="2033236007"/>
                    </a:ext>
                  </a:extLst>
                </a:gridCol>
                <a:gridCol w="649796">
                  <a:extLst>
                    <a:ext uri="{9D8B030D-6E8A-4147-A177-3AD203B41FA5}">
                      <a16:colId xmlns:a16="http://schemas.microsoft.com/office/drawing/2014/main" val="3752233955"/>
                    </a:ext>
                  </a:extLst>
                </a:gridCol>
                <a:gridCol w="528955">
                  <a:extLst>
                    <a:ext uri="{9D8B030D-6E8A-4147-A177-3AD203B41FA5}">
                      <a16:colId xmlns:a16="http://schemas.microsoft.com/office/drawing/2014/main" val="1922247927"/>
                    </a:ext>
                  </a:extLst>
                </a:gridCol>
                <a:gridCol w="916305">
                  <a:extLst>
                    <a:ext uri="{9D8B030D-6E8A-4147-A177-3AD203B41FA5}">
                      <a16:colId xmlns:a16="http://schemas.microsoft.com/office/drawing/2014/main" val="948892190"/>
                    </a:ext>
                  </a:extLst>
                </a:gridCol>
                <a:gridCol w="597408">
                  <a:extLst>
                    <a:ext uri="{9D8B030D-6E8A-4147-A177-3AD203B41FA5}">
                      <a16:colId xmlns:a16="http://schemas.microsoft.com/office/drawing/2014/main" val="2655413384"/>
                    </a:ext>
                  </a:extLst>
                </a:gridCol>
              </a:tblGrid>
              <a:tr h="289061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32620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r>
                        <a:rPr lang="en-US" sz="1200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$439,500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692133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$218,500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10724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$550,000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800828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$1,426,000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627497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$2,400,000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961977"/>
                  </a:ext>
                </a:extLst>
              </a:tr>
              <a:tr h="289061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971944"/>
                  </a:ext>
                </a:extLst>
              </a:tr>
            </a:tbl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5C04E4-E4C9-4DD4-819B-53C89DF12A96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Restaurant sales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3FA056B-BCB9-4BB5-A7EE-52971A95C5D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14662" y="5789168"/>
            <a:ext cx="813384" cy="328827"/>
          </a:xfrm>
          <a:prstGeom prst="bentConnector3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E872AFEF-7893-4284-B13F-5B89B09CE32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70816" y="2814492"/>
            <a:ext cx="1140327" cy="839564"/>
          </a:xfrm>
          <a:prstGeom prst="bentConnector3">
            <a:avLst>
              <a:gd name="adj1" fmla="val 50000"/>
            </a:avLst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 descr="A picture containing indoor, ceiling, table, store&#10;&#10;Description automatically generated">
            <a:extLst>
              <a:ext uri="{FF2B5EF4-FFF2-40B4-BE49-F238E27FC236}">
                <a16:creationId xmlns:a16="http://schemas.microsoft.com/office/drawing/2014/main" id="{04D6C797-1399-4120-802C-E6A6269DE7EA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767" r="16767"/>
          <a:stretch>
            <a:fillRect/>
          </a:stretch>
        </p:blipFill>
        <p:spPr>
          <a:xfrm>
            <a:off x="5265058" y="1856579"/>
            <a:ext cx="605487" cy="605487"/>
          </a:xfrm>
        </p:spPr>
      </p:pic>
      <p:pic>
        <p:nvPicPr>
          <p:cNvPr id="17" name="Picture Placeholder 16" descr="A store front at day&#10;&#10;Description automatically generated">
            <a:extLst>
              <a:ext uri="{FF2B5EF4-FFF2-40B4-BE49-F238E27FC236}">
                <a16:creationId xmlns:a16="http://schemas.microsoft.com/office/drawing/2014/main" id="{26A5A6D8-1AAA-44AA-96A6-872D1197FBA0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458" r="12458"/>
          <a:stretch>
            <a:fillRect/>
          </a:stretch>
        </p:blipFill>
        <p:spPr>
          <a:xfrm>
            <a:off x="6298020" y="4943973"/>
            <a:ext cx="605487" cy="605487"/>
          </a:xfrm>
        </p:spPr>
      </p:pic>
    </p:spTree>
    <p:extLst>
      <p:ext uri="{BB962C8B-B14F-4D97-AF65-F5344CB8AC3E}">
        <p14:creationId xmlns:p14="http://schemas.microsoft.com/office/powerpoint/2010/main" val="1939195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4A1584-85DC-4604-8560-7B1074E3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COMMERCIAL BREAKDOWN – </a:t>
            </a:r>
            <a:r>
              <a:rPr lang="en-US" dirty="0" err="1"/>
              <a:t>jan</a:t>
            </a:r>
            <a:r>
              <a:rPr lang="en-US" dirty="0"/>
              <a:t> 2020 – June 2020</a:t>
            </a:r>
            <a:br>
              <a:rPr lang="en-US" dirty="0"/>
            </a:br>
            <a:r>
              <a:rPr lang="en-US" dirty="0"/>
              <a:t>(DATA PULLED 07/08/2020)….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B6C035-F7F8-4D9A-929E-A45F84D9C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2A9DE3-CE00-4397-8661-B094D16AED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141332" y="1903728"/>
            <a:ext cx="3640302" cy="495389"/>
          </a:xfrm>
        </p:spPr>
        <p:txBody>
          <a:bodyPr/>
          <a:lstStyle/>
          <a:p>
            <a:r>
              <a:rPr lang="en-US" dirty="0"/>
              <a:t>Storage warehouse sales	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514F59B2-EFBD-4B65-82DC-3F5E70DFBDAC}"/>
              </a:ext>
            </a:extLst>
          </p:cNvPr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41629864"/>
              </p:ext>
            </p:extLst>
          </p:nvPr>
        </p:nvGraphicFramePr>
        <p:xfrm>
          <a:off x="2488582" y="3193226"/>
          <a:ext cx="3379090" cy="20234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626">
                  <a:extLst>
                    <a:ext uri="{9D8B030D-6E8A-4147-A177-3AD203B41FA5}">
                      <a16:colId xmlns:a16="http://schemas.microsoft.com/office/drawing/2014/main" val="2033236007"/>
                    </a:ext>
                  </a:extLst>
                </a:gridCol>
                <a:gridCol w="649796">
                  <a:extLst>
                    <a:ext uri="{9D8B030D-6E8A-4147-A177-3AD203B41FA5}">
                      <a16:colId xmlns:a16="http://schemas.microsoft.com/office/drawing/2014/main" val="3752233955"/>
                    </a:ext>
                  </a:extLst>
                </a:gridCol>
                <a:gridCol w="528955">
                  <a:extLst>
                    <a:ext uri="{9D8B030D-6E8A-4147-A177-3AD203B41FA5}">
                      <a16:colId xmlns:a16="http://schemas.microsoft.com/office/drawing/2014/main" val="1922247927"/>
                    </a:ext>
                  </a:extLst>
                </a:gridCol>
                <a:gridCol w="916305">
                  <a:extLst>
                    <a:ext uri="{9D8B030D-6E8A-4147-A177-3AD203B41FA5}">
                      <a16:colId xmlns:a16="http://schemas.microsoft.com/office/drawing/2014/main" val="948892190"/>
                    </a:ext>
                  </a:extLst>
                </a:gridCol>
                <a:gridCol w="597408">
                  <a:extLst>
                    <a:ext uri="{9D8B030D-6E8A-4147-A177-3AD203B41FA5}">
                      <a16:colId xmlns:a16="http://schemas.microsoft.com/office/drawing/2014/main" val="2655413384"/>
                    </a:ext>
                  </a:extLst>
                </a:gridCol>
              </a:tblGrid>
              <a:tr h="289061">
                <a:tc>
                  <a:txBody>
                    <a:bodyPr/>
                    <a:lstStyle/>
                    <a:p>
                      <a:r>
                        <a:rPr lang="en-US" sz="12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132620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r>
                        <a:rPr lang="en-US" sz="1200" dirty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$1,020,000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692133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Feb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$1,000,000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10724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Mar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$2,100,000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800828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May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$1,182,500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627497"/>
                  </a:ext>
                </a:extLst>
              </a:tr>
              <a:tr h="28906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$600,000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961977"/>
                  </a:ext>
                </a:extLst>
              </a:tr>
              <a:tr h="289061">
                <a:tc gridSpan="4">
                  <a:txBody>
                    <a:bodyPr/>
                    <a:lstStyle/>
                    <a:p>
                      <a:pPr algn="r"/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971944"/>
                  </a:ext>
                </a:extLst>
              </a:tr>
            </a:tbl>
          </a:graphicData>
        </a:graphic>
      </p:graphicFrame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E872AFEF-7893-4284-B13F-5B89B09CE322}"/>
              </a:ext>
            </a:extLst>
          </p:cNvPr>
          <p:cNvCxnSpPr>
            <a:cxnSpLocks/>
          </p:cNvCxnSpPr>
          <p:nvPr/>
        </p:nvCxnSpPr>
        <p:spPr>
          <a:xfrm rot="5400000">
            <a:off x="5478710" y="2630278"/>
            <a:ext cx="777925" cy="315602"/>
          </a:xfrm>
          <a:prstGeom prst="bentConnector3">
            <a:avLst>
              <a:gd name="adj1" fmla="val 50000"/>
            </a:avLst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picture containing outdoor, train, building, grass&#10;&#10;Description automatically generated">
            <a:extLst>
              <a:ext uri="{FF2B5EF4-FFF2-40B4-BE49-F238E27FC236}">
                <a16:creationId xmlns:a16="http://schemas.microsoft.com/office/drawing/2014/main" id="{98EFDCF7-1A21-4D22-B0B4-3CF4B294A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6295" y="1903728"/>
            <a:ext cx="742504" cy="495389"/>
          </a:xfr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893C0D4-4E56-41E4-8BF2-29D84AEEC9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</p:spTree>
    <p:extLst>
      <p:ext uri="{BB962C8B-B14F-4D97-AF65-F5344CB8AC3E}">
        <p14:creationId xmlns:p14="http://schemas.microsoft.com/office/powerpoint/2010/main" val="940719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087A15-D663-41FB-BE96-57F428314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16</a:t>
            </a:fld>
            <a:endParaRPr lang="en-US" noProof="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7360CC-697E-47B8-A2CE-42148DCF22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8457205"/>
              </p:ext>
            </p:extLst>
          </p:nvPr>
        </p:nvGraphicFramePr>
        <p:xfrm>
          <a:off x="515938" y="1825625"/>
          <a:ext cx="108378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3484E79C-AEF9-48AC-8137-B6424C09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2020 commercial ‘median’ breakdown by year</a:t>
            </a:r>
            <a:br>
              <a:rPr lang="en-US" dirty="0"/>
            </a:br>
            <a:r>
              <a:rPr lang="en-US" dirty="0"/>
              <a:t>2019 vs 2020</a:t>
            </a:r>
          </a:p>
        </p:txBody>
      </p:sp>
    </p:spTree>
    <p:extLst>
      <p:ext uri="{BB962C8B-B14F-4D97-AF65-F5344CB8AC3E}">
        <p14:creationId xmlns:p14="http://schemas.microsoft.com/office/powerpoint/2010/main" val="1139117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D8A42-6DD3-4271-921F-2D6AA1C2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17</a:t>
            </a:fld>
            <a:endParaRPr lang="en-US" noProof="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CB5200B-9FE0-43C4-AA67-D582AB727B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9942060"/>
              </p:ext>
            </p:extLst>
          </p:nvPr>
        </p:nvGraphicFramePr>
        <p:xfrm>
          <a:off x="515938" y="1825625"/>
          <a:ext cx="1083786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2620">
                  <a:extLst>
                    <a:ext uri="{9D8B030D-6E8A-4147-A177-3AD203B41FA5}">
                      <a16:colId xmlns:a16="http://schemas.microsoft.com/office/drawing/2014/main" val="2723728374"/>
                    </a:ext>
                  </a:extLst>
                </a:gridCol>
                <a:gridCol w="3612620">
                  <a:extLst>
                    <a:ext uri="{9D8B030D-6E8A-4147-A177-3AD203B41FA5}">
                      <a16:colId xmlns:a16="http://schemas.microsoft.com/office/drawing/2014/main" val="1324695060"/>
                    </a:ext>
                  </a:extLst>
                </a:gridCol>
                <a:gridCol w="3612620">
                  <a:extLst>
                    <a:ext uri="{9D8B030D-6E8A-4147-A177-3AD203B41FA5}">
                      <a16:colId xmlns:a16="http://schemas.microsoft.com/office/drawing/2014/main" val="22802234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Median %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Difference of Sale 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44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Fast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43.14%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624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-100%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238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Medical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274.27%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224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NHBD Shopping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-19.81%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394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7.08%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415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Restaurant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-16.64%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9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Retail 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556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Storage Warehouse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433642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63A1A93-FDBC-45DC-9B8F-B6BA7F5A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Commercial breakdown 2019 vs 2020 cont.:</a:t>
            </a:r>
          </a:p>
        </p:txBody>
      </p:sp>
    </p:spTree>
    <p:extLst>
      <p:ext uri="{BB962C8B-B14F-4D97-AF65-F5344CB8AC3E}">
        <p14:creationId xmlns:p14="http://schemas.microsoft.com/office/powerpoint/2010/main" val="1761318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FB095-9C93-4789-92FB-65CCFA7DC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18</a:t>
            </a:fld>
            <a:endParaRPr lang="en-US" noProof="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D3FBD08-2F9E-45CB-8947-D38C46593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2397565"/>
              </p:ext>
            </p:extLst>
          </p:nvPr>
        </p:nvGraphicFramePr>
        <p:xfrm>
          <a:off x="1902677" y="1403428"/>
          <a:ext cx="7566448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2620">
                  <a:extLst>
                    <a:ext uri="{9D8B030D-6E8A-4147-A177-3AD203B41FA5}">
                      <a16:colId xmlns:a16="http://schemas.microsoft.com/office/drawing/2014/main" val="1911245357"/>
                    </a:ext>
                  </a:extLst>
                </a:gridCol>
                <a:gridCol w="1242695">
                  <a:extLst>
                    <a:ext uri="{9D8B030D-6E8A-4147-A177-3AD203B41FA5}">
                      <a16:colId xmlns:a16="http://schemas.microsoft.com/office/drawing/2014/main" val="4285433127"/>
                    </a:ext>
                  </a:extLst>
                </a:gridCol>
                <a:gridCol w="2711133">
                  <a:extLst>
                    <a:ext uri="{9D8B030D-6E8A-4147-A177-3AD203B41FA5}">
                      <a16:colId xmlns:a16="http://schemas.microsoft.com/office/drawing/2014/main" val="15021148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Task: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Original Date: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2020 Post COVID-19 Change Date: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198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Deadline for assessors to file Certifications of Value with all County Taxing 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August 25</a:t>
                      </a:r>
                      <a:r>
                        <a:rPr lang="en-US" sz="1400" baseline="30000" dirty="0">
                          <a:highlight>
                            <a:srgbClr val="FFFF00"/>
                          </a:highlight>
                        </a:rPr>
                        <a:t>th</a:t>
                      </a:r>
                      <a:endParaRPr lang="en-US" sz="14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***October 13</a:t>
                      </a:r>
                      <a:r>
                        <a:rPr lang="en-US" sz="1400" baseline="30000" dirty="0">
                          <a:highlight>
                            <a:srgbClr val="FFFF00"/>
                          </a:highlight>
                        </a:rPr>
                        <a:t>th</a:t>
                      </a:r>
                      <a:endParaRPr lang="en-US" sz="14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447141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4A73C19-8E2A-447C-9F54-17AC94F3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STATUTORY APPRAISAL DEADLINE CHANGES…</a:t>
            </a:r>
          </a:p>
        </p:txBody>
      </p:sp>
    </p:spTree>
    <p:extLst>
      <p:ext uri="{BB962C8B-B14F-4D97-AF65-F5344CB8AC3E}">
        <p14:creationId xmlns:p14="http://schemas.microsoft.com/office/powerpoint/2010/main" val="278761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0C5A09-89C7-44E9-8CFA-14A0D09FCC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40000"/>
          </a:blip>
          <a:srcRect r="2844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000" dirty="0">
                <a:solidFill>
                  <a:schemeClr val="tx1"/>
                </a:solidFill>
              </a:rPr>
              <a:t>summary: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2020 Intervening Year Appeals / CBOE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Immediate Challenge…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Real Property / Business Personal Property…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COVID Update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Obsolescence…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Statutory Deadline Changes!!!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Rumors???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0536" y="6356350"/>
            <a:ext cx="24871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9EC71654-96A5-4280-94F3-931C61A9F92C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192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630" y="4760132"/>
            <a:ext cx="5093596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El </a:t>
            </a:r>
            <a:r>
              <a:rPr lang="en-US" sz="2000" dirty="0" err="1">
                <a:solidFill>
                  <a:schemeClr val="tx1"/>
                </a:solidFill>
              </a:rPr>
              <a:t>paso</a:t>
            </a:r>
            <a:r>
              <a:rPr lang="en-US" sz="2000" dirty="0">
                <a:solidFill>
                  <a:schemeClr val="tx1"/>
                </a:solidFill>
              </a:rPr>
              <a:t> county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board of county commissioner's presentation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BEC2C81-84AF-488C-8227-B70463F84F6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36735" b="6149"/>
          <a:stretch/>
        </p:blipFill>
        <p:spPr>
          <a:xfrm>
            <a:off x="20" y="2872"/>
            <a:ext cx="12191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6706" y="4767660"/>
            <a:ext cx="5173613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</a:rPr>
              <a:t>Presented by:  Steve Schleiker, Assessor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</a:rPr>
              <a:t>1675 W. Garden of the gods rd., ste 2300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</a:rPr>
              <a:t>Colorado springs, co  80907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</a:rPr>
              <a:t>719-520-6600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hlinkClick r:id="rId4"/>
              </a:rPr>
              <a:t>ASRWEB@Elpasoco.com</a:t>
            </a:r>
            <a:endParaRPr lang="en-US" sz="110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tx1"/>
                </a:solidFill>
                <a:hlinkClick r:id="rId5"/>
              </a:rPr>
              <a:t>https://assessor.elpasoco.com/</a:t>
            </a:r>
            <a:endParaRPr lang="en-US" sz="1100">
              <a:solidFill>
                <a:schemeClr val="tx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72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9B0EC6D-03DD-4CEE-9979-34A964DCA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0F9F51E-A3D5-4726-BACE-D5CDD8A464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steveschleiker@elpasoco.com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501E1-4EA1-44EB-AF62-6F74678A2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https://assessor.elpasoco.com/</a:t>
            </a:r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704C874-1C5E-4BBE-AFF9-677EE1D36A1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30261" r="302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8802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30C5A09-89C7-44E9-8CFA-14A0D09FCC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40000"/>
          </a:blip>
          <a:srcRect r="28444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C2A7-EC84-4D8C-9CA2-F6AE46F5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000">
                <a:solidFill>
                  <a:schemeClr val="tx1"/>
                </a:solidFill>
              </a:rPr>
              <a:t>Topics: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2020 Intervening Year Appeals / CBOE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Immediate Challenge…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Real Property / Business Personal Property…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COVID Update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Obsolescence…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Statutory Deadline Changes!!!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Rumors???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E959E-B23F-467A-9B6E-30F9EE969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0536" y="6356350"/>
            <a:ext cx="24871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9EC71654-96A5-4280-94F3-931C61A9F92C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7533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9322-17C1-46A6-9AF3-3219A474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2020 intervening year real property appeal breakdown: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E72A12A-C20D-4F63-8C4B-1683D41D94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269132"/>
              </p:ext>
            </p:extLst>
          </p:nvPr>
        </p:nvGraphicFramePr>
        <p:xfrm>
          <a:off x="515938" y="2830344"/>
          <a:ext cx="4781610" cy="72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322">
                  <a:extLst>
                    <a:ext uri="{9D8B030D-6E8A-4147-A177-3AD203B41FA5}">
                      <a16:colId xmlns:a16="http://schemas.microsoft.com/office/drawing/2014/main" val="3364260348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2627786821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2221662902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900860303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4130609634"/>
                    </a:ext>
                  </a:extLst>
                </a:gridCol>
              </a:tblGrid>
              <a:tr h="3549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Adjusted: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Denied: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Void: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Withdrawn: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88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205 (31.7%)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439 (67.9%)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 (0.0%)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(0.5%)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9807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90A7C-3CF2-4060-8EAD-E16E7102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385792-A0B5-4234-B422-DAF3DDFBAEF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080" y="1903728"/>
            <a:ext cx="3964856" cy="495389"/>
          </a:xfrm>
        </p:spPr>
        <p:txBody>
          <a:bodyPr/>
          <a:lstStyle/>
          <a:p>
            <a:r>
              <a:rPr lang="en-US" dirty="0"/>
              <a:t>Appeal breakdown by parcels: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1FF6E5A1-A285-4100-AAE5-6F1A8F251679}"/>
              </a:ext>
            </a:extLst>
          </p:cNvPr>
          <p:cNvGraphicFramePr>
            <a:graphicFrameLocks noGrp="1"/>
          </p:cNvGraphicFramePr>
          <p:nvPr>
            <p:ph idx="19"/>
            <p:extLst>
              <p:ext uri="{D42A27DB-BD31-4B8C-83A1-F6EECF244321}">
                <p14:modId xmlns:p14="http://schemas.microsoft.com/office/powerpoint/2010/main" val="2623635479"/>
              </p:ext>
            </p:extLst>
          </p:nvPr>
        </p:nvGraphicFramePr>
        <p:xfrm>
          <a:off x="6601525" y="2964143"/>
          <a:ext cx="532777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302">
                  <a:extLst>
                    <a:ext uri="{9D8B030D-6E8A-4147-A177-3AD203B41FA5}">
                      <a16:colId xmlns:a16="http://schemas.microsoft.com/office/drawing/2014/main" val="768848753"/>
                    </a:ext>
                  </a:extLst>
                </a:gridCol>
                <a:gridCol w="959168">
                  <a:extLst>
                    <a:ext uri="{9D8B030D-6E8A-4147-A177-3AD203B41FA5}">
                      <a16:colId xmlns:a16="http://schemas.microsoft.com/office/drawing/2014/main" val="189189501"/>
                    </a:ext>
                  </a:extLst>
                </a:gridCol>
                <a:gridCol w="959168">
                  <a:extLst>
                    <a:ext uri="{9D8B030D-6E8A-4147-A177-3AD203B41FA5}">
                      <a16:colId xmlns:a16="http://schemas.microsoft.com/office/drawing/2014/main" val="3121535454"/>
                    </a:ext>
                  </a:extLst>
                </a:gridCol>
                <a:gridCol w="959168">
                  <a:extLst>
                    <a:ext uri="{9D8B030D-6E8A-4147-A177-3AD203B41FA5}">
                      <a16:colId xmlns:a16="http://schemas.microsoft.com/office/drawing/2014/main" val="3278477349"/>
                    </a:ext>
                  </a:extLst>
                </a:gridCol>
                <a:gridCol w="803593">
                  <a:extLst>
                    <a:ext uri="{9D8B030D-6E8A-4147-A177-3AD203B41FA5}">
                      <a16:colId xmlns:a16="http://schemas.microsoft.com/office/drawing/2014/main" val="4075337371"/>
                    </a:ext>
                  </a:extLst>
                </a:gridCol>
                <a:gridCol w="881380">
                  <a:extLst>
                    <a:ext uri="{9D8B030D-6E8A-4147-A177-3AD203B41FA5}">
                      <a16:colId xmlns:a16="http://schemas.microsoft.com/office/drawing/2014/main" val="2800525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Land: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152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Adjusted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 (13.7%)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116 (53.0%)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 (21.0%)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 (18.2%)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15 (83.3%)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9962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Denied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138 (85.7%)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102 (46.6%)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187 (78.6%)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9 (81.8%)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 (16.7%)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17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161 (24.9%)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219 (33.8%)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238 (36.8%)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11 (1.7%)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18 (2.8%)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348540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7D167D-1006-42B6-9282-C318C6B4D50D}"/>
              </a:ext>
            </a:extLst>
          </p:cNvPr>
          <p:cNvSpPr>
            <a:spLocks noGrp="1"/>
          </p:cNvSpPr>
          <p:nvPr>
            <p:ph idx="20"/>
          </p:nvPr>
        </p:nvSpPr>
        <p:spPr/>
        <p:txBody>
          <a:bodyPr/>
          <a:lstStyle/>
          <a:p>
            <a:r>
              <a:rPr lang="en-US" dirty="0"/>
              <a:t>Appeal breakdown by use.</a:t>
            </a:r>
          </a:p>
        </p:txBody>
      </p:sp>
      <p:pic>
        <p:nvPicPr>
          <p:cNvPr id="15" name="Picture Placeholder 14" descr="A close up of a sign&#10;&#10;Description automatically generated">
            <a:extLst>
              <a:ext uri="{FF2B5EF4-FFF2-40B4-BE49-F238E27FC236}">
                <a16:creationId xmlns:a16="http://schemas.microsoft.com/office/drawing/2014/main" id="{12789CB8-F1FB-4F0D-83E9-62B08D8662F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17" name="Picture Placeholder 16" descr="A close up of a sign&#10;&#10;Description automatically generated">
            <a:extLst>
              <a:ext uri="{FF2B5EF4-FFF2-40B4-BE49-F238E27FC236}">
                <a16:creationId xmlns:a16="http://schemas.microsoft.com/office/drawing/2014/main" id="{D9D6F4D0-E264-44A2-9558-55C241B7858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31" r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58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9322-17C1-46A6-9AF3-3219A4743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2020  PERSONAL property appeal breakdown: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EE72A12A-C20D-4F63-8C4B-1683D41D94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99832"/>
              </p:ext>
            </p:extLst>
          </p:nvPr>
        </p:nvGraphicFramePr>
        <p:xfrm>
          <a:off x="515938" y="2830344"/>
          <a:ext cx="4781610" cy="72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322">
                  <a:extLst>
                    <a:ext uri="{9D8B030D-6E8A-4147-A177-3AD203B41FA5}">
                      <a16:colId xmlns:a16="http://schemas.microsoft.com/office/drawing/2014/main" val="3364260348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2627786821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2221662902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900860303"/>
                    </a:ext>
                  </a:extLst>
                </a:gridCol>
                <a:gridCol w="956322">
                  <a:extLst>
                    <a:ext uri="{9D8B030D-6E8A-4147-A177-3AD203B41FA5}">
                      <a16:colId xmlns:a16="http://schemas.microsoft.com/office/drawing/2014/main" val="4130609634"/>
                    </a:ext>
                  </a:extLst>
                </a:gridCol>
              </a:tblGrid>
              <a:tr h="35492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Adjusted: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Denied: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Void: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Withdrawn: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88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0 (0.00%)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 (0.00%)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 (0.00%)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 (0.00%)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69807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90A7C-3CF2-4060-8EAD-E16E7102A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385792-A0B5-4234-B422-DAF3DDFBAEF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90080" y="1903728"/>
            <a:ext cx="3964856" cy="495389"/>
          </a:xfrm>
        </p:spPr>
        <p:txBody>
          <a:bodyPr/>
          <a:lstStyle/>
          <a:p>
            <a:r>
              <a:rPr lang="en-US" dirty="0"/>
              <a:t>Appeal breakdown by ACCOUNTS:</a:t>
            </a:r>
          </a:p>
        </p:txBody>
      </p:sp>
      <p:pic>
        <p:nvPicPr>
          <p:cNvPr id="15" name="Picture Placeholder 14" descr="A close up of a sign&#10;&#10;Description automatically generated">
            <a:extLst>
              <a:ext uri="{FF2B5EF4-FFF2-40B4-BE49-F238E27FC236}">
                <a16:creationId xmlns:a16="http://schemas.microsoft.com/office/drawing/2014/main" id="{12789CB8-F1FB-4F0D-83E9-62B08D8662F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17" name="Picture Placeholder 16" descr="A close up of a sign&#10;&#10;Description automatically generated">
            <a:extLst>
              <a:ext uri="{FF2B5EF4-FFF2-40B4-BE49-F238E27FC236}">
                <a16:creationId xmlns:a16="http://schemas.microsoft.com/office/drawing/2014/main" id="{D9D6F4D0-E264-44A2-9558-55C241B7858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31" r="131"/>
          <a:stretch>
            <a:fillRect/>
          </a:stretch>
        </p:blipFill>
        <p:spPr/>
      </p:pic>
      <p:pic>
        <p:nvPicPr>
          <p:cNvPr id="13" name="Picture 12" descr="A picture containing table, sitting, plate&#10;&#10;Description automatically generated">
            <a:extLst>
              <a:ext uri="{FF2B5EF4-FFF2-40B4-BE49-F238E27FC236}">
                <a16:creationId xmlns:a16="http://schemas.microsoft.com/office/drawing/2014/main" id="{C40FB4EB-455B-419F-B419-C3091F585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327918" y="1648186"/>
            <a:ext cx="4035778" cy="2834508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1105792-712B-4DB0-BF4F-E94E060D7F45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72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987409-6573-42D6-9077-D35D93A7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6</a:t>
            </a:fld>
            <a:endParaRPr lang="en-US" noProof="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8C3A070-C5CE-4549-86EF-653340C954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558753"/>
              </p:ext>
            </p:extLst>
          </p:nvPr>
        </p:nvGraphicFramePr>
        <p:xfrm>
          <a:off x="515938" y="1825625"/>
          <a:ext cx="2525650" cy="2579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344">
                  <a:extLst>
                    <a:ext uri="{9D8B030D-6E8A-4147-A177-3AD203B41FA5}">
                      <a16:colId xmlns:a16="http://schemas.microsoft.com/office/drawing/2014/main" val="211748806"/>
                    </a:ext>
                  </a:extLst>
                </a:gridCol>
                <a:gridCol w="1018413">
                  <a:extLst>
                    <a:ext uri="{9D8B030D-6E8A-4147-A177-3AD203B41FA5}">
                      <a16:colId xmlns:a16="http://schemas.microsoft.com/office/drawing/2014/main" val="3012844661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176232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Year: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Month: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 of Sales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834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80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2628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020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311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493819"/>
                  </a:ext>
                </a:extLst>
              </a:tr>
              <a:tr h="354293"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609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72748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E9FE3F92-B67E-4BFE-AF1E-1427146F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Reappraisal sales…???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B224FD-1A4D-41F8-8995-218936972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246915"/>
              </p:ext>
            </p:extLst>
          </p:nvPr>
        </p:nvGraphicFramePr>
        <p:xfrm>
          <a:off x="4462182" y="1825625"/>
          <a:ext cx="2525650" cy="4804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344">
                  <a:extLst>
                    <a:ext uri="{9D8B030D-6E8A-4147-A177-3AD203B41FA5}">
                      <a16:colId xmlns:a16="http://schemas.microsoft.com/office/drawing/2014/main" val="3662726834"/>
                    </a:ext>
                  </a:extLst>
                </a:gridCol>
                <a:gridCol w="1018413">
                  <a:extLst>
                    <a:ext uri="{9D8B030D-6E8A-4147-A177-3AD203B41FA5}">
                      <a16:colId xmlns:a16="http://schemas.microsoft.com/office/drawing/2014/main" val="133554597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3067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Year: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Month: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 of Sales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40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98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February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567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31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20298"/>
                  </a:ext>
                </a:extLst>
              </a:tr>
              <a:tr h="354293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742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10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2578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994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August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2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September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305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October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923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November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1966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046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13589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302C34-2D30-44B5-B064-9950531093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762904"/>
              </p:ext>
            </p:extLst>
          </p:nvPr>
        </p:nvGraphicFramePr>
        <p:xfrm>
          <a:off x="8905968" y="1825625"/>
          <a:ext cx="2525650" cy="2579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344">
                  <a:extLst>
                    <a:ext uri="{9D8B030D-6E8A-4147-A177-3AD203B41FA5}">
                      <a16:colId xmlns:a16="http://schemas.microsoft.com/office/drawing/2014/main" val="3662726834"/>
                    </a:ext>
                  </a:extLst>
                </a:gridCol>
                <a:gridCol w="1018413">
                  <a:extLst>
                    <a:ext uri="{9D8B030D-6E8A-4147-A177-3AD203B41FA5}">
                      <a16:colId xmlns:a16="http://schemas.microsoft.com/office/drawing/2014/main" val="133554597"/>
                    </a:ext>
                  </a:extLst>
                </a:gridCol>
                <a:gridCol w="917893">
                  <a:extLst>
                    <a:ext uri="{9D8B030D-6E8A-4147-A177-3AD203B41FA5}">
                      <a16:colId xmlns:a16="http://schemas.microsoft.com/office/drawing/2014/main" val="3067072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Year: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Month: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# of Sales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40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98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February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1877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567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D1D51"/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D1D51"/>
                          </a:solidFill>
                        </a:rPr>
                        <a:t>March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D1D51"/>
                          </a:solidFill>
                        </a:rPr>
                        <a:t>1856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0312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1726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420298"/>
                  </a:ext>
                </a:extLst>
              </a:tr>
              <a:tr h="354293"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742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2274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210272"/>
                  </a:ext>
                </a:extLst>
              </a:tr>
            </a:tbl>
          </a:graphicData>
        </a:graphic>
      </p:graphicFrame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F5F34E6B-F4A5-42F9-9EDB-E8028ABB8DB6}"/>
              </a:ext>
            </a:extLst>
          </p:cNvPr>
          <p:cNvSpPr/>
          <p:nvPr/>
        </p:nvSpPr>
        <p:spPr>
          <a:xfrm>
            <a:off x="8140222" y="2905597"/>
            <a:ext cx="699749" cy="419387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BE7B1-7DEC-4C2F-A83B-36D58CDA7E82}"/>
              </a:ext>
            </a:extLst>
          </p:cNvPr>
          <p:cNvSpPr txBox="1"/>
          <p:nvPr/>
        </p:nvSpPr>
        <p:spPr>
          <a:xfrm>
            <a:off x="7576458" y="4536614"/>
            <a:ext cx="3855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Total Sales YTD = 49,238</a:t>
            </a:r>
          </a:p>
          <a:p>
            <a:endParaRPr lang="en-US" b="1" dirty="0"/>
          </a:p>
          <a:p>
            <a:r>
              <a:rPr lang="en-US" b="1" dirty="0"/>
              <a:t>2019 Reappraisal = 43,000 (+14.50%)</a:t>
            </a:r>
          </a:p>
        </p:txBody>
      </p:sp>
      <p:pic>
        <p:nvPicPr>
          <p:cNvPr id="6" name="Picture 5" descr="A close up of a hand holding a flower&#10;&#10;Description automatically generated">
            <a:extLst>
              <a:ext uri="{FF2B5EF4-FFF2-40B4-BE49-F238E27FC236}">
                <a16:creationId xmlns:a16="http://schemas.microsoft.com/office/drawing/2014/main" id="{C7B7145C-C419-46A8-8547-9A5C8215C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7135738" y="2666575"/>
            <a:ext cx="986672" cy="9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1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9F785-F872-4E3D-B16B-B00A47A93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7</a:t>
            </a:fld>
            <a:endParaRPr lang="en-US" noProof="0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5385341-FBD1-4AFE-8777-5FC245BC4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763231"/>
              </p:ext>
            </p:extLst>
          </p:nvPr>
        </p:nvGraphicFramePr>
        <p:xfrm>
          <a:off x="515938" y="1825625"/>
          <a:ext cx="1083786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35613A8-1B58-4884-A709-86B9A3BF8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Differences???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14875-2900-482E-AD40-7029C2D5C0E4}"/>
              </a:ext>
            </a:extLst>
          </p:cNvPr>
          <p:cNvSpPr txBox="1"/>
          <p:nvPr/>
        </p:nvSpPr>
        <p:spPr>
          <a:xfrm>
            <a:off x="1327544" y="5134459"/>
            <a:ext cx="90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+16.51%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FBD98-DA2C-45D5-8E67-006F5FBAFA9D}"/>
              </a:ext>
            </a:extLst>
          </p:cNvPr>
          <p:cNvSpPr txBox="1"/>
          <p:nvPr/>
        </p:nvSpPr>
        <p:spPr>
          <a:xfrm>
            <a:off x="2788373" y="5159036"/>
            <a:ext cx="90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-16.16%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82B66-FEFD-422E-9A14-B05518113DBD}"/>
              </a:ext>
            </a:extLst>
          </p:cNvPr>
          <p:cNvSpPr txBox="1"/>
          <p:nvPr/>
        </p:nvSpPr>
        <p:spPr>
          <a:xfrm>
            <a:off x="4264388" y="5159036"/>
            <a:ext cx="90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-15.81%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FBE5FE-775D-4AA4-9B7C-F8915F28B021}"/>
              </a:ext>
            </a:extLst>
          </p:cNvPr>
          <p:cNvSpPr txBox="1"/>
          <p:nvPr/>
        </p:nvSpPr>
        <p:spPr>
          <a:xfrm>
            <a:off x="5740403" y="5165683"/>
            <a:ext cx="90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-43.65%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C9D199-EE84-4C5B-97AC-C4C4CC69F3C5}"/>
              </a:ext>
            </a:extLst>
          </p:cNvPr>
          <p:cNvSpPr txBox="1"/>
          <p:nvPr/>
        </p:nvSpPr>
        <p:spPr>
          <a:xfrm>
            <a:off x="7216418" y="5134459"/>
            <a:ext cx="90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-12.22%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825DA-AB0A-4552-AA2B-C6EA4A27EF42}"/>
              </a:ext>
            </a:extLst>
          </p:cNvPr>
          <p:cNvSpPr txBox="1"/>
          <p:nvPr/>
        </p:nvSpPr>
        <p:spPr>
          <a:xfrm>
            <a:off x="10079303" y="5134459"/>
            <a:ext cx="908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-69.44%</a:t>
            </a:r>
          </a:p>
        </p:txBody>
      </p:sp>
    </p:spTree>
    <p:extLst>
      <p:ext uri="{BB962C8B-B14F-4D97-AF65-F5344CB8AC3E}">
        <p14:creationId xmlns:p14="http://schemas.microsoft.com/office/powerpoint/2010/main" val="1149272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43777-5B57-4ECC-A2F5-3C36BD75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8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A291E92-193A-4B50-9C61-95356C2FF5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3697353"/>
              </p:ext>
            </p:extLst>
          </p:nvPr>
        </p:nvGraphicFramePr>
        <p:xfrm>
          <a:off x="4332820" y="763322"/>
          <a:ext cx="7460482" cy="546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0F9CCD3-1813-41D9-9934-729C4E68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512257"/>
          </a:xfrm>
        </p:spPr>
        <p:txBody>
          <a:bodyPr/>
          <a:lstStyle/>
          <a:p>
            <a:r>
              <a:rPr lang="en-US" dirty="0"/>
              <a:t>Condo (avg. sales price)…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39E41F6C-683F-4AA8-BCFD-6C69601B682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9197064"/>
              </p:ext>
            </p:extLst>
          </p:nvPr>
        </p:nvGraphicFramePr>
        <p:xfrm>
          <a:off x="515939" y="763321"/>
          <a:ext cx="3613002" cy="5463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8992">
                  <a:extLst>
                    <a:ext uri="{9D8B030D-6E8A-4147-A177-3AD203B41FA5}">
                      <a16:colId xmlns:a16="http://schemas.microsoft.com/office/drawing/2014/main" val="4118390377"/>
                    </a:ext>
                  </a:extLst>
                </a:gridCol>
                <a:gridCol w="574439">
                  <a:extLst>
                    <a:ext uri="{9D8B030D-6E8A-4147-A177-3AD203B41FA5}">
                      <a16:colId xmlns:a16="http://schemas.microsoft.com/office/drawing/2014/main" val="1338502678"/>
                    </a:ext>
                  </a:extLst>
                </a:gridCol>
                <a:gridCol w="643291">
                  <a:extLst>
                    <a:ext uri="{9D8B030D-6E8A-4147-A177-3AD203B41FA5}">
                      <a16:colId xmlns:a16="http://schemas.microsoft.com/office/drawing/2014/main" val="3713661113"/>
                    </a:ext>
                  </a:extLst>
                </a:gridCol>
                <a:gridCol w="858140">
                  <a:extLst>
                    <a:ext uri="{9D8B030D-6E8A-4147-A177-3AD203B41FA5}">
                      <a16:colId xmlns:a16="http://schemas.microsoft.com/office/drawing/2014/main" val="4202548589"/>
                    </a:ext>
                  </a:extLst>
                </a:gridCol>
                <a:gridCol w="858140">
                  <a:extLst>
                    <a:ext uri="{9D8B030D-6E8A-4147-A177-3AD203B41FA5}">
                      <a16:colId xmlns:a16="http://schemas.microsoft.com/office/drawing/2014/main" val="3651818876"/>
                    </a:ext>
                  </a:extLst>
                </a:gridCol>
              </a:tblGrid>
              <a:tr h="2165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Month of Sale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Year of Sale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Count of Sale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Avg. SP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 vs 2020</a:t>
                      </a: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943366116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$189,609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18884591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$192,329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04704261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$190,109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035811288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$172,034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80891241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$173,634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757648448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Decemeber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$185,485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15066682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$171,111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290662916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$187,797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424215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$183,734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67799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April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$182,816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513195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$204,246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47469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June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$205,515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08592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$191,074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12601478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$193,976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65911282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$252,398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18790351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$198,421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4289352159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$200,565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04846183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Decemeber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$193,113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19995376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$189,132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35397577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$206,533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+9.97%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676161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$196,614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+7.01%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351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$209,515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+14.60%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3463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$217,107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+6.29%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00704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$202,404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-1.53%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118316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$240,584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+25.91%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479029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$223,336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+15.13%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34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104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A43777-5B57-4ECC-A2F5-3C36BD75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A291E92-193A-4B50-9C61-95356C2FF5C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41982416"/>
              </p:ext>
            </p:extLst>
          </p:nvPr>
        </p:nvGraphicFramePr>
        <p:xfrm>
          <a:off x="4364610" y="749029"/>
          <a:ext cx="7632133" cy="5463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0F9CCD3-1813-41D9-9934-729C4E684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502408"/>
          </a:xfrm>
        </p:spPr>
        <p:txBody>
          <a:bodyPr/>
          <a:lstStyle/>
          <a:p>
            <a:r>
              <a:rPr lang="en-US" dirty="0"/>
              <a:t>Townhome (avg. sales price)…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FA15200F-0DF9-4BB7-AB0F-00F4B949509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25141758"/>
              </p:ext>
            </p:extLst>
          </p:nvPr>
        </p:nvGraphicFramePr>
        <p:xfrm>
          <a:off x="515938" y="749029"/>
          <a:ext cx="3725368" cy="54636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0109">
                  <a:extLst>
                    <a:ext uri="{9D8B030D-6E8A-4147-A177-3AD203B41FA5}">
                      <a16:colId xmlns:a16="http://schemas.microsoft.com/office/drawing/2014/main" val="4182348558"/>
                    </a:ext>
                  </a:extLst>
                </a:gridCol>
                <a:gridCol w="592305">
                  <a:extLst>
                    <a:ext uri="{9D8B030D-6E8A-4147-A177-3AD203B41FA5}">
                      <a16:colId xmlns:a16="http://schemas.microsoft.com/office/drawing/2014/main" val="2448900388"/>
                    </a:ext>
                  </a:extLst>
                </a:gridCol>
                <a:gridCol w="663298">
                  <a:extLst>
                    <a:ext uri="{9D8B030D-6E8A-4147-A177-3AD203B41FA5}">
                      <a16:colId xmlns:a16="http://schemas.microsoft.com/office/drawing/2014/main" val="1779904053"/>
                    </a:ext>
                  </a:extLst>
                </a:gridCol>
                <a:gridCol w="884828">
                  <a:extLst>
                    <a:ext uri="{9D8B030D-6E8A-4147-A177-3AD203B41FA5}">
                      <a16:colId xmlns:a16="http://schemas.microsoft.com/office/drawing/2014/main" val="1233344450"/>
                    </a:ext>
                  </a:extLst>
                </a:gridCol>
                <a:gridCol w="884828">
                  <a:extLst>
                    <a:ext uri="{9D8B030D-6E8A-4147-A177-3AD203B41FA5}">
                      <a16:colId xmlns:a16="http://schemas.microsoft.com/office/drawing/2014/main" val="1458419722"/>
                    </a:ext>
                  </a:extLst>
                </a:gridCol>
              </a:tblGrid>
              <a:tr h="2165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Month of Sale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Year of Sale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Count of Sale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Avg. SP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2019 vs 2020</a:t>
                      </a: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80463023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199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$263,990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313399735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$267,544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141666568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$280,379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4794894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$268,135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48738765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$266,390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176836038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Decemeber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2018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$258,427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644026072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$255,309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225115277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$266,582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567159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115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$275,154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92890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April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$279,619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09408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$268,764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70294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June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$283,380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216553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July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$276,881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3286704909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August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$298,194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100061817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$278,383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154027707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$275,775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172419237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129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$249,356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4118985896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Decemeber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2019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$272,102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44097843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January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$289,640</a:t>
                      </a:r>
                    </a:p>
                  </a:txBody>
                  <a:tcPr marL="9153" marR="9153" marT="9153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/>
                </a:tc>
                <a:extLst>
                  <a:ext uri="{0D108BD9-81ED-4DB2-BD59-A6C34878D82A}">
                    <a16:rowId xmlns:a16="http://schemas.microsoft.com/office/drawing/2014/main" val="2769713716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February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$271,528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+1.85%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01217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</a:rPr>
                        <a:t>March</a:t>
                      </a:r>
                      <a:endParaRPr lang="en-US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2020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$285,990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+3.93%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530687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April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$284,406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+1.71%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24867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May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$290,057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+7.92%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766980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June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149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$277,264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-2.20%</a:t>
                      </a:r>
                    </a:p>
                  </a:txBody>
                  <a:tcPr marL="9153" marR="9153" marT="9153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07759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July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$284,462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+2.73%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658494"/>
                  </a:ext>
                </a:extLst>
              </a:tr>
              <a:tr h="1968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$281,462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-5.945</a:t>
                      </a:r>
                    </a:p>
                  </a:txBody>
                  <a:tcPr marL="9153" marR="9153" marT="9153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8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7939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Microsoft Office PowerPoint</Application>
  <PresentationFormat>Widescreen</PresentationFormat>
  <Paragraphs>807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Corbel</vt:lpstr>
      <vt:lpstr>Office Theme</vt:lpstr>
      <vt:lpstr>El paso county assessor’s office</vt:lpstr>
      <vt:lpstr>El paso county  board of county commissioner's presentation</vt:lpstr>
      <vt:lpstr>Topics:</vt:lpstr>
      <vt:lpstr>2020 intervening year real property appeal breakdown:</vt:lpstr>
      <vt:lpstr>2020  PERSONAL property appeal breakdown:</vt:lpstr>
      <vt:lpstr>2021 Reappraisal sales…???</vt:lpstr>
      <vt:lpstr>Differences???</vt:lpstr>
      <vt:lpstr>Condo (avg. sales price)…</vt:lpstr>
      <vt:lpstr>Townhome (avg. sales price)…</vt:lpstr>
      <vt:lpstr>Single family residential (avg. sales price)…</vt:lpstr>
      <vt:lpstr>2020 COMMERCIAL BREAKDOWN – jan 2020 – June 2020 (DATA PULLED 07/08/2020)….</vt:lpstr>
      <vt:lpstr>2020 COMMERCIAL BREAKDOWN – jan 2020 – June 2020 (DATA PULLED 07/08/2020)….</vt:lpstr>
      <vt:lpstr>2020 COMMERCIAL BREAKDOWN – jan 2020 – June 2020 (DATA PULLED 07/08/2020)….</vt:lpstr>
      <vt:lpstr>2020 COMMERCIAL BREAKDOWN – jan 2020 – June 2020 (DATA PULLED 07/08/2020)….</vt:lpstr>
      <vt:lpstr>2020 COMMERCIAL BREAKDOWN – jan 2020 – June 2020 (DATA PULLED 07/08/2020)….</vt:lpstr>
      <vt:lpstr>2020 commercial ‘median’ breakdown by year 2019 vs 2020</vt:lpstr>
      <vt:lpstr>2020 Commercial breakdown 2019 vs 2020 cont.:</vt:lpstr>
      <vt:lpstr>STATUTORY APPRAISAL DEADLINE CHANGES…</vt:lpstr>
      <vt:lpstr>summary: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2020-08-05T13:31:30Z</dcterms:created>
  <dcterms:modified xsi:type="dcterms:W3CDTF">2020-09-06T21:04:57Z</dcterms:modified>
</cp:coreProperties>
</file>