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97" r:id="rId3"/>
    <p:sldId id="258" r:id="rId4"/>
    <p:sldId id="262" r:id="rId5"/>
    <p:sldId id="318" r:id="rId6"/>
    <p:sldId id="259" r:id="rId7"/>
    <p:sldId id="260" r:id="rId8"/>
    <p:sldId id="263" r:id="rId9"/>
    <p:sldId id="316" r:id="rId10"/>
    <p:sldId id="280" r:id="rId11"/>
    <p:sldId id="264" r:id="rId12"/>
    <p:sldId id="273" r:id="rId13"/>
    <p:sldId id="290" r:id="rId14"/>
    <p:sldId id="266" r:id="rId15"/>
    <p:sldId id="283" r:id="rId16"/>
    <p:sldId id="274" r:id="rId17"/>
    <p:sldId id="293" r:id="rId18"/>
    <p:sldId id="292" r:id="rId19"/>
    <p:sldId id="294" r:id="rId20"/>
    <p:sldId id="296" r:id="rId21"/>
    <p:sldId id="291" r:id="rId22"/>
    <p:sldId id="267" r:id="rId23"/>
    <p:sldId id="353" r:id="rId24"/>
    <p:sldId id="268" r:id="rId25"/>
    <p:sldId id="288" r:id="rId26"/>
    <p:sldId id="289" r:id="rId27"/>
    <p:sldId id="269" r:id="rId28"/>
    <p:sldId id="286" r:id="rId29"/>
    <p:sldId id="287" r:id="rId30"/>
    <p:sldId id="317" r:id="rId31"/>
    <p:sldId id="356" r:id="rId32"/>
    <p:sldId id="354" r:id="rId33"/>
    <p:sldId id="355" r:id="rId34"/>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60" y="7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57C5E7F5-6EA4-45EC-B559-AA6770D49CD1}" type="datetimeFigureOut">
              <a:rPr lang="en-US" smtClean="0"/>
              <a:t>9/16/2020</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142B9344-AFAB-483F-8993-E1E9A87EBFB3}" type="slidenum">
              <a:rPr lang="en-US" smtClean="0"/>
              <a:t>‹#›</a:t>
            </a:fld>
            <a:endParaRPr lang="en-US"/>
          </a:p>
        </p:txBody>
      </p:sp>
    </p:spTree>
    <p:extLst>
      <p:ext uri="{BB962C8B-B14F-4D97-AF65-F5344CB8AC3E}">
        <p14:creationId xmlns:p14="http://schemas.microsoft.com/office/powerpoint/2010/main" val="1875815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B9344-AFAB-483F-8993-E1E9A87EBFB3}" type="slidenum">
              <a:rPr lang="en-US" smtClean="0"/>
              <a:t>17</a:t>
            </a:fld>
            <a:endParaRPr lang="en-US"/>
          </a:p>
        </p:txBody>
      </p:sp>
    </p:spTree>
    <p:extLst>
      <p:ext uri="{BB962C8B-B14F-4D97-AF65-F5344CB8AC3E}">
        <p14:creationId xmlns:p14="http://schemas.microsoft.com/office/powerpoint/2010/main" val="1985602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8C4EE631-AEC1-409E-BC76-EFD14A262A15}" type="datetimeFigureOut">
              <a:rPr lang="en-US" smtClean="0">
                <a:solidFill>
                  <a:srgbClr val="DBF5F9"/>
                </a:solidFill>
              </a:rPr>
              <a:pPr/>
              <a:t>9/16/2020</a:t>
            </a:fld>
            <a:endParaRPr lang="en-US" dirty="0">
              <a:solidFill>
                <a:srgbClr val="DBF5F9"/>
              </a:solidFill>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5AA571AD-B207-4E78-A193-F80BF612C1FE}" type="slidenum">
              <a:rPr lang="en-US" smtClean="0"/>
              <a:pP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solidFill>
                <a:srgbClr val="DBF5F9"/>
              </a:solidFill>
            </a:endParaRP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extLst>
      <p:ext uri="{BB962C8B-B14F-4D97-AF65-F5344CB8AC3E}">
        <p14:creationId xmlns:p14="http://schemas.microsoft.com/office/powerpoint/2010/main" val="2241044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5AA571AD-B207-4E78-A193-F80BF612C1FE}"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2760626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5AA571AD-B207-4E78-A193-F80BF612C1FE}" type="slidenum">
              <a:rPr lang="en-US" smtClean="0">
                <a:solidFill>
                  <a:srgbClr val="DBF5F9"/>
                </a:solidFill>
              </a:rPr>
              <a:pPr/>
              <a:t>‹#›</a:t>
            </a:fld>
            <a:endParaRPr lang="en-US" dirty="0">
              <a:solidFill>
                <a:srgbClr val="DBF5F9"/>
              </a:solidFill>
            </a:endParaRPr>
          </a:p>
        </p:txBody>
      </p:sp>
    </p:spTree>
    <p:extLst>
      <p:ext uri="{BB962C8B-B14F-4D97-AF65-F5344CB8AC3E}">
        <p14:creationId xmlns:p14="http://schemas.microsoft.com/office/powerpoint/2010/main" val="48525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5AA571AD-B207-4E78-A193-F80BF612C1FE}" type="slidenum">
              <a:rPr lang="en-US" smtClean="0">
                <a:solidFill>
                  <a:srgbClr val="04617B"/>
                </a:solidFill>
              </a:rPr>
              <a:pPr/>
              <a:t>‹#›</a:t>
            </a:fld>
            <a:endParaRPr lang="en-US" dirty="0">
              <a:solidFill>
                <a:srgbClr val="04617B"/>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616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8C4EE631-AEC1-409E-BC76-EFD14A262A15}" type="datetimeFigureOut">
              <a:rPr lang="en-US" smtClean="0"/>
              <a:pPr/>
              <a:t>9/16/2020</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5AA571AD-B207-4E78-A193-F80BF612C1FE}" type="slidenum">
              <a:rPr lang="en-US" smtClean="0">
                <a:solidFill>
                  <a:srgbClr val="DBF5F9"/>
                </a:solidFill>
              </a:rPr>
              <a:pPr/>
              <a:t>‹#›</a:t>
            </a:fld>
            <a:endParaRPr lang="en-US" dirty="0">
              <a:solidFill>
                <a:srgbClr val="DBF5F9"/>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extLst>
      <p:ext uri="{BB962C8B-B14F-4D97-AF65-F5344CB8AC3E}">
        <p14:creationId xmlns:p14="http://schemas.microsoft.com/office/powerpoint/2010/main" val="383061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p:txBody>
          <a:bodyPr/>
          <a:lstStyle/>
          <a:p>
            <a:fld id="{5AA571AD-B207-4E78-A193-F80BF612C1FE}" type="slidenum">
              <a:rPr lang="en-US" smtClean="0">
                <a:solidFill>
                  <a:srgbClr val="04617B"/>
                </a:solidFill>
              </a:rPr>
              <a:pPr/>
              <a:t>‹#›</a:t>
            </a:fld>
            <a:endParaRPr lang="en-US" dirty="0">
              <a:solidFill>
                <a:srgbClr val="04617B"/>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2105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8" name="Footer Placeholder 7"/>
          <p:cNvSpPr>
            <a:spLocks noGrp="1"/>
          </p:cNvSpPr>
          <p:nvPr>
            <p:ph type="ftr" sz="quarter" idx="11"/>
          </p:nvPr>
        </p:nvSpPr>
        <p:spPr/>
        <p:txBody>
          <a:bodyPr/>
          <a:lstStyle/>
          <a:p>
            <a:endParaRPr lang="en-US" dirty="0">
              <a:solidFill>
                <a:srgbClr val="04617B"/>
              </a:solidFill>
            </a:endParaRPr>
          </a:p>
        </p:txBody>
      </p:sp>
      <p:sp>
        <p:nvSpPr>
          <p:cNvPr id="9" name="Slide Number Placeholder 8"/>
          <p:cNvSpPr>
            <a:spLocks noGrp="1"/>
          </p:cNvSpPr>
          <p:nvPr>
            <p:ph type="sldNum" sz="quarter" idx="12"/>
          </p:nvPr>
        </p:nvSpPr>
        <p:spPr/>
        <p:txBody>
          <a:bodyPr/>
          <a:lstStyle/>
          <a:p>
            <a:fld id="{5AA571AD-B207-4E78-A193-F80BF612C1FE}" type="slidenum">
              <a:rPr lang="en-US" smtClean="0">
                <a:solidFill>
                  <a:srgbClr val="04617B"/>
                </a:solidFill>
              </a:rPr>
              <a:pPr/>
              <a:t>‹#›</a:t>
            </a:fld>
            <a:endParaRPr lang="en-US" dirty="0">
              <a:solidFill>
                <a:srgbClr val="04617B"/>
              </a:solidFill>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6502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4" name="Footer Placeholder 3"/>
          <p:cNvSpPr>
            <a:spLocks noGrp="1"/>
          </p:cNvSpPr>
          <p:nvPr>
            <p:ph type="ftr" sz="quarter" idx="11"/>
          </p:nvPr>
        </p:nvSpPr>
        <p:spPr/>
        <p:txBody>
          <a:bodyPr/>
          <a:lstStyle/>
          <a:p>
            <a:endParaRPr lang="en-US" dirty="0">
              <a:solidFill>
                <a:srgbClr val="04617B"/>
              </a:solidFill>
            </a:endParaRPr>
          </a:p>
        </p:txBody>
      </p:sp>
      <p:sp>
        <p:nvSpPr>
          <p:cNvPr id="5" name="Slide Number Placeholder 4"/>
          <p:cNvSpPr>
            <a:spLocks noGrp="1"/>
          </p:cNvSpPr>
          <p:nvPr>
            <p:ph type="sldNum" sz="quarter" idx="12"/>
          </p:nvPr>
        </p:nvSpPr>
        <p:spPr/>
        <p:txBody>
          <a:bodyPr/>
          <a:lstStyle/>
          <a:p>
            <a:fld id="{5AA571AD-B207-4E78-A193-F80BF612C1FE}" type="slidenum">
              <a:rPr lang="en-US" smtClean="0">
                <a:solidFill>
                  <a:srgbClr val="04617B"/>
                </a:solidFill>
              </a:rPr>
              <a:pPr/>
              <a:t>‹#›</a:t>
            </a:fld>
            <a:endParaRPr lang="en-US" dirty="0">
              <a:solidFill>
                <a:srgbClr val="04617B"/>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9604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Date Placeholder 1"/>
          <p:cNvSpPr>
            <a:spLocks noGrp="1"/>
          </p:cNvSpPr>
          <p:nvPr>
            <p:ph type="dt" sz="half" idx="10"/>
          </p:nvPr>
        </p:nvSpPr>
        <p:spPr/>
        <p:txBody>
          <a:body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3" name="Footer Placeholder 2"/>
          <p:cNvSpPr>
            <a:spLocks noGrp="1"/>
          </p:cNvSpPr>
          <p:nvPr>
            <p:ph type="ftr" sz="quarter" idx="11"/>
          </p:nvPr>
        </p:nvSpPr>
        <p:spPr/>
        <p:txBody>
          <a:bodyPr/>
          <a:lstStyle/>
          <a:p>
            <a:endParaRPr lang="en-US" dirty="0">
              <a:solidFill>
                <a:srgbClr val="04617B"/>
              </a:solidFill>
            </a:endParaRPr>
          </a:p>
        </p:txBody>
      </p:sp>
      <p:sp>
        <p:nvSpPr>
          <p:cNvPr id="4" name="Slide Number Placeholder 3"/>
          <p:cNvSpPr>
            <a:spLocks noGrp="1"/>
          </p:cNvSpPr>
          <p:nvPr>
            <p:ph type="sldNum" sz="quarter" idx="12"/>
          </p:nvPr>
        </p:nvSpPr>
        <p:spPr/>
        <p:txBody>
          <a:bodyPr/>
          <a:lstStyle/>
          <a:p>
            <a:fld id="{5AA571AD-B207-4E78-A193-F80BF612C1FE}"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38878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5AA571AD-B207-4E78-A193-F80BF612C1FE}"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extLst>
      <p:ext uri="{BB962C8B-B14F-4D97-AF65-F5344CB8AC3E}">
        <p14:creationId xmlns:p14="http://schemas.microsoft.com/office/powerpoint/2010/main" val="32353243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4EE631-AEC1-409E-BC76-EFD14A262A15}" type="datetimeFigureOut">
              <a:rPr lang="en-US" smtClean="0">
                <a:solidFill>
                  <a:srgbClr val="DBF5F9"/>
                </a:solidFill>
              </a:rPr>
              <a:pPr/>
              <a:t>9/16/2020</a:t>
            </a:fld>
            <a:endParaRPr lang="en-US" dirty="0">
              <a:solidFill>
                <a:srgbClr val="DBF5F9"/>
              </a:solidFill>
            </a:endParaRPr>
          </a:p>
        </p:txBody>
      </p:sp>
      <p:sp>
        <p:nvSpPr>
          <p:cNvPr id="6" name="Footer Placeholder 5"/>
          <p:cNvSpPr>
            <a:spLocks noGrp="1"/>
          </p:cNvSpPr>
          <p:nvPr>
            <p:ph type="ftr" sz="quarter" idx="11"/>
          </p:nvPr>
        </p:nvSpPr>
        <p:spPr/>
        <p:txBody>
          <a:bodyPr/>
          <a:lstStyle/>
          <a:p>
            <a:endParaRPr lang="en-US" dirty="0">
              <a:solidFill>
                <a:srgbClr val="DBF5F9"/>
              </a:solidFill>
            </a:endParaRPr>
          </a:p>
        </p:txBody>
      </p:sp>
      <p:sp>
        <p:nvSpPr>
          <p:cNvPr id="7" name="Slide Number Placeholder 6"/>
          <p:cNvSpPr>
            <a:spLocks noGrp="1"/>
          </p:cNvSpPr>
          <p:nvPr>
            <p:ph type="sldNum" sz="quarter" idx="12"/>
          </p:nvPr>
        </p:nvSpPr>
        <p:spPr/>
        <p:txBody>
          <a:bodyPr/>
          <a:lstStyle/>
          <a:p>
            <a:fld id="{5AA571AD-B207-4E78-A193-F80BF612C1FE}" type="slidenum">
              <a:rPr lang="en-US" smtClean="0">
                <a:solidFill>
                  <a:srgbClr val="DBF5F9"/>
                </a:solidFill>
              </a:rPr>
              <a:pPr/>
              <a:t>‹#›</a:t>
            </a:fld>
            <a:endParaRPr lang="en-US" dirty="0">
              <a:solidFill>
                <a:srgbClr val="DBF5F9"/>
              </a:solidFill>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62446460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8C4EE631-AEC1-409E-BC76-EFD14A262A15}" type="datetimeFigureOut">
              <a:rPr lang="en-US" smtClean="0">
                <a:solidFill>
                  <a:srgbClr val="04617B"/>
                </a:solidFill>
              </a:rPr>
              <a:pPr/>
              <a:t>9/16/2020</a:t>
            </a:fld>
            <a:endParaRPr lang="en-US" dirty="0">
              <a:solidFill>
                <a:srgbClr val="04617B"/>
              </a:solidFill>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solidFill>
                <a:srgbClr val="04617B"/>
              </a:solidFill>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5AA571AD-B207-4E78-A193-F80BF612C1FE}"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1921451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skp-20-001</a:t>
            </a:r>
            <a:br>
              <a:rPr lang="en-US" sz="2800" dirty="0"/>
            </a:br>
            <a:r>
              <a:rPr lang="en-US" sz="2800" dirty="0"/>
              <a:t>GRANDVIEW RESERVE</a:t>
            </a:r>
            <a:br>
              <a:rPr lang="en-US" sz="2800" dirty="0"/>
            </a:br>
            <a:r>
              <a:rPr lang="en-US" sz="2800" dirty="0"/>
              <a:t>sketch plan</a:t>
            </a:r>
            <a:br>
              <a:rPr lang="en-US" sz="2800" dirty="0"/>
            </a:br>
            <a:r>
              <a:rPr lang="en-US" sz="1600" dirty="0"/>
              <a:t>Kari </a:t>
            </a:r>
            <a:r>
              <a:rPr lang="en-US" sz="1600" dirty="0" err="1"/>
              <a:t>PArsons</a:t>
            </a:r>
            <a:br>
              <a:rPr lang="en-US" sz="1600" dirty="0"/>
            </a:br>
            <a:r>
              <a:rPr lang="en-US" sz="1600" dirty="0"/>
              <a:t>Jeff Rice</a:t>
            </a:r>
            <a:endParaRPr lang="en-US" sz="2800" dirty="0"/>
          </a:p>
        </p:txBody>
      </p:sp>
    </p:spTree>
    <p:extLst>
      <p:ext uri="{BB962C8B-B14F-4D97-AF65-F5344CB8AC3E}">
        <p14:creationId xmlns:p14="http://schemas.microsoft.com/office/powerpoint/2010/main" val="688979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69B4DA7-8AD1-441C-A527-02C4DFAF79F6}"/>
              </a:ext>
            </a:extLst>
          </p:cNvPr>
          <p:cNvPicPr>
            <a:picLocks noGrp="1" noChangeAspect="1"/>
          </p:cNvPicPr>
          <p:nvPr>
            <p:ph idx="1"/>
          </p:nvPr>
        </p:nvPicPr>
        <p:blipFill>
          <a:blip r:embed="rId2"/>
          <a:stretch>
            <a:fillRect/>
          </a:stretch>
        </p:blipFill>
        <p:spPr>
          <a:xfrm>
            <a:off x="914400" y="1600200"/>
            <a:ext cx="7698684" cy="5062537"/>
          </a:xfrm>
          <a:prstGeom prst="rect">
            <a:avLst/>
          </a:prstGeom>
        </p:spPr>
      </p:pic>
      <p:sp>
        <p:nvSpPr>
          <p:cNvPr id="3" name="Title 2"/>
          <p:cNvSpPr>
            <a:spLocks noGrp="1"/>
          </p:cNvSpPr>
          <p:nvPr>
            <p:ph type="title"/>
          </p:nvPr>
        </p:nvSpPr>
        <p:spPr/>
        <p:txBody>
          <a:bodyPr/>
          <a:lstStyle/>
          <a:p>
            <a:r>
              <a:rPr lang="en-US" dirty="0" err="1"/>
              <a:t>ZoNING</a:t>
            </a:r>
            <a:r>
              <a:rPr lang="en-US" dirty="0"/>
              <a:t> MAP</a:t>
            </a:r>
          </a:p>
        </p:txBody>
      </p:sp>
      <p:sp>
        <p:nvSpPr>
          <p:cNvPr id="5" name="Right Arrow 4"/>
          <p:cNvSpPr/>
          <p:nvPr/>
        </p:nvSpPr>
        <p:spPr>
          <a:xfrm>
            <a:off x="6172200" y="2819400"/>
            <a:ext cx="838200" cy="3810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SITE</a:t>
            </a:r>
          </a:p>
        </p:txBody>
      </p:sp>
    </p:spTree>
    <p:extLst>
      <p:ext uri="{BB962C8B-B14F-4D97-AF65-F5344CB8AC3E}">
        <p14:creationId xmlns:p14="http://schemas.microsoft.com/office/powerpoint/2010/main" val="83272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E4DF248-8592-4614-9833-FE42E97A6D24}"/>
              </a:ext>
            </a:extLst>
          </p:cNvPr>
          <p:cNvPicPr>
            <a:picLocks noChangeAspect="1"/>
          </p:cNvPicPr>
          <p:nvPr/>
        </p:nvPicPr>
        <p:blipFill>
          <a:blip r:embed="rId2"/>
          <a:stretch>
            <a:fillRect/>
          </a:stretch>
        </p:blipFill>
        <p:spPr>
          <a:xfrm>
            <a:off x="364600" y="1579074"/>
            <a:ext cx="8610285" cy="5093487"/>
          </a:xfrm>
          <a:prstGeom prst="rect">
            <a:avLst/>
          </a:prstGeom>
        </p:spPr>
      </p:pic>
      <p:sp>
        <p:nvSpPr>
          <p:cNvPr id="27" name="Content Placeholder 26">
            <a:extLst>
              <a:ext uri="{FF2B5EF4-FFF2-40B4-BE49-F238E27FC236}">
                <a16:creationId xmlns:a16="http://schemas.microsoft.com/office/drawing/2014/main" id="{7E825377-CF49-4D42-8B4E-54192CBCCF25}"/>
              </a:ext>
            </a:extLst>
          </p:cNvPr>
          <p:cNvSpPr>
            <a:spLocks noGrp="1"/>
          </p:cNvSpPr>
          <p:nvPr>
            <p:ph idx="1"/>
          </p:nvPr>
        </p:nvSpPr>
        <p:spPr>
          <a:xfrm>
            <a:off x="341331" y="2265153"/>
            <a:ext cx="8407893" cy="4407408"/>
          </a:xfrm>
        </p:spPr>
        <p:txBody>
          <a:bodyPr/>
          <a:lstStyle/>
          <a:p>
            <a:endParaRPr lang="en-US" dirty="0"/>
          </a:p>
        </p:txBody>
      </p:sp>
      <p:sp>
        <p:nvSpPr>
          <p:cNvPr id="5" name="Title 4"/>
          <p:cNvSpPr>
            <a:spLocks noGrp="1"/>
          </p:cNvSpPr>
          <p:nvPr>
            <p:ph type="title"/>
          </p:nvPr>
        </p:nvSpPr>
        <p:spPr/>
        <p:txBody>
          <a:bodyPr/>
          <a:lstStyle/>
          <a:p>
            <a:r>
              <a:rPr lang="en-US" dirty="0"/>
              <a:t>Vicinity map</a:t>
            </a:r>
          </a:p>
        </p:txBody>
      </p:sp>
      <p:sp>
        <p:nvSpPr>
          <p:cNvPr id="7" name="Right Arrow 6"/>
          <p:cNvSpPr/>
          <p:nvPr/>
        </p:nvSpPr>
        <p:spPr>
          <a:xfrm>
            <a:off x="6400800" y="2910236"/>
            <a:ext cx="838200" cy="3810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SITE</a:t>
            </a:r>
          </a:p>
        </p:txBody>
      </p:sp>
      <p:sp>
        <p:nvSpPr>
          <p:cNvPr id="3" name="Rectangle 2"/>
          <p:cNvSpPr/>
          <p:nvPr/>
        </p:nvSpPr>
        <p:spPr>
          <a:xfrm>
            <a:off x="1231652" y="4284689"/>
            <a:ext cx="1295400" cy="338554"/>
          </a:xfrm>
          <a:prstGeom prst="rect">
            <a:avLst/>
          </a:prstGeom>
        </p:spPr>
        <p:txBody>
          <a:bodyPr wrap="square">
            <a:spAutoFit/>
          </a:bodyPr>
          <a:lstStyle/>
          <a:p>
            <a:r>
              <a:rPr lang="en-US" sz="800" dirty="0"/>
              <a:t>Stapleton-</a:t>
            </a:r>
            <a:r>
              <a:rPr lang="en-US" sz="800" dirty="0" err="1"/>
              <a:t>Briargate</a:t>
            </a:r>
            <a:r>
              <a:rPr lang="en-US" sz="800" dirty="0"/>
              <a:t>         Corridor</a:t>
            </a:r>
          </a:p>
        </p:txBody>
      </p:sp>
      <p:sp>
        <p:nvSpPr>
          <p:cNvPr id="6" name="Rectangle 5"/>
          <p:cNvSpPr/>
          <p:nvPr/>
        </p:nvSpPr>
        <p:spPr>
          <a:xfrm>
            <a:off x="341333" y="4453966"/>
            <a:ext cx="1045479" cy="215444"/>
          </a:xfrm>
          <a:prstGeom prst="rect">
            <a:avLst/>
          </a:prstGeom>
        </p:spPr>
        <p:txBody>
          <a:bodyPr wrap="none">
            <a:spAutoFit/>
          </a:bodyPr>
          <a:lstStyle/>
          <a:p>
            <a:r>
              <a:rPr lang="en-US" sz="800" dirty="0"/>
              <a:t>The Sterling Ranch </a:t>
            </a:r>
          </a:p>
        </p:txBody>
      </p:sp>
      <p:sp>
        <p:nvSpPr>
          <p:cNvPr id="9" name="Rectangle 8"/>
          <p:cNvSpPr/>
          <p:nvPr/>
        </p:nvSpPr>
        <p:spPr>
          <a:xfrm>
            <a:off x="2667167" y="3292251"/>
            <a:ext cx="774571" cy="461665"/>
          </a:xfrm>
          <a:prstGeom prst="rect">
            <a:avLst/>
          </a:prstGeom>
        </p:spPr>
        <p:txBody>
          <a:bodyPr wrap="none">
            <a:spAutoFit/>
          </a:bodyPr>
          <a:lstStyle/>
          <a:p>
            <a:r>
              <a:rPr lang="en-US" sz="800" dirty="0"/>
              <a:t>Paint Brush</a:t>
            </a:r>
          </a:p>
          <a:p>
            <a:r>
              <a:rPr lang="en-US" sz="800" dirty="0"/>
              <a:t> Hills </a:t>
            </a:r>
          </a:p>
          <a:p>
            <a:r>
              <a:rPr lang="en-US" sz="800" dirty="0"/>
              <a:t>Development</a:t>
            </a:r>
          </a:p>
        </p:txBody>
      </p:sp>
      <p:sp>
        <p:nvSpPr>
          <p:cNvPr id="11" name="Rectangle 10"/>
          <p:cNvSpPr/>
          <p:nvPr/>
        </p:nvSpPr>
        <p:spPr>
          <a:xfrm>
            <a:off x="1863164" y="3870199"/>
            <a:ext cx="676175" cy="707886"/>
          </a:xfrm>
          <a:prstGeom prst="rect">
            <a:avLst/>
          </a:prstGeom>
        </p:spPr>
        <p:txBody>
          <a:bodyPr wrap="square">
            <a:spAutoFit/>
          </a:bodyPr>
          <a:lstStyle/>
          <a:p>
            <a:r>
              <a:rPr lang="en-US" sz="800" dirty="0"/>
              <a:t>Stapleton Estates</a:t>
            </a:r>
          </a:p>
          <a:p>
            <a:endParaRPr lang="en-US" sz="800" dirty="0"/>
          </a:p>
          <a:p>
            <a:endParaRPr lang="en-US" sz="800" dirty="0"/>
          </a:p>
          <a:p>
            <a:r>
              <a:rPr lang="en-US" sz="800" dirty="0"/>
              <a:t>              </a:t>
            </a:r>
          </a:p>
        </p:txBody>
      </p:sp>
      <p:sp>
        <p:nvSpPr>
          <p:cNvPr id="14" name="Rectangle 13"/>
          <p:cNvSpPr/>
          <p:nvPr/>
        </p:nvSpPr>
        <p:spPr>
          <a:xfrm>
            <a:off x="2286290" y="5256201"/>
            <a:ext cx="816249" cy="215444"/>
          </a:xfrm>
          <a:prstGeom prst="rect">
            <a:avLst/>
          </a:prstGeom>
        </p:spPr>
        <p:txBody>
          <a:bodyPr wrap="none">
            <a:spAutoFit/>
          </a:bodyPr>
          <a:lstStyle/>
          <a:p>
            <a:r>
              <a:rPr lang="en-US" sz="800" dirty="0"/>
              <a:t> The Meadows</a:t>
            </a:r>
          </a:p>
        </p:txBody>
      </p:sp>
      <p:sp>
        <p:nvSpPr>
          <p:cNvPr id="15" name="Rectangle 14"/>
          <p:cNvSpPr/>
          <p:nvPr/>
        </p:nvSpPr>
        <p:spPr>
          <a:xfrm>
            <a:off x="4296668" y="3289756"/>
            <a:ext cx="880369" cy="215444"/>
          </a:xfrm>
          <a:prstGeom prst="rect">
            <a:avLst/>
          </a:prstGeom>
        </p:spPr>
        <p:txBody>
          <a:bodyPr wrap="none">
            <a:spAutoFit/>
          </a:bodyPr>
          <a:lstStyle/>
          <a:p>
            <a:r>
              <a:rPr lang="en-US" sz="800" dirty="0"/>
              <a:t>Meridian Ranch</a:t>
            </a:r>
          </a:p>
        </p:txBody>
      </p:sp>
      <p:sp>
        <p:nvSpPr>
          <p:cNvPr id="16" name="Rectangle 15"/>
          <p:cNvSpPr/>
          <p:nvPr/>
        </p:nvSpPr>
        <p:spPr>
          <a:xfrm>
            <a:off x="5151390" y="1768791"/>
            <a:ext cx="484428" cy="215444"/>
          </a:xfrm>
          <a:prstGeom prst="rect">
            <a:avLst/>
          </a:prstGeom>
        </p:spPr>
        <p:txBody>
          <a:bodyPr wrap="none">
            <a:spAutoFit/>
          </a:bodyPr>
          <a:lstStyle/>
          <a:p>
            <a:r>
              <a:rPr lang="en-US" sz="800" dirty="0"/>
              <a:t> Latigo</a:t>
            </a:r>
          </a:p>
        </p:txBody>
      </p:sp>
      <p:sp>
        <p:nvSpPr>
          <p:cNvPr id="19" name="Rectangle 18"/>
          <p:cNvSpPr/>
          <p:nvPr/>
        </p:nvSpPr>
        <p:spPr>
          <a:xfrm>
            <a:off x="1699026" y="5240813"/>
            <a:ext cx="695425" cy="461665"/>
          </a:xfrm>
          <a:prstGeom prst="rect">
            <a:avLst/>
          </a:prstGeom>
        </p:spPr>
        <p:txBody>
          <a:bodyPr wrap="square">
            <a:spAutoFit/>
          </a:bodyPr>
          <a:lstStyle/>
          <a:p>
            <a:r>
              <a:rPr lang="en-US" sz="800" dirty="0"/>
              <a:t>Banning Lewis </a:t>
            </a:r>
          </a:p>
          <a:p>
            <a:r>
              <a:rPr lang="en-US" sz="800" dirty="0"/>
              <a:t>Ranch</a:t>
            </a:r>
          </a:p>
        </p:txBody>
      </p:sp>
      <p:sp>
        <p:nvSpPr>
          <p:cNvPr id="23" name="Rectangle 22">
            <a:extLst>
              <a:ext uri="{FF2B5EF4-FFF2-40B4-BE49-F238E27FC236}">
                <a16:creationId xmlns:a16="http://schemas.microsoft.com/office/drawing/2014/main" id="{40BC4C4E-3DE4-4FAF-A249-B115030F383E}"/>
              </a:ext>
            </a:extLst>
          </p:cNvPr>
          <p:cNvSpPr/>
          <p:nvPr/>
        </p:nvSpPr>
        <p:spPr>
          <a:xfrm>
            <a:off x="4296669" y="5418366"/>
            <a:ext cx="854721" cy="215444"/>
          </a:xfrm>
          <a:prstGeom prst="rect">
            <a:avLst/>
          </a:prstGeom>
        </p:spPr>
        <p:txBody>
          <a:bodyPr wrap="none">
            <a:spAutoFit/>
          </a:bodyPr>
          <a:lstStyle/>
          <a:p>
            <a:r>
              <a:rPr lang="en-US" sz="800" dirty="0"/>
              <a:t>Woodmen Hills</a:t>
            </a:r>
          </a:p>
        </p:txBody>
      </p:sp>
      <p:sp>
        <p:nvSpPr>
          <p:cNvPr id="21" name="Rectangle 20">
            <a:extLst>
              <a:ext uri="{FF2B5EF4-FFF2-40B4-BE49-F238E27FC236}">
                <a16:creationId xmlns:a16="http://schemas.microsoft.com/office/drawing/2014/main" id="{66979067-A8AC-4029-8BBF-5E7C3773DDE5}"/>
              </a:ext>
            </a:extLst>
          </p:cNvPr>
          <p:cNvSpPr/>
          <p:nvPr/>
        </p:nvSpPr>
        <p:spPr>
          <a:xfrm>
            <a:off x="2394451" y="4669410"/>
            <a:ext cx="708088" cy="127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The</a:t>
            </a:r>
            <a:r>
              <a:rPr lang="en-US" sz="1050" dirty="0"/>
              <a:t> </a:t>
            </a:r>
            <a:r>
              <a:rPr lang="en-US" sz="1050" dirty="0">
                <a:solidFill>
                  <a:schemeClr val="tx1"/>
                </a:solidFill>
              </a:rPr>
              <a:t>Ranch</a:t>
            </a:r>
            <a:r>
              <a:rPr lang="en-US" sz="1050" dirty="0"/>
              <a:t> </a:t>
            </a:r>
            <a:r>
              <a:rPr lang="en-US" sz="1050" dirty="0">
                <a:solidFill>
                  <a:schemeClr val="tx1"/>
                </a:solidFill>
              </a:rPr>
              <a:t>SKP</a:t>
            </a:r>
          </a:p>
        </p:txBody>
      </p:sp>
      <p:sp>
        <p:nvSpPr>
          <p:cNvPr id="28" name="Freeform: Shape 27">
            <a:extLst>
              <a:ext uri="{FF2B5EF4-FFF2-40B4-BE49-F238E27FC236}">
                <a16:creationId xmlns:a16="http://schemas.microsoft.com/office/drawing/2014/main" id="{CC2D4256-6BF5-4D27-8A95-AD42352BADAC}"/>
              </a:ext>
            </a:extLst>
          </p:cNvPr>
          <p:cNvSpPr/>
          <p:nvPr/>
        </p:nvSpPr>
        <p:spPr>
          <a:xfrm>
            <a:off x="6498454" y="2654423"/>
            <a:ext cx="982786" cy="958789"/>
          </a:xfrm>
          <a:custGeom>
            <a:avLst/>
            <a:gdLst>
              <a:gd name="connsiteX0" fmla="*/ 0 w 982786"/>
              <a:gd name="connsiteY0" fmla="*/ 0 h 958789"/>
              <a:gd name="connsiteX1" fmla="*/ 319596 w 982786"/>
              <a:gd name="connsiteY1" fmla="*/ 142043 h 958789"/>
              <a:gd name="connsiteX2" fmla="*/ 603682 w 982786"/>
              <a:gd name="connsiteY2" fmla="*/ 381740 h 958789"/>
              <a:gd name="connsiteX3" fmla="*/ 798991 w 982786"/>
              <a:gd name="connsiteY3" fmla="*/ 719092 h 958789"/>
              <a:gd name="connsiteX4" fmla="*/ 923278 w 982786"/>
              <a:gd name="connsiteY4" fmla="*/ 914400 h 958789"/>
              <a:gd name="connsiteX5" fmla="*/ 967666 w 982786"/>
              <a:gd name="connsiteY5" fmla="*/ 958789 h 9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786" h="958789">
                <a:moveTo>
                  <a:pt x="0" y="0"/>
                </a:moveTo>
                <a:cubicBezTo>
                  <a:pt x="109491" y="39210"/>
                  <a:pt x="218982" y="78420"/>
                  <a:pt x="319596" y="142043"/>
                </a:cubicBezTo>
                <a:cubicBezTo>
                  <a:pt x="420210" y="205666"/>
                  <a:pt x="523783" y="285565"/>
                  <a:pt x="603682" y="381740"/>
                </a:cubicBezTo>
                <a:cubicBezTo>
                  <a:pt x="683581" y="477915"/>
                  <a:pt x="745725" y="630315"/>
                  <a:pt x="798991" y="719092"/>
                </a:cubicBezTo>
                <a:cubicBezTo>
                  <a:pt x="852257" y="807869"/>
                  <a:pt x="895166" y="874451"/>
                  <a:pt x="923278" y="914400"/>
                </a:cubicBezTo>
                <a:cubicBezTo>
                  <a:pt x="951391" y="954350"/>
                  <a:pt x="1010575" y="945473"/>
                  <a:pt x="967666" y="958789"/>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4161481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8839199" cy="5257800"/>
          </a:xfrm>
        </p:spPr>
        <p:txBody>
          <a:bodyPr>
            <a:normAutofit fontScale="77500" lnSpcReduction="20000"/>
          </a:bodyPr>
          <a:lstStyle/>
          <a:p>
            <a:r>
              <a:rPr lang="en-US" dirty="0"/>
              <a:t>Woodmen Hills and Meridian Ranch communities which are zoned PUD (Planned Unit Development) and include urban density single-family development located to the west.</a:t>
            </a:r>
          </a:p>
          <a:p>
            <a:r>
              <a:rPr lang="en-US" dirty="0"/>
              <a:t>Falcon Regional Park and Falcon High School are located to the west of the subject property and reflect the continuous growth in this area of the County. </a:t>
            </a:r>
          </a:p>
          <a:p>
            <a:endParaRPr lang="en-US" dirty="0"/>
          </a:p>
          <a:p>
            <a:r>
              <a:rPr lang="en-US" dirty="0"/>
              <a:t>The Waterbury PUD is located to the south of the property and is planned for urban densities similar to those within the Meridian Ranch and Woodmen Hills developments. </a:t>
            </a:r>
          </a:p>
          <a:p>
            <a:endParaRPr lang="en-US" dirty="0"/>
          </a:p>
          <a:p>
            <a:r>
              <a:rPr lang="en-US" dirty="0"/>
              <a:t>The sketch plan depicts 272.5 acres of medium-density urban single-family residential (four (4) dwelling units per acre) and a 15-foot buffer adjacent to these developments.  </a:t>
            </a:r>
          </a:p>
          <a:p>
            <a:endParaRPr lang="en-US" dirty="0"/>
          </a:p>
          <a:p>
            <a:r>
              <a:rPr lang="en-US" dirty="0"/>
              <a:t>The sketch plan also depicts 65.6 acres of medium-high single-family residential development (8 dwelling units per acre.) </a:t>
            </a:r>
          </a:p>
          <a:p>
            <a:endParaRPr lang="en-US" dirty="0"/>
          </a:p>
          <a:p>
            <a:r>
              <a:rPr lang="en-US" dirty="0"/>
              <a:t>114.9 acres of high-density residential development (12 dwelling units per acre) Development is centralized within the sketch plan and proposed to be adjacent to the proposed alignment of Rex Road or Highway 24, an expressway road.</a:t>
            </a:r>
          </a:p>
          <a:p>
            <a:endParaRPr lang="en-US" dirty="0"/>
          </a:p>
          <a:p>
            <a:pPr marL="45720" indent="0">
              <a:buNone/>
            </a:pPr>
            <a:r>
              <a:rPr lang="en-US" dirty="0"/>
              <a:t> </a:t>
            </a:r>
          </a:p>
          <a:p>
            <a:endParaRPr lang="en-US" dirty="0"/>
          </a:p>
          <a:p>
            <a:endParaRPr lang="en-US" dirty="0"/>
          </a:p>
          <a:p>
            <a:pPr marL="45720" indent="0">
              <a:buNone/>
            </a:pPr>
            <a:endParaRPr lang="en-US" dirty="0"/>
          </a:p>
          <a:p>
            <a:pPr marL="45720" indent="0">
              <a:buNone/>
            </a:pPr>
            <a:endParaRPr lang="en-US" dirty="0"/>
          </a:p>
          <a:p>
            <a:endParaRPr lang="en-US" dirty="0"/>
          </a:p>
        </p:txBody>
      </p:sp>
      <p:sp>
        <p:nvSpPr>
          <p:cNvPr id="3" name="Title 2"/>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731990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447800"/>
            <a:ext cx="8407893" cy="5257799"/>
          </a:xfrm>
        </p:spPr>
        <p:txBody>
          <a:bodyPr>
            <a:normAutofit fontScale="77500" lnSpcReduction="20000"/>
          </a:bodyPr>
          <a:lstStyle/>
          <a:p>
            <a:pPr marL="45720" indent="0">
              <a:buNone/>
            </a:pPr>
            <a:endParaRPr lang="en-US" dirty="0"/>
          </a:p>
          <a:p>
            <a:endParaRPr lang="en-US" dirty="0"/>
          </a:p>
          <a:p>
            <a:r>
              <a:rPr lang="en-US" dirty="0"/>
              <a:t>A-35 (Agricultural) zoned parcels are located adjacent to the northern property boundary of the subject parcel. The sketch plan depicts 134 acres of rural residential low-density, one-half (1/2) acre single-family lots (1-2 dwelling units per acre) at the northern boundary of the sketch plan.  These lots in addition to the 20-foot buffer are intended to provide a transition from the undeveloped agricultural properties to the urban single-family development proposed within the sketch plan area. </a:t>
            </a:r>
          </a:p>
          <a:p>
            <a:endParaRPr lang="en-US" dirty="0"/>
          </a:p>
          <a:p>
            <a:r>
              <a:rPr lang="en-US" dirty="0"/>
              <a:t>Multiple open-space tracts totaling 127.1 acres are depicted throughout the sketch plan and are proposed to include interconnecting park land, trails, and drainage areas.  The interconnected open space is proposed to connect to the Rock Island Regional Trail as requested by the EPC Community Services, Parks Division. </a:t>
            </a:r>
          </a:p>
          <a:p>
            <a:endParaRPr lang="en-US" dirty="0"/>
          </a:p>
          <a:p>
            <a:r>
              <a:rPr lang="en-US" dirty="0"/>
              <a:t> A 10.9-acre school site is depicted within the plan separating the low and medium density areas.     </a:t>
            </a:r>
          </a:p>
          <a:p>
            <a:endParaRPr lang="en-US" dirty="0"/>
          </a:p>
          <a:p>
            <a:r>
              <a:rPr lang="en-US" dirty="0"/>
              <a:t>The sketch plan also depicts 16.4 acres of commercial land use, which is proposed to be located adjacent to the planned intersection of Rex Road and Highway 24. A 6.9-acre religious institution is depicted at the proposed intersection of </a:t>
            </a:r>
            <a:r>
              <a:rPr lang="en-US" dirty="0" err="1"/>
              <a:t>Eastonville</a:t>
            </a:r>
            <a:r>
              <a:rPr lang="en-US" dirty="0"/>
              <a:t> Road and Rex Road.</a:t>
            </a:r>
          </a:p>
          <a:p>
            <a:pPr marL="45720" indent="0">
              <a:buNone/>
            </a:pPr>
            <a:r>
              <a:rPr lang="en-US" dirty="0"/>
              <a:t> </a:t>
            </a:r>
          </a:p>
          <a:p>
            <a:pPr marL="45720" indent="0">
              <a:buNone/>
            </a:pPr>
            <a:endParaRPr lang="en-US" dirty="0"/>
          </a:p>
          <a:p>
            <a:pPr marL="45720" indent="0">
              <a:buNone/>
            </a:pPr>
            <a:endParaRPr lang="en-US" dirty="0"/>
          </a:p>
          <a:p>
            <a:endParaRPr lang="en-US" dirty="0"/>
          </a:p>
        </p:txBody>
      </p:sp>
      <p:sp>
        <p:nvSpPr>
          <p:cNvPr id="3" name="Title 2"/>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351223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Sketch plan </a:t>
            </a:r>
          </a:p>
        </p:txBody>
      </p:sp>
      <p:pic>
        <p:nvPicPr>
          <p:cNvPr id="10" name="Content Placeholder 9">
            <a:extLst>
              <a:ext uri="{FF2B5EF4-FFF2-40B4-BE49-F238E27FC236}">
                <a16:creationId xmlns:a16="http://schemas.microsoft.com/office/drawing/2014/main" id="{A600D82D-D8D3-481B-B2E0-7B8837063991}"/>
              </a:ext>
            </a:extLst>
          </p:cNvPr>
          <p:cNvPicPr>
            <a:picLocks noGrp="1" noChangeAspect="1"/>
          </p:cNvPicPr>
          <p:nvPr>
            <p:ph idx="1"/>
          </p:nvPr>
        </p:nvPicPr>
        <p:blipFill>
          <a:blip r:embed="rId2"/>
          <a:stretch>
            <a:fillRect/>
          </a:stretch>
        </p:blipFill>
        <p:spPr>
          <a:xfrm>
            <a:off x="0" y="379293"/>
            <a:ext cx="9177208" cy="5951747"/>
          </a:xfrm>
          <a:prstGeom prst="rect">
            <a:avLst/>
          </a:prstGeom>
        </p:spPr>
      </p:pic>
    </p:spTree>
    <p:extLst>
      <p:ext uri="{BB962C8B-B14F-4D97-AF65-F5344CB8AC3E}">
        <p14:creationId xmlns:p14="http://schemas.microsoft.com/office/powerpoint/2010/main" val="2098479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5062729"/>
          </a:xfrm>
        </p:spPr>
        <p:txBody>
          <a:bodyPr>
            <a:normAutofit fontScale="70000" lnSpcReduction="20000"/>
          </a:bodyPr>
          <a:lstStyle/>
          <a:p>
            <a:pPr marL="45720" indent="0">
              <a:buNone/>
            </a:pPr>
            <a:r>
              <a:rPr lang="en-US" dirty="0"/>
              <a:t>The </a:t>
            </a:r>
            <a:r>
              <a:rPr lang="en-US" u="sng" dirty="0"/>
              <a:t>El Paso County Policy Plan</a:t>
            </a:r>
            <a:r>
              <a:rPr lang="en-US" dirty="0"/>
              <a:t> (1998) has a dual purpose; it serves as a guiding document concerning broader land use planning issues, and provides a framework to tie together the more detailed sub-area elements of the County Master Plan.  </a:t>
            </a:r>
          </a:p>
          <a:p>
            <a:pPr marL="45720" indent="0">
              <a:buNone/>
            </a:pPr>
            <a:endParaRPr lang="en-US" dirty="0"/>
          </a:p>
          <a:p>
            <a:r>
              <a:rPr lang="en-US" b="1" i="1" dirty="0"/>
              <a:t>Policy 6.1.1- Allow for a balance of mutually supporting interdependent land uses, including employment, housing, and services in the more urban and urbanizing areas of the County. </a:t>
            </a:r>
          </a:p>
          <a:p>
            <a:endParaRPr lang="en-US" b="1" i="1" dirty="0"/>
          </a:p>
          <a:p>
            <a:r>
              <a:rPr lang="en-US" b="1" i="1" dirty="0"/>
              <a:t>Policy 6.1.3- Encourage new development which is contiguous and compatible with previously developed areas in terms of factors such as density, land use, and access.</a:t>
            </a:r>
          </a:p>
          <a:p>
            <a:endParaRPr lang="en-US" b="1" i="1" dirty="0"/>
          </a:p>
          <a:p>
            <a:r>
              <a:rPr lang="en-US" b="1" i="1" dirty="0"/>
              <a:t>Policy 6.1.5 Support the development of-well-planned mixed-use projects which promote all, or most, of the following objectives:</a:t>
            </a:r>
          </a:p>
          <a:p>
            <a:pPr marL="45720" indent="0">
              <a:buNone/>
            </a:pPr>
            <a:r>
              <a:rPr lang="en-US" b="1" i="1" dirty="0"/>
              <a:t>	•Maximize the economy and efficiency of land use</a:t>
            </a:r>
          </a:p>
          <a:p>
            <a:pPr marL="45720" indent="0">
              <a:buNone/>
            </a:pPr>
            <a:r>
              <a:rPr lang="en-US" b="1" i="1" dirty="0"/>
              <a:t>	•Preserve open space or natural areas</a:t>
            </a:r>
          </a:p>
          <a:p>
            <a:pPr marL="45720" indent="0">
              <a:buNone/>
            </a:pPr>
            <a:r>
              <a:rPr lang="en-US" b="1" i="1" dirty="0"/>
              <a:t>	•Integrate employment, housing, shopping, schools and other uses</a:t>
            </a:r>
          </a:p>
          <a:p>
            <a:pPr marL="45720" indent="0">
              <a:buNone/>
            </a:pPr>
            <a:r>
              <a:rPr lang="en-US" b="1" i="1" dirty="0"/>
              <a:t>	•Accommodate multi-modal transportation linkages</a:t>
            </a:r>
          </a:p>
          <a:p>
            <a:pPr marL="45720" indent="0">
              <a:buNone/>
            </a:pPr>
            <a:r>
              <a:rPr lang="en-US" b="1" i="1" dirty="0"/>
              <a:t>	•Allow for variations in design and character</a:t>
            </a:r>
          </a:p>
          <a:p>
            <a:endParaRPr lang="en-US" b="1" i="1" dirty="0"/>
          </a:p>
          <a:p>
            <a:r>
              <a:rPr lang="en-US" b="1" i="1" dirty="0"/>
              <a:t>Policy 6.1.11- Plan and implement land development so that it will be functionally and aesthetically integrated within the context of adjoining properties and uses. </a:t>
            </a:r>
          </a:p>
          <a:p>
            <a:endParaRPr lang="en-US" b="1" i="1" dirty="0"/>
          </a:p>
          <a:p>
            <a:r>
              <a:rPr lang="en-US" b="1" i="1" dirty="0"/>
              <a:t>Goal 13.1- Encourage an adequate supply of housing types to meet the needs of County residents. </a:t>
            </a:r>
          </a:p>
          <a:p>
            <a:endParaRPr lang="en-US" b="1" i="1" dirty="0"/>
          </a:p>
          <a:p>
            <a:endParaRPr lang="en-US" dirty="0"/>
          </a:p>
        </p:txBody>
      </p:sp>
      <p:sp>
        <p:nvSpPr>
          <p:cNvPr id="3" name="Title 2"/>
          <p:cNvSpPr>
            <a:spLocks noGrp="1"/>
          </p:cNvSpPr>
          <p:nvPr>
            <p:ph type="title"/>
          </p:nvPr>
        </p:nvSpPr>
        <p:spPr/>
        <p:txBody>
          <a:bodyPr/>
          <a:lstStyle/>
          <a:p>
            <a:r>
              <a:rPr lang="en-US" dirty="0"/>
              <a:t>Policy Plan Highlights (1998)</a:t>
            </a:r>
          </a:p>
        </p:txBody>
      </p:sp>
    </p:spTree>
    <p:extLst>
      <p:ext uri="{BB962C8B-B14F-4D97-AF65-F5344CB8AC3E}">
        <p14:creationId xmlns:p14="http://schemas.microsoft.com/office/powerpoint/2010/main" val="246213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44B1B8-F189-46E0-A88C-9F35EA088C13}"/>
              </a:ext>
            </a:extLst>
          </p:cNvPr>
          <p:cNvPicPr>
            <a:picLocks noChangeAspect="1"/>
          </p:cNvPicPr>
          <p:nvPr/>
        </p:nvPicPr>
        <p:blipFill>
          <a:blip r:embed="rId2"/>
          <a:stretch>
            <a:fillRect/>
          </a:stretch>
        </p:blipFill>
        <p:spPr>
          <a:xfrm>
            <a:off x="6638554" y="3652421"/>
            <a:ext cx="2162175" cy="1323975"/>
          </a:xfrm>
          <a:prstGeom prst="rect">
            <a:avLst/>
          </a:prstGeom>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025" y="6025532"/>
            <a:ext cx="53340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80999" y="1524000"/>
            <a:ext cx="8407893" cy="4602479"/>
          </a:xfrm>
        </p:spPr>
        <p:txBody>
          <a:bodyPr>
            <a:normAutofit lnSpcReduction="10000"/>
          </a:bodyPr>
          <a:lstStyle/>
          <a:p>
            <a:pPr marL="45720" indent="0">
              <a:buNone/>
            </a:pPr>
            <a:r>
              <a:rPr lang="en-US" dirty="0"/>
              <a:t>The </a:t>
            </a:r>
            <a:r>
              <a:rPr lang="en-US" u="sng" dirty="0"/>
              <a:t>Plan</a:t>
            </a:r>
            <a:r>
              <a:rPr lang="en-US" dirty="0"/>
              <a:t> states: </a:t>
            </a:r>
          </a:p>
          <a:p>
            <a:r>
              <a:rPr lang="en-US" dirty="0"/>
              <a:t>“The primary purpose of this plan is to set forth a framework within which proposed new land uses may be analyzed. This document describes the characteristics and features which are unique to this planning area. The plan is intended to serve as an advisory planning tool to guide future land use decisions.”  </a:t>
            </a:r>
          </a:p>
          <a:p>
            <a:endParaRPr lang="en-US" dirty="0"/>
          </a:p>
          <a:p>
            <a:r>
              <a:rPr lang="en-US" dirty="0"/>
              <a:t>The </a:t>
            </a:r>
            <a:r>
              <a:rPr lang="en-US" u="sng" dirty="0"/>
              <a:t>Plan</a:t>
            </a:r>
            <a:r>
              <a:rPr lang="en-US" dirty="0"/>
              <a:t> defines “Urban Density” as:</a:t>
            </a:r>
          </a:p>
          <a:p>
            <a:pPr marL="45720" indent="0">
              <a:buNone/>
            </a:pPr>
            <a:r>
              <a:rPr lang="en-US" dirty="0"/>
              <a:t>“Parcel sizes are less than 2.5 acres,</a:t>
            </a:r>
          </a:p>
          <a:p>
            <a:pPr marL="45720" indent="0">
              <a:buNone/>
            </a:pPr>
            <a:r>
              <a:rPr lang="en-US" dirty="0"/>
              <a:t>typically less than 1 acre. These areas </a:t>
            </a:r>
          </a:p>
          <a:p>
            <a:pPr marL="45720" indent="0">
              <a:buNone/>
            </a:pPr>
            <a:r>
              <a:rPr lang="en-US" dirty="0"/>
              <a:t>are served by urban level infrastructure, </a:t>
            </a:r>
          </a:p>
          <a:p>
            <a:pPr marL="45720" indent="0">
              <a:buNone/>
            </a:pPr>
            <a:r>
              <a:rPr lang="en-US" dirty="0"/>
              <a:t>including roadways, water distribution, </a:t>
            </a:r>
          </a:p>
          <a:p>
            <a:pPr marL="45720" indent="0">
              <a:buNone/>
            </a:pPr>
            <a:r>
              <a:rPr lang="en-US" dirty="0"/>
              <a:t>and wastewater treatment.”</a:t>
            </a:r>
          </a:p>
          <a:p>
            <a:endParaRPr lang="en-US" dirty="0"/>
          </a:p>
        </p:txBody>
      </p:sp>
      <p:sp>
        <p:nvSpPr>
          <p:cNvPr id="3" name="Title 2"/>
          <p:cNvSpPr>
            <a:spLocks noGrp="1"/>
          </p:cNvSpPr>
          <p:nvPr>
            <p:ph type="title"/>
          </p:nvPr>
        </p:nvSpPr>
        <p:spPr/>
        <p:txBody>
          <a:bodyPr/>
          <a:lstStyle/>
          <a:p>
            <a:r>
              <a:rPr lang="en-US" u="sng" dirty="0"/>
              <a:t>Falcon/Peyton Small Area </a:t>
            </a:r>
            <a:br>
              <a:rPr lang="en-US" u="sng" dirty="0"/>
            </a:br>
            <a:r>
              <a:rPr lang="en-US" u="sng" dirty="0"/>
              <a:t>Master Plan</a:t>
            </a:r>
            <a:r>
              <a:rPr lang="en-US" dirty="0"/>
              <a:t> (2008)</a:t>
            </a:r>
          </a:p>
        </p:txBody>
      </p:sp>
      <p:sp>
        <p:nvSpPr>
          <p:cNvPr id="5" name="Right Arrow 4"/>
          <p:cNvSpPr/>
          <p:nvPr/>
        </p:nvSpPr>
        <p:spPr>
          <a:xfrm>
            <a:off x="6553201" y="4314408"/>
            <a:ext cx="838200" cy="3810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SITE</a:t>
            </a:r>
          </a:p>
        </p:txBody>
      </p:sp>
    </p:spTree>
    <p:extLst>
      <p:ext uri="{BB962C8B-B14F-4D97-AF65-F5344CB8AC3E}">
        <p14:creationId xmlns:p14="http://schemas.microsoft.com/office/powerpoint/2010/main" val="2734326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6B15E9-A04C-43BD-9FEE-1BAFCB93A061}"/>
              </a:ext>
            </a:extLst>
          </p:cNvPr>
          <p:cNvPicPr>
            <a:picLocks noChangeAspect="1"/>
          </p:cNvPicPr>
          <p:nvPr/>
        </p:nvPicPr>
        <p:blipFill>
          <a:blip r:embed="rId3"/>
          <a:stretch>
            <a:fillRect/>
          </a:stretch>
        </p:blipFill>
        <p:spPr>
          <a:xfrm>
            <a:off x="5591175" y="1416223"/>
            <a:ext cx="3552825" cy="4648200"/>
          </a:xfrm>
          <a:prstGeom prst="rect">
            <a:avLst/>
          </a:prstGeom>
        </p:spPr>
      </p:pic>
      <p:sp>
        <p:nvSpPr>
          <p:cNvPr id="7" name="Rectangle 6">
            <a:extLst>
              <a:ext uri="{FF2B5EF4-FFF2-40B4-BE49-F238E27FC236}">
                <a16:creationId xmlns:a16="http://schemas.microsoft.com/office/drawing/2014/main" id="{F359499A-D3EA-45F3-B545-C7C3D2C9330D}"/>
              </a:ext>
            </a:extLst>
          </p:cNvPr>
          <p:cNvSpPr/>
          <p:nvPr/>
        </p:nvSpPr>
        <p:spPr>
          <a:xfrm>
            <a:off x="5591175" y="1410241"/>
            <a:ext cx="1876425" cy="1714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152401" y="1524000"/>
            <a:ext cx="8636492" cy="5334000"/>
          </a:xfrm>
        </p:spPr>
        <p:txBody>
          <a:bodyPr>
            <a:normAutofit fontScale="70000" lnSpcReduction="20000"/>
          </a:bodyPr>
          <a:lstStyle/>
          <a:p>
            <a:endParaRPr lang="en-US" dirty="0"/>
          </a:p>
          <a:p>
            <a:pPr marL="45720" indent="0">
              <a:buNone/>
            </a:pPr>
            <a:r>
              <a:rPr lang="en-US" dirty="0"/>
              <a:t>4-Way Ranch sub-area</a:t>
            </a:r>
          </a:p>
          <a:p>
            <a:r>
              <a:rPr lang="en-US" dirty="0"/>
              <a:t>“The 4-Way Ranch area encompasses the historic ranch </a:t>
            </a:r>
          </a:p>
          <a:p>
            <a:pPr marL="45720" indent="0">
              <a:buNone/>
            </a:pPr>
            <a:r>
              <a:rPr lang="en-US" dirty="0"/>
              <a:t>parcels currently owned by 4-Way Ranch LLC and the </a:t>
            </a:r>
          </a:p>
          <a:p>
            <a:pPr marL="45720" indent="0">
              <a:buNone/>
            </a:pPr>
            <a:r>
              <a:rPr lang="en-US" dirty="0"/>
              <a:t>immediately surrounding parcels to the north and west </a:t>
            </a:r>
          </a:p>
          <a:p>
            <a:pPr marL="45720" indent="0">
              <a:buNone/>
            </a:pPr>
            <a:r>
              <a:rPr lang="en-US" dirty="0"/>
              <a:t>of the ranch.”  </a:t>
            </a:r>
          </a:p>
          <a:p>
            <a:endParaRPr lang="en-US" dirty="0"/>
          </a:p>
          <a:p>
            <a:r>
              <a:rPr lang="en-US" dirty="0"/>
              <a:t>4.4.4.1  Encourage the acquisition of one</a:t>
            </a:r>
          </a:p>
          <a:p>
            <a:pPr marL="45720" indent="0">
              <a:buNone/>
            </a:pPr>
            <a:r>
              <a:rPr lang="en-US" dirty="0"/>
              <a:t>or more additional regional park sites in area, </a:t>
            </a:r>
          </a:p>
          <a:p>
            <a:pPr marL="45720" indent="0">
              <a:buNone/>
            </a:pPr>
            <a:r>
              <a:rPr lang="en-US" dirty="0"/>
              <a:t>in coordination with the County Parks </a:t>
            </a:r>
          </a:p>
          <a:p>
            <a:pPr marL="45720" indent="0">
              <a:buNone/>
            </a:pPr>
            <a:r>
              <a:rPr lang="en-US" dirty="0"/>
              <a:t>Department and participating landowners. </a:t>
            </a:r>
          </a:p>
          <a:p>
            <a:pPr marL="45720" indent="0">
              <a:buNone/>
            </a:pPr>
            <a:r>
              <a:rPr lang="en-US" dirty="0"/>
              <a:t>Specifically encourage current efforts to </a:t>
            </a:r>
          </a:p>
          <a:p>
            <a:pPr marL="45720" indent="0">
              <a:buNone/>
            </a:pPr>
            <a:r>
              <a:rPr lang="en-US" dirty="0"/>
              <a:t>locate a new regional park in the 4-Way </a:t>
            </a:r>
          </a:p>
          <a:p>
            <a:pPr marL="45720" indent="0">
              <a:buNone/>
            </a:pPr>
            <a:r>
              <a:rPr lang="en-US" dirty="0"/>
              <a:t>Ranch/ Meridian Ranch area</a:t>
            </a:r>
          </a:p>
          <a:p>
            <a:endParaRPr lang="en-US" dirty="0"/>
          </a:p>
          <a:p>
            <a:r>
              <a:rPr lang="en-US" dirty="0"/>
              <a:t>4.4.4.2 Encourage planned coordination of </a:t>
            </a:r>
          </a:p>
          <a:p>
            <a:pPr marL="45720" indent="0">
              <a:buNone/>
            </a:pPr>
            <a:r>
              <a:rPr lang="en-US" dirty="0"/>
              <a:t>the development of the 4-Way Ranch parcels.</a:t>
            </a:r>
          </a:p>
          <a:p>
            <a:pPr marL="45720" indent="0">
              <a:buNone/>
            </a:pPr>
            <a:r>
              <a:rPr lang="en-US" dirty="0"/>
              <a:t> A development master plan should be developed </a:t>
            </a:r>
          </a:p>
          <a:p>
            <a:pPr marL="45720" indent="0">
              <a:buNone/>
            </a:pPr>
            <a:r>
              <a:rPr lang="en-US" dirty="0"/>
              <a:t>to thoughtfully arrange land uses and community </a:t>
            </a:r>
          </a:p>
          <a:p>
            <a:pPr marL="45720" indent="0">
              <a:buNone/>
            </a:pPr>
            <a:r>
              <a:rPr lang="en-US" dirty="0"/>
              <a:t>amenities on the ranch parcels and coordinate any </a:t>
            </a:r>
          </a:p>
          <a:p>
            <a:pPr marL="45720" indent="0">
              <a:buNone/>
            </a:pPr>
            <a:r>
              <a:rPr lang="en-US" dirty="0"/>
              <a:t>future development of subsections of the historic </a:t>
            </a:r>
          </a:p>
          <a:p>
            <a:pPr marL="45720" indent="0">
              <a:buNone/>
            </a:pPr>
            <a:r>
              <a:rPr lang="en-US" dirty="0"/>
              <a:t>4-Way Ranch</a:t>
            </a:r>
          </a:p>
          <a:p>
            <a:pPr marL="45720" indent="0">
              <a:buNone/>
            </a:pPr>
            <a:endParaRPr lang="en-US" dirty="0"/>
          </a:p>
          <a:p>
            <a:endParaRPr lang="en-US" dirty="0"/>
          </a:p>
        </p:txBody>
      </p:sp>
      <p:sp>
        <p:nvSpPr>
          <p:cNvPr id="3" name="Title 2"/>
          <p:cNvSpPr>
            <a:spLocks noGrp="1"/>
          </p:cNvSpPr>
          <p:nvPr>
            <p:ph type="title"/>
          </p:nvPr>
        </p:nvSpPr>
        <p:spPr/>
        <p:txBody>
          <a:bodyPr/>
          <a:lstStyle/>
          <a:p>
            <a:r>
              <a:rPr lang="en-US" u="sng" dirty="0"/>
              <a:t>Falcon/Peyton Small Area </a:t>
            </a:r>
            <a:br>
              <a:rPr lang="en-US" u="sng" dirty="0"/>
            </a:br>
            <a:r>
              <a:rPr lang="en-US" u="sng" dirty="0"/>
              <a:t>Master Plan</a:t>
            </a:r>
            <a:r>
              <a:rPr lang="en-US" dirty="0"/>
              <a:t> (2008)</a:t>
            </a:r>
          </a:p>
        </p:txBody>
      </p:sp>
      <p:sp>
        <p:nvSpPr>
          <p:cNvPr id="5" name="Right Arrow 4"/>
          <p:cNvSpPr/>
          <p:nvPr/>
        </p:nvSpPr>
        <p:spPr>
          <a:xfrm>
            <a:off x="7086600" y="3238500"/>
            <a:ext cx="838200" cy="3810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SITE</a:t>
            </a:r>
          </a:p>
        </p:txBody>
      </p:sp>
      <p:pic>
        <p:nvPicPr>
          <p:cNvPr id="6" name="Picture 5">
            <a:extLst>
              <a:ext uri="{FF2B5EF4-FFF2-40B4-BE49-F238E27FC236}">
                <a16:creationId xmlns:a16="http://schemas.microsoft.com/office/drawing/2014/main" id="{080154D1-4FDC-46D3-8E04-3BCCDDE2AFAA}"/>
              </a:ext>
            </a:extLst>
          </p:cNvPr>
          <p:cNvPicPr>
            <a:picLocks noChangeAspect="1"/>
          </p:cNvPicPr>
          <p:nvPr/>
        </p:nvPicPr>
        <p:blipFill>
          <a:blip r:embed="rId4"/>
          <a:stretch>
            <a:fillRect/>
          </a:stretch>
        </p:blipFill>
        <p:spPr>
          <a:xfrm>
            <a:off x="3862387" y="6048979"/>
            <a:ext cx="5334000" cy="821325"/>
          </a:xfrm>
          <a:prstGeom prst="rect">
            <a:avLst/>
          </a:prstGeom>
        </p:spPr>
      </p:pic>
    </p:spTree>
    <p:extLst>
      <p:ext uri="{BB962C8B-B14F-4D97-AF65-F5344CB8AC3E}">
        <p14:creationId xmlns:p14="http://schemas.microsoft.com/office/powerpoint/2010/main" val="3145141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D01374-FFC7-49ED-90DD-A57E4F3587E3}"/>
              </a:ext>
            </a:extLst>
          </p:cNvPr>
          <p:cNvPicPr>
            <a:picLocks noChangeAspect="1"/>
          </p:cNvPicPr>
          <p:nvPr/>
        </p:nvPicPr>
        <p:blipFill>
          <a:blip r:embed="rId2"/>
          <a:stretch>
            <a:fillRect/>
          </a:stretch>
        </p:blipFill>
        <p:spPr>
          <a:xfrm>
            <a:off x="3573632" y="1981200"/>
            <a:ext cx="5495925" cy="4819650"/>
          </a:xfrm>
          <a:prstGeom prst="rect">
            <a:avLst/>
          </a:prstGeom>
        </p:spPr>
      </p:pic>
      <p:sp>
        <p:nvSpPr>
          <p:cNvPr id="13" name="Freeform: Shape 12">
            <a:extLst>
              <a:ext uri="{FF2B5EF4-FFF2-40B4-BE49-F238E27FC236}">
                <a16:creationId xmlns:a16="http://schemas.microsoft.com/office/drawing/2014/main" id="{08440211-BB7A-4E3B-9617-6D75505A7675}"/>
              </a:ext>
            </a:extLst>
          </p:cNvPr>
          <p:cNvSpPr/>
          <p:nvPr/>
        </p:nvSpPr>
        <p:spPr>
          <a:xfrm>
            <a:off x="3529983" y="1953642"/>
            <a:ext cx="3542190" cy="4847208"/>
          </a:xfrm>
          <a:custGeom>
            <a:avLst/>
            <a:gdLst>
              <a:gd name="connsiteX0" fmla="*/ 0 w 3542190"/>
              <a:gd name="connsiteY0" fmla="*/ 0 h 4847208"/>
              <a:gd name="connsiteX1" fmla="*/ 3542190 w 3542190"/>
              <a:gd name="connsiteY1" fmla="*/ 26633 h 4847208"/>
              <a:gd name="connsiteX2" fmla="*/ 3053918 w 3542190"/>
              <a:gd name="connsiteY2" fmla="*/ 878889 h 4847208"/>
              <a:gd name="connsiteX3" fmla="*/ 2423604 w 3542190"/>
              <a:gd name="connsiteY3" fmla="*/ 1509204 h 4847208"/>
              <a:gd name="connsiteX4" fmla="*/ 2441359 w 3542190"/>
              <a:gd name="connsiteY4" fmla="*/ 1740023 h 4847208"/>
              <a:gd name="connsiteX5" fmla="*/ 1882066 w 3542190"/>
              <a:gd name="connsiteY5" fmla="*/ 1740023 h 4847208"/>
              <a:gd name="connsiteX6" fmla="*/ 1944209 w 3542190"/>
              <a:gd name="connsiteY6" fmla="*/ 2112885 h 4847208"/>
              <a:gd name="connsiteX7" fmla="*/ 44388 w 3542190"/>
              <a:gd name="connsiteY7" fmla="*/ 2095130 h 4847208"/>
              <a:gd name="connsiteX8" fmla="*/ 53266 w 3542190"/>
              <a:gd name="connsiteY8" fmla="*/ 2556769 h 4847208"/>
              <a:gd name="connsiteX9" fmla="*/ 923277 w 3542190"/>
              <a:gd name="connsiteY9" fmla="*/ 2556769 h 4847208"/>
              <a:gd name="connsiteX10" fmla="*/ 1384916 w 3542190"/>
              <a:gd name="connsiteY10" fmla="*/ 3586579 h 4847208"/>
              <a:gd name="connsiteX11" fmla="*/ 53266 w 3542190"/>
              <a:gd name="connsiteY11" fmla="*/ 4847208 h 4847208"/>
              <a:gd name="connsiteX12" fmla="*/ 0 w 3542190"/>
              <a:gd name="connsiteY12" fmla="*/ 0 h 484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2190" h="4847208">
                <a:moveTo>
                  <a:pt x="0" y="0"/>
                </a:moveTo>
                <a:lnTo>
                  <a:pt x="3542190" y="26633"/>
                </a:lnTo>
                <a:lnTo>
                  <a:pt x="3053918" y="878889"/>
                </a:lnTo>
                <a:lnTo>
                  <a:pt x="2423604" y="1509204"/>
                </a:lnTo>
                <a:lnTo>
                  <a:pt x="2441359" y="1740023"/>
                </a:lnTo>
                <a:lnTo>
                  <a:pt x="1882066" y="1740023"/>
                </a:lnTo>
                <a:lnTo>
                  <a:pt x="1944209" y="2112885"/>
                </a:lnTo>
                <a:lnTo>
                  <a:pt x="44388" y="2095130"/>
                </a:lnTo>
                <a:lnTo>
                  <a:pt x="53266" y="2556769"/>
                </a:lnTo>
                <a:lnTo>
                  <a:pt x="923277" y="2556769"/>
                </a:lnTo>
                <a:lnTo>
                  <a:pt x="1384916" y="3586579"/>
                </a:lnTo>
                <a:lnTo>
                  <a:pt x="53266" y="4847208"/>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380999" y="1524000"/>
            <a:ext cx="8407893" cy="4602479"/>
          </a:xfrm>
        </p:spPr>
        <p:txBody>
          <a:bodyPr>
            <a:normAutofit/>
          </a:bodyPr>
          <a:lstStyle/>
          <a:p>
            <a:endParaRPr lang="en-US" dirty="0"/>
          </a:p>
          <a:p>
            <a:endParaRPr lang="en-US" dirty="0"/>
          </a:p>
        </p:txBody>
      </p:sp>
      <p:sp>
        <p:nvSpPr>
          <p:cNvPr id="3" name="Title 2"/>
          <p:cNvSpPr>
            <a:spLocks noGrp="1"/>
          </p:cNvSpPr>
          <p:nvPr>
            <p:ph type="title"/>
          </p:nvPr>
        </p:nvSpPr>
        <p:spPr/>
        <p:txBody>
          <a:bodyPr/>
          <a:lstStyle/>
          <a:p>
            <a:r>
              <a:rPr lang="en-US" u="sng" dirty="0"/>
              <a:t>Falcon/Peyton Small Area </a:t>
            </a:r>
            <a:br>
              <a:rPr lang="en-US" u="sng" dirty="0"/>
            </a:br>
            <a:r>
              <a:rPr lang="en-US" u="sng" dirty="0"/>
              <a:t>Master Plan</a:t>
            </a:r>
            <a:r>
              <a:rPr lang="en-US" dirty="0"/>
              <a:t> (2008)</a:t>
            </a:r>
          </a:p>
        </p:txBody>
      </p:sp>
      <p:sp>
        <p:nvSpPr>
          <p:cNvPr id="11" name="Rectangle 10">
            <a:extLst>
              <a:ext uri="{FF2B5EF4-FFF2-40B4-BE49-F238E27FC236}">
                <a16:creationId xmlns:a16="http://schemas.microsoft.com/office/drawing/2014/main" id="{B7392488-25AD-4675-9EDF-25079D62AA46}"/>
              </a:ext>
            </a:extLst>
          </p:cNvPr>
          <p:cNvSpPr/>
          <p:nvPr/>
        </p:nvSpPr>
        <p:spPr>
          <a:xfrm>
            <a:off x="152400" y="1676400"/>
            <a:ext cx="6781800" cy="4099584"/>
          </a:xfrm>
          <a:prstGeom prst="rect">
            <a:avLst/>
          </a:prstGeom>
        </p:spPr>
        <p:txBody>
          <a:bodyPr wrap="square">
            <a:spAutoFit/>
          </a:bodyPr>
          <a:lstStyle/>
          <a:p>
            <a:pPr marL="45720" lvl="0">
              <a:spcBef>
                <a:spcPct val="20000"/>
              </a:spcBef>
              <a:buClr>
                <a:srgbClr val="CEB966"/>
              </a:buClr>
            </a:pPr>
            <a:r>
              <a:rPr lang="en-US" sz="1400" spc="150" dirty="0">
                <a:solidFill>
                  <a:srgbClr val="69676D"/>
                </a:solidFill>
              </a:rPr>
              <a:t>Highway 24 Corridor. Section 4.4.5</a:t>
            </a:r>
          </a:p>
          <a:p>
            <a:pPr marL="45720" lvl="0">
              <a:spcBef>
                <a:spcPct val="20000"/>
              </a:spcBef>
              <a:buClr>
                <a:srgbClr val="CEB966"/>
              </a:buClr>
            </a:pPr>
            <a:endParaRPr lang="en-US" sz="1400" spc="150" dirty="0">
              <a:solidFill>
                <a:srgbClr val="69676D"/>
              </a:solidFill>
            </a:endParaRPr>
          </a:p>
          <a:p>
            <a:pPr marL="274320" lvl="0" indent="-228600">
              <a:spcBef>
                <a:spcPct val="20000"/>
              </a:spcBef>
              <a:buClr>
                <a:srgbClr val="CEB966"/>
              </a:buClr>
              <a:buFont typeface="Wingdings 2" pitchFamily="18" charset="2"/>
              <a:buChar char=""/>
            </a:pPr>
            <a:r>
              <a:rPr lang="en-US" sz="1400" spc="150" dirty="0">
                <a:solidFill>
                  <a:srgbClr val="69676D"/>
                </a:solidFill>
              </a:rPr>
              <a:t>4.4.5.2 Recognize the importance of Highway 24 as the primary</a:t>
            </a:r>
          </a:p>
          <a:p>
            <a:pPr marL="45720" lvl="0">
              <a:spcBef>
                <a:spcPct val="20000"/>
              </a:spcBef>
              <a:buClr>
                <a:srgbClr val="CEB966"/>
              </a:buClr>
            </a:pPr>
            <a:r>
              <a:rPr lang="en-US" sz="1400" spc="150" dirty="0">
                <a:solidFill>
                  <a:srgbClr val="69676D"/>
                </a:solidFill>
              </a:rPr>
              <a:t>transportation artery serving the existing and future needs of the area.  Maintain options for stringent access control, adequate right-of-way preservation and adjacent land uses which will </a:t>
            </a:r>
          </a:p>
          <a:p>
            <a:pPr marL="45720" lvl="0">
              <a:spcBef>
                <a:spcPct val="20000"/>
              </a:spcBef>
              <a:buClr>
                <a:srgbClr val="CEB966"/>
              </a:buClr>
            </a:pPr>
            <a:r>
              <a:rPr lang="en-US" sz="1400" spc="150" dirty="0">
                <a:solidFill>
                  <a:srgbClr val="69676D"/>
                </a:solidFill>
              </a:rPr>
              <a:t>complement a higher speed, higher traffic expressway</a:t>
            </a:r>
          </a:p>
          <a:p>
            <a:pPr marL="45720" lvl="0">
              <a:spcBef>
                <a:spcPct val="20000"/>
              </a:spcBef>
              <a:buClr>
                <a:srgbClr val="CEB966"/>
              </a:buClr>
            </a:pPr>
            <a:r>
              <a:rPr lang="en-US" sz="1400" spc="150" dirty="0">
                <a:solidFill>
                  <a:srgbClr val="69676D"/>
                </a:solidFill>
              </a:rPr>
              <a:t>corridor </a:t>
            </a:r>
          </a:p>
          <a:p>
            <a:pPr marL="45720" lvl="0">
              <a:spcBef>
                <a:spcPct val="20000"/>
              </a:spcBef>
              <a:buClr>
                <a:srgbClr val="CEB966"/>
              </a:buClr>
            </a:pPr>
            <a:endParaRPr lang="en-US" sz="1400" spc="150" dirty="0">
              <a:solidFill>
                <a:srgbClr val="69676D"/>
              </a:solidFill>
            </a:endParaRPr>
          </a:p>
          <a:p>
            <a:pPr marL="274320" lvl="0" indent="-228600">
              <a:spcBef>
                <a:spcPct val="20000"/>
              </a:spcBef>
              <a:buClr>
                <a:srgbClr val="CEB966"/>
              </a:buClr>
              <a:buFont typeface="Wingdings 2" pitchFamily="18" charset="2"/>
              <a:buChar char=""/>
            </a:pPr>
            <a:r>
              <a:rPr lang="en-US" sz="1400" spc="150" dirty="0">
                <a:solidFill>
                  <a:srgbClr val="69676D"/>
                </a:solidFill>
              </a:rPr>
              <a:t> 4.4.5.3 Maintain the integrity of the </a:t>
            </a:r>
          </a:p>
          <a:p>
            <a:pPr marL="45720" lvl="0">
              <a:spcBef>
                <a:spcPct val="20000"/>
              </a:spcBef>
              <a:buClr>
                <a:srgbClr val="CEB966"/>
              </a:buClr>
            </a:pPr>
            <a:r>
              <a:rPr lang="en-US" sz="1400" spc="150" dirty="0">
                <a:solidFill>
                  <a:srgbClr val="69676D"/>
                </a:solidFill>
              </a:rPr>
              <a:t>Rock Island Trail Corridor through</a:t>
            </a:r>
          </a:p>
          <a:p>
            <a:pPr marL="45720" lvl="0">
              <a:spcBef>
                <a:spcPct val="20000"/>
              </a:spcBef>
              <a:buClr>
                <a:srgbClr val="CEB966"/>
              </a:buClr>
            </a:pPr>
            <a:r>
              <a:rPr lang="en-US" sz="1400" spc="150" dirty="0">
                <a:solidFill>
                  <a:srgbClr val="69676D"/>
                </a:solidFill>
              </a:rPr>
              <a:t> the planning area by limiting at-grade </a:t>
            </a:r>
          </a:p>
          <a:p>
            <a:pPr marL="45720" lvl="0">
              <a:spcBef>
                <a:spcPct val="20000"/>
              </a:spcBef>
              <a:buClr>
                <a:srgbClr val="CEB966"/>
              </a:buClr>
            </a:pPr>
            <a:r>
              <a:rPr lang="en-US" sz="1400" spc="150" dirty="0">
                <a:solidFill>
                  <a:srgbClr val="69676D"/>
                </a:solidFill>
              </a:rPr>
              <a:t>crossings, encouraging compatible adjacent </a:t>
            </a:r>
          </a:p>
          <a:p>
            <a:pPr marL="45720" lvl="0">
              <a:spcBef>
                <a:spcPct val="20000"/>
              </a:spcBef>
              <a:buClr>
                <a:srgbClr val="CEB966"/>
              </a:buClr>
            </a:pPr>
            <a:r>
              <a:rPr lang="en-US" sz="1400" spc="150" dirty="0">
                <a:solidFill>
                  <a:srgbClr val="69676D"/>
                </a:solidFill>
              </a:rPr>
              <a:t>uses which complement the trail, and </a:t>
            </a:r>
          </a:p>
          <a:p>
            <a:pPr marL="45720" lvl="0">
              <a:spcBef>
                <a:spcPct val="20000"/>
              </a:spcBef>
              <a:buClr>
                <a:srgbClr val="CEB966"/>
              </a:buClr>
            </a:pPr>
            <a:r>
              <a:rPr lang="en-US" sz="1400" spc="150" dirty="0">
                <a:solidFill>
                  <a:srgbClr val="69676D"/>
                </a:solidFill>
              </a:rPr>
              <a:t>encouraging interconnecting </a:t>
            </a:r>
          </a:p>
          <a:p>
            <a:pPr marL="45720" lvl="0">
              <a:spcBef>
                <a:spcPct val="20000"/>
              </a:spcBef>
              <a:buClr>
                <a:srgbClr val="CEB966"/>
              </a:buClr>
            </a:pPr>
            <a:r>
              <a:rPr lang="en-US" sz="1400" spc="150" dirty="0">
                <a:solidFill>
                  <a:srgbClr val="69676D"/>
                </a:solidFill>
              </a:rPr>
              <a:t>non-motorized trails and adjacent open space</a:t>
            </a:r>
          </a:p>
        </p:txBody>
      </p:sp>
    </p:spTree>
    <p:extLst>
      <p:ext uri="{BB962C8B-B14F-4D97-AF65-F5344CB8AC3E}">
        <p14:creationId xmlns:p14="http://schemas.microsoft.com/office/powerpoint/2010/main" val="3583236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6A5DF6-2516-47DB-9F18-0EAAC077B3ED}"/>
              </a:ext>
            </a:extLst>
          </p:cNvPr>
          <p:cNvSpPr>
            <a:spLocks noGrp="1"/>
          </p:cNvSpPr>
          <p:nvPr>
            <p:ph idx="1"/>
          </p:nvPr>
        </p:nvSpPr>
        <p:spPr/>
        <p:txBody>
          <a:bodyPr>
            <a:normAutofit fontScale="70000" lnSpcReduction="20000"/>
          </a:bodyPr>
          <a:lstStyle/>
          <a:p>
            <a:r>
              <a:rPr lang="en-US" dirty="0"/>
              <a:t>The El Paso County Water Master Plan (2018) has three main purposes; better understand present conditions of water supply and demand; identify efficiencies that can be achieved; and encourage best practices for water demand management through the comprehensive planning and development review processes. Relevant policies are as follows:</a:t>
            </a:r>
          </a:p>
          <a:p>
            <a:endParaRPr lang="en-US" dirty="0"/>
          </a:p>
          <a:p>
            <a:r>
              <a:rPr lang="en-US" dirty="0"/>
              <a:t>Goal 1.1 – Ensure an adequate water supply in terms of quantity, dependability and quality for existing and future development.   </a:t>
            </a:r>
          </a:p>
          <a:p>
            <a:endParaRPr lang="en-US" dirty="0"/>
          </a:p>
          <a:p>
            <a:r>
              <a:rPr lang="en-US" dirty="0"/>
              <a:t>Goal 1.2 – Integrate water and land use planning  </a:t>
            </a:r>
          </a:p>
          <a:p>
            <a:endParaRPr lang="en-US" dirty="0"/>
          </a:p>
          <a:p>
            <a:r>
              <a:rPr lang="en-US" dirty="0"/>
              <a:t>Goal 3.1 – Promote cooperation among water providers to achieve increased efficiencies on infrastructure.</a:t>
            </a:r>
          </a:p>
          <a:p>
            <a:endParaRPr lang="en-US" dirty="0"/>
          </a:p>
          <a:p>
            <a:r>
              <a:rPr lang="en-US" dirty="0"/>
              <a:t>Policy 5.3.1- Discourage individual wells for new subdivisions with 2.5 acres or smaller average lot sizes, especially in the near-surface aquifers, when there is reasonable opportunity to connect to an existing central system, alternatively, or construct a new central water supply system when the economics of scale to do so can be achieved.   </a:t>
            </a:r>
          </a:p>
          <a:p>
            <a:endParaRPr lang="en-US" dirty="0"/>
          </a:p>
          <a:p>
            <a:r>
              <a:rPr lang="en-US" dirty="0"/>
              <a:t>Goal 6.0.11- Continue to limit urban level development to those areas served by centralized services.   </a:t>
            </a:r>
          </a:p>
          <a:p>
            <a:endParaRPr lang="en-US" dirty="0"/>
          </a:p>
          <a:p>
            <a:endParaRPr lang="en-US" dirty="0"/>
          </a:p>
        </p:txBody>
      </p:sp>
      <p:sp>
        <p:nvSpPr>
          <p:cNvPr id="3" name="Title 2">
            <a:extLst>
              <a:ext uri="{FF2B5EF4-FFF2-40B4-BE49-F238E27FC236}">
                <a16:creationId xmlns:a16="http://schemas.microsoft.com/office/drawing/2014/main" id="{C79218A4-5D91-48A9-A001-9D187259642A}"/>
              </a:ext>
            </a:extLst>
          </p:cNvPr>
          <p:cNvSpPr>
            <a:spLocks noGrp="1"/>
          </p:cNvSpPr>
          <p:nvPr>
            <p:ph type="title"/>
          </p:nvPr>
        </p:nvSpPr>
        <p:spPr/>
        <p:txBody>
          <a:bodyPr/>
          <a:lstStyle/>
          <a:p>
            <a:r>
              <a:rPr lang="en-US" dirty="0"/>
              <a:t>El Paso County Water Master Plan (2018)</a:t>
            </a:r>
          </a:p>
        </p:txBody>
      </p:sp>
    </p:spTree>
    <p:extLst>
      <p:ext uri="{BB962C8B-B14F-4D97-AF65-F5344CB8AC3E}">
        <p14:creationId xmlns:p14="http://schemas.microsoft.com/office/powerpoint/2010/main" val="121623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95B0-F01D-4815-9835-D6FB47A343A8}"/>
              </a:ext>
            </a:extLst>
          </p:cNvPr>
          <p:cNvSpPr>
            <a:spLocks noGrp="1"/>
          </p:cNvSpPr>
          <p:nvPr>
            <p:ph idx="1"/>
          </p:nvPr>
        </p:nvSpPr>
        <p:spPr>
          <a:xfrm>
            <a:off x="380999" y="2819399"/>
            <a:ext cx="8407893" cy="3307079"/>
          </a:xfrm>
        </p:spPr>
        <p:txBody>
          <a:bodyPr>
            <a:normAutofit/>
          </a:bodyPr>
          <a:lstStyle/>
          <a:p>
            <a:r>
              <a:rPr lang="en-US" sz="2800" dirty="0">
                <a:solidFill>
                  <a:schemeClr val="tx1"/>
                </a:solidFill>
              </a:rPr>
              <a:t>If you are watching remotely and have not provided a name and a reliable phone number already, please email that information to Tracey Garcia at </a:t>
            </a:r>
            <a:r>
              <a:rPr lang="en-US" sz="2800" u="sng" dirty="0">
                <a:solidFill>
                  <a:schemeClr val="tx1"/>
                </a:solidFill>
              </a:rPr>
              <a:t>traceygarcia@elpasoco.com</a:t>
            </a:r>
            <a:r>
              <a:rPr lang="en-US" sz="2800" dirty="0">
                <a:solidFill>
                  <a:schemeClr val="tx1"/>
                </a:solidFill>
              </a:rPr>
              <a:t> at this time.</a:t>
            </a:r>
          </a:p>
        </p:txBody>
      </p:sp>
      <p:sp>
        <p:nvSpPr>
          <p:cNvPr id="3" name="Title 2">
            <a:extLst>
              <a:ext uri="{FF2B5EF4-FFF2-40B4-BE49-F238E27FC236}">
                <a16:creationId xmlns:a16="http://schemas.microsoft.com/office/drawing/2014/main" id="{61103BE7-76E3-493D-BB1E-8B2B98F77C52}"/>
              </a:ext>
            </a:extLst>
          </p:cNvPr>
          <p:cNvSpPr>
            <a:spLocks noGrp="1"/>
          </p:cNvSpPr>
          <p:nvPr>
            <p:ph type="title"/>
          </p:nvPr>
        </p:nvSpPr>
        <p:spPr/>
        <p:txBody>
          <a:bodyPr/>
          <a:lstStyle/>
          <a:p>
            <a:r>
              <a:rPr lang="en-US" dirty="0"/>
              <a:t>Public input	</a:t>
            </a:r>
          </a:p>
        </p:txBody>
      </p:sp>
    </p:spTree>
    <p:extLst>
      <p:ext uri="{BB962C8B-B14F-4D97-AF65-F5344CB8AC3E}">
        <p14:creationId xmlns:p14="http://schemas.microsoft.com/office/powerpoint/2010/main" val="1682306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6A5DF6-2516-47DB-9F18-0EAAC077B3ED}"/>
              </a:ext>
            </a:extLst>
          </p:cNvPr>
          <p:cNvSpPr>
            <a:spLocks noGrp="1"/>
          </p:cNvSpPr>
          <p:nvPr>
            <p:ph idx="1"/>
          </p:nvPr>
        </p:nvSpPr>
        <p:spPr>
          <a:xfrm>
            <a:off x="76201" y="1719070"/>
            <a:ext cx="8991598" cy="4980187"/>
          </a:xfrm>
        </p:spPr>
        <p:txBody>
          <a:bodyPr>
            <a:normAutofit/>
          </a:bodyPr>
          <a:lstStyle/>
          <a:p>
            <a:r>
              <a:rPr lang="en-US" sz="1500" dirty="0"/>
              <a:t>The subject property is located within </a:t>
            </a:r>
          </a:p>
          <a:p>
            <a:pPr marL="45720" indent="0">
              <a:buNone/>
            </a:pPr>
            <a:r>
              <a:rPr lang="en-US" sz="1500" dirty="0"/>
              <a:t>Region 3, Falcon Area, which is expected</a:t>
            </a:r>
          </a:p>
          <a:p>
            <a:pPr marL="45720" indent="0">
              <a:buNone/>
            </a:pPr>
            <a:r>
              <a:rPr lang="en-US" sz="1500" dirty="0"/>
              <a:t>to have increased growth demand by 2040.</a:t>
            </a:r>
          </a:p>
          <a:p>
            <a:pPr marL="45720" indent="0">
              <a:buNone/>
            </a:pPr>
            <a:r>
              <a:rPr lang="en-US" sz="1500" dirty="0"/>
              <a:t> Specifically, the Plan states: </a:t>
            </a:r>
          </a:p>
          <a:p>
            <a:endParaRPr lang="en-US" sz="1500" dirty="0"/>
          </a:p>
          <a:p>
            <a:pPr marL="45720" indent="0">
              <a:buNone/>
            </a:pPr>
            <a:r>
              <a:rPr lang="en-US" sz="1500" dirty="0"/>
              <a:t>“Region 3 contains four growth areas west of </a:t>
            </a:r>
          </a:p>
          <a:p>
            <a:pPr marL="45720" indent="0">
              <a:buNone/>
            </a:pPr>
            <a:r>
              <a:rPr lang="en-US" sz="1500" dirty="0"/>
              <a:t>Falcon projected to be completed by 2040. </a:t>
            </a:r>
          </a:p>
          <a:p>
            <a:pPr marL="45720" indent="0">
              <a:buNone/>
            </a:pPr>
            <a:r>
              <a:rPr lang="en-US" sz="1500" dirty="0"/>
              <a:t>Other areas of 2040 growth are projected for the</a:t>
            </a:r>
          </a:p>
          <a:p>
            <a:pPr marL="45720" indent="0">
              <a:buNone/>
            </a:pPr>
            <a:r>
              <a:rPr lang="en-US" sz="1500" dirty="0"/>
              <a:t>north‐central part of the region west of Highway </a:t>
            </a:r>
          </a:p>
          <a:p>
            <a:pPr marL="45720" indent="0">
              <a:buNone/>
            </a:pPr>
            <a:r>
              <a:rPr lang="en-US" sz="1500" dirty="0"/>
              <a:t>24 extending from Falcon to 4-Way Ranch. </a:t>
            </a:r>
          </a:p>
          <a:p>
            <a:pPr marL="45720" indent="0">
              <a:buNone/>
            </a:pPr>
            <a:r>
              <a:rPr lang="en-US" sz="1500" dirty="0"/>
              <a:t>North of Falcon along Highway 24, growth is </a:t>
            </a:r>
          </a:p>
          <a:p>
            <a:pPr marL="45720" indent="0">
              <a:buNone/>
            </a:pPr>
            <a:r>
              <a:rPr lang="en-US" sz="1500" dirty="0"/>
              <a:t>projected by 2060 on both sides of the </a:t>
            </a:r>
          </a:p>
          <a:p>
            <a:pPr marL="45720" indent="0">
              <a:buNone/>
            </a:pPr>
            <a:r>
              <a:rPr lang="en-US" sz="1500" dirty="0"/>
              <a:t>Highway.… </a:t>
            </a:r>
          </a:p>
          <a:p>
            <a:pPr marL="45720" indent="0">
              <a:buNone/>
            </a:pPr>
            <a:r>
              <a:rPr lang="en-US" sz="1500" dirty="0"/>
              <a:t>…The other two growth areas will be located on the north and southsides of Falcon Highway directly east of Falcon.”  </a:t>
            </a:r>
          </a:p>
          <a:p>
            <a:endParaRPr lang="en-US" sz="1500" dirty="0"/>
          </a:p>
          <a:p>
            <a:endParaRPr lang="en-US" dirty="0"/>
          </a:p>
          <a:p>
            <a:endParaRPr lang="en-US" dirty="0"/>
          </a:p>
        </p:txBody>
      </p:sp>
      <p:sp>
        <p:nvSpPr>
          <p:cNvPr id="3" name="Title 2">
            <a:extLst>
              <a:ext uri="{FF2B5EF4-FFF2-40B4-BE49-F238E27FC236}">
                <a16:creationId xmlns:a16="http://schemas.microsoft.com/office/drawing/2014/main" id="{C79218A4-5D91-48A9-A001-9D187259642A}"/>
              </a:ext>
            </a:extLst>
          </p:cNvPr>
          <p:cNvSpPr>
            <a:spLocks noGrp="1"/>
          </p:cNvSpPr>
          <p:nvPr>
            <p:ph type="title"/>
          </p:nvPr>
        </p:nvSpPr>
        <p:spPr/>
        <p:txBody>
          <a:bodyPr/>
          <a:lstStyle/>
          <a:p>
            <a:r>
              <a:rPr lang="en-US" dirty="0"/>
              <a:t>El Paso County Water Master Plan (2018)</a:t>
            </a:r>
          </a:p>
        </p:txBody>
      </p:sp>
      <p:pic>
        <p:nvPicPr>
          <p:cNvPr id="4" name="Picture 3">
            <a:extLst>
              <a:ext uri="{FF2B5EF4-FFF2-40B4-BE49-F238E27FC236}">
                <a16:creationId xmlns:a16="http://schemas.microsoft.com/office/drawing/2014/main" id="{CED8A1D7-3C8C-4022-BFF3-433F9F5E2B6A}"/>
              </a:ext>
            </a:extLst>
          </p:cNvPr>
          <p:cNvPicPr>
            <a:picLocks noChangeAspect="1"/>
          </p:cNvPicPr>
          <p:nvPr/>
        </p:nvPicPr>
        <p:blipFill>
          <a:blip r:embed="rId2"/>
          <a:stretch>
            <a:fillRect/>
          </a:stretch>
        </p:blipFill>
        <p:spPr>
          <a:xfrm>
            <a:off x="5315567" y="1727208"/>
            <a:ext cx="3752232" cy="4304759"/>
          </a:xfrm>
          <a:prstGeom prst="rect">
            <a:avLst/>
          </a:prstGeom>
        </p:spPr>
      </p:pic>
      <p:sp>
        <p:nvSpPr>
          <p:cNvPr id="5" name="Arrow: Left 4">
            <a:extLst>
              <a:ext uri="{FF2B5EF4-FFF2-40B4-BE49-F238E27FC236}">
                <a16:creationId xmlns:a16="http://schemas.microsoft.com/office/drawing/2014/main" id="{91E5052F-E247-4620-B3B6-CD81DE327C85}"/>
              </a:ext>
            </a:extLst>
          </p:cNvPr>
          <p:cNvSpPr/>
          <p:nvPr/>
        </p:nvSpPr>
        <p:spPr>
          <a:xfrm>
            <a:off x="6934200" y="2590800"/>
            <a:ext cx="381000" cy="228600"/>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6" name="Picture 5">
            <a:extLst>
              <a:ext uri="{FF2B5EF4-FFF2-40B4-BE49-F238E27FC236}">
                <a16:creationId xmlns:a16="http://schemas.microsoft.com/office/drawing/2014/main" id="{B0D76EB6-4CDA-4F57-821F-4A5B735B53E0}"/>
              </a:ext>
            </a:extLst>
          </p:cNvPr>
          <p:cNvPicPr>
            <a:picLocks noChangeAspect="1"/>
          </p:cNvPicPr>
          <p:nvPr/>
        </p:nvPicPr>
        <p:blipFill>
          <a:blip r:embed="rId3"/>
          <a:stretch>
            <a:fillRect/>
          </a:stretch>
        </p:blipFill>
        <p:spPr>
          <a:xfrm>
            <a:off x="5315567" y="4241806"/>
            <a:ext cx="3752232" cy="2571075"/>
          </a:xfrm>
          <a:prstGeom prst="rect">
            <a:avLst/>
          </a:prstGeom>
        </p:spPr>
      </p:pic>
    </p:spTree>
    <p:extLst>
      <p:ext uri="{BB962C8B-B14F-4D97-AF65-F5344CB8AC3E}">
        <p14:creationId xmlns:p14="http://schemas.microsoft.com/office/powerpoint/2010/main" val="998823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0F59F-298F-472E-BA83-2F75D485753F}"/>
              </a:ext>
            </a:extLst>
          </p:cNvPr>
          <p:cNvSpPr>
            <a:spLocks noGrp="1"/>
          </p:cNvSpPr>
          <p:nvPr>
            <p:ph type="title"/>
          </p:nvPr>
        </p:nvSpPr>
        <p:spPr>
          <a:xfrm>
            <a:off x="381370" y="223440"/>
            <a:ext cx="8381260" cy="1054394"/>
          </a:xfrm>
        </p:spPr>
        <p:txBody>
          <a:bodyPr/>
          <a:lstStyle/>
          <a:p>
            <a:r>
              <a:rPr lang="en-US" dirty="0"/>
              <a:t>School land dedication &amp; standards</a:t>
            </a:r>
          </a:p>
        </p:txBody>
      </p:sp>
      <p:pic>
        <p:nvPicPr>
          <p:cNvPr id="5" name="Picture 4">
            <a:extLst>
              <a:ext uri="{FF2B5EF4-FFF2-40B4-BE49-F238E27FC236}">
                <a16:creationId xmlns:a16="http://schemas.microsoft.com/office/drawing/2014/main" id="{DE62D7B3-7AC2-447E-8F57-CF6E9DAFFC7C}"/>
              </a:ext>
            </a:extLst>
          </p:cNvPr>
          <p:cNvPicPr>
            <a:picLocks noChangeAspect="1"/>
          </p:cNvPicPr>
          <p:nvPr/>
        </p:nvPicPr>
        <p:blipFill>
          <a:blip r:embed="rId2"/>
          <a:stretch>
            <a:fillRect/>
          </a:stretch>
        </p:blipFill>
        <p:spPr>
          <a:xfrm>
            <a:off x="152399" y="1410241"/>
            <a:ext cx="4231939" cy="5356727"/>
          </a:xfrm>
          <a:prstGeom prst="rect">
            <a:avLst/>
          </a:prstGeom>
        </p:spPr>
      </p:pic>
      <p:pic>
        <p:nvPicPr>
          <p:cNvPr id="8" name="Picture 7">
            <a:extLst>
              <a:ext uri="{FF2B5EF4-FFF2-40B4-BE49-F238E27FC236}">
                <a16:creationId xmlns:a16="http://schemas.microsoft.com/office/drawing/2014/main" id="{519CFAA2-F3F9-45F7-A831-B00FC99FBC78}"/>
              </a:ext>
            </a:extLst>
          </p:cNvPr>
          <p:cNvPicPr>
            <a:picLocks noChangeAspect="1"/>
          </p:cNvPicPr>
          <p:nvPr/>
        </p:nvPicPr>
        <p:blipFill>
          <a:blip r:embed="rId3"/>
          <a:stretch>
            <a:fillRect/>
          </a:stretch>
        </p:blipFill>
        <p:spPr>
          <a:xfrm>
            <a:off x="4384337" y="1398518"/>
            <a:ext cx="3305555" cy="5480085"/>
          </a:xfrm>
          <a:prstGeom prst="rect">
            <a:avLst/>
          </a:prstGeom>
        </p:spPr>
      </p:pic>
      <p:sp>
        <p:nvSpPr>
          <p:cNvPr id="10" name="Content Placeholder 9">
            <a:extLst>
              <a:ext uri="{FF2B5EF4-FFF2-40B4-BE49-F238E27FC236}">
                <a16:creationId xmlns:a16="http://schemas.microsoft.com/office/drawing/2014/main" id="{9C4C1275-C560-4AD6-A5B3-3CD5F5A2737B}"/>
              </a:ext>
            </a:extLst>
          </p:cNvPr>
          <p:cNvSpPr>
            <a:spLocks noGrp="1"/>
          </p:cNvSpPr>
          <p:nvPr>
            <p:ph idx="1"/>
          </p:nvPr>
        </p:nvSpPr>
        <p:spPr/>
        <p:txBody>
          <a:bodyPr/>
          <a:lstStyle/>
          <a:p>
            <a:endParaRPr lang="en-US" dirty="0"/>
          </a:p>
        </p:txBody>
      </p:sp>
      <p:sp>
        <p:nvSpPr>
          <p:cNvPr id="11" name="Rectangle 10">
            <a:extLst>
              <a:ext uri="{FF2B5EF4-FFF2-40B4-BE49-F238E27FC236}">
                <a16:creationId xmlns:a16="http://schemas.microsoft.com/office/drawing/2014/main" id="{4DB101AF-DF02-4DBA-B6A2-E22F519B0BFA}"/>
              </a:ext>
            </a:extLst>
          </p:cNvPr>
          <p:cNvSpPr/>
          <p:nvPr/>
        </p:nvSpPr>
        <p:spPr>
          <a:xfrm>
            <a:off x="7689892" y="2057400"/>
            <a:ext cx="107273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653 SF/DU</a:t>
            </a:r>
          </a:p>
          <a:p>
            <a:pPr algn="ctr"/>
            <a:r>
              <a:rPr lang="en-US" sz="1400" dirty="0"/>
              <a:t>$185/DU</a:t>
            </a:r>
          </a:p>
        </p:txBody>
      </p:sp>
    </p:spTree>
    <p:extLst>
      <p:ext uri="{BB962C8B-B14F-4D97-AF65-F5344CB8AC3E}">
        <p14:creationId xmlns:p14="http://schemas.microsoft.com/office/powerpoint/2010/main" val="2680124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5062730"/>
          </a:xfrm>
        </p:spPr>
        <p:txBody>
          <a:bodyPr>
            <a:normAutofit fontScale="92500" lnSpcReduction="20000"/>
          </a:bodyPr>
          <a:lstStyle/>
          <a:p>
            <a:r>
              <a:rPr lang="en-US" dirty="0"/>
              <a:t>The sketch plan process allows for review, at a conceptual level, of the feasibility and design characteristics of the proposal based on the standards set forth in the </a:t>
            </a:r>
            <a:r>
              <a:rPr lang="en-US" u="sng" dirty="0"/>
              <a:t>El Paso County Land Development Code</a:t>
            </a:r>
            <a:r>
              <a:rPr lang="en-US" dirty="0"/>
              <a:t> (2019), and the review and approval criteria listed above. </a:t>
            </a:r>
          </a:p>
          <a:p>
            <a:endParaRPr lang="en-US" dirty="0"/>
          </a:p>
          <a:p>
            <a:r>
              <a:rPr lang="en-US" dirty="0"/>
              <a:t>The applicant has provided a will-serve letter from the Woodmen Hills Metropolitan District for wastewater services.  The Grandview Reserve Metropolitan Districts are proposed to provide water service to the development within the sketch plan area.  The Peyton School District has requested a school site within the sketch plan area, which has been depicted on the plan.  The Falcon Fire Protection District has provided a will-serve letter.  The documentation provided by the applicant demonstrates that services are or will be available to meet the needs of the subdivision as required by the Code.</a:t>
            </a:r>
          </a:p>
          <a:p>
            <a:pPr marL="45720" indent="0">
              <a:buNone/>
            </a:pPr>
            <a:endParaRPr lang="en-US" dirty="0"/>
          </a:p>
          <a:p>
            <a:r>
              <a:rPr lang="en-US" dirty="0"/>
              <a:t>The request is compatible with the existing land uses in the area. Staff recommends that the request is in compliance with the </a:t>
            </a:r>
            <a:r>
              <a:rPr lang="en-US" u="sng" dirty="0"/>
              <a:t>Code.</a:t>
            </a:r>
            <a:r>
              <a:rPr lang="en-US" dirty="0"/>
              <a:t> </a:t>
            </a:r>
          </a:p>
        </p:txBody>
      </p:sp>
      <p:sp>
        <p:nvSpPr>
          <p:cNvPr id="3" name="Title 2"/>
          <p:cNvSpPr>
            <a:spLocks noGrp="1"/>
          </p:cNvSpPr>
          <p:nvPr>
            <p:ph type="title"/>
          </p:nvPr>
        </p:nvSpPr>
        <p:spPr/>
        <p:txBody>
          <a:bodyPr/>
          <a:lstStyle/>
          <a:p>
            <a:pPr lvl="0"/>
            <a:r>
              <a:rPr lang="en-US" dirty="0"/>
              <a:t>Land Development Code Compliance</a:t>
            </a:r>
          </a:p>
        </p:txBody>
      </p:sp>
    </p:spTree>
    <p:extLst>
      <p:ext uri="{BB962C8B-B14F-4D97-AF65-F5344CB8AC3E}">
        <p14:creationId xmlns:p14="http://schemas.microsoft.com/office/powerpoint/2010/main" val="3013352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95B0-F01D-4815-9835-D6FB47A343A8}"/>
              </a:ext>
            </a:extLst>
          </p:cNvPr>
          <p:cNvSpPr>
            <a:spLocks noGrp="1"/>
          </p:cNvSpPr>
          <p:nvPr>
            <p:ph idx="1"/>
          </p:nvPr>
        </p:nvSpPr>
        <p:spPr>
          <a:xfrm>
            <a:off x="380999" y="2590799"/>
            <a:ext cx="8407893" cy="3535679"/>
          </a:xfrm>
        </p:spPr>
        <p:txBody>
          <a:bodyPr>
            <a:normAutofit/>
          </a:bodyPr>
          <a:lstStyle/>
          <a:p>
            <a:r>
              <a:rPr lang="en-US" sz="2800" dirty="0">
                <a:solidFill>
                  <a:schemeClr val="tx1"/>
                </a:solidFill>
              </a:rPr>
              <a:t>If you are watching remote and have not provided a name and a reliable phone number already, please email that information to Tracey Garcia at </a:t>
            </a:r>
            <a:r>
              <a:rPr lang="en-US" sz="2800" u="sng" dirty="0">
                <a:solidFill>
                  <a:schemeClr val="tx1"/>
                </a:solidFill>
              </a:rPr>
              <a:t>traceygarcia@elpasoco.com</a:t>
            </a:r>
            <a:r>
              <a:rPr lang="en-US" sz="2800" dirty="0">
                <a:solidFill>
                  <a:schemeClr val="tx1"/>
                </a:solidFill>
              </a:rPr>
              <a:t> at this time.</a:t>
            </a:r>
          </a:p>
        </p:txBody>
      </p:sp>
      <p:sp>
        <p:nvSpPr>
          <p:cNvPr id="3" name="Title 2">
            <a:extLst>
              <a:ext uri="{FF2B5EF4-FFF2-40B4-BE49-F238E27FC236}">
                <a16:creationId xmlns:a16="http://schemas.microsoft.com/office/drawing/2014/main" id="{61103BE7-76E3-493D-BB1E-8B2B98F77C52}"/>
              </a:ext>
            </a:extLst>
          </p:cNvPr>
          <p:cNvSpPr>
            <a:spLocks noGrp="1"/>
          </p:cNvSpPr>
          <p:nvPr>
            <p:ph type="title"/>
          </p:nvPr>
        </p:nvSpPr>
        <p:spPr/>
        <p:txBody>
          <a:bodyPr/>
          <a:lstStyle/>
          <a:p>
            <a:r>
              <a:rPr lang="en-US" dirty="0"/>
              <a:t>Public input	</a:t>
            </a:r>
          </a:p>
        </p:txBody>
      </p:sp>
    </p:spTree>
    <p:extLst>
      <p:ext uri="{BB962C8B-B14F-4D97-AF65-F5344CB8AC3E}">
        <p14:creationId xmlns:p14="http://schemas.microsoft.com/office/powerpoint/2010/main" val="2820664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0999" y="1719070"/>
            <a:ext cx="8407893" cy="4910329"/>
          </a:xfrm>
        </p:spPr>
        <p:txBody>
          <a:bodyPr>
            <a:normAutofit fontScale="77500" lnSpcReduction="20000"/>
          </a:bodyPr>
          <a:lstStyle/>
          <a:p>
            <a:r>
              <a:rPr lang="en-US" sz="2600" dirty="0"/>
              <a:t>FEMA floodplains within the property – four drainageways</a:t>
            </a:r>
          </a:p>
          <a:p>
            <a:endParaRPr lang="en-US" sz="2600" dirty="0">
              <a:solidFill>
                <a:srgbClr val="FF0000"/>
              </a:solidFill>
            </a:endParaRPr>
          </a:p>
          <a:p>
            <a:r>
              <a:rPr lang="en-US" sz="2600" dirty="0"/>
              <a:t>Natural drainageways, including reaches identified in the draft Geick Ranch DBPS* contain floodplains not regulated by FEMA</a:t>
            </a:r>
          </a:p>
          <a:p>
            <a:endParaRPr lang="en-US" sz="2600" dirty="0">
              <a:solidFill>
                <a:srgbClr val="FF0000"/>
              </a:solidFill>
            </a:endParaRPr>
          </a:p>
          <a:p>
            <a:r>
              <a:rPr lang="en-US" sz="2600" dirty="0"/>
              <a:t>Property drains from northwest to southeast</a:t>
            </a:r>
          </a:p>
          <a:p>
            <a:endParaRPr lang="en-US" sz="2600" dirty="0">
              <a:solidFill>
                <a:srgbClr val="FF0000"/>
              </a:solidFill>
            </a:endParaRPr>
          </a:p>
          <a:p>
            <a:r>
              <a:rPr lang="en-US" sz="2600" dirty="0"/>
              <a:t>Geick Ranch and Hook and Line Ranch drainage basins</a:t>
            </a:r>
          </a:p>
          <a:p>
            <a:pPr marL="548640" lvl="2" indent="-228600">
              <a:buClr>
                <a:schemeClr val="accent1"/>
              </a:buClr>
              <a:buFont typeface="Wingdings 2" pitchFamily="18" charset="2"/>
              <a:buChar char=""/>
            </a:pPr>
            <a:r>
              <a:rPr lang="en-US" sz="2000" dirty="0"/>
              <a:t>*Neither has an adopted DBPS</a:t>
            </a:r>
          </a:p>
          <a:p>
            <a:endParaRPr lang="en-US" sz="2600" dirty="0">
              <a:solidFill>
                <a:srgbClr val="FF0000"/>
              </a:solidFill>
            </a:endParaRPr>
          </a:p>
          <a:p>
            <a:r>
              <a:rPr lang="en-US" sz="2600" dirty="0"/>
              <a:t>Proposing to relocate/improve some portions of drainageways and consolidate drainage in open space tracts</a:t>
            </a:r>
          </a:p>
          <a:p>
            <a:pPr marL="45720" indent="0">
              <a:buNone/>
            </a:pPr>
            <a:endParaRPr lang="en-US" sz="2600" dirty="0"/>
          </a:p>
          <a:p>
            <a:r>
              <a:rPr lang="en-US" sz="2600" dirty="0"/>
              <a:t>Full spectrum detention/water quality facilities proposed </a:t>
            </a:r>
          </a:p>
        </p:txBody>
      </p:sp>
      <p:sp>
        <p:nvSpPr>
          <p:cNvPr id="5" name="Title 4"/>
          <p:cNvSpPr>
            <a:spLocks noGrp="1"/>
          </p:cNvSpPr>
          <p:nvPr>
            <p:ph type="title"/>
          </p:nvPr>
        </p:nvSpPr>
        <p:spPr/>
        <p:txBody>
          <a:bodyPr/>
          <a:lstStyle/>
          <a:p>
            <a:r>
              <a:rPr lang="en-US" dirty="0"/>
              <a:t>Drainage and Erosion </a:t>
            </a:r>
            <a:br>
              <a:rPr lang="en-US" dirty="0"/>
            </a:br>
            <a:endParaRPr lang="en-US" dirty="0"/>
          </a:p>
        </p:txBody>
      </p:sp>
    </p:spTree>
    <p:extLst>
      <p:ext uri="{BB962C8B-B14F-4D97-AF65-F5344CB8AC3E}">
        <p14:creationId xmlns:p14="http://schemas.microsoft.com/office/powerpoint/2010/main" val="3865482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Engineering – Aerial Overlay</a:t>
            </a:r>
          </a:p>
        </p:txBody>
      </p:sp>
      <p:pic>
        <p:nvPicPr>
          <p:cNvPr id="2" name="Picture 1">
            <a:extLst>
              <a:ext uri="{FF2B5EF4-FFF2-40B4-BE49-F238E27FC236}">
                <a16:creationId xmlns:a16="http://schemas.microsoft.com/office/drawing/2014/main" id="{A4923D5F-DF3D-4348-BED1-D37856626552}"/>
              </a:ext>
            </a:extLst>
          </p:cNvPr>
          <p:cNvPicPr>
            <a:picLocks noChangeAspect="1"/>
          </p:cNvPicPr>
          <p:nvPr/>
        </p:nvPicPr>
        <p:blipFill>
          <a:blip r:embed="rId2"/>
          <a:stretch>
            <a:fillRect/>
          </a:stretch>
        </p:blipFill>
        <p:spPr>
          <a:xfrm>
            <a:off x="740664" y="1371600"/>
            <a:ext cx="7691856" cy="5385773"/>
          </a:xfrm>
          <a:prstGeom prst="rect">
            <a:avLst/>
          </a:prstGeom>
        </p:spPr>
      </p:pic>
    </p:spTree>
    <p:extLst>
      <p:ext uri="{BB962C8B-B14F-4D97-AF65-F5344CB8AC3E}">
        <p14:creationId xmlns:p14="http://schemas.microsoft.com/office/powerpoint/2010/main" val="842350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B1B7F-92D5-4174-8C1D-71D0147AD634}"/>
              </a:ext>
            </a:extLst>
          </p:cNvPr>
          <p:cNvPicPr>
            <a:picLocks noChangeAspect="1"/>
          </p:cNvPicPr>
          <p:nvPr/>
        </p:nvPicPr>
        <p:blipFill>
          <a:blip r:embed="rId2"/>
          <a:stretch>
            <a:fillRect/>
          </a:stretch>
        </p:blipFill>
        <p:spPr>
          <a:xfrm>
            <a:off x="740753" y="1371600"/>
            <a:ext cx="7661753" cy="5364695"/>
          </a:xfrm>
          <a:prstGeom prst="rect">
            <a:avLst/>
          </a:prstGeom>
        </p:spPr>
      </p:pic>
      <p:sp>
        <p:nvSpPr>
          <p:cNvPr id="3" name="Title 2"/>
          <p:cNvSpPr>
            <a:spLocks noGrp="1"/>
          </p:cNvSpPr>
          <p:nvPr>
            <p:ph type="title"/>
          </p:nvPr>
        </p:nvSpPr>
        <p:spPr/>
        <p:txBody>
          <a:bodyPr/>
          <a:lstStyle/>
          <a:p>
            <a:r>
              <a:rPr lang="en-US" dirty="0"/>
              <a:t>Engineering – Aerial Overlay</a:t>
            </a:r>
          </a:p>
        </p:txBody>
      </p:sp>
      <p:sp>
        <p:nvSpPr>
          <p:cNvPr id="4" name="TextBox 3"/>
          <p:cNvSpPr txBox="1"/>
          <p:nvPr/>
        </p:nvSpPr>
        <p:spPr>
          <a:xfrm>
            <a:off x="5410200" y="4479008"/>
            <a:ext cx="1143000" cy="738664"/>
          </a:xfrm>
          <a:prstGeom prst="rect">
            <a:avLst/>
          </a:prstGeom>
          <a:noFill/>
        </p:spPr>
        <p:txBody>
          <a:bodyPr wrap="square" rtlCol="0">
            <a:spAutoFit/>
          </a:bodyPr>
          <a:lstStyle/>
          <a:p>
            <a:pPr algn="ctr"/>
            <a:r>
              <a:rPr lang="en-US" sz="1400" dirty="0">
                <a:solidFill>
                  <a:srgbClr val="0070C0"/>
                </a:solidFill>
              </a:rPr>
              <a:t>Geick Ranch</a:t>
            </a:r>
          </a:p>
          <a:p>
            <a:pPr algn="ctr"/>
            <a:r>
              <a:rPr lang="en-US" sz="1400" dirty="0">
                <a:solidFill>
                  <a:srgbClr val="0070C0"/>
                </a:solidFill>
              </a:rPr>
              <a:t>Basin</a:t>
            </a:r>
          </a:p>
        </p:txBody>
      </p:sp>
      <p:sp>
        <p:nvSpPr>
          <p:cNvPr id="6" name="TextBox 5"/>
          <p:cNvSpPr txBox="1"/>
          <p:nvPr/>
        </p:nvSpPr>
        <p:spPr>
          <a:xfrm>
            <a:off x="5981700" y="1409159"/>
            <a:ext cx="1295400" cy="523220"/>
          </a:xfrm>
          <a:prstGeom prst="rect">
            <a:avLst/>
          </a:prstGeom>
          <a:noFill/>
        </p:spPr>
        <p:txBody>
          <a:bodyPr wrap="square" rtlCol="0">
            <a:spAutoFit/>
          </a:bodyPr>
          <a:lstStyle>
            <a:defPPr>
              <a:defRPr lang="en-US"/>
            </a:defPPr>
            <a:lvl1pPr algn="ctr">
              <a:defRPr sz="1400">
                <a:solidFill>
                  <a:srgbClr val="0070C0"/>
                </a:solidFill>
              </a:defRPr>
            </a:lvl1pPr>
          </a:lstStyle>
          <a:p>
            <a:r>
              <a:rPr lang="en-US" dirty="0"/>
              <a:t>Hook and Line</a:t>
            </a:r>
          </a:p>
          <a:p>
            <a:r>
              <a:rPr lang="en-US" dirty="0"/>
              <a:t>Ranch Basin</a:t>
            </a:r>
          </a:p>
        </p:txBody>
      </p:sp>
    </p:spTree>
    <p:extLst>
      <p:ext uri="{BB962C8B-B14F-4D97-AF65-F5344CB8AC3E}">
        <p14:creationId xmlns:p14="http://schemas.microsoft.com/office/powerpoint/2010/main" val="473957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76400"/>
            <a:ext cx="8686799" cy="5029200"/>
          </a:xfrm>
        </p:spPr>
        <p:txBody>
          <a:bodyPr>
            <a:noAutofit/>
          </a:bodyPr>
          <a:lstStyle/>
          <a:p>
            <a:r>
              <a:rPr lang="en-US" sz="1500" dirty="0"/>
              <a:t>Access proposed from Eastonville Road, Highway 24 and proposed Rex Road through the site</a:t>
            </a:r>
          </a:p>
          <a:p>
            <a:r>
              <a:rPr lang="en-US" sz="1500" dirty="0"/>
              <a:t>Connections proposed to properties to the north and south, Elbert Road link</a:t>
            </a:r>
          </a:p>
          <a:p>
            <a:endParaRPr lang="en-US" sz="1500" dirty="0"/>
          </a:p>
          <a:p>
            <a:r>
              <a:rPr lang="en-US" sz="1500" dirty="0"/>
              <a:t>Rex Road is a proposed 4-lane minor arterial west of Eastonville to Meridian Rd</a:t>
            </a:r>
          </a:p>
          <a:p>
            <a:r>
              <a:rPr lang="en-US" sz="1500" dirty="0"/>
              <a:t>Proposed alignment is generally consistent with the </a:t>
            </a:r>
            <a:r>
              <a:rPr lang="en-US" sz="1500" u="sng" dirty="0"/>
              <a:t>MTCP</a:t>
            </a:r>
            <a:r>
              <a:rPr lang="en-US" sz="1500" dirty="0"/>
              <a:t>(not on 2040 plan), Highway 24 Access Control Plan, and CDOT PEL Study</a:t>
            </a:r>
          </a:p>
          <a:p>
            <a:pPr lvl="1"/>
            <a:r>
              <a:rPr lang="en-US" sz="1500" dirty="0"/>
              <a:t>CDOT approval required for slight change of intersection location</a:t>
            </a:r>
          </a:p>
          <a:p>
            <a:pPr lvl="1"/>
            <a:r>
              <a:rPr lang="en-US" sz="1500" dirty="0"/>
              <a:t>Design deviations may apply due to site constraints</a:t>
            </a:r>
          </a:p>
          <a:p>
            <a:pPr marL="45720" indent="0">
              <a:buNone/>
            </a:pPr>
            <a:endParaRPr lang="en-US" sz="1500" dirty="0">
              <a:solidFill>
                <a:srgbClr val="FF0000"/>
              </a:solidFill>
            </a:endParaRPr>
          </a:p>
          <a:p>
            <a:r>
              <a:rPr lang="en-US" sz="1500" dirty="0"/>
              <a:t>Master Traffic Impact Analysis provided</a:t>
            </a:r>
          </a:p>
          <a:p>
            <a:pPr lvl="1"/>
            <a:r>
              <a:rPr lang="en-US" sz="1500" dirty="0"/>
              <a:t>Ultimate road network will be adequate to accommodate the development </a:t>
            </a:r>
          </a:p>
          <a:p>
            <a:pPr lvl="1"/>
            <a:r>
              <a:rPr lang="en-US" sz="1500" dirty="0"/>
              <a:t>Offsite improvements necessary depending on completion by others – to be addressed with rezoning and further defined with subdivision applications</a:t>
            </a:r>
          </a:p>
          <a:p>
            <a:pPr lvl="1"/>
            <a:endParaRPr lang="en-US" sz="1500" dirty="0">
              <a:solidFill>
                <a:srgbClr val="FF0000"/>
              </a:solidFill>
            </a:endParaRPr>
          </a:p>
          <a:p>
            <a:r>
              <a:rPr lang="en-US" sz="1500" dirty="0"/>
              <a:t>Subject to the El Paso County Road Impact Fee Program</a:t>
            </a:r>
          </a:p>
          <a:p>
            <a:pPr lvl="1"/>
            <a:r>
              <a:rPr lang="en-US" sz="1500" dirty="0"/>
              <a:t>Construction of qualifying improvements is eligible for reimbursement</a:t>
            </a:r>
          </a:p>
          <a:p>
            <a:pPr lvl="1"/>
            <a:r>
              <a:rPr lang="en-US" sz="1500" dirty="0"/>
              <a:t>Rex Road may be added to qualifying improvements list (supported by Staff)</a:t>
            </a:r>
          </a:p>
        </p:txBody>
      </p:sp>
      <p:sp>
        <p:nvSpPr>
          <p:cNvPr id="3" name="Title 2"/>
          <p:cNvSpPr>
            <a:spLocks noGrp="1"/>
          </p:cNvSpPr>
          <p:nvPr>
            <p:ph type="title"/>
          </p:nvPr>
        </p:nvSpPr>
        <p:spPr/>
        <p:txBody>
          <a:bodyPr/>
          <a:lstStyle/>
          <a:p>
            <a:r>
              <a:rPr lang="en-US" dirty="0"/>
              <a:t>Transportation </a:t>
            </a:r>
            <a:br>
              <a:rPr lang="en-US" dirty="0"/>
            </a:br>
            <a:endParaRPr lang="en-US" dirty="0"/>
          </a:p>
        </p:txBody>
      </p:sp>
    </p:spTree>
    <p:extLst>
      <p:ext uri="{BB962C8B-B14F-4D97-AF65-F5344CB8AC3E}">
        <p14:creationId xmlns:p14="http://schemas.microsoft.com/office/powerpoint/2010/main" val="3394670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Engineering – Aerial Overlay / MTCP</a:t>
            </a:r>
          </a:p>
        </p:txBody>
      </p:sp>
      <p:pic>
        <p:nvPicPr>
          <p:cNvPr id="6" name="Picture 5">
            <a:extLst>
              <a:ext uri="{FF2B5EF4-FFF2-40B4-BE49-F238E27FC236}">
                <a16:creationId xmlns:a16="http://schemas.microsoft.com/office/drawing/2014/main" id="{DD4C5026-9862-4FFB-A2BE-C20201BD4E2A}"/>
              </a:ext>
            </a:extLst>
          </p:cNvPr>
          <p:cNvPicPr>
            <a:picLocks noChangeAspect="1"/>
          </p:cNvPicPr>
          <p:nvPr/>
        </p:nvPicPr>
        <p:blipFill>
          <a:blip r:embed="rId2"/>
          <a:stretch>
            <a:fillRect/>
          </a:stretch>
        </p:blipFill>
        <p:spPr>
          <a:xfrm>
            <a:off x="740664" y="1371599"/>
            <a:ext cx="7691856" cy="5385773"/>
          </a:xfrm>
          <a:prstGeom prst="rect">
            <a:avLst/>
          </a:prstGeom>
        </p:spPr>
      </p:pic>
    </p:spTree>
    <p:extLst>
      <p:ext uri="{BB962C8B-B14F-4D97-AF65-F5344CB8AC3E}">
        <p14:creationId xmlns:p14="http://schemas.microsoft.com/office/powerpoint/2010/main" val="995737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71BFF-D313-435B-9E5B-802423DC2E39}"/>
              </a:ext>
            </a:extLst>
          </p:cNvPr>
          <p:cNvPicPr>
            <a:picLocks noChangeAspect="1"/>
          </p:cNvPicPr>
          <p:nvPr/>
        </p:nvPicPr>
        <p:blipFill>
          <a:blip r:embed="rId2"/>
          <a:stretch>
            <a:fillRect/>
          </a:stretch>
        </p:blipFill>
        <p:spPr>
          <a:xfrm>
            <a:off x="732280" y="1365356"/>
            <a:ext cx="7678699" cy="5376561"/>
          </a:xfrm>
          <a:prstGeom prst="rect">
            <a:avLst/>
          </a:prstGeom>
        </p:spPr>
      </p:pic>
      <p:sp>
        <p:nvSpPr>
          <p:cNvPr id="3" name="Title 2"/>
          <p:cNvSpPr>
            <a:spLocks noGrp="1"/>
          </p:cNvSpPr>
          <p:nvPr>
            <p:ph type="title"/>
          </p:nvPr>
        </p:nvSpPr>
        <p:spPr/>
        <p:txBody>
          <a:bodyPr/>
          <a:lstStyle/>
          <a:p>
            <a:r>
              <a:rPr lang="en-US" dirty="0"/>
              <a:t>Engineering – Aerial Overlay</a:t>
            </a:r>
          </a:p>
        </p:txBody>
      </p:sp>
      <p:sp>
        <p:nvSpPr>
          <p:cNvPr id="14" name="Diamond 13"/>
          <p:cNvSpPr/>
          <p:nvPr/>
        </p:nvSpPr>
        <p:spPr>
          <a:xfrm>
            <a:off x="1676400" y="2895600"/>
            <a:ext cx="228600" cy="228600"/>
          </a:xfrm>
          <a:prstGeom prst="diamond">
            <a:avLst/>
          </a:prstGeom>
          <a:solidFill>
            <a:srgbClr val="00B050">
              <a:alpha val="59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6202645" y="1701573"/>
            <a:ext cx="228600" cy="228600"/>
          </a:xfrm>
          <a:prstGeom prst="diamond">
            <a:avLst/>
          </a:prstGeom>
          <a:solidFill>
            <a:srgbClr val="00B050">
              <a:alpha val="59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p:cNvSpPr/>
          <p:nvPr/>
        </p:nvSpPr>
        <p:spPr>
          <a:xfrm>
            <a:off x="4222912" y="1725930"/>
            <a:ext cx="228600" cy="228600"/>
          </a:xfrm>
          <a:prstGeom prst="diamond">
            <a:avLst/>
          </a:prstGeom>
          <a:solidFill>
            <a:srgbClr val="FFC000">
              <a:alpha val="59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p:cNvSpPr/>
          <p:nvPr/>
        </p:nvSpPr>
        <p:spPr>
          <a:xfrm>
            <a:off x="2350770" y="1611630"/>
            <a:ext cx="228600" cy="228600"/>
          </a:xfrm>
          <a:prstGeom prst="diamond">
            <a:avLst/>
          </a:prstGeom>
          <a:solidFill>
            <a:srgbClr val="FFFF00">
              <a:alpha val="8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EEE87D94-8C50-42AD-93F4-91317F177FCB}"/>
              </a:ext>
            </a:extLst>
          </p:cNvPr>
          <p:cNvSpPr/>
          <p:nvPr/>
        </p:nvSpPr>
        <p:spPr>
          <a:xfrm>
            <a:off x="5421630" y="4065066"/>
            <a:ext cx="228600" cy="228600"/>
          </a:xfrm>
          <a:prstGeom prst="diamond">
            <a:avLst/>
          </a:prstGeom>
          <a:solidFill>
            <a:srgbClr val="FFFF00">
              <a:alpha val="8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055A3562-1FCE-462E-97E0-7EAAB5CC6D87}"/>
              </a:ext>
            </a:extLst>
          </p:cNvPr>
          <p:cNvSpPr/>
          <p:nvPr/>
        </p:nvSpPr>
        <p:spPr>
          <a:xfrm>
            <a:off x="2249424" y="4069080"/>
            <a:ext cx="228600" cy="228600"/>
          </a:xfrm>
          <a:prstGeom prst="diamond">
            <a:avLst/>
          </a:prstGeom>
          <a:solidFill>
            <a:srgbClr val="FFC000">
              <a:alpha val="59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39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Request</a:t>
            </a:r>
          </a:p>
        </p:txBody>
      </p:sp>
      <p:sp>
        <p:nvSpPr>
          <p:cNvPr id="2" name="Content Placeholder 1"/>
          <p:cNvSpPr>
            <a:spLocks noGrp="1"/>
          </p:cNvSpPr>
          <p:nvPr>
            <p:ph idx="1"/>
          </p:nvPr>
        </p:nvSpPr>
        <p:spPr>
          <a:xfrm>
            <a:off x="380999" y="1719070"/>
            <a:ext cx="8407893" cy="4757929"/>
          </a:xfrm>
        </p:spPr>
        <p:txBody>
          <a:bodyPr>
            <a:normAutofit fontScale="92500" lnSpcReduction="10000"/>
          </a:bodyPr>
          <a:lstStyle/>
          <a:p>
            <a:r>
              <a:rPr lang="en-US" dirty="0"/>
              <a:t>A request by 4 Site Investments, LLC, for approval of a 768.2 acre sketch plan which includes the following: 453 acres of urban density single-family residential development ranging from 4-12 dwelling units per acre; 134 acres of  rural residential (low density) single-family residential development ranging from 1-2 dwelling units per acre; 127.1 acres of parkland, buffer, and open space; 16.4 acres of commercial; 17 acres of institutional (education and religious institution) land uses; and 20.6 acres of public right-of-way.</a:t>
            </a:r>
          </a:p>
          <a:p>
            <a:endParaRPr lang="en-US" dirty="0"/>
          </a:p>
          <a:p>
            <a:r>
              <a:rPr lang="en-US" dirty="0"/>
              <a:t>The applicant anticipates including the development into the anticipated Grandview Reserve Metropolitan District upon approval of the proposed sketch plan and creation of The Grandview Reserve Special District. </a:t>
            </a:r>
          </a:p>
          <a:p>
            <a:endParaRPr lang="en-US" dirty="0"/>
          </a:p>
          <a:p>
            <a:r>
              <a:rPr lang="en-US" dirty="0"/>
              <a:t>A finding of water sufficiency is not requested nor required at the time of a sketch plan approval. </a:t>
            </a:r>
          </a:p>
          <a:p>
            <a:endParaRPr lang="en-US" dirty="0"/>
          </a:p>
        </p:txBody>
      </p:sp>
    </p:spTree>
    <p:extLst>
      <p:ext uri="{BB962C8B-B14F-4D97-AF65-F5344CB8AC3E}">
        <p14:creationId xmlns:p14="http://schemas.microsoft.com/office/powerpoint/2010/main" val="2822213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45FE2-D3CA-4357-BB83-993288CF31BF}"/>
              </a:ext>
            </a:extLst>
          </p:cNvPr>
          <p:cNvSpPr>
            <a:spLocks noGrp="1"/>
          </p:cNvSpPr>
          <p:nvPr>
            <p:ph idx="1"/>
          </p:nvPr>
        </p:nvSpPr>
        <p:spPr>
          <a:xfrm>
            <a:off x="1143000" y="1371600"/>
            <a:ext cx="7645892" cy="5257799"/>
          </a:xfrm>
          <a:solidFill>
            <a:schemeClr val="bg2"/>
          </a:solidFill>
        </p:spPr>
        <p:txBody>
          <a:bodyPr>
            <a:normAutofit/>
          </a:bodyPr>
          <a:lstStyle/>
          <a:p>
            <a:r>
              <a:rPr lang="en-US" dirty="0"/>
              <a:t>Review criteria</a:t>
            </a:r>
          </a:p>
          <a:p>
            <a:r>
              <a:rPr lang="en-US" dirty="0"/>
              <a:t>Applicant presentation</a:t>
            </a:r>
          </a:p>
          <a:p>
            <a:r>
              <a:rPr lang="en-US" dirty="0"/>
              <a:t>Staff presentation</a:t>
            </a:r>
          </a:p>
          <a:p>
            <a:r>
              <a:rPr lang="en-US" dirty="0"/>
              <a:t>Break to call in members of public</a:t>
            </a:r>
          </a:p>
          <a:p>
            <a:r>
              <a:rPr lang="en-US" dirty="0"/>
              <a:t>Public testimony (allow time between each person to call in the next person)</a:t>
            </a:r>
          </a:p>
          <a:p>
            <a:r>
              <a:rPr lang="en-US" dirty="0"/>
              <a:t>Break to ensure all members of the public have had an opportunity to speak. </a:t>
            </a:r>
          </a:p>
          <a:p>
            <a:r>
              <a:rPr lang="en-US" dirty="0"/>
              <a:t>Applicant rebuttal</a:t>
            </a:r>
          </a:p>
          <a:p>
            <a:r>
              <a:rPr lang="en-US" dirty="0"/>
              <a:t>Discussion and decision </a:t>
            </a:r>
          </a:p>
          <a:p>
            <a:endParaRPr lang="en-US" dirty="0"/>
          </a:p>
          <a:p>
            <a:r>
              <a:rPr lang="en-US" b="1" dirty="0">
                <a:solidFill>
                  <a:schemeClr val="tx1"/>
                </a:solidFill>
              </a:rPr>
              <a:t>If you are watching remote and have not provided a name and a reliable phone number already, please email that information to Tracey Garcia at </a:t>
            </a:r>
            <a:r>
              <a:rPr lang="en-US" b="1" u="sng" dirty="0">
                <a:solidFill>
                  <a:schemeClr val="tx1"/>
                </a:solidFill>
              </a:rPr>
              <a:t>traceygarcia@elpasoco.com</a:t>
            </a:r>
            <a:r>
              <a:rPr lang="en-US" b="1" dirty="0">
                <a:solidFill>
                  <a:schemeClr val="tx1"/>
                </a:solidFill>
              </a:rPr>
              <a:t> at this time.</a:t>
            </a:r>
          </a:p>
          <a:p>
            <a:endParaRPr lang="en-US" dirty="0"/>
          </a:p>
        </p:txBody>
      </p:sp>
      <p:sp>
        <p:nvSpPr>
          <p:cNvPr id="3" name="Title 2">
            <a:extLst>
              <a:ext uri="{FF2B5EF4-FFF2-40B4-BE49-F238E27FC236}">
                <a16:creationId xmlns:a16="http://schemas.microsoft.com/office/drawing/2014/main" id="{3BC32449-E110-4DA1-AF28-AB13B192673E}"/>
              </a:ext>
            </a:extLst>
          </p:cNvPr>
          <p:cNvSpPr>
            <a:spLocks noGrp="1"/>
          </p:cNvSpPr>
          <p:nvPr>
            <p:ph type="title"/>
          </p:nvPr>
        </p:nvSpPr>
        <p:spPr/>
        <p:txBody>
          <a:bodyPr/>
          <a:lstStyle/>
          <a:p>
            <a:r>
              <a:rPr lang="en-US" dirty="0"/>
              <a:t>Overview of Process</a:t>
            </a:r>
          </a:p>
        </p:txBody>
      </p:sp>
      <p:sp>
        <p:nvSpPr>
          <p:cNvPr id="4" name="Arrow: Down 3">
            <a:extLst>
              <a:ext uri="{FF2B5EF4-FFF2-40B4-BE49-F238E27FC236}">
                <a16:creationId xmlns:a16="http://schemas.microsoft.com/office/drawing/2014/main" id="{822EE79B-B746-40EA-9392-C33B981C153C}"/>
              </a:ext>
            </a:extLst>
          </p:cNvPr>
          <p:cNvSpPr/>
          <p:nvPr/>
        </p:nvSpPr>
        <p:spPr>
          <a:xfrm rot="16200000">
            <a:off x="152398" y="25908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2872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18853F-978A-4C64-BA59-9F1B5EC97EBB}"/>
              </a:ext>
            </a:extLst>
          </p:cNvPr>
          <p:cNvSpPr>
            <a:spLocks noGrp="1"/>
          </p:cNvSpPr>
          <p:nvPr>
            <p:ph type="title"/>
          </p:nvPr>
        </p:nvSpPr>
        <p:spPr/>
        <p:txBody>
          <a:bodyPr/>
          <a:lstStyle/>
          <a:p>
            <a:r>
              <a:rPr lang="en-US" dirty="0"/>
              <a:t>Aerial With Sketch Plan</a:t>
            </a:r>
          </a:p>
        </p:txBody>
      </p:sp>
      <p:pic>
        <p:nvPicPr>
          <p:cNvPr id="6" name="Picture 5">
            <a:extLst>
              <a:ext uri="{FF2B5EF4-FFF2-40B4-BE49-F238E27FC236}">
                <a16:creationId xmlns:a16="http://schemas.microsoft.com/office/drawing/2014/main" id="{D44840B0-F3E4-4EA0-AA38-A486652FB08D}"/>
              </a:ext>
            </a:extLst>
          </p:cNvPr>
          <p:cNvPicPr>
            <a:picLocks noChangeAspect="1"/>
          </p:cNvPicPr>
          <p:nvPr/>
        </p:nvPicPr>
        <p:blipFill>
          <a:blip r:embed="rId2"/>
          <a:stretch>
            <a:fillRect/>
          </a:stretch>
        </p:blipFill>
        <p:spPr>
          <a:xfrm>
            <a:off x="740664" y="1371600"/>
            <a:ext cx="7691856" cy="5385773"/>
          </a:xfrm>
          <a:prstGeom prst="rect">
            <a:avLst/>
          </a:prstGeom>
        </p:spPr>
      </p:pic>
    </p:spTree>
    <p:extLst>
      <p:ext uri="{BB962C8B-B14F-4D97-AF65-F5344CB8AC3E}">
        <p14:creationId xmlns:p14="http://schemas.microsoft.com/office/powerpoint/2010/main" val="3460434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CC806-A676-4F86-8458-A43E5CCA3135}"/>
              </a:ext>
            </a:extLst>
          </p:cNvPr>
          <p:cNvSpPr>
            <a:spLocks noGrp="1"/>
          </p:cNvSpPr>
          <p:nvPr>
            <p:ph type="title"/>
          </p:nvPr>
        </p:nvSpPr>
        <p:spPr/>
        <p:txBody>
          <a:bodyPr/>
          <a:lstStyle/>
          <a:p>
            <a:r>
              <a:rPr lang="en-US" dirty="0"/>
              <a:t>MTCP with Drainage Basins</a:t>
            </a:r>
          </a:p>
        </p:txBody>
      </p:sp>
      <p:pic>
        <p:nvPicPr>
          <p:cNvPr id="4" name="Picture 3">
            <a:extLst>
              <a:ext uri="{FF2B5EF4-FFF2-40B4-BE49-F238E27FC236}">
                <a16:creationId xmlns:a16="http://schemas.microsoft.com/office/drawing/2014/main" id="{3F9A98CF-674F-4255-BE9A-D6B3CC6B8E99}"/>
              </a:ext>
            </a:extLst>
          </p:cNvPr>
          <p:cNvPicPr>
            <a:picLocks noChangeAspect="1"/>
          </p:cNvPicPr>
          <p:nvPr/>
        </p:nvPicPr>
        <p:blipFill>
          <a:blip r:embed="rId2"/>
          <a:stretch>
            <a:fillRect/>
          </a:stretch>
        </p:blipFill>
        <p:spPr>
          <a:xfrm>
            <a:off x="740664" y="1371600"/>
            <a:ext cx="7691856" cy="5385773"/>
          </a:xfrm>
          <a:prstGeom prst="rect">
            <a:avLst/>
          </a:prstGeom>
        </p:spPr>
      </p:pic>
    </p:spTree>
    <p:extLst>
      <p:ext uri="{BB962C8B-B14F-4D97-AF65-F5344CB8AC3E}">
        <p14:creationId xmlns:p14="http://schemas.microsoft.com/office/powerpoint/2010/main" val="4155036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Aerial / 2060 MTCP</a:t>
            </a:r>
          </a:p>
        </p:txBody>
      </p:sp>
      <p:pic>
        <p:nvPicPr>
          <p:cNvPr id="2" name="Picture 1">
            <a:extLst>
              <a:ext uri="{FF2B5EF4-FFF2-40B4-BE49-F238E27FC236}">
                <a16:creationId xmlns:a16="http://schemas.microsoft.com/office/drawing/2014/main" id="{2D5F6F70-9456-487E-8B37-FCBAD6B7E028}"/>
              </a:ext>
            </a:extLst>
          </p:cNvPr>
          <p:cNvPicPr>
            <a:picLocks noChangeAspect="1"/>
          </p:cNvPicPr>
          <p:nvPr/>
        </p:nvPicPr>
        <p:blipFill>
          <a:blip r:embed="rId2"/>
          <a:stretch>
            <a:fillRect/>
          </a:stretch>
        </p:blipFill>
        <p:spPr>
          <a:xfrm>
            <a:off x="740664" y="1371598"/>
            <a:ext cx="7691856" cy="5385773"/>
          </a:xfrm>
          <a:prstGeom prst="rect">
            <a:avLst/>
          </a:prstGeom>
        </p:spPr>
      </p:pic>
    </p:spTree>
    <p:extLst>
      <p:ext uri="{BB962C8B-B14F-4D97-AF65-F5344CB8AC3E}">
        <p14:creationId xmlns:p14="http://schemas.microsoft.com/office/powerpoint/2010/main" val="4157845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solidFill>
                  <a:schemeClr val="tx1"/>
                </a:solidFill>
              </a:rPr>
              <a:t>The Planning and Community Development Department notified 15 adjoining property owners on August 27, 2020, for the Planning Commission and Board of County Commissioners meetings.  </a:t>
            </a:r>
          </a:p>
          <a:p>
            <a:endParaRPr lang="en-US" dirty="0">
              <a:solidFill>
                <a:schemeClr val="tx1"/>
              </a:solidFill>
            </a:endParaRPr>
          </a:p>
          <a:p>
            <a:r>
              <a:rPr lang="en-US" dirty="0">
                <a:solidFill>
                  <a:schemeClr val="tx1"/>
                </a:solidFill>
              </a:rPr>
              <a:t>Comments and Concerns</a:t>
            </a:r>
          </a:p>
          <a:p>
            <a:pPr lvl="1"/>
            <a:r>
              <a:rPr lang="en-US" dirty="0">
                <a:solidFill>
                  <a:schemeClr val="tx1"/>
                </a:solidFill>
              </a:rPr>
              <a:t>School Site</a:t>
            </a:r>
          </a:p>
          <a:p>
            <a:pPr lvl="1"/>
            <a:r>
              <a:rPr lang="en-US" dirty="0">
                <a:solidFill>
                  <a:schemeClr val="tx1"/>
                </a:solidFill>
              </a:rPr>
              <a:t>Drainage (East Fork)</a:t>
            </a:r>
          </a:p>
          <a:p>
            <a:pPr lvl="1"/>
            <a:endParaRPr lang="en-US" dirty="0">
              <a:solidFill>
                <a:schemeClr val="tx1"/>
              </a:solidFill>
            </a:endParaRPr>
          </a:p>
          <a:p>
            <a:endParaRPr lang="en-US" dirty="0"/>
          </a:p>
        </p:txBody>
      </p:sp>
      <p:sp>
        <p:nvSpPr>
          <p:cNvPr id="3" name="Title 2"/>
          <p:cNvSpPr>
            <a:spLocks noGrp="1"/>
          </p:cNvSpPr>
          <p:nvPr>
            <p:ph type="title"/>
          </p:nvPr>
        </p:nvSpPr>
        <p:spPr/>
        <p:txBody>
          <a:bodyPr/>
          <a:lstStyle/>
          <a:p>
            <a:r>
              <a:rPr lang="en-US" dirty="0"/>
              <a:t>Notice/ Concerns</a:t>
            </a:r>
          </a:p>
        </p:txBody>
      </p:sp>
    </p:spTree>
    <p:extLst>
      <p:ext uri="{BB962C8B-B14F-4D97-AF65-F5344CB8AC3E}">
        <p14:creationId xmlns:p14="http://schemas.microsoft.com/office/powerpoint/2010/main" val="409844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45FE2-D3CA-4357-BB83-993288CF31BF}"/>
              </a:ext>
            </a:extLst>
          </p:cNvPr>
          <p:cNvSpPr>
            <a:spLocks noGrp="1"/>
          </p:cNvSpPr>
          <p:nvPr>
            <p:ph idx="1"/>
          </p:nvPr>
        </p:nvSpPr>
        <p:spPr>
          <a:xfrm>
            <a:off x="990600" y="1524001"/>
            <a:ext cx="7645893" cy="5333999"/>
          </a:xfrm>
        </p:spPr>
        <p:txBody>
          <a:bodyPr>
            <a:normAutofit/>
          </a:bodyPr>
          <a:lstStyle/>
          <a:p>
            <a:r>
              <a:rPr lang="en-US" dirty="0"/>
              <a:t>Review criteria</a:t>
            </a:r>
          </a:p>
          <a:p>
            <a:r>
              <a:rPr lang="en-US" dirty="0"/>
              <a:t>Applicant presentation</a:t>
            </a:r>
          </a:p>
          <a:p>
            <a:r>
              <a:rPr lang="en-US" dirty="0"/>
              <a:t>Staff presentation</a:t>
            </a:r>
          </a:p>
          <a:p>
            <a:r>
              <a:rPr lang="en-US" dirty="0"/>
              <a:t>Break to call in members of public</a:t>
            </a:r>
          </a:p>
          <a:p>
            <a:r>
              <a:rPr lang="en-US" dirty="0"/>
              <a:t>Public testimony (allow time between each person to call in the next person)</a:t>
            </a:r>
          </a:p>
          <a:p>
            <a:r>
              <a:rPr lang="en-US" dirty="0"/>
              <a:t>Break to ensure all members of the public have had an opportunity to speak </a:t>
            </a:r>
          </a:p>
          <a:p>
            <a:r>
              <a:rPr lang="en-US" dirty="0"/>
              <a:t>Applicant rebuttal</a:t>
            </a:r>
          </a:p>
          <a:p>
            <a:r>
              <a:rPr lang="en-US" dirty="0"/>
              <a:t>Discussion and decision </a:t>
            </a:r>
          </a:p>
          <a:p>
            <a:endParaRPr lang="en-US" dirty="0"/>
          </a:p>
          <a:p>
            <a:r>
              <a:rPr lang="en-US" b="1" dirty="0">
                <a:solidFill>
                  <a:schemeClr val="tx1"/>
                </a:solidFill>
              </a:rPr>
              <a:t>If you are watching remotely and have not provided a name and a reliable phone number already, please email that information to Tracey Garcia at </a:t>
            </a:r>
            <a:r>
              <a:rPr lang="en-US" b="1" u="sng" dirty="0">
                <a:solidFill>
                  <a:schemeClr val="tx1"/>
                </a:solidFill>
              </a:rPr>
              <a:t>traceygarcia@elpasoco.com</a:t>
            </a:r>
            <a:r>
              <a:rPr lang="en-US" b="1" dirty="0">
                <a:solidFill>
                  <a:schemeClr val="tx1"/>
                </a:solidFill>
              </a:rPr>
              <a:t> at this time.</a:t>
            </a:r>
          </a:p>
          <a:p>
            <a:endParaRPr lang="en-US" dirty="0"/>
          </a:p>
        </p:txBody>
      </p:sp>
      <p:sp>
        <p:nvSpPr>
          <p:cNvPr id="3" name="Title 2">
            <a:extLst>
              <a:ext uri="{FF2B5EF4-FFF2-40B4-BE49-F238E27FC236}">
                <a16:creationId xmlns:a16="http://schemas.microsoft.com/office/drawing/2014/main" id="{3BC32449-E110-4DA1-AF28-AB13B192673E}"/>
              </a:ext>
            </a:extLst>
          </p:cNvPr>
          <p:cNvSpPr>
            <a:spLocks noGrp="1"/>
          </p:cNvSpPr>
          <p:nvPr>
            <p:ph type="title"/>
          </p:nvPr>
        </p:nvSpPr>
        <p:spPr>
          <a:xfrm>
            <a:off x="1524000" y="0"/>
            <a:ext cx="6571343" cy="1049235"/>
          </a:xfrm>
        </p:spPr>
        <p:txBody>
          <a:bodyPr/>
          <a:lstStyle/>
          <a:p>
            <a:r>
              <a:rPr lang="en-US" dirty="0"/>
              <a:t>Overview of Process</a:t>
            </a:r>
          </a:p>
        </p:txBody>
      </p:sp>
      <p:sp>
        <p:nvSpPr>
          <p:cNvPr id="4" name="Arrow: Down 3">
            <a:extLst>
              <a:ext uri="{FF2B5EF4-FFF2-40B4-BE49-F238E27FC236}">
                <a16:creationId xmlns:a16="http://schemas.microsoft.com/office/drawing/2014/main" id="{52E55B53-79D3-4C94-B444-D63A3B742D8C}"/>
              </a:ext>
            </a:extLst>
          </p:cNvPr>
          <p:cNvSpPr/>
          <p:nvPr/>
        </p:nvSpPr>
        <p:spPr>
          <a:xfrm rot="16200000">
            <a:off x="609600" y="14478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3281727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685800"/>
          </a:xfrm>
        </p:spPr>
        <p:txBody>
          <a:bodyPr>
            <a:noAutofit/>
          </a:bodyPr>
          <a:lstStyle/>
          <a:p>
            <a:r>
              <a:rPr lang="en-US" dirty="0">
                <a:latin typeface="Arial" panose="020B0604020202020204" pitchFamily="34" charset="0"/>
                <a:cs typeface="Arial" panose="020B0604020202020204" pitchFamily="34" charset="0"/>
              </a:rPr>
              <a:t>Criteria for Approval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Sketch plan (LDC 7.2.1.d.1)</a:t>
            </a:r>
          </a:p>
        </p:txBody>
      </p:sp>
      <p:sp>
        <p:nvSpPr>
          <p:cNvPr id="3" name="Content Placeholder 2"/>
          <p:cNvSpPr>
            <a:spLocks noGrp="1"/>
          </p:cNvSpPr>
          <p:nvPr>
            <p:ph idx="1"/>
          </p:nvPr>
        </p:nvSpPr>
        <p:spPr>
          <a:xfrm>
            <a:off x="457200" y="1447800"/>
            <a:ext cx="8229600" cy="4876800"/>
          </a:xfrm>
        </p:spPr>
        <p:txBody>
          <a:bodyPr>
            <a:noAutofit/>
          </a:bodyPr>
          <a:lstStyle/>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In approving a sketch plan, the BOCC shall find that:</a:t>
            </a:r>
          </a:p>
          <a:p>
            <a:pPr lvl="1">
              <a:spcAft>
                <a:spcPts val="600"/>
              </a:spcAft>
            </a:pPr>
            <a:r>
              <a:rPr lang="en-US" dirty="0">
                <a:latin typeface="Arial" panose="020B0604020202020204" pitchFamily="34" charset="0"/>
                <a:cs typeface="Arial" panose="020B0604020202020204" pitchFamily="34" charset="0"/>
              </a:rPr>
              <a:t>The proposed subdivision is in general conformance with the goals, objectives, and policies of the Master Plan;</a:t>
            </a:r>
          </a:p>
          <a:p>
            <a:pPr lvl="1">
              <a:spcAft>
                <a:spcPts val="600"/>
              </a:spcAft>
            </a:pPr>
            <a:r>
              <a:rPr lang="en-US" dirty="0">
                <a:latin typeface="Arial" panose="020B0604020202020204" pitchFamily="34" charset="0"/>
                <a:cs typeface="Arial" panose="020B0604020202020204" pitchFamily="34" charset="0"/>
              </a:rPr>
              <a:t>The proposed subdivision is in conformance with the requirements of this Code;</a:t>
            </a:r>
          </a:p>
          <a:p>
            <a:pPr lvl="1">
              <a:spcAft>
                <a:spcPts val="600"/>
              </a:spcAft>
            </a:pPr>
            <a:r>
              <a:rPr lang="en-US" dirty="0">
                <a:latin typeface="Arial" panose="020B0604020202020204" pitchFamily="34" charset="0"/>
                <a:cs typeface="Arial" panose="020B0604020202020204" pitchFamily="34" charset="0"/>
              </a:rPr>
              <a:t>The proposed subdivision is compatible with existing and proposed land uses within and adjacent to the Sketch Plan area;</a:t>
            </a:r>
          </a:p>
          <a:p>
            <a:pPr lvl="1">
              <a:spcAft>
                <a:spcPts val="600"/>
              </a:spcAft>
            </a:pPr>
            <a:r>
              <a:rPr lang="en-US" dirty="0">
                <a:latin typeface="Arial" panose="020B0604020202020204" pitchFamily="34" charset="0"/>
                <a:cs typeface="Arial" panose="020B0604020202020204" pitchFamily="34" charset="0"/>
              </a:rPr>
              <a:t>The water supply report provides sufficient information to identify probable compliance with the water supply standards, and identifies any need for additional water supplies;</a:t>
            </a:r>
          </a:p>
          <a:p>
            <a:pPr lvl="1">
              <a:spcAft>
                <a:spcPts val="600"/>
              </a:spcAft>
            </a:pPr>
            <a:r>
              <a:rPr lang="en-US" dirty="0">
                <a:latin typeface="Arial" panose="020B0604020202020204" pitchFamily="34" charset="0"/>
                <a:cs typeface="Arial" panose="020B0604020202020204" pitchFamily="34" charset="0"/>
              </a:rPr>
              <a:t>Services are or will be available to meet the needs of the subdivision including roads, police and fire protection, schools, recreation facilities, and utility service facilities;</a:t>
            </a:r>
          </a:p>
        </p:txBody>
      </p:sp>
    </p:spTree>
    <p:extLst>
      <p:ext uri="{BB962C8B-B14F-4D97-AF65-F5344CB8AC3E}">
        <p14:creationId xmlns:p14="http://schemas.microsoft.com/office/powerpoint/2010/main" val="2009010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Criteria for Approval</a:t>
            </a:r>
            <a:endParaRPr lang="en-US" sz="4000" dirty="0"/>
          </a:p>
        </p:txBody>
      </p:sp>
      <p:sp>
        <p:nvSpPr>
          <p:cNvPr id="3" name="Content Placeholder 2"/>
          <p:cNvSpPr>
            <a:spLocks noGrp="1"/>
          </p:cNvSpPr>
          <p:nvPr>
            <p:ph idx="1"/>
          </p:nvPr>
        </p:nvSpPr>
        <p:spPr>
          <a:xfrm>
            <a:off x="228600" y="1371600"/>
            <a:ext cx="8153400" cy="5334000"/>
          </a:xfrm>
        </p:spPr>
        <p:txBody>
          <a:bodyPr>
            <a:normAutofit/>
          </a:bodyPr>
          <a:lstStyle/>
          <a:p>
            <a:pPr lvl="1">
              <a:spcAft>
                <a:spcPts val="600"/>
              </a:spcAft>
            </a:pPr>
            <a:endParaRPr lang="en-US" dirty="0">
              <a:latin typeface="Arial" panose="020B0604020202020204" pitchFamily="34" charset="0"/>
              <a:cs typeface="Arial" panose="020B0604020202020204" pitchFamily="34" charset="0"/>
            </a:endParaRPr>
          </a:p>
          <a:p>
            <a:pPr lvl="1">
              <a:spcAft>
                <a:spcPts val="600"/>
              </a:spcAft>
            </a:pPr>
            <a:r>
              <a:rPr lang="en-US" dirty="0">
                <a:latin typeface="Arial" panose="020B0604020202020204" pitchFamily="34" charset="0"/>
                <a:cs typeface="Arial" panose="020B0604020202020204" pitchFamily="34" charset="0"/>
              </a:rPr>
              <a:t>The soil is suitable for the subdivision;</a:t>
            </a:r>
          </a:p>
          <a:p>
            <a:pPr lvl="1">
              <a:spcAft>
                <a:spcPts val="600"/>
              </a:spcAft>
            </a:pPr>
            <a:r>
              <a:rPr lang="en-US" dirty="0">
                <a:latin typeface="Arial" panose="020B0604020202020204" pitchFamily="34" charset="0"/>
                <a:cs typeface="Arial" panose="020B0604020202020204" pitchFamily="34" charset="0"/>
              </a:rPr>
              <a:t>The geologic hazards do not prohibit the subdivision, or can be mitigated;</a:t>
            </a:r>
          </a:p>
          <a:p>
            <a:pPr lvl="1">
              <a:spcAft>
                <a:spcPts val="600"/>
              </a:spcAft>
            </a:pPr>
            <a:r>
              <a:rPr lang="en-US" dirty="0">
                <a:latin typeface="Arial" panose="020B0604020202020204" pitchFamily="34" charset="0"/>
                <a:cs typeface="Arial" panose="020B0604020202020204" pitchFamily="34" charset="0"/>
              </a:rPr>
              <a:t>The subdivision will not interfere with the extraction of any known commercial mineral deposit [C.R.S. § §34-1-302(1), et seq.];</a:t>
            </a:r>
          </a:p>
          <a:p>
            <a:pPr lvl="1">
              <a:spcAft>
                <a:spcPts val="600"/>
              </a:spcAft>
            </a:pPr>
            <a:r>
              <a:rPr lang="en-US" dirty="0">
                <a:latin typeface="Arial" panose="020B0604020202020204" pitchFamily="34" charset="0"/>
                <a:cs typeface="Arial" panose="020B0604020202020204" pitchFamily="34" charset="0"/>
              </a:rPr>
              <a:t>The design of the subdivision protects the natural resources or unique landforms;</a:t>
            </a:r>
          </a:p>
          <a:p>
            <a:pPr lvl="1">
              <a:spcAft>
                <a:spcPts val="600"/>
              </a:spcAft>
            </a:pPr>
            <a:r>
              <a:rPr lang="en-US" dirty="0">
                <a:latin typeface="Arial" panose="020B0604020202020204" pitchFamily="34" charset="0"/>
                <a:cs typeface="Arial" panose="020B0604020202020204" pitchFamily="34" charset="0"/>
              </a:rPr>
              <a:t>The proposed methods for fire protection are adequate to serve the subdivision; and</a:t>
            </a:r>
          </a:p>
          <a:p>
            <a:pPr lvl="1">
              <a:spcAft>
                <a:spcPts val="600"/>
              </a:spcAft>
            </a:pPr>
            <a:r>
              <a:rPr lang="en-US" dirty="0">
                <a:latin typeface="Arial" panose="020B0604020202020204" pitchFamily="34" charset="0"/>
                <a:cs typeface="Arial" panose="020B0604020202020204" pitchFamily="34" charset="0"/>
              </a:rPr>
              <a:t>The subdivision is appropriate, and the design is based on mitigating the constraints of the topography, soil types, geologic hazards, aggregate resources, environmental resources, floodplain, airplane flight overlays, or other constraints.</a:t>
            </a:r>
          </a:p>
        </p:txBody>
      </p:sp>
    </p:spTree>
    <p:extLst>
      <p:ext uri="{BB962C8B-B14F-4D97-AF65-F5344CB8AC3E}">
        <p14:creationId xmlns:p14="http://schemas.microsoft.com/office/powerpoint/2010/main" val="252118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Applicant</a:t>
            </a:r>
          </a:p>
        </p:txBody>
      </p:sp>
      <p:sp>
        <p:nvSpPr>
          <p:cNvPr id="5" name="Rectangle 4"/>
          <p:cNvSpPr/>
          <p:nvPr/>
        </p:nvSpPr>
        <p:spPr>
          <a:xfrm>
            <a:off x="609600" y="2767281"/>
            <a:ext cx="8001000" cy="2985433"/>
          </a:xfrm>
          <a:prstGeom prst="rect">
            <a:avLst/>
          </a:prstGeom>
        </p:spPr>
        <p:txBody>
          <a:bodyPr wrap="square">
            <a:spAutoFit/>
          </a:bodyPr>
          <a:lstStyle/>
          <a:p>
            <a:pPr marL="274320" lvl="0" indent="-228600">
              <a:spcBef>
                <a:spcPct val="20000"/>
              </a:spcBef>
              <a:buClr>
                <a:srgbClr val="0F6FC6"/>
              </a:buClr>
              <a:buFont typeface="Wingdings 2" pitchFamily="18" charset="2"/>
              <a:buChar char=""/>
            </a:pPr>
            <a:r>
              <a:rPr lang="en-US" sz="2000" spc="150" dirty="0">
                <a:solidFill>
                  <a:schemeClr val="tx2"/>
                </a:solidFill>
              </a:rPr>
              <a:t>Owner: </a:t>
            </a:r>
          </a:p>
          <a:p>
            <a:pPr marL="731520" lvl="1" indent="-228600">
              <a:spcBef>
                <a:spcPct val="20000"/>
              </a:spcBef>
              <a:buClr>
                <a:srgbClr val="0F6FC6"/>
              </a:buClr>
              <a:buFont typeface="Wingdings 2" pitchFamily="18" charset="2"/>
              <a:buChar char=""/>
            </a:pPr>
            <a:r>
              <a:rPr lang="en-US" sz="2000" dirty="0">
                <a:solidFill>
                  <a:schemeClr val="tx2"/>
                </a:solidFill>
              </a:rPr>
              <a:t>4-Site, LLC</a:t>
            </a:r>
          </a:p>
          <a:p>
            <a:pPr marL="502920" lvl="1">
              <a:spcBef>
                <a:spcPct val="20000"/>
              </a:spcBef>
              <a:buClr>
                <a:srgbClr val="0F6FC6"/>
              </a:buClr>
            </a:pPr>
            <a:endParaRPr lang="en-US" sz="2000" spc="150" dirty="0">
              <a:solidFill>
                <a:schemeClr val="tx2"/>
              </a:solidFill>
            </a:endParaRPr>
          </a:p>
          <a:p>
            <a:pPr marL="274320" lvl="0" indent="-228600">
              <a:spcBef>
                <a:spcPct val="20000"/>
              </a:spcBef>
              <a:buClr>
                <a:srgbClr val="0F6FC6"/>
              </a:buClr>
              <a:buFont typeface="Wingdings 2" pitchFamily="18" charset="2"/>
              <a:buChar char=""/>
            </a:pPr>
            <a:r>
              <a:rPr lang="en-US" sz="2000" spc="150" dirty="0">
                <a:solidFill>
                  <a:schemeClr val="tx2"/>
                </a:solidFill>
              </a:rPr>
              <a:t>Representative:</a:t>
            </a:r>
          </a:p>
          <a:p>
            <a:pPr marL="731520" lvl="1" indent="-228600">
              <a:spcBef>
                <a:spcPct val="20000"/>
              </a:spcBef>
              <a:buClr>
                <a:srgbClr val="0F6FC6"/>
              </a:buClr>
              <a:buFont typeface="Wingdings 2" pitchFamily="18" charset="2"/>
              <a:buChar char=""/>
            </a:pPr>
            <a:r>
              <a:rPr lang="en-US" sz="2000" spc="150" dirty="0">
                <a:solidFill>
                  <a:schemeClr val="tx2"/>
                </a:solidFill>
              </a:rPr>
              <a:t>HR Green, LLC</a:t>
            </a:r>
          </a:p>
          <a:p>
            <a:pPr marL="502920" lvl="1">
              <a:spcBef>
                <a:spcPct val="20000"/>
              </a:spcBef>
              <a:buClr>
                <a:srgbClr val="0F6FC6"/>
              </a:buClr>
            </a:pPr>
            <a:endParaRPr lang="en-US" sz="2000" spc="150" dirty="0">
              <a:solidFill>
                <a:srgbClr val="04617B"/>
              </a:solidFill>
            </a:endParaRPr>
          </a:p>
          <a:p>
            <a:pPr marL="502920" lvl="1">
              <a:spcBef>
                <a:spcPct val="20000"/>
              </a:spcBef>
              <a:buClr>
                <a:srgbClr val="0F6FC6"/>
              </a:buClr>
            </a:pPr>
            <a:endParaRPr lang="en-US" sz="2000" spc="150" dirty="0">
              <a:solidFill>
                <a:srgbClr val="04617B"/>
              </a:solidFill>
            </a:endParaRPr>
          </a:p>
          <a:p>
            <a:pPr marL="502920" lvl="1">
              <a:spcBef>
                <a:spcPct val="20000"/>
              </a:spcBef>
              <a:buClr>
                <a:srgbClr val="0F6FC6"/>
              </a:buClr>
            </a:pPr>
            <a:endParaRPr lang="en-US" sz="2000" spc="150" dirty="0">
              <a:solidFill>
                <a:srgbClr val="04617B"/>
              </a:solidFill>
            </a:endParaRPr>
          </a:p>
        </p:txBody>
      </p:sp>
    </p:spTree>
    <p:extLst>
      <p:ext uri="{BB962C8B-B14F-4D97-AF65-F5344CB8AC3E}">
        <p14:creationId xmlns:p14="http://schemas.microsoft.com/office/powerpoint/2010/main" val="2201133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45FE2-D3CA-4357-BB83-993288CF31BF}"/>
              </a:ext>
            </a:extLst>
          </p:cNvPr>
          <p:cNvSpPr>
            <a:spLocks noGrp="1"/>
          </p:cNvSpPr>
          <p:nvPr>
            <p:ph idx="1"/>
          </p:nvPr>
        </p:nvSpPr>
        <p:spPr>
          <a:xfrm>
            <a:off x="990600" y="1524001"/>
            <a:ext cx="7645893" cy="5333999"/>
          </a:xfrm>
        </p:spPr>
        <p:txBody>
          <a:bodyPr>
            <a:normAutofit/>
          </a:bodyPr>
          <a:lstStyle/>
          <a:p>
            <a:r>
              <a:rPr lang="en-US" dirty="0"/>
              <a:t>Review criteria</a:t>
            </a:r>
          </a:p>
          <a:p>
            <a:r>
              <a:rPr lang="en-US" dirty="0"/>
              <a:t>Applicant presentation</a:t>
            </a:r>
          </a:p>
          <a:p>
            <a:r>
              <a:rPr lang="en-US" dirty="0"/>
              <a:t>Staff presentation</a:t>
            </a:r>
          </a:p>
          <a:p>
            <a:r>
              <a:rPr lang="en-US" dirty="0"/>
              <a:t>Break to call in members of public</a:t>
            </a:r>
          </a:p>
          <a:p>
            <a:r>
              <a:rPr lang="en-US" dirty="0"/>
              <a:t>Public testimony (allow time between each person to call in the next person)</a:t>
            </a:r>
          </a:p>
          <a:p>
            <a:r>
              <a:rPr lang="en-US" dirty="0"/>
              <a:t>Break to ensure all members of the public have had an opportunity to speak </a:t>
            </a:r>
          </a:p>
          <a:p>
            <a:r>
              <a:rPr lang="en-US" dirty="0"/>
              <a:t>Applicant rebuttal</a:t>
            </a:r>
          </a:p>
          <a:p>
            <a:r>
              <a:rPr lang="en-US" dirty="0"/>
              <a:t>Discussion and decision </a:t>
            </a:r>
          </a:p>
          <a:p>
            <a:endParaRPr lang="en-US" dirty="0"/>
          </a:p>
          <a:p>
            <a:r>
              <a:rPr lang="en-US" b="1" dirty="0">
                <a:solidFill>
                  <a:schemeClr val="tx1"/>
                </a:solidFill>
              </a:rPr>
              <a:t>If you are watching remotely and have not provided a name and a reliable phone number already, please email that information to Tracey Garcia at </a:t>
            </a:r>
            <a:r>
              <a:rPr lang="en-US" b="1" u="sng" dirty="0">
                <a:solidFill>
                  <a:schemeClr val="tx1"/>
                </a:solidFill>
              </a:rPr>
              <a:t>traceygarcia@elpasoco.com</a:t>
            </a:r>
            <a:r>
              <a:rPr lang="en-US" b="1" dirty="0">
                <a:solidFill>
                  <a:schemeClr val="tx1"/>
                </a:solidFill>
              </a:rPr>
              <a:t> at this time.</a:t>
            </a:r>
          </a:p>
          <a:p>
            <a:endParaRPr lang="en-US" dirty="0"/>
          </a:p>
        </p:txBody>
      </p:sp>
      <p:sp>
        <p:nvSpPr>
          <p:cNvPr id="3" name="Title 2">
            <a:extLst>
              <a:ext uri="{FF2B5EF4-FFF2-40B4-BE49-F238E27FC236}">
                <a16:creationId xmlns:a16="http://schemas.microsoft.com/office/drawing/2014/main" id="{3BC32449-E110-4DA1-AF28-AB13B192673E}"/>
              </a:ext>
            </a:extLst>
          </p:cNvPr>
          <p:cNvSpPr>
            <a:spLocks noGrp="1"/>
          </p:cNvSpPr>
          <p:nvPr>
            <p:ph type="title"/>
          </p:nvPr>
        </p:nvSpPr>
        <p:spPr>
          <a:xfrm>
            <a:off x="1524000" y="0"/>
            <a:ext cx="6571343" cy="1049235"/>
          </a:xfrm>
        </p:spPr>
        <p:txBody>
          <a:bodyPr/>
          <a:lstStyle/>
          <a:p>
            <a:r>
              <a:rPr lang="en-US" dirty="0"/>
              <a:t>Overview of Process</a:t>
            </a:r>
          </a:p>
        </p:txBody>
      </p:sp>
      <p:sp>
        <p:nvSpPr>
          <p:cNvPr id="4" name="Arrow: Down 3">
            <a:extLst>
              <a:ext uri="{FF2B5EF4-FFF2-40B4-BE49-F238E27FC236}">
                <a16:creationId xmlns:a16="http://schemas.microsoft.com/office/drawing/2014/main" id="{52E55B53-79D3-4C94-B444-D63A3B742D8C}"/>
              </a:ext>
            </a:extLst>
          </p:cNvPr>
          <p:cNvSpPr/>
          <p:nvPr/>
        </p:nvSpPr>
        <p:spPr>
          <a:xfrm rot="16200000">
            <a:off x="457200" y="19812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70911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2119</TotalTime>
  <Words>2544</Words>
  <Application>Microsoft Office PowerPoint</Application>
  <PresentationFormat>On-screen Show (4:3)</PresentationFormat>
  <Paragraphs>267</Paragraphs>
  <Slides>33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Franklin Gothic Medium</vt:lpstr>
      <vt:lpstr>Wingdings</vt:lpstr>
      <vt:lpstr>Wingdings 2</vt:lpstr>
      <vt:lpstr>Grid</vt:lpstr>
      <vt:lpstr>skp-20-001 GRANDVIEW RESERVE sketch plan Kari PArsons Jeff Rice</vt:lpstr>
      <vt:lpstr>Public input </vt:lpstr>
      <vt:lpstr>Request</vt:lpstr>
      <vt:lpstr>Notice/ Concerns</vt:lpstr>
      <vt:lpstr>Overview of Process</vt:lpstr>
      <vt:lpstr>Criteria for Approval  Sketch plan (LDC 7.2.1.d.1)</vt:lpstr>
      <vt:lpstr>Criteria for Approval</vt:lpstr>
      <vt:lpstr>Applicant</vt:lpstr>
      <vt:lpstr>Overview of Process</vt:lpstr>
      <vt:lpstr>ZoNING MAP</vt:lpstr>
      <vt:lpstr>Vicinity map</vt:lpstr>
      <vt:lpstr>background</vt:lpstr>
      <vt:lpstr>background</vt:lpstr>
      <vt:lpstr>Sketch plan </vt:lpstr>
      <vt:lpstr>Policy Plan Highlights (1998)</vt:lpstr>
      <vt:lpstr>Falcon/Peyton Small Area  Master Plan (2008)</vt:lpstr>
      <vt:lpstr>Falcon/Peyton Small Area  Master Plan (2008)</vt:lpstr>
      <vt:lpstr>Falcon/Peyton Small Area  Master Plan (2008)</vt:lpstr>
      <vt:lpstr>El Paso County Water Master Plan (2018)</vt:lpstr>
      <vt:lpstr>El Paso County Water Master Plan (2018)</vt:lpstr>
      <vt:lpstr>School land dedication &amp; standards</vt:lpstr>
      <vt:lpstr>Land Development Code Compliance</vt:lpstr>
      <vt:lpstr>Public input </vt:lpstr>
      <vt:lpstr>Drainage and Erosion  </vt:lpstr>
      <vt:lpstr>Engineering – Aerial Overlay</vt:lpstr>
      <vt:lpstr>Engineering – Aerial Overlay</vt:lpstr>
      <vt:lpstr>Transportation  </vt:lpstr>
      <vt:lpstr>Engineering – Aerial Overlay / MTCP</vt:lpstr>
      <vt:lpstr>Engineering – Aerial Overlay</vt:lpstr>
      <vt:lpstr>Overview of Process</vt:lpstr>
      <vt:lpstr>Aerial With Sketch Plan</vt:lpstr>
      <vt:lpstr>MTCP with Drainage Basins</vt:lpstr>
      <vt:lpstr>Aerial / 2060 MTCP</vt:lpstr>
    </vt:vector>
  </TitlesOfParts>
  <Company>El Paso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Criteria for Approval</dc:title>
  <dc:creator>Mike Hrebenar</dc:creator>
  <cp:lastModifiedBy>Kari Parsons</cp:lastModifiedBy>
  <cp:revision>165</cp:revision>
  <cp:lastPrinted>2019-06-03T21:31:00Z</cp:lastPrinted>
  <dcterms:created xsi:type="dcterms:W3CDTF">2017-02-21T16:20:19Z</dcterms:created>
  <dcterms:modified xsi:type="dcterms:W3CDTF">2020-09-16T14:01:37Z</dcterms:modified>
</cp:coreProperties>
</file>