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sldIdLst>
    <p:sldId id="256" r:id="rId5"/>
    <p:sldId id="286" r:id="rId6"/>
    <p:sldId id="290" r:id="rId7"/>
    <p:sldId id="298" r:id="rId8"/>
    <p:sldId id="291" r:id="rId9"/>
    <p:sldId id="287" r:id="rId10"/>
    <p:sldId id="294" r:id="rId11"/>
    <p:sldId id="292" r:id="rId12"/>
    <p:sldId id="293" r:id="rId13"/>
    <p:sldId id="301" r:id="rId14"/>
    <p:sldId id="302" r:id="rId15"/>
    <p:sldId id="329" r:id="rId16"/>
    <p:sldId id="317" r:id="rId17"/>
    <p:sldId id="311" r:id="rId18"/>
    <p:sldId id="324" r:id="rId19"/>
    <p:sldId id="326" r:id="rId20"/>
    <p:sldId id="327" r:id="rId21"/>
    <p:sldId id="309" r:id="rId22"/>
    <p:sldId id="328" r:id="rId23"/>
    <p:sldId id="319" r:id="rId24"/>
    <p:sldId id="325" r:id="rId25"/>
    <p:sldId id="304" r:id="rId26"/>
    <p:sldId id="318" r:id="rId27"/>
    <p:sldId id="305" r:id="rId28"/>
    <p:sldId id="323" r:id="rId29"/>
    <p:sldId id="330" r:id="rId30"/>
    <p:sldId id="297" r:id="rId31"/>
    <p:sldId id="296" r:id="rId32"/>
    <p:sldId id="32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e Sevigny" initials="GS" lastIdx="1" clrIdx="0">
    <p:extLst>
      <p:ext uri="{19B8F6BF-5375-455C-9EA6-DF929625EA0E}">
        <p15:presenceInfo xmlns:p15="http://schemas.microsoft.com/office/powerpoint/2012/main" userId="S::GabeSevigny@elpasoco.com::4f03fef1-0a86-4a2a-bbed-b6e32e4c28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323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58974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56339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78832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562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349545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384662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70164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321819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6A6507F-387B-4B39-AE58-E6CD7EA07AB7}" type="datetimeFigureOut">
              <a:rPr lang="en-US" smtClean="0"/>
              <a:t>9/3/2020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7D8C34-701E-4307-BF2A-1CC440E5107F}" type="slidenum">
              <a:rPr lang="en-US" smtClean="0"/>
              <a:t>‹#›</a:t>
            </a:fld>
            <a:endParaRPr lang="en-US" dirty="0"/>
          </a:p>
        </p:txBody>
      </p:sp>
    </p:spTree>
    <p:extLst>
      <p:ext uri="{BB962C8B-B14F-4D97-AF65-F5344CB8AC3E}">
        <p14:creationId xmlns:p14="http://schemas.microsoft.com/office/powerpoint/2010/main" val="1135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A6507F-387B-4B39-AE58-E6CD7EA07AB7}"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241155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6A6507F-387B-4B39-AE58-E6CD7EA07AB7}" type="datetimeFigureOut">
              <a:rPr lang="en-US" smtClean="0"/>
              <a:t>9/3/2020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47D8C34-701E-4307-BF2A-1CC440E5107F}"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4342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26821"/>
            <a:ext cx="7696200" cy="1828800"/>
          </a:xfrm>
        </p:spPr>
        <p:txBody>
          <a:bodyPr>
            <a:normAutofit/>
          </a:bodyPr>
          <a:lstStyle/>
          <a:p>
            <a:r>
              <a:rPr lang="en-US" sz="4900" dirty="0"/>
              <a:t>AL-19-019</a:t>
            </a:r>
            <a:r>
              <a:rPr lang="en-US" sz="5400" dirty="0"/>
              <a:t> </a:t>
            </a:r>
            <a:r>
              <a:rPr lang="en-US" sz="4900" dirty="0"/>
              <a:t>Urban Firewood</a:t>
            </a:r>
          </a:p>
        </p:txBody>
      </p:sp>
      <p:sp>
        <p:nvSpPr>
          <p:cNvPr id="3" name="Subtitle 2"/>
          <p:cNvSpPr>
            <a:spLocks noGrp="1"/>
          </p:cNvSpPr>
          <p:nvPr>
            <p:ph type="subTitle" idx="1"/>
          </p:nvPr>
        </p:nvSpPr>
        <p:spPr/>
        <p:txBody>
          <a:bodyPr/>
          <a:lstStyle/>
          <a:p>
            <a:r>
              <a:rPr lang="en-US" dirty="0"/>
              <a:t>Lindsay Darden, PLANNER ii</a:t>
            </a:r>
          </a:p>
          <a:p>
            <a:r>
              <a:rPr lang="en-US" dirty="0"/>
              <a:t>Elizabeth Nijkamp, P.E. Engineer Manager</a:t>
            </a:r>
          </a:p>
        </p:txBody>
      </p:sp>
      <p:pic>
        <p:nvPicPr>
          <p:cNvPr id="5" name="Picture 4">
            <a:extLst>
              <a:ext uri="{FF2B5EF4-FFF2-40B4-BE49-F238E27FC236}">
                <a16:creationId xmlns:a16="http://schemas.microsoft.com/office/drawing/2014/main" id="{58112716-3B7D-4E45-92BA-CD538D206CD7}"/>
              </a:ext>
            </a:extLst>
          </p:cNvPr>
          <p:cNvPicPr>
            <a:picLocks noChangeAspect="1"/>
          </p:cNvPicPr>
          <p:nvPr/>
        </p:nvPicPr>
        <p:blipFill rotWithShape="1">
          <a:blip r:embed="rId2"/>
          <a:srcRect l="23333"/>
          <a:stretch/>
        </p:blipFill>
        <p:spPr>
          <a:xfrm>
            <a:off x="1600200" y="171428"/>
            <a:ext cx="5947218" cy="3409972"/>
          </a:xfrm>
          <a:prstGeom prst="rect">
            <a:avLst/>
          </a:prstGeom>
        </p:spPr>
      </p:pic>
    </p:spTree>
    <p:extLst>
      <p:ext uri="{BB962C8B-B14F-4D97-AF65-F5344CB8AC3E}">
        <p14:creationId xmlns:p14="http://schemas.microsoft.com/office/powerpoint/2010/main" val="332187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E59D6-BEE3-403D-B98A-F05DF87B87B9}"/>
              </a:ext>
            </a:extLst>
          </p:cNvPr>
          <p:cNvPicPr>
            <a:picLocks noChangeAspect="1"/>
          </p:cNvPicPr>
          <p:nvPr/>
        </p:nvPicPr>
        <p:blipFill>
          <a:blip r:embed="rId2"/>
          <a:stretch>
            <a:fillRect/>
          </a:stretch>
        </p:blipFill>
        <p:spPr>
          <a:xfrm>
            <a:off x="2743200" y="1905000"/>
            <a:ext cx="6324600" cy="4552788"/>
          </a:xfrm>
          <a:prstGeom prst="rect">
            <a:avLst/>
          </a:prstGeom>
          <a:ln w="15875">
            <a:solidFill>
              <a:schemeClr val="tx1"/>
            </a:solidFill>
          </a:ln>
        </p:spPr>
      </p:pic>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Zoning</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a:xfrm>
            <a:off x="76200" y="1828800"/>
            <a:ext cx="2590799" cy="4495800"/>
          </a:xfrm>
        </p:spPr>
        <p:txBody>
          <a:bodyPr>
            <a:normAutofit lnSpcReduction="10000"/>
          </a:bodyPr>
          <a:lstStyle/>
          <a:p>
            <a:r>
              <a:rPr lang="en-US" sz="1700" dirty="0"/>
              <a:t>The 10.57-acre property is zoned A-5 (Agricultural) and is located on the north side of Highway 94, approximately 0.15 miles west of the Highway 94 and Corral Valley Road Intersection.</a:t>
            </a:r>
          </a:p>
          <a:p>
            <a:r>
              <a:rPr lang="en-US" sz="1700" dirty="0"/>
              <a:t>The parcel was initially zoned A-4 (Farming) in 1965 when that portion of El Paso County was initially zoned. </a:t>
            </a:r>
          </a:p>
          <a:p>
            <a:r>
              <a:rPr lang="en-US" sz="1700" dirty="0"/>
              <a:t>In 1978, the parcel was rezoned to A-2 (Agricultural).</a:t>
            </a:r>
          </a:p>
          <a:p>
            <a:r>
              <a:rPr lang="en-US" sz="1700" dirty="0"/>
              <a:t>A-2 is now known as A-5 (Agricultural) due to nomenclature changes.</a:t>
            </a:r>
          </a:p>
          <a:p>
            <a:endParaRPr lang="en-US" sz="1800" dirty="0"/>
          </a:p>
        </p:txBody>
      </p:sp>
      <p:cxnSp>
        <p:nvCxnSpPr>
          <p:cNvPr id="7" name="Straight Arrow Connector 6">
            <a:extLst>
              <a:ext uri="{FF2B5EF4-FFF2-40B4-BE49-F238E27FC236}">
                <a16:creationId xmlns:a16="http://schemas.microsoft.com/office/drawing/2014/main" id="{F0B6F242-9841-4729-B905-3F400550CF5D}"/>
              </a:ext>
            </a:extLst>
          </p:cNvPr>
          <p:cNvCxnSpPr>
            <a:cxnSpLocks/>
          </p:cNvCxnSpPr>
          <p:nvPr/>
        </p:nvCxnSpPr>
        <p:spPr>
          <a:xfrm>
            <a:off x="4419600" y="3198167"/>
            <a:ext cx="381000" cy="3984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95C57B-68D9-4027-AD41-D65A3D2C012A}"/>
              </a:ext>
            </a:extLst>
          </p:cNvPr>
          <p:cNvSpPr txBox="1"/>
          <p:nvPr/>
        </p:nvSpPr>
        <p:spPr>
          <a:xfrm>
            <a:off x="3760359" y="2967335"/>
            <a:ext cx="914400" cy="461665"/>
          </a:xfrm>
          <a:prstGeom prst="rect">
            <a:avLst/>
          </a:prstGeom>
          <a:noFill/>
          <a:effectLst/>
        </p:spPr>
        <p:txBody>
          <a:bodyPr wrap="square" rtlCol="0">
            <a:spAutoFit/>
          </a:bodyPr>
          <a:lstStyle/>
          <a:p>
            <a:r>
              <a:rPr lang="en-US" sz="2400" b="1" dirty="0">
                <a:ln w="3175">
                  <a:solidFill>
                    <a:schemeClr val="bg1"/>
                  </a:solidFill>
                </a:ln>
                <a:solidFill>
                  <a:srgbClr val="FF0000"/>
                </a:solidFill>
              </a:rPr>
              <a:t>SITE</a:t>
            </a:r>
          </a:p>
        </p:txBody>
      </p:sp>
    </p:spTree>
    <p:extLst>
      <p:ext uri="{BB962C8B-B14F-4D97-AF65-F5344CB8AC3E}">
        <p14:creationId xmlns:p14="http://schemas.microsoft.com/office/powerpoint/2010/main" val="114526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a:xfrm>
            <a:off x="457200" y="286604"/>
            <a:ext cx="7909560" cy="1450757"/>
          </a:xfrm>
        </p:spPr>
        <p:txBody>
          <a:bodyPr/>
          <a:lstStyle/>
          <a:p>
            <a:r>
              <a:rPr lang="en-US" dirty="0"/>
              <a:t>Background</a:t>
            </a:r>
          </a:p>
        </p:txBody>
      </p:sp>
      <p:sp>
        <p:nvSpPr>
          <p:cNvPr id="7" name="TextBox 6">
            <a:extLst>
              <a:ext uri="{FF2B5EF4-FFF2-40B4-BE49-F238E27FC236}">
                <a16:creationId xmlns:a16="http://schemas.microsoft.com/office/drawing/2014/main" id="{F08F702E-91EB-40AC-8E56-1C508FB17DC2}"/>
              </a:ext>
            </a:extLst>
          </p:cNvPr>
          <p:cNvSpPr txBox="1"/>
          <p:nvPr/>
        </p:nvSpPr>
        <p:spPr>
          <a:xfrm>
            <a:off x="16276" y="1752897"/>
            <a:ext cx="3869924" cy="5109091"/>
          </a:xfrm>
          <a:prstGeom prst="rect">
            <a:avLst/>
          </a:prstGeom>
          <a:noFill/>
        </p:spPr>
        <p:txBody>
          <a:bodyPr wrap="square" rtlCol="0">
            <a:spAutoFit/>
          </a:bodyPr>
          <a:lstStyle/>
          <a:p>
            <a:pPr marL="342900" indent="-342900">
              <a:buFont typeface="Arial" panose="020B0604020202020204" pitchFamily="34" charset="0"/>
              <a:buChar char="•"/>
            </a:pPr>
            <a:r>
              <a:rPr lang="en-US" dirty="0"/>
              <a:t>In 1978 a special use for firewood sales was approved. </a:t>
            </a:r>
          </a:p>
          <a:p>
            <a:endParaRPr lang="en-US" dirty="0"/>
          </a:p>
          <a:p>
            <a:pPr marL="342900" indent="-342900">
              <a:buFont typeface="Arial" panose="020B0604020202020204" pitchFamily="34" charset="0"/>
              <a:buChar char="•"/>
            </a:pPr>
            <a:r>
              <a:rPr lang="en-US" dirty="0"/>
              <a:t>In 1988 a variance of use to permit retail sales and outside storage was approved for the parcel with an expiration of one year.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1989, the applicant requested an extension for the variance of use which was denied by the </a:t>
            </a:r>
            <a:r>
              <a:rPr lang="en-US" dirty="0" err="1"/>
              <a:t>BoCC</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property currently has a modular home, detached garage and some sheds and has been used for residential purposes.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a:p>
        </p:txBody>
      </p:sp>
      <p:pic>
        <p:nvPicPr>
          <p:cNvPr id="4" name="Picture 3">
            <a:extLst>
              <a:ext uri="{FF2B5EF4-FFF2-40B4-BE49-F238E27FC236}">
                <a16:creationId xmlns:a16="http://schemas.microsoft.com/office/drawing/2014/main" id="{25085A9F-2156-46DF-B20D-CF8A8A565186}"/>
              </a:ext>
            </a:extLst>
          </p:cNvPr>
          <p:cNvPicPr>
            <a:picLocks noChangeAspect="1"/>
          </p:cNvPicPr>
          <p:nvPr/>
        </p:nvPicPr>
        <p:blipFill>
          <a:blip r:embed="rId2"/>
          <a:stretch>
            <a:fillRect/>
          </a:stretch>
        </p:blipFill>
        <p:spPr>
          <a:xfrm>
            <a:off x="3886200" y="780196"/>
            <a:ext cx="5136716" cy="5791200"/>
          </a:xfrm>
          <a:prstGeom prst="rect">
            <a:avLst/>
          </a:prstGeom>
          <a:ln w="15875">
            <a:solidFill>
              <a:schemeClr val="tx1"/>
            </a:solidFill>
          </a:ln>
        </p:spPr>
      </p:pic>
      <p:sp>
        <p:nvSpPr>
          <p:cNvPr id="5" name="Freeform: Shape 4">
            <a:extLst>
              <a:ext uri="{FF2B5EF4-FFF2-40B4-BE49-F238E27FC236}">
                <a16:creationId xmlns:a16="http://schemas.microsoft.com/office/drawing/2014/main" id="{99F98F05-3DB7-4356-9CE7-6D086EFD4203}"/>
              </a:ext>
            </a:extLst>
          </p:cNvPr>
          <p:cNvSpPr/>
          <p:nvPr/>
        </p:nvSpPr>
        <p:spPr>
          <a:xfrm>
            <a:off x="5690586" y="861134"/>
            <a:ext cx="1748901" cy="5610687"/>
          </a:xfrm>
          <a:custGeom>
            <a:avLst/>
            <a:gdLst>
              <a:gd name="connsiteX0" fmla="*/ 0 w 1748901"/>
              <a:gd name="connsiteY0" fmla="*/ 0 h 5610687"/>
              <a:gd name="connsiteX1" fmla="*/ 1686758 w 1748901"/>
              <a:gd name="connsiteY1" fmla="*/ 35511 h 5610687"/>
              <a:gd name="connsiteX2" fmla="*/ 1748901 w 1748901"/>
              <a:gd name="connsiteY2" fmla="*/ 5610687 h 5610687"/>
              <a:gd name="connsiteX3" fmla="*/ 62144 w 1748901"/>
              <a:gd name="connsiteY3" fmla="*/ 5610687 h 5610687"/>
              <a:gd name="connsiteX4" fmla="*/ 0 w 1748901"/>
              <a:gd name="connsiteY4" fmla="*/ 0 h 561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01" h="5610687">
                <a:moveTo>
                  <a:pt x="0" y="0"/>
                </a:moveTo>
                <a:lnTo>
                  <a:pt x="1686758" y="35511"/>
                </a:lnTo>
                <a:lnTo>
                  <a:pt x="1748901" y="5610687"/>
                </a:lnTo>
                <a:lnTo>
                  <a:pt x="62144" y="5610687"/>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17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a:xfrm>
            <a:off x="457200" y="286604"/>
            <a:ext cx="7909560" cy="1450757"/>
          </a:xfrm>
        </p:spPr>
        <p:txBody>
          <a:bodyPr/>
          <a:lstStyle/>
          <a:p>
            <a:r>
              <a:rPr lang="en-US" dirty="0"/>
              <a:t>Background</a:t>
            </a:r>
          </a:p>
        </p:txBody>
      </p:sp>
      <p:sp>
        <p:nvSpPr>
          <p:cNvPr id="7" name="TextBox 6">
            <a:extLst>
              <a:ext uri="{FF2B5EF4-FFF2-40B4-BE49-F238E27FC236}">
                <a16:creationId xmlns:a16="http://schemas.microsoft.com/office/drawing/2014/main" id="{F08F702E-91EB-40AC-8E56-1C508FB17DC2}"/>
              </a:ext>
            </a:extLst>
          </p:cNvPr>
          <p:cNvSpPr txBox="1"/>
          <p:nvPr/>
        </p:nvSpPr>
        <p:spPr>
          <a:xfrm>
            <a:off x="304800" y="1791617"/>
            <a:ext cx="5105400" cy="5539978"/>
          </a:xfrm>
          <a:prstGeom prst="rect">
            <a:avLst/>
          </a:prstGeom>
          <a:noFill/>
        </p:spPr>
        <p:txBody>
          <a:bodyPr wrap="square" rtlCol="0">
            <a:spAutoFit/>
          </a:bodyPr>
          <a:lstStyle/>
          <a:p>
            <a:pPr marL="285750" indent="-285750">
              <a:buFont typeface="Arial" panose="020B0604020202020204" pitchFamily="34" charset="0"/>
              <a:buChar char="•"/>
            </a:pPr>
            <a:r>
              <a:rPr lang="en-US" sz="1750" dirty="0"/>
              <a:t>The </a:t>
            </a:r>
            <a:r>
              <a:rPr lang="en-US" sz="1750" u="sng" dirty="0"/>
              <a:t>Code</a:t>
            </a:r>
            <a:r>
              <a:rPr lang="en-US" sz="1750" dirty="0"/>
              <a:t> in effect at the time the special use was approved for firewood sales did not require that the approved special use be established within a specific time period or, if abandoned, specify that the special use was no longer valid.</a:t>
            </a:r>
          </a:p>
          <a:p>
            <a:endParaRPr lang="en-US" sz="1750" dirty="0"/>
          </a:p>
          <a:p>
            <a:pPr marL="285750" indent="-285750">
              <a:buFont typeface="Arial" panose="020B0604020202020204" pitchFamily="34" charset="0"/>
              <a:buChar char="•"/>
            </a:pPr>
            <a:r>
              <a:rPr lang="en-US" sz="1750" dirty="0"/>
              <a:t>Two Conditions of Approval:</a:t>
            </a:r>
          </a:p>
          <a:p>
            <a:pPr marL="742950" lvl="1" indent="-285750">
              <a:buFont typeface="Arial" panose="020B0604020202020204" pitchFamily="34" charset="0"/>
              <a:buChar char="•"/>
            </a:pPr>
            <a:r>
              <a:rPr lang="en-US" sz="1750" dirty="0"/>
              <a:t>That the eight-foot solid fence be installed per the letter of intent.</a:t>
            </a:r>
          </a:p>
          <a:p>
            <a:pPr marL="742950" lvl="1" indent="-285750">
              <a:buFont typeface="Arial" panose="020B0604020202020204" pitchFamily="34" charset="0"/>
              <a:buChar char="•"/>
            </a:pPr>
            <a:r>
              <a:rPr lang="en-US" sz="1750" dirty="0"/>
              <a:t>That all work and storage be contained within the fenced area.</a:t>
            </a:r>
          </a:p>
          <a:p>
            <a:pPr marL="742950" lvl="1" indent="-285750">
              <a:buFont typeface="Arial" panose="020B0604020202020204" pitchFamily="34" charset="0"/>
              <a:buChar char="•"/>
            </a:pPr>
            <a:endParaRPr lang="en-US" sz="1750" dirty="0"/>
          </a:p>
          <a:p>
            <a:pPr marL="285750" indent="-285750">
              <a:buFont typeface="Arial" panose="020B0604020202020204" pitchFamily="34" charset="0"/>
              <a:buChar char="•"/>
            </a:pPr>
            <a:r>
              <a:rPr lang="en-US" sz="1750" dirty="0"/>
              <a:t>An Administrative Determination would be required to determine if the previously approved special use could be re-established as depicted in the 1978 special use approval. </a:t>
            </a:r>
          </a:p>
          <a:p>
            <a:endParaRPr lang="en-US" dirty="0"/>
          </a:p>
          <a:p>
            <a:endParaRPr lang="en-US" dirty="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a:p>
        </p:txBody>
      </p:sp>
      <p:pic>
        <p:nvPicPr>
          <p:cNvPr id="2" name="Picture 1">
            <a:extLst>
              <a:ext uri="{FF2B5EF4-FFF2-40B4-BE49-F238E27FC236}">
                <a16:creationId xmlns:a16="http://schemas.microsoft.com/office/drawing/2014/main" id="{E90815AB-9AFC-4BDD-AE1D-43561B925B38}"/>
              </a:ext>
            </a:extLst>
          </p:cNvPr>
          <p:cNvPicPr>
            <a:picLocks noChangeAspect="1"/>
          </p:cNvPicPr>
          <p:nvPr/>
        </p:nvPicPr>
        <p:blipFill>
          <a:blip r:embed="rId2"/>
          <a:stretch>
            <a:fillRect/>
          </a:stretch>
        </p:blipFill>
        <p:spPr>
          <a:xfrm>
            <a:off x="5758719" y="1011982"/>
            <a:ext cx="3048002" cy="5596330"/>
          </a:xfrm>
          <a:prstGeom prst="rect">
            <a:avLst/>
          </a:prstGeom>
          <a:ln w="15875">
            <a:solidFill>
              <a:schemeClr val="tx1"/>
            </a:solidFill>
          </a:ln>
        </p:spPr>
      </p:pic>
    </p:spTree>
    <p:extLst>
      <p:ext uri="{BB962C8B-B14F-4D97-AF65-F5344CB8AC3E}">
        <p14:creationId xmlns:p14="http://schemas.microsoft.com/office/powerpoint/2010/main" val="238210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Proposed </a:t>
            </a:r>
            <a:br>
              <a:rPr lang="en-US" dirty="0"/>
            </a:br>
            <a:r>
              <a:rPr lang="en-US" dirty="0"/>
              <a:t>Development</a:t>
            </a:r>
          </a:p>
        </p:txBody>
      </p:sp>
      <p:pic>
        <p:nvPicPr>
          <p:cNvPr id="4" name="Picture 3">
            <a:extLst>
              <a:ext uri="{FF2B5EF4-FFF2-40B4-BE49-F238E27FC236}">
                <a16:creationId xmlns:a16="http://schemas.microsoft.com/office/drawing/2014/main" id="{886DC6B5-9876-4780-81DD-E520595A9B20}"/>
              </a:ext>
            </a:extLst>
          </p:cNvPr>
          <p:cNvPicPr>
            <a:picLocks noChangeAspect="1"/>
          </p:cNvPicPr>
          <p:nvPr/>
        </p:nvPicPr>
        <p:blipFill>
          <a:blip r:embed="rId2"/>
          <a:stretch>
            <a:fillRect/>
          </a:stretch>
        </p:blipFill>
        <p:spPr>
          <a:xfrm>
            <a:off x="352425" y="1905000"/>
            <a:ext cx="8410575" cy="3543300"/>
          </a:xfrm>
          <a:prstGeom prst="rect">
            <a:avLst/>
          </a:prstGeom>
          <a:ln w="15875">
            <a:solidFill>
              <a:schemeClr val="tx1"/>
            </a:solidFill>
          </a:ln>
        </p:spPr>
      </p:pic>
      <p:cxnSp>
        <p:nvCxnSpPr>
          <p:cNvPr id="10" name="Straight Arrow Connector 9">
            <a:extLst>
              <a:ext uri="{FF2B5EF4-FFF2-40B4-BE49-F238E27FC236}">
                <a16:creationId xmlns:a16="http://schemas.microsoft.com/office/drawing/2014/main" id="{3F69783E-C701-40B1-8E53-06D59D185B53}"/>
              </a:ext>
            </a:extLst>
          </p:cNvPr>
          <p:cNvCxnSpPr/>
          <p:nvPr/>
        </p:nvCxnSpPr>
        <p:spPr>
          <a:xfrm flipH="1">
            <a:off x="7467600" y="2133600"/>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F40E142-466C-4191-B612-CC66FACAEB20}"/>
              </a:ext>
            </a:extLst>
          </p:cNvPr>
          <p:cNvSpPr txBox="1"/>
          <p:nvPr/>
        </p:nvSpPr>
        <p:spPr>
          <a:xfrm>
            <a:off x="8061960" y="1948934"/>
            <a:ext cx="30480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43527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Zoning Compliance</a:t>
            </a:r>
          </a:p>
        </p:txBody>
      </p:sp>
      <p:sp>
        <p:nvSpPr>
          <p:cNvPr id="3" name="Content Placeholder 2">
            <a:extLst>
              <a:ext uri="{FF2B5EF4-FFF2-40B4-BE49-F238E27FC236}">
                <a16:creationId xmlns:a16="http://schemas.microsoft.com/office/drawing/2014/main" id="{BEED3DB9-613E-4D13-9180-EB85D517B614}"/>
              </a:ext>
            </a:extLst>
          </p:cNvPr>
          <p:cNvSpPr>
            <a:spLocks noGrp="1"/>
          </p:cNvSpPr>
          <p:nvPr>
            <p:ph idx="1"/>
          </p:nvPr>
        </p:nvSpPr>
        <p:spPr>
          <a:xfrm>
            <a:off x="762000" y="1981206"/>
            <a:ext cx="4876800" cy="4402666"/>
          </a:xfrm>
        </p:spPr>
        <p:txBody>
          <a:bodyPr>
            <a:normAutofit/>
          </a:bodyPr>
          <a:lstStyle/>
          <a:p>
            <a:pPr>
              <a:buFont typeface="Arial" panose="020B0604020202020204" pitchFamily="34" charset="0"/>
              <a:buChar char="•"/>
            </a:pPr>
            <a:r>
              <a:rPr lang="en-US" dirty="0"/>
              <a:t>Minimum lot size – 5 acres</a:t>
            </a:r>
          </a:p>
          <a:p>
            <a:pPr>
              <a:buFont typeface="Arial" panose="020B0604020202020204" pitchFamily="34" charset="0"/>
              <a:buChar char="•"/>
            </a:pPr>
            <a:r>
              <a:rPr lang="en-US" dirty="0"/>
              <a:t>Setbacks – 25 feet on all sides </a:t>
            </a:r>
          </a:p>
          <a:p>
            <a:pPr>
              <a:buFont typeface="Arial" panose="020B0604020202020204" pitchFamily="34" charset="0"/>
              <a:buChar char="•"/>
            </a:pPr>
            <a:r>
              <a:rPr lang="en-US" dirty="0"/>
              <a:t>Maximum building height – 30 feet</a:t>
            </a:r>
          </a:p>
          <a:p>
            <a:pPr>
              <a:buFont typeface="Arial" panose="020B0604020202020204" pitchFamily="34" charset="0"/>
              <a:buChar char="•"/>
            </a:pPr>
            <a:r>
              <a:rPr lang="en-US" dirty="0"/>
              <a:t>Maximum lot coverage – none</a:t>
            </a:r>
          </a:p>
          <a:p>
            <a:r>
              <a:rPr lang="en-US" dirty="0"/>
              <a:t>The applicant is not proposing to construct any new structures as part of the current special use request.</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7083944B-564F-4C33-B4FB-041A788217B5}"/>
              </a:ext>
            </a:extLst>
          </p:cNvPr>
          <p:cNvPicPr>
            <a:picLocks noChangeAspect="1"/>
          </p:cNvPicPr>
          <p:nvPr/>
        </p:nvPicPr>
        <p:blipFill>
          <a:blip r:embed="rId2"/>
          <a:stretch>
            <a:fillRect/>
          </a:stretch>
        </p:blipFill>
        <p:spPr>
          <a:xfrm rot="5400000">
            <a:off x="4039135" y="2042579"/>
            <a:ext cx="6581772" cy="2772842"/>
          </a:xfrm>
          <a:prstGeom prst="rect">
            <a:avLst/>
          </a:prstGeom>
          <a:ln w="15875">
            <a:solidFill>
              <a:schemeClr val="tx1"/>
            </a:solidFill>
          </a:ln>
        </p:spPr>
      </p:pic>
      <p:cxnSp>
        <p:nvCxnSpPr>
          <p:cNvPr id="7" name="Straight Arrow Connector 6">
            <a:extLst>
              <a:ext uri="{FF2B5EF4-FFF2-40B4-BE49-F238E27FC236}">
                <a16:creationId xmlns:a16="http://schemas.microsoft.com/office/drawing/2014/main" id="{AB45ADB2-E43D-4AE0-A2F0-06340A8B5007}"/>
              </a:ext>
            </a:extLst>
          </p:cNvPr>
          <p:cNvCxnSpPr/>
          <p:nvPr/>
        </p:nvCxnSpPr>
        <p:spPr>
          <a:xfrm flipV="1">
            <a:off x="6248400" y="2362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063101-A3A1-41D3-92E1-91F14CBD00E3}"/>
              </a:ext>
            </a:extLst>
          </p:cNvPr>
          <p:cNvSpPr txBox="1"/>
          <p:nvPr/>
        </p:nvSpPr>
        <p:spPr>
          <a:xfrm>
            <a:off x="6096000" y="2895600"/>
            <a:ext cx="30480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113623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Land Development </a:t>
            </a:r>
            <a:br>
              <a:rPr lang="en-US" dirty="0"/>
            </a:br>
            <a:r>
              <a:rPr lang="en-US" dirty="0"/>
              <a:t>Code Analysis</a:t>
            </a:r>
          </a:p>
        </p:txBody>
      </p:sp>
      <p:sp>
        <p:nvSpPr>
          <p:cNvPr id="3" name="Content Placeholder 2">
            <a:extLst>
              <a:ext uri="{FF2B5EF4-FFF2-40B4-BE49-F238E27FC236}">
                <a16:creationId xmlns:a16="http://schemas.microsoft.com/office/drawing/2014/main" id="{BEED3DB9-613E-4D13-9180-EB85D517B614}"/>
              </a:ext>
            </a:extLst>
          </p:cNvPr>
          <p:cNvSpPr>
            <a:spLocks noGrp="1"/>
          </p:cNvSpPr>
          <p:nvPr>
            <p:ph idx="1"/>
          </p:nvPr>
        </p:nvSpPr>
        <p:spPr>
          <a:xfrm>
            <a:off x="228600" y="1981206"/>
            <a:ext cx="5486400" cy="4402666"/>
          </a:xfrm>
        </p:spPr>
        <p:txBody>
          <a:bodyPr>
            <a:normAutofit/>
          </a:bodyPr>
          <a:lstStyle/>
          <a:p>
            <a:pPr>
              <a:buFont typeface="Arial" panose="020B0604020202020204" pitchFamily="34" charset="0"/>
              <a:buChar char="•"/>
            </a:pPr>
            <a:r>
              <a:rPr lang="en-US" dirty="0"/>
              <a:t>The </a:t>
            </a:r>
            <a:r>
              <a:rPr lang="en-US" u="sng" dirty="0"/>
              <a:t>Code </a:t>
            </a:r>
            <a:r>
              <a:rPr lang="en-US" dirty="0"/>
              <a:t>(2019) defines firewood sales as “a freestanding facility for the storage, display and sale of cut wood that is used for fuel. A firewood sales facility may also include wood splitting”. </a:t>
            </a:r>
          </a:p>
          <a:p>
            <a:pPr>
              <a:buFont typeface="Arial" panose="020B0604020202020204" pitchFamily="34" charset="0"/>
              <a:buChar char="•"/>
            </a:pPr>
            <a:r>
              <a:rPr lang="en-US" dirty="0"/>
              <a:t>Firewood sales is permitted in A-5 (Agricultural) zoning district with approval of a special use on parcels with a minimum of 10 acres.</a:t>
            </a:r>
          </a:p>
          <a:p>
            <a:pPr>
              <a:buFont typeface="Arial" panose="020B0604020202020204" pitchFamily="34" charset="0"/>
              <a:buChar char="•"/>
            </a:pPr>
            <a:r>
              <a:rPr lang="en-US" dirty="0"/>
              <a:t>Firewood sales at the front of the site, residential would be maintained at rear of site. </a:t>
            </a:r>
          </a:p>
          <a:p>
            <a:pPr>
              <a:buFont typeface="Arial" panose="020B0604020202020204" pitchFamily="34" charset="0"/>
              <a:buChar char="•"/>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083944B-564F-4C33-B4FB-041A788217B5}"/>
              </a:ext>
            </a:extLst>
          </p:cNvPr>
          <p:cNvPicPr>
            <a:picLocks noChangeAspect="1"/>
          </p:cNvPicPr>
          <p:nvPr/>
        </p:nvPicPr>
        <p:blipFill>
          <a:blip r:embed="rId2"/>
          <a:stretch>
            <a:fillRect/>
          </a:stretch>
        </p:blipFill>
        <p:spPr>
          <a:xfrm rot="5400000">
            <a:off x="4039135" y="2042579"/>
            <a:ext cx="6581772" cy="2772842"/>
          </a:xfrm>
          <a:prstGeom prst="rect">
            <a:avLst/>
          </a:prstGeom>
          <a:ln w="15875">
            <a:solidFill>
              <a:schemeClr val="tx1"/>
            </a:solidFill>
          </a:ln>
        </p:spPr>
      </p:pic>
      <p:cxnSp>
        <p:nvCxnSpPr>
          <p:cNvPr id="7" name="Straight Arrow Connector 6">
            <a:extLst>
              <a:ext uri="{FF2B5EF4-FFF2-40B4-BE49-F238E27FC236}">
                <a16:creationId xmlns:a16="http://schemas.microsoft.com/office/drawing/2014/main" id="{AB45ADB2-E43D-4AE0-A2F0-06340A8B5007}"/>
              </a:ext>
            </a:extLst>
          </p:cNvPr>
          <p:cNvCxnSpPr/>
          <p:nvPr/>
        </p:nvCxnSpPr>
        <p:spPr>
          <a:xfrm flipV="1">
            <a:off x="6248400" y="2362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063101-A3A1-41D3-92E1-91F14CBD00E3}"/>
              </a:ext>
            </a:extLst>
          </p:cNvPr>
          <p:cNvSpPr txBox="1"/>
          <p:nvPr/>
        </p:nvSpPr>
        <p:spPr>
          <a:xfrm>
            <a:off x="6096000" y="2895600"/>
            <a:ext cx="30480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153126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Land Development </a:t>
            </a:r>
            <a:br>
              <a:rPr lang="en-US" dirty="0"/>
            </a:br>
            <a:r>
              <a:rPr lang="en-US" dirty="0"/>
              <a:t>Code Analysis</a:t>
            </a:r>
          </a:p>
        </p:txBody>
      </p:sp>
      <p:pic>
        <p:nvPicPr>
          <p:cNvPr id="9" name="Picture 8">
            <a:extLst>
              <a:ext uri="{FF2B5EF4-FFF2-40B4-BE49-F238E27FC236}">
                <a16:creationId xmlns:a16="http://schemas.microsoft.com/office/drawing/2014/main" id="{03079543-A22E-4D9E-B5D3-EDFCF65B3B94}"/>
              </a:ext>
            </a:extLst>
          </p:cNvPr>
          <p:cNvPicPr>
            <a:picLocks noChangeAspect="1"/>
          </p:cNvPicPr>
          <p:nvPr/>
        </p:nvPicPr>
        <p:blipFill>
          <a:blip r:embed="rId2"/>
          <a:stretch>
            <a:fillRect/>
          </a:stretch>
        </p:blipFill>
        <p:spPr>
          <a:xfrm>
            <a:off x="609600" y="1828800"/>
            <a:ext cx="7757160" cy="3483474"/>
          </a:xfrm>
          <a:prstGeom prst="rect">
            <a:avLst/>
          </a:prstGeom>
        </p:spPr>
      </p:pic>
      <p:sp>
        <p:nvSpPr>
          <p:cNvPr id="10" name="Freeform: Shape 9">
            <a:extLst>
              <a:ext uri="{FF2B5EF4-FFF2-40B4-BE49-F238E27FC236}">
                <a16:creationId xmlns:a16="http://schemas.microsoft.com/office/drawing/2014/main" id="{EC350A68-13A5-4F9B-8516-1F65A59979F1}"/>
              </a:ext>
            </a:extLst>
          </p:cNvPr>
          <p:cNvSpPr/>
          <p:nvPr/>
        </p:nvSpPr>
        <p:spPr>
          <a:xfrm>
            <a:off x="1676400" y="3037877"/>
            <a:ext cx="177554" cy="532660"/>
          </a:xfrm>
          <a:custGeom>
            <a:avLst/>
            <a:gdLst>
              <a:gd name="connsiteX0" fmla="*/ 159798 w 177554"/>
              <a:gd name="connsiteY0" fmla="*/ 532660 h 532660"/>
              <a:gd name="connsiteX1" fmla="*/ 177554 w 177554"/>
              <a:gd name="connsiteY1" fmla="*/ 0 h 532660"/>
              <a:gd name="connsiteX2" fmla="*/ 17756 w 177554"/>
              <a:gd name="connsiteY2" fmla="*/ 0 h 532660"/>
              <a:gd name="connsiteX3" fmla="*/ 0 w 177554"/>
              <a:gd name="connsiteY3" fmla="*/ 523782 h 532660"/>
              <a:gd name="connsiteX4" fmla="*/ 159798 w 177554"/>
              <a:gd name="connsiteY4" fmla="*/ 532660 h 532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54" h="532660">
                <a:moveTo>
                  <a:pt x="159798" y="532660"/>
                </a:moveTo>
                <a:lnTo>
                  <a:pt x="177554" y="0"/>
                </a:lnTo>
                <a:lnTo>
                  <a:pt x="17756" y="0"/>
                </a:lnTo>
                <a:lnTo>
                  <a:pt x="0" y="523782"/>
                </a:lnTo>
                <a:lnTo>
                  <a:pt x="159798" y="53266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146A1F6-DBF4-482B-B5A5-1491A63C626E}"/>
              </a:ext>
            </a:extLst>
          </p:cNvPr>
          <p:cNvSpPr txBox="1"/>
          <p:nvPr/>
        </p:nvSpPr>
        <p:spPr>
          <a:xfrm>
            <a:off x="2895600" y="5463673"/>
            <a:ext cx="5074920" cy="1192634"/>
          </a:xfrm>
          <a:prstGeom prst="rect">
            <a:avLst/>
          </a:prstGeom>
          <a:noFill/>
        </p:spPr>
        <p:txBody>
          <a:bodyPr wrap="square" rtlCol="0">
            <a:spAutoFit/>
          </a:bodyPr>
          <a:lstStyle/>
          <a:p>
            <a:r>
              <a:rPr lang="en-US" sz="1750" dirty="0"/>
              <a:t>Nearby Non-Residential Uses</a:t>
            </a:r>
          </a:p>
          <a:p>
            <a:endParaRPr lang="en-US" dirty="0"/>
          </a:p>
          <a:p>
            <a:endParaRPr lang="en-US" dirty="0"/>
          </a:p>
          <a:p>
            <a:endParaRPr lang="en-US" dirty="0"/>
          </a:p>
        </p:txBody>
      </p:sp>
    </p:spTree>
    <p:extLst>
      <p:ext uri="{BB962C8B-B14F-4D97-AF65-F5344CB8AC3E}">
        <p14:creationId xmlns:p14="http://schemas.microsoft.com/office/powerpoint/2010/main" val="406235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Land Development </a:t>
            </a:r>
            <a:br>
              <a:rPr lang="en-US" dirty="0"/>
            </a:br>
            <a:r>
              <a:rPr lang="en-US" dirty="0"/>
              <a:t>Code Analysis</a:t>
            </a:r>
          </a:p>
        </p:txBody>
      </p:sp>
      <p:sp>
        <p:nvSpPr>
          <p:cNvPr id="8" name="Content Placeholder 2">
            <a:extLst>
              <a:ext uri="{FF2B5EF4-FFF2-40B4-BE49-F238E27FC236}">
                <a16:creationId xmlns:a16="http://schemas.microsoft.com/office/drawing/2014/main" id="{F5FA2588-7502-41D4-9E0D-89D92E1C59FA}"/>
              </a:ext>
            </a:extLst>
          </p:cNvPr>
          <p:cNvSpPr>
            <a:spLocks noGrp="1"/>
          </p:cNvSpPr>
          <p:nvPr>
            <p:ph idx="1"/>
          </p:nvPr>
        </p:nvSpPr>
        <p:spPr>
          <a:xfrm>
            <a:off x="228600" y="1981206"/>
            <a:ext cx="8138160" cy="4402666"/>
          </a:xfrm>
        </p:spPr>
        <p:txBody>
          <a:bodyPr>
            <a:normAutofit/>
          </a:bodyPr>
          <a:lstStyle/>
          <a:p>
            <a:pPr>
              <a:buFont typeface="Arial" panose="020B0604020202020204" pitchFamily="34" charset="0"/>
              <a:buChar char="•"/>
            </a:pPr>
            <a:r>
              <a:rPr lang="en-US" dirty="0"/>
              <a:t>The applicant has indicated the proposed machinery will emit 75 decibels of noise. For reference, the average commercial riding lawn mower emits 100-120 decibels. </a:t>
            </a:r>
          </a:p>
          <a:p>
            <a:pPr>
              <a:buFont typeface="Arial" panose="020B0604020202020204" pitchFamily="34" charset="0"/>
              <a:buChar char="•"/>
            </a:pPr>
            <a:r>
              <a:rPr lang="en-US" dirty="0"/>
              <a:t>The site is not located within a fire protection district; however Ellicott Fire Protection District has an existing memorandum of understanding with the El Paso County Sheriff’s department to provide emergency response to fires, accidents, and medical events. </a:t>
            </a:r>
          </a:p>
          <a:p>
            <a:endParaRPr lang="en-US" dirty="0"/>
          </a:p>
          <a:p>
            <a:endParaRPr lang="en-US" dirty="0"/>
          </a:p>
          <a:p>
            <a:endParaRPr lang="en-US" dirty="0"/>
          </a:p>
        </p:txBody>
      </p:sp>
    </p:spTree>
    <p:extLst>
      <p:ext uri="{BB962C8B-B14F-4D97-AF65-F5344CB8AC3E}">
        <p14:creationId xmlns:p14="http://schemas.microsoft.com/office/powerpoint/2010/main" val="108283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El Paso County Policy Plan (1998) </a:t>
            </a:r>
          </a:p>
        </p:txBody>
      </p:sp>
      <p:sp>
        <p:nvSpPr>
          <p:cNvPr id="3" name="Content Placeholder 2">
            <a:extLst>
              <a:ext uri="{FF2B5EF4-FFF2-40B4-BE49-F238E27FC236}">
                <a16:creationId xmlns:a16="http://schemas.microsoft.com/office/drawing/2014/main" id="{BEED3DB9-613E-4D13-9180-EB85D517B614}"/>
              </a:ext>
            </a:extLst>
          </p:cNvPr>
          <p:cNvSpPr>
            <a:spLocks noGrp="1"/>
          </p:cNvSpPr>
          <p:nvPr>
            <p:ph idx="1"/>
          </p:nvPr>
        </p:nvSpPr>
        <p:spPr>
          <a:xfrm>
            <a:off x="822959" y="1845734"/>
            <a:ext cx="7543801" cy="4402666"/>
          </a:xfrm>
        </p:spPr>
        <p:txBody>
          <a:bodyPr>
            <a:normAutofit fontScale="77500" lnSpcReduction="20000"/>
          </a:bodyPr>
          <a:lstStyle/>
          <a:p>
            <a:r>
              <a:rPr lang="en-US" b="1" dirty="0"/>
              <a:t>Policy 6.4.6 </a:t>
            </a:r>
            <a:r>
              <a:rPr lang="en-US" dirty="0"/>
              <a:t>- Allow for the accommodation of necessary supporting commercial uses within or in proximity to rural residential areas in a manner that preserves the rural character of these areas.</a:t>
            </a:r>
          </a:p>
          <a:p>
            <a:r>
              <a:rPr lang="en-US" b="1" dirty="0"/>
              <a:t>Policy 6.3.8 - </a:t>
            </a:r>
            <a:r>
              <a:rPr lang="en-US" dirty="0"/>
              <a:t>Recognize the need and allow for the reasonable accommodation of adequate amounts of land with sufficient infrastructure for land uses of a heavy industrial nature and/or considered to be "locally undesirable" within all subareas of the County provided that adequate facilities and services will be available. Consider the environmental, visual and land use compatibility impacts and incorporate, where possible, buffering and screening techniques to address compatibility with surrounding uses.</a:t>
            </a:r>
          </a:p>
          <a:p>
            <a:r>
              <a:rPr lang="en-US" b="1" dirty="0"/>
              <a:t>Policy 6.1.11 - </a:t>
            </a:r>
            <a:r>
              <a:rPr lang="en-US" dirty="0"/>
              <a:t>Plan and implement land development so that it will be functionally and aesthetically integrated within the context of adjoining properties and uses.</a:t>
            </a:r>
          </a:p>
          <a:p>
            <a:r>
              <a:rPr lang="en-US" b="1" dirty="0"/>
              <a:t>Policy 7.1.1 - </a:t>
            </a:r>
            <a:r>
              <a:rPr lang="en-US" dirty="0"/>
              <a:t>Accommodate unique combinations of land uses (such as employment and residential uses) on the same property if it can be demonstrated that aggregate impacts will be limited, adequate facilities and services will be available, and the use will be compatible with the character of the surrounding area.</a:t>
            </a:r>
          </a:p>
          <a:p>
            <a:r>
              <a:rPr lang="en-US" b="1" dirty="0"/>
              <a:t>Policy 7.1.2 - </a:t>
            </a:r>
            <a:r>
              <a:rPr lang="en-US" dirty="0"/>
              <a:t>Consider the future combined impact of potential additional land use requests when considering individual applications for special or unique land uses.</a:t>
            </a:r>
          </a:p>
          <a:p>
            <a:r>
              <a:rPr lang="en-US" b="1" dirty="0"/>
              <a:t>Policy 12.1.6 - </a:t>
            </a:r>
            <a:r>
              <a:rPr lang="en-US" dirty="0"/>
              <a:t>Support efforts to provide structural fire protection for those areas where such protection currently does not exist.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6821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El Paso County Policy Plan (1998) </a:t>
            </a:r>
          </a:p>
        </p:txBody>
      </p:sp>
      <p:sp>
        <p:nvSpPr>
          <p:cNvPr id="3" name="Content Placeholder 2">
            <a:extLst>
              <a:ext uri="{FF2B5EF4-FFF2-40B4-BE49-F238E27FC236}">
                <a16:creationId xmlns:a16="http://schemas.microsoft.com/office/drawing/2014/main" id="{BEED3DB9-613E-4D13-9180-EB85D517B614}"/>
              </a:ext>
            </a:extLst>
          </p:cNvPr>
          <p:cNvSpPr>
            <a:spLocks noGrp="1"/>
          </p:cNvSpPr>
          <p:nvPr>
            <p:ph idx="1"/>
          </p:nvPr>
        </p:nvSpPr>
        <p:spPr>
          <a:xfrm>
            <a:off x="822959" y="1845734"/>
            <a:ext cx="7543801" cy="4402666"/>
          </a:xfrm>
        </p:spPr>
        <p:txBody>
          <a:bodyPr>
            <a:normAutofit/>
          </a:bodyPr>
          <a:lstStyle/>
          <a:p>
            <a:pPr>
              <a:buFont typeface="Arial" panose="020B0604020202020204" pitchFamily="34" charset="0"/>
              <a:buChar char="•"/>
            </a:pPr>
            <a:r>
              <a:rPr lang="en-US" dirty="0"/>
              <a:t>Firewood sales could support the nearby rural residential neighborhoods. </a:t>
            </a:r>
          </a:p>
          <a:p>
            <a:pPr>
              <a:buFont typeface="Arial" panose="020B0604020202020204" pitchFamily="34" charset="0"/>
              <a:buChar char="•"/>
            </a:pPr>
            <a:r>
              <a:rPr lang="en-US" dirty="0"/>
              <a:t>Existing modular home on-site will be occupied by an employee of the business.</a:t>
            </a:r>
          </a:p>
          <a:p>
            <a:pPr>
              <a:buFont typeface="Arial" panose="020B0604020202020204" pitchFamily="34" charset="0"/>
              <a:buChar char="•"/>
            </a:pPr>
            <a:r>
              <a:rPr lang="en-US" dirty="0"/>
              <a:t>Less intense residential use near the rear of the property and firewood sales at the front of the parcel. </a:t>
            </a:r>
          </a:p>
          <a:p>
            <a:pPr>
              <a:buFont typeface="Arial" panose="020B0604020202020204" pitchFamily="34" charset="0"/>
              <a:buChar char="•"/>
            </a:pPr>
            <a:r>
              <a:rPr lang="en-US" dirty="0"/>
              <a:t>Applicant is proposing a 6-foot tall opaque wood fence and new trees to screen the proposed use and mitigate visual impacts to surrounding parcels. </a:t>
            </a:r>
          </a:p>
          <a:p>
            <a:pPr>
              <a:buFont typeface="Arial" panose="020B0604020202020204" pitchFamily="34" charset="0"/>
              <a:buChar char="•"/>
            </a:pPr>
            <a:r>
              <a:rPr lang="en-US" dirty="0"/>
              <a:t>Proposed firewood sales is not anticipated to conflict with the rural character of the surrounding area. </a:t>
            </a:r>
          </a:p>
          <a:p>
            <a:pPr>
              <a:buFont typeface="Arial" panose="020B0604020202020204" pitchFamily="34" charset="0"/>
              <a:buChar char="•"/>
            </a:pPr>
            <a:r>
              <a:rPr lang="en-US" dirty="0"/>
              <a:t>More intense non-residential uses in the vicinity of the parcel.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8176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03BE7-76E3-493D-BB1E-8B2B98F77C52}"/>
              </a:ext>
            </a:extLst>
          </p:cNvPr>
          <p:cNvSpPr>
            <a:spLocks noGrp="1"/>
          </p:cNvSpPr>
          <p:nvPr>
            <p:ph type="title"/>
          </p:nvPr>
        </p:nvSpPr>
        <p:spPr/>
        <p:txBody>
          <a:bodyPr/>
          <a:lstStyle/>
          <a:p>
            <a:r>
              <a:rPr lang="en-US" dirty="0"/>
              <a:t>Public input	</a:t>
            </a:r>
          </a:p>
        </p:txBody>
      </p:sp>
      <p:sp>
        <p:nvSpPr>
          <p:cNvPr id="2" name="Content Placeholder 1">
            <a:extLst>
              <a:ext uri="{FF2B5EF4-FFF2-40B4-BE49-F238E27FC236}">
                <a16:creationId xmlns:a16="http://schemas.microsoft.com/office/drawing/2014/main" id="{AA9D95B0-F01D-4815-9835-D6FB47A343A8}"/>
              </a:ext>
            </a:extLst>
          </p:cNvPr>
          <p:cNvSpPr>
            <a:spLocks noGrp="1"/>
          </p:cNvSpPr>
          <p:nvPr>
            <p:ph idx="1"/>
          </p:nvPr>
        </p:nvSpPr>
        <p:spPr/>
        <p:txBody>
          <a:bodyPr>
            <a:normAutofit/>
          </a:bodyPr>
          <a:lstStyle/>
          <a:p>
            <a:r>
              <a:rPr lang="en-US" sz="2400" dirty="0"/>
              <a:t>If you wish to participate remotely and have not already provided a name and a reliable phone number, please email that information to Tracey Garcia at </a:t>
            </a:r>
            <a:r>
              <a:rPr lang="en-US" sz="2400" u="sng" dirty="0"/>
              <a:t>traceygarcia@elpasoco.com</a:t>
            </a:r>
            <a:r>
              <a:rPr lang="en-US" sz="2400" dirty="0"/>
              <a:t> at this time.</a:t>
            </a:r>
          </a:p>
        </p:txBody>
      </p:sp>
    </p:spTree>
    <p:extLst>
      <p:ext uri="{BB962C8B-B14F-4D97-AF65-F5344CB8AC3E}">
        <p14:creationId xmlns:p14="http://schemas.microsoft.com/office/powerpoint/2010/main" val="168230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El Paso County Water Master Plan (2018)</a:t>
            </a:r>
          </a:p>
        </p:txBody>
      </p:sp>
      <p:sp>
        <p:nvSpPr>
          <p:cNvPr id="3" name="Content Placeholder 2">
            <a:extLst>
              <a:ext uri="{FF2B5EF4-FFF2-40B4-BE49-F238E27FC236}">
                <a16:creationId xmlns:a16="http://schemas.microsoft.com/office/drawing/2014/main" id="{BEED3DB9-613E-4D13-9180-EB85D517B614}"/>
              </a:ext>
            </a:extLst>
          </p:cNvPr>
          <p:cNvSpPr>
            <a:spLocks noGrp="1"/>
          </p:cNvSpPr>
          <p:nvPr>
            <p:ph idx="1"/>
          </p:nvPr>
        </p:nvSpPr>
        <p:spPr>
          <a:xfrm>
            <a:off x="152401" y="1845734"/>
            <a:ext cx="3886200" cy="4023360"/>
          </a:xfrm>
        </p:spPr>
        <p:txBody>
          <a:bodyPr>
            <a:normAutofit lnSpcReduction="10000"/>
          </a:bodyPr>
          <a:lstStyle/>
          <a:p>
            <a:r>
              <a:rPr lang="en-US" dirty="0"/>
              <a:t>The </a:t>
            </a:r>
            <a:r>
              <a:rPr lang="en-US" u="sng" dirty="0"/>
              <a:t>El Paso County Water Master Plan</a:t>
            </a:r>
            <a:r>
              <a:rPr lang="en-US" dirty="0"/>
              <a:t> (2018) has three main purposes; better understand present conditions of water supply and demand; identify efficiencies that can be achieved; and encourage best practices for water demand management through the comprehensive planning and development review processes. </a:t>
            </a:r>
          </a:p>
          <a:p>
            <a:endParaRPr lang="en-US" dirty="0"/>
          </a:p>
          <a:p>
            <a:pPr marL="0" indent="0">
              <a:buNone/>
            </a:pPr>
            <a:r>
              <a:rPr lang="en-US" dirty="0"/>
              <a:t>The site is located in Region 8 and there are currently no central water suppliers.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68214B34-5633-4AD4-877D-F268E89EBEB5}"/>
              </a:ext>
            </a:extLst>
          </p:cNvPr>
          <p:cNvPicPr>
            <a:picLocks noChangeAspect="1"/>
          </p:cNvPicPr>
          <p:nvPr/>
        </p:nvPicPr>
        <p:blipFill>
          <a:blip r:embed="rId2"/>
          <a:stretch>
            <a:fillRect/>
          </a:stretch>
        </p:blipFill>
        <p:spPr>
          <a:xfrm>
            <a:off x="4153271" y="1981200"/>
            <a:ext cx="4724400" cy="3998952"/>
          </a:xfrm>
          <a:prstGeom prst="rect">
            <a:avLst/>
          </a:prstGeom>
        </p:spPr>
      </p:pic>
      <p:sp>
        <p:nvSpPr>
          <p:cNvPr id="5" name="Star: 5 Points 4">
            <a:extLst>
              <a:ext uri="{FF2B5EF4-FFF2-40B4-BE49-F238E27FC236}">
                <a16:creationId xmlns:a16="http://schemas.microsoft.com/office/drawing/2014/main" id="{AB0D2003-A9B9-4524-AB9E-72026DC88F2B}"/>
              </a:ext>
            </a:extLst>
          </p:cNvPr>
          <p:cNvSpPr/>
          <p:nvPr/>
        </p:nvSpPr>
        <p:spPr>
          <a:xfrm>
            <a:off x="6201054" y="3828276"/>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47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F28-5E0F-494B-965B-8DB9846DC142}"/>
              </a:ext>
            </a:extLst>
          </p:cNvPr>
          <p:cNvSpPr>
            <a:spLocks noGrp="1"/>
          </p:cNvSpPr>
          <p:nvPr>
            <p:ph type="title"/>
          </p:nvPr>
        </p:nvSpPr>
        <p:spPr/>
        <p:txBody>
          <a:bodyPr/>
          <a:lstStyle/>
          <a:p>
            <a:r>
              <a:rPr lang="en-US" dirty="0"/>
              <a:t>El Paso County Water Master Plan (2018)</a:t>
            </a:r>
          </a:p>
        </p:txBody>
      </p:sp>
      <p:sp>
        <p:nvSpPr>
          <p:cNvPr id="3" name="Content Placeholder 2">
            <a:extLst>
              <a:ext uri="{FF2B5EF4-FFF2-40B4-BE49-F238E27FC236}">
                <a16:creationId xmlns:a16="http://schemas.microsoft.com/office/drawing/2014/main" id="{BEED3DB9-613E-4D13-9180-EB85D517B614}"/>
              </a:ext>
            </a:extLst>
          </p:cNvPr>
          <p:cNvSpPr>
            <a:spLocks noGrp="1"/>
          </p:cNvSpPr>
          <p:nvPr>
            <p:ph idx="1"/>
          </p:nvPr>
        </p:nvSpPr>
        <p:spPr>
          <a:xfrm>
            <a:off x="152401" y="1845734"/>
            <a:ext cx="3886200" cy="4023360"/>
          </a:xfrm>
        </p:spPr>
        <p:txBody>
          <a:bodyPr>
            <a:normAutofit fontScale="92500" lnSpcReduction="20000"/>
          </a:bodyPr>
          <a:lstStyle/>
          <a:p>
            <a:r>
              <a:rPr lang="en-US" dirty="0"/>
              <a:t>The existing residential use is served by a private residential well that does not permit water withdrawal for commercial use.</a:t>
            </a:r>
          </a:p>
          <a:p>
            <a:r>
              <a:rPr lang="en-US" dirty="0"/>
              <a:t>The only water proposed to be used is to establish and sustain the required landscaping proposed to help screen the use. </a:t>
            </a:r>
          </a:p>
          <a:p>
            <a:r>
              <a:rPr lang="en-US" dirty="0"/>
              <a:t>The applicant has indicated that water will be purchased and brought to the site to irrigate the landscaping.</a:t>
            </a:r>
          </a:p>
          <a:p>
            <a:r>
              <a:rPr lang="en-US" dirty="0"/>
              <a:t>Because there is no structure proposed for the firewood sales use, the EPC health dept. has authorized use of portable toilet for employee use.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68214B34-5633-4AD4-877D-F268E89EBEB5}"/>
              </a:ext>
            </a:extLst>
          </p:cNvPr>
          <p:cNvPicPr>
            <a:picLocks noChangeAspect="1"/>
          </p:cNvPicPr>
          <p:nvPr/>
        </p:nvPicPr>
        <p:blipFill>
          <a:blip r:embed="rId2"/>
          <a:stretch>
            <a:fillRect/>
          </a:stretch>
        </p:blipFill>
        <p:spPr>
          <a:xfrm>
            <a:off x="4153271" y="1981200"/>
            <a:ext cx="4724400" cy="3998952"/>
          </a:xfrm>
          <a:prstGeom prst="rect">
            <a:avLst/>
          </a:prstGeom>
        </p:spPr>
      </p:pic>
      <p:sp>
        <p:nvSpPr>
          <p:cNvPr id="5" name="Star: 5 Points 4">
            <a:extLst>
              <a:ext uri="{FF2B5EF4-FFF2-40B4-BE49-F238E27FC236}">
                <a16:creationId xmlns:a16="http://schemas.microsoft.com/office/drawing/2014/main" id="{AB0D2003-A9B9-4524-AB9E-72026DC88F2B}"/>
              </a:ext>
            </a:extLst>
          </p:cNvPr>
          <p:cNvSpPr/>
          <p:nvPr/>
        </p:nvSpPr>
        <p:spPr>
          <a:xfrm>
            <a:off x="6201054" y="3828276"/>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85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F396E7-6902-43D2-B8D9-9D90C2D38004}"/>
              </a:ext>
            </a:extLst>
          </p:cNvPr>
          <p:cNvPicPr>
            <a:picLocks noChangeAspect="1"/>
          </p:cNvPicPr>
          <p:nvPr/>
        </p:nvPicPr>
        <p:blipFill rotWithShape="1">
          <a:blip r:embed="rId2"/>
          <a:srcRect l="13446" t="1983" r="12001" b="-1983"/>
          <a:stretch/>
        </p:blipFill>
        <p:spPr>
          <a:xfrm>
            <a:off x="3355845" y="2133600"/>
            <a:ext cx="5038288" cy="3842499"/>
          </a:xfrm>
          <a:prstGeom prst="rect">
            <a:avLst/>
          </a:prstGeom>
        </p:spPr>
      </p:pic>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Wildlife</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a:xfrm>
            <a:off x="152400" y="2248678"/>
            <a:ext cx="2971800" cy="4250266"/>
          </a:xfrm>
        </p:spPr>
        <p:txBody>
          <a:bodyPr>
            <a:normAutofit/>
          </a:bodyPr>
          <a:lstStyle/>
          <a:p>
            <a:pPr>
              <a:buFont typeface="Arial" panose="020B0604020202020204" pitchFamily="34" charset="0"/>
              <a:buChar char="•"/>
            </a:pPr>
            <a:r>
              <a:rPr lang="en-US" sz="1800" dirty="0"/>
              <a:t>The El Paso County Wildlife Habitat Descriptors (1996) identifies the parcel as having a high wildlife impact potential due to potential habitat for swift fox, a species of concern. </a:t>
            </a:r>
          </a:p>
          <a:p>
            <a:endParaRPr lang="en-US" dirty="0"/>
          </a:p>
        </p:txBody>
      </p:sp>
      <p:sp>
        <p:nvSpPr>
          <p:cNvPr id="7" name="Freeform: Shape 6">
            <a:extLst>
              <a:ext uri="{FF2B5EF4-FFF2-40B4-BE49-F238E27FC236}">
                <a16:creationId xmlns:a16="http://schemas.microsoft.com/office/drawing/2014/main" id="{BC39C0C7-A27F-465F-97FF-D2B9D8C6C5BC}"/>
              </a:ext>
            </a:extLst>
          </p:cNvPr>
          <p:cNvSpPr/>
          <p:nvPr/>
        </p:nvSpPr>
        <p:spPr>
          <a:xfrm>
            <a:off x="4678532" y="2947386"/>
            <a:ext cx="479394" cy="1509204"/>
          </a:xfrm>
          <a:custGeom>
            <a:avLst/>
            <a:gdLst>
              <a:gd name="connsiteX0" fmla="*/ 0 w 479394"/>
              <a:gd name="connsiteY0" fmla="*/ 0 h 1509204"/>
              <a:gd name="connsiteX1" fmla="*/ 461639 w 479394"/>
              <a:gd name="connsiteY1" fmla="*/ 8878 h 1509204"/>
              <a:gd name="connsiteX2" fmla="*/ 479394 w 479394"/>
              <a:gd name="connsiteY2" fmla="*/ 1509204 h 1509204"/>
              <a:gd name="connsiteX3" fmla="*/ 26633 w 479394"/>
              <a:gd name="connsiteY3" fmla="*/ 1500327 h 1509204"/>
              <a:gd name="connsiteX4" fmla="*/ 0 w 479394"/>
              <a:gd name="connsiteY4" fmla="*/ 0 h 150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94" h="1509204">
                <a:moveTo>
                  <a:pt x="0" y="0"/>
                </a:moveTo>
                <a:lnTo>
                  <a:pt x="461639" y="8878"/>
                </a:lnTo>
                <a:lnTo>
                  <a:pt x="479394" y="1509204"/>
                </a:lnTo>
                <a:lnTo>
                  <a:pt x="26633" y="1500327"/>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963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Drainage and Erosion Control</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p:txBody>
          <a:bodyPr/>
          <a:lstStyle/>
          <a:p>
            <a:r>
              <a:rPr lang="en-US" dirty="0"/>
              <a:t>The property is located in the Jimmy Camp Creek drainage basin (FOFO2000), which is included in the Drainage Basin Fee Program; however, drainage and bridge fees are not assessed with special use requests.  </a:t>
            </a:r>
          </a:p>
          <a:p>
            <a:r>
              <a:rPr lang="en-US" dirty="0"/>
              <a:t>No land disturbance is anticipated; therefore, no grading/erosion control plan will be required. </a:t>
            </a:r>
          </a:p>
          <a:p>
            <a:endParaRPr lang="en-US" dirty="0"/>
          </a:p>
        </p:txBody>
      </p:sp>
    </p:spTree>
    <p:extLst>
      <p:ext uri="{BB962C8B-B14F-4D97-AF65-F5344CB8AC3E}">
        <p14:creationId xmlns:p14="http://schemas.microsoft.com/office/powerpoint/2010/main" val="1609518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Transportation</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p:txBody>
          <a:bodyPr/>
          <a:lstStyle/>
          <a:p>
            <a:pPr>
              <a:buFont typeface="Arial" panose="020B0604020202020204" pitchFamily="34" charset="0"/>
              <a:buChar char="•"/>
            </a:pPr>
            <a:r>
              <a:rPr lang="en-US" dirty="0"/>
              <a:t>The property is accessed via State Highway 94. </a:t>
            </a:r>
          </a:p>
          <a:p>
            <a:pPr>
              <a:buFont typeface="Arial" panose="020B0604020202020204" pitchFamily="34" charset="0"/>
              <a:buChar char="•"/>
            </a:pPr>
            <a:r>
              <a:rPr lang="en-US" dirty="0"/>
              <a:t>A traffic impact study is not required, and the County Road Impact Fee does not apply to this request because the special use is not expected to generate 100 more daily vehicle trips than the property would be expected to generate without the special use request being approved.  </a:t>
            </a:r>
          </a:p>
          <a:p>
            <a:pPr>
              <a:buFont typeface="Arial" panose="020B0604020202020204" pitchFamily="34" charset="0"/>
              <a:buChar char="•"/>
            </a:pPr>
            <a:r>
              <a:rPr lang="en-US" dirty="0"/>
              <a:t>A CDOT access permit is required and has been obtained (access permit No. 219085).</a:t>
            </a:r>
          </a:p>
        </p:txBody>
      </p:sp>
    </p:spTree>
    <p:extLst>
      <p:ext uri="{BB962C8B-B14F-4D97-AF65-F5344CB8AC3E}">
        <p14:creationId xmlns:p14="http://schemas.microsoft.com/office/powerpoint/2010/main" val="17215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Posting</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a:xfrm>
            <a:off x="152401" y="1845734"/>
            <a:ext cx="2514599" cy="4326466"/>
          </a:xfrm>
        </p:spPr>
        <p:txBody>
          <a:bodyPr>
            <a:normAutofit fontScale="92500" lnSpcReduction="20000"/>
          </a:bodyPr>
          <a:lstStyle/>
          <a:p>
            <a:pPr>
              <a:buFont typeface="Arial" panose="020B0604020202020204" pitchFamily="34" charset="0"/>
              <a:buChar char="•"/>
            </a:pPr>
            <a:r>
              <a:rPr lang="en-US" dirty="0"/>
              <a:t>The Planning and Community Development Department notified 7 adjacent property owners on July 29, 2020 for the Planning Commission Meeting. </a:t>
            </a:r>
          </a:p>
          <a:p>
            <a:pPr>
              <a:buFont typeface="Arial" panose="020B0604020202020204" pitchFamily="34" charset="0"/>
              <a:buChar char="•"/>
            </a:pPr>
            <a:r>
              <a:rPr lang="en-US" dirty="0"/>
              <a:t>15 letters of opposition were received.</a:t>
            </a:r>
          </a:p>
          <a:p>
            <a:pPr>
              <a:buFont typeface="Arial" panose="020B0604020202020204" pitchFamily="34" charset="0"/>
              <a:buChar char="•"/>
            </a:pPr>
            <a:r>
              <a:rPr lang="en-US" dirty="0"/>
              <a:t>1 retraction of letter of opposition was received.</a:t>
            </a:r>
          </a:p>
          <a:p>
            <a:pPr>
              <a:buFont typeface="Arial" panose="020B0604020202020204" pitchFamily="34" charset="0"/>
              <a:buChar char="•"/>
            </a:pPr>
            <a:r>
              <a:rPr lang="en-US" dirty="0"/>
              <a:t>Neighborhood Meeting on May 20, 2020. One attendee.</a:t>
            </a:r>
          </a:p>
        </p:txBody>
      </p:sp>
      <p:pic>
        <p:nvPicPr>
          <p:cNvPr id="4" name="Picture 3">
            <a:extLst>
              <a:ext uri="{FF2B5EF4-FFF2-40B4-BE49-F238E27FC236}">
                <a16:creationId xmlns:a16="http://schemas.microsoft.com/office/drawing/2014/main" id="{C174BF9F-D0A6-4F66-BE27-4E9408EEE0DD}"/>
              </a:ext>
            </a:extLst>
          </p:cNvPr>
          <p:cNvPicPr>
            <a:picLocks noChangeAspect="1"/>
          </p:cNvPicPr>
          <p:nvPr/>
        </p:nvPicPr>
        <p:blipFill rotWithShape="1">
          <a:blip r:embed="rId2"/>
          <a:srcRect l="27410" t="-5201" r="268" b="5201"/>
          <a:stretch/>
        </p:blipFill>
        <p:spPr>
          <a:xfrm>
            <a:off x="2743200" y="1981200"/>
            <a:ext cx="6172200" cy="3751601"/>
          </a:xfrm>
          <a:prstGeom prst="rect">
            <a:avLst/>
          </a:prstGeom>
        </p:spPr>
      </p:pic>
    </p:spTree>
    <p:extLst>
      <p:ext uri="{BB962C8B-B14F-4D97-AF65-F5344CB8AC3E}">
        <p14:creationId xmlns:p14="http://schemas.microsoft.com/office/powerpoint/2010/main" val="145459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Conditions and Notations</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a:xfrm>
            <a:off x="152401" y="1845734"/>
            <a:ext cx="8305799" cy="4326466"/>
          </a:xfrm>
        </p:spPr>
        <p:txBody>
          <a:bodyPr>
            <a:normAutofit/>
          </a:bodyPr>
          <a:lstStyle/>
          <a:p>
            <a:pPr>
              <a:buFont typeface="Arial" panose="020B0604020202020204" pitchFamily="34" charset="0"/>
              <a:buChar char="•"/>
            </a:pPr>
            <a:r>
              <a:rPr lang="en-US" dirty="0"/>
              <a:t>Conditions</a:t>
            </a:r>
          </a:p>
          <a:p>
            <a:pPr marL="544068" lvl="1" indent="-342900">
              <a:buFont typeface="+mj-lt"/>
              <a:buAutoNum type="arabicPeriod"/>
            </a:pPr>
            <a:r>
              <a:rPr lang="en-US" dirty="0"/>
              <a:t>Approval is limited to the firewood sales use as discussed and depicted in the applicant’s letter of intent and the attached site plan exhibit. </a:t>
            </a:r>
          </a:p>
          <a:p>
            <a:pPr marL="544068" lvl="1" indent="-342900">
              <a:buFont typeface="+mj-lt"/>
              <a:buAutoNum type="arabicPeriod"/>
            </a:pPr>
            <a:r>
              <a:rPr lang="en-US" dirty="0"/>
              <a:t>Approval of a site plan shall be required prior to initiating the use.</a:t>
            </a:r>
          </a:p>
          <a:p>
            <a:pPr>
              <a:buFont typeface="Arial" panose="020B0604020202020204" pitchFamily="34" charset="0"/>
              <a:buChar char="•"/>
            </a:pPr>
            <a:r>
              <a:rPr lang="en-US" dirty="0"/>
              <a:t>Notations</a:t>
            </a:r>
          </a:p>
          <a:p>
            <a:pPr marL="544068" lvl="1" indent="-342900">
              <a:buFont typeface="+mj-lt"/>
              <a:buAutoNum type="arabicPeriod"/>
            </a:pPr>
            <a:r>
              <a:rPr lang="en-US" dirty="0"/>
              <a:t>The special use approval includes conditions of approval and the accompanying site plan. No substantial expansion, enlargement, intensification or modification shall be allowed except upon reevaluation and public hearing as specified in the </a:t>
            </a:r>
            <a:r>
              <a:rPr lang="en-US" u="sng" dirty="0"/>
              <a:t>El Paso County Land Development Code</a:t>
            </a:r>
            <a:r>
              <a:rPr lang="en-US" dirty="0"/>
              <a:t>.</a:t>
            </a:r>
          </a:p>
          <a:p>
            <a:pPr marL="544068" lvl="1" indent="-342900">
              <a:buFont typeface="+mj-lt"/>
              <a:buAutoNum type="arabicPeriod"/>
            </a:pPr>
            <a:r>
              <a:rPr lang="en-US" dirty="0"/>
              <a:t>The Board of County Commissioners may consider revocation and/or suspension if zoning regulations and/or special use conditions/standards are being violated, preceded by notice and public hearing.</a:t>
            </a:r>
          </a:p>
          <a:p>
            <a:pPr marL="544068" lvl="1" indent="-342900">
              <a:buFont typeface="+mj-lt"/>
              <a:buAutoNum type="arabicPeriod"/>
            </a:pPr>
            <a:r>
              <a:rPr lang="en-US" dirty="0"/>
              <a:t>If the special use is discontinued or abandoned for two (2) years or longer, the special use shall be deemed abandoned and of no further force and effect.</a:t>
            </a:r>
          </a:p>
          <a:p>
            <a:endParaRPr lang="en-US" dirty="0"/>
          </a:p>
          <a:p>
            <a:endParaRPr lang="en-US" dirty="0"/>
          </a:p>
          <a:p>
            <a:endParaRPr lang="en-US" dirty="0"/>
          </a:p>
        </p:txBody>
      </p:sp>
    </p:spTree>
    <p:extLst>
      <p:ext uri="{BB962C8B-B14F-4D97-AF65-F5344CB8AC3E}">
        <p14:creationId xmlns:p14="http://schemas.microsoft.com/office/powerpoint/2010/main" val="2240988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32449-E110-4DA1-AF28-AB13B192673E}"/>
              </a:ext>
            </a:extLst>
          </p:cNvPr>
          <p:cNvSpPr>
            <a:spLocks noGrp="1"/>
          </p:cNvSpPr>
          <p:nvPr>
            <p:ph type="title"/>
          </p:nvPr>
        </p:nvSpPr>
        <p:spPr/>
        <p:txBody>
          <a:bodyPr/>
          <a:lstStyle/>
          <a:p>
            <a:r>
              <a:rPr lang="en-US" dirty="0"/>
              <a:t>Overview of Process</a:t>
            </a:r>
          </a:p>
        </p:txBody>
      </p:sp>
      <p:sp>
        <p:nvSpPr>
          <p:cNvPr id="2" name="Content Placeholder 1">
            <a:extLst>
              <a:ext uri="{FF2B5EF4-FFF2-40B4-BE49-F238E27FC236}">
                <a16:creationId xmlns:a16="http://schemas.microsoft.com/office/drawing/2014/main" id="{98045FE2-D3CA-4357-BB83-993288CF31BF}"/>
              </a:ext>
            </a:extLst>
          </p:cNvPr>
          <p:cNvSpPr>
            <a:spLocks noGrp="1"/>
          </p:cNvSpPr>
          <p:nvPr>
            <p:ph idx="1"/>
          </p:nvPr>
        </p:nvSpPr>
        <p:spPr>
          <a:xfrm>
            <a:off x="380999" y="1719070"/>
            <a:ext cx="8407893" cy="4910329"/>
          </a:xfrm>
        </p:spPr>
        <p:txBody>
          <a:bodyPr>
            <a:normAutofit/>
          </a:bodyPr>
          <a:lstStyle/>
          <a:p>
            <a:pPr>
              <a:buFont typeface="Arial" panose="020B0604020202020204" pitchFamily="34" charset="0"/>
              <a:buChar char="•"/>
            </a:pPr>
            <a:r>
              <a:rPr lang="en-US" dirty="0"/>
              <a:t>Review criteria</a:t>
            </a:r>
          </a:p>
          <a:p>
            <a:pPr>
              <a:buFont typeface="Arial" panose="020B0604020202020204" pitchFamily="34" charset="0"/>
              <a:buChar char="•"/>
            </a:pPr>
            <a:r>
              <a:rPr lang="en-US" dirty="0"/>
              <a:t>Applicant presentation</a:t>
            </a:r>
          </a:p>
          <a:p>
            <a:pPr>
              <a:buFont typeface="Arial" panose="020B0604020202020204" pitchFamily="34" charset="0"/>
              <a:buChar char="•"/>
            </a:pPr>
            <a:r>
              <a:rPr lang="en-US" dirty="0"/>
              <a:t>Staff presentation</a:t>
            </a:r>
          </a:p>
          <a:p>
            <a:pPr>
              <a:buFont typeface="Arial" panose="020B0604020202020204" pitchFamily="34" charset="0"/>
              <a:buChar char="•"/>
            </a:pPr>
            <a:r>
              <a:rPr lang="en-US" dirty="0"/>
              <a:t>Break to call in members of public</a:t>
            </a:r>
          </a:p>
          <a:p>
            <a:pPr>
              <a:buFont typeface="Arial" panose="020B0604020202020204" pitchFamily="34" charset="0"/>
              <a:buChar char="•"/>
            </a:pPr>
            <a:r>
              <a:rPr lang="en-US" dirty="0"/>
              <a:t>Public testimony (allow time between each person to call in the next person)</a:t>
            </a:r>
          </a:p>
          <a:p>
            <a:pPr>
              <a:buFont typeface="Arial" panose="020B0604020202020204" pitchFamily="34" charset="0"/>
              <a:buChar char="•"/>
            </a:pPr>
            <a:r>
              <a:rPr lang="en-US" dirty="0"/>
              <a:t>Break to ensure all members of the public have had an opportunity to speak. </a:t>
            </a:r>
          </a:p>
          <a:p>
            <a:pPr>
              <a:buFont typeface="Arial" panose="020B0604020202020204" pitchFamily="34" charset="0"/>
              <a:buChar char="•"/>
            </a:pPr>
            <a:r>
              <a:rPr lang="en-US" dirty="0"/>
              <a:t>Applicant rebuttal</a:t>
            </a:r>
          </a:p>
          <a:p>
            <a:pPr>
              <a:buFont typeface="Arial" panose="020B0604020202020204" pitchFamily="34" charset="0"/>
              <a:buChar char="•"/>
            </a:pPr>
            <a:r>
              <a:rPr lang="en-US" dirty="0"/>
              <a:t>Discussion and decision </a:t>
            </a:r>
          </a:p>
          <a:p>
            <a:pPr marL="0" indent="0">
              <a:buNone/>
            </a:pPr>
            <a:r>
              <a:rPr lang="en-US" dirty="0"/>
              <a:t>If you wish to participate remotely and have </a:t>
            </a:r>
            <a:r>
              <a:rPr lang="en-US" u="sng" dirty="0"/>
              <a:t>not</a:t>
            </a:r>
            <a:r>
              <a:rPr lang="en-US" dirty="0"/>
              <a:t> already provided a name and a reliable phone number, please email that information to Tracey Garcia at </a:t>
            </a:r>
            <a:r>
              <a:rPr lang="en-US" u="sng" dirty="0"/>
              <a:t>traceygarcia@elpasoco.com</a:t>
            </a:r>
            <a:r>
              <a:rPr lang="en-US" dirty="0"/>
              <a:t> at this time.</a:t>
            </a:r>
          </a:p>
          <a:p>
            <a:endParaRPr lang="en-US" dirty="0"/>
          </a:p>
        </p:txBody>
      </p:sp>
    </p:spTree>
    <p:extLst>
      <p:ext uri="{BB962C8B-B14F-4D97-AF65-F5344CB8AC3E}">
        <p14:creationId xmlns:p14="http://schemas.microsoft.com/office/powerpoint/2010/main" val="3651879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03BE7-76E3-493D-BB1E-8B2B98F77C52}"/>
              </a:ext>
            </a:extLst>
          </p:cNvPr>
          <p:cNvSpPr>
            <a:spLocks noGrp="1"/>
          </p:cNvSpPr>
          <p:nvPr>
            <p:ph type="title"/>
          </p:nvPr>
        </p:nvSpPr>
        <p:spPr/>
        <p:txBody>
          <a:bodyPr/>
          <a:lstStyle/>
          <a:p>
            <a:r>
              <a:rPr lang="en-US" dirty="0"/>
              <a:t>Public input	</a:t>
            </a:r>
          </a:p>
        </p:txBody>
      </p:sp>
      <p:sp>
        <p:nvSpPr>
          <p:cNvPr id="2" name="Content Placeholder 1">
            <a:extLst>
              <a:ext uri="{FF2B5EF4-FFF2-40B4-BE49-F238E27FC236}">
                <a16:creationId xmlns:a16="http://schemas.microsoft.com/office/drawing/2014/main" id="{AA9D95B0-F01D-4815-9835-D6FB47A343A8}"/>
              </a:ext>
            </a:extLst>
          </p:cNvPr>
          <p:cNvSpPr>
            <a:spLocks noGrp="1"/>
          </p:cNvSpPr>
          <p:nvPr>
            <p:ph idx="1"/>
          </p:nvPr>
        </p:nvSpPr>
        <p:spPr/>
        <p:txBody>
          <a:bodyPr>
            <a:normAutofit/>
          </a:bodyPr>
          <a:lstStyle/>
          <a:p>
            <a:r>
              <a:rPr lang="en-US" sz="2400" dirty="0"/>
              <a:t>If you wish to participate remotely and have not already provided a name and a reliable phone number, please email that information to Tracey Garcia at </a:t>
            </a:r>
            <a:r>
              <a:rPr lang="en-US" sz="2400" u="sng" dirty="0"/>
              <a:t>traceygarcia@elpasoco.com</a:t>
            </a:r>
            <a:r>
              <a:rPr lang="en-US" sz="2400" dirty="0"/>
              <a:t> at this time.</a:t>
            </a:r>
          </a:p>
        </p:txBody>
      </p:sp>
    </p:spTree>
    <p:extLst>
      <p:ext uri="{BB962C8B-B14F-4D97-AF65-F5344CB8AC3E}">
        <p14:creationId xmlns:p14="http://schemas.microsoft.com/office/powerpoint/2010/main" val="119236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a:xfrm>
            <a:off x="68742" y="1845734"/>
            <a:ext cx="6408258" cy="4402666"/>
          </a:xfrm>
        </p:spPr>
        <p:txBody>
          <a:bodyPr>
            <a:normAutofit/>
          </a:bodyPr>
          <a:lstStyle/>
          <a:p>
            <a:endParaRPr lang="en-US" sz="1800" dirty="0"/>
          </a:p>
          <a:p>
            <a:endParaRPr lang="en-US" dirty="0"/>
          </a:p>
        </p:txBody>
      </p:sp>
      <p:pic>
        <p:nvPicPr>
          <p:cNvPr id="6" name="Picture 5">
            <a:extLst>
              <a:ext uri="{FF2B5EF4-FFF2-40B4-BE49-F238E27FC236}">
                <a16:creationId xmlns:a16="http://schemas.microsoft.com/office/drawing/2014/main" id="{E2006D4C-68D6-4975-ACB6-4F5AAA4E940C}"/>
              </a:ext>
            </a:extLst>
          </p:cNvPr>
          <p:cNvPicPr>
            <a:picLocks noChangeAspect="1"/>
          </p:cNvPicPr>
          <p:nvPr/>
        </p:nvPicPr>
        <p:blipFill>
          <a:blip r:embed="rId2"/>
          <a:stretch>
            <a:fillRect/>
          </a:stretch>
        </p:blipFill>
        <p:spPr>
          <a:xfrm>
            <a:off x="352425" y="1905000"/>
            <a:ext cx="8410575" cy="3543300"/>
          </a:xfrm>
          <a:prstGeom prst="rect">
            <a:avLst/>
          </a:prstGeom>
          <a:ln w="15875">
            <a:solidFill>
              <a:schemeClr val="tx1"/>
            </a:solidFill>
          </a:ln>
        </p:spPr>
      </p:pic>
      <p:cxnSp>
        <p:nvCxnSpPr>
          <p:cNvPr id="9" name="Straight Arrow Connector 8">
            <a:extLst>
              <a:ext uri="{FF2B5EF4-FFF2-40B4-BE49-F238E27FC236}">
                <a16:creationId xmlns:a16="http://schemas.microsoft.com/office/drawing/2014/main" id="{817D4B8E-FBC2-4600-A6BA-DD36EE6A93C3}"/>
              </a:ext>
            </a:extLst>
          </p:cNvPr>
          <p:cNvCxnSpPr/>
          <p:nvPr/>
        </p:nvCxnSpPr>
        <p:spPr>
          <a:xfrm flipH="1">
            <a:off x="7467600" y="2133600"/>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6622A-B8BB-4301-BC7D-3A7197E30D94}"/>
              </a:ext>
            </a:extLst>
          </p:cNvPr>
          <p:cNvSpPr txBox="1"/>
          <p:nvPr/>
        </p:nvSpPr>
        <p:spPr>
          <a:xfrm>
            <a:off x="8061960" y="1948934"/>
            <a:ext cx="30480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348290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32449-E110-4DA1-AF28-AB13B192673E}"/>
              </a:ext>
            </a:extLst>
          </p:cNvPr>
          <p:cNvSpPr>
            <a:spLocks noGrp="1"/>
          </p:cNvSpPr>
          <p:nvPr>
            <p:ph type="title"/>
          </p:nvPr>
        </p:nvSpPr>
        <p:spPr/>
        <p:txBody>
          <a:bodyPr/>
          <a:lstStyle/>
          <a:p>
            <a:r>
              <a:rPr lang="en-US" dirty="0"/>
              <a:t>Overview of Process</a:t>
            </a:r>
          </a:p>
        </p:txBody>
      </p:sp>
      <p:sp>
        <p:nvSpPr>
          <p:cNvPr id="2" name="Content Placeholder 1">
            <a:extLst>
              <a:ext uri="{FF2B5EF4-FFF2-40B4-BE49-F238E27FC236}">
                <a16:creationId xmlns:a16="http://schemas.microsoft.com/office/drawing/2014/main" id="{98045FE2-D3CA-4357-BB83-993288CF31BF}"/>
              </a:ext>
            </a:extLst>
          </p:cNvPr>
          <p:cNvSpPr>
            <a:spLocks noGrp="1"/>
          </p:cNvSpPr>
          <p:nvPr>
            <p:ph idx="1"/>
          </p:nvPr>
        </p:nvSpPr>
        <p:spPr>
          <a:xfrm>
            <a:off x="380999" y="1719070"/>
            <a:ext cx="8407893" cy="4910329"/>
          </a:xfrm>
        </p:spPr>
        <p:txBody>
          <a:bodyPr>
            <a:normAutofit/>
          </a:bodyPr>
          <a:lstStyle/>
          <a:p>
            <a:pPr>
              <a:buFont typeface="Arial" panose="020B0604020202020204" pitchFamily="34" charset="0"/>
              <a:buChar char="•"/>
            </a:pPr>
            <a:r>
              <a:rPr lang="en-US" dirty="0"/>
              <a:t>Review criteria</a:t>
            </a:r>
          </a:p>
          <a:p>
            <a:pPr>
              <a:buFont typeface="Arial" panose="020B0604020202020204" pitchFamily="34" charset="0"/>
              <a:buChar char="•"/>
            </a:pPr>
            <a:r>
              <a:rPr lang="en-US" dirty="0"/>
              <a:t>Applicant presentation</a:t>
            </a:r>
          </a:p>
          <a:p>
            <a:pPr>
              <a:buFont typeface="Arial" panose="020B0604020202020204" pitchFamily="34" charset="0"/>
              <a:buChar char="•"/>
            </a:pPr>
            <a:r>
              <a:rPr lang="en-US" dirty="0"/>
              <a:t>Staff presentation</a:t>
            </a:r>
          </a:p>
          <a:p>
            <a:pPr>
              <a:buFont typeface="Arial" panose="020B0604020202020204" pitchFamily="34" charset="0"/>
              <a:buChar char="•"/>
            </a:pPr>
            <a:r>
              <a:rPr lang="en-US" dirty="0"/>
              <a:t>Break to call in members of public</a:t>
            </a:r>
          </a:p>
          <a:p>
            <a:pPr>
              <a:buFont typeface="Arial" panose="020B0604020202020204" pitchFamily="34" charset="0"/>
              <a:buChar char="•"/>
            </a:pPr>
            <a:r>
              <a:rPr lang="en-US" dirty="0"/>
              <a:t>Public testimony (allow time between each person to call in the next person)</a:t>
            </a:r>
          </a:p>
          <a:p>
            <a:pPr>
              <a:buFont typeface="Arial" panose="020B0604020202020204" pitchFamily="34" charset="0"/>
              <a:buChar char="•"/>
            </a:pPr>
            <a:r>
              <a:rPr lang="en-US" dirty="0"/>
              <a:t>Break to ensure all members of the public have had an opportunity to speak. </a:t>
            </a:r>
          </a:p>
          <a:p>
            <a:pPr>
              <a:buFont typeface="Arial" panose="020B0604020202020204" pitchFamily="34" charset="0"/>
              <a:buChar char="•"/>
            </a:pPr>
            <a:r>
              <a:rPr lang="en-US" dirty="0"/>
              <a:t>Applicant rebuttal</a:t>
            </a:r>
          </a:p>
          <a:p>
            <a:pPr>
              <a:buFont typeface="Arial" panose="020B0604020202020204" pitchFamily="34" charset="0"/>
              <a:buChar char="•"/>
            </a:pPr>
            <a:r>
              <a:rPr lang="en-US" dirty="0"/>
              <a:t>Discussion and decision </a:t>
            </a:r>
          </a:p>
          <a:p>
            <a:pPr marL="0" indent="0">
              <a:buNone/>
            </a:pPr>
            <a:r>
              <a:rPr lang="en-US" dirty="0"/>
              <a:t>If you wish to participate remotely and have </a:t>
            </a:r>
            <a:r>
              <a:rPr lang="en-US" u="sng" dirty="0"/>
              <a:t>not</a:t>
            </a:r>
            <a:r>
              <a:rPr lang="en-US" dirty="0"/>
              <a:t> already provided a name and a reliable phone number, please email that information to Tracey Garcia at </a:t>
            </a:r>
            <a:r>
              <a:rPr lang="en-US" u="sng" dirty="0"/>
              <a:t>traceygarcia@elpasoco.com</a:t>
            </a:r>
            <a:r>
              <a:rPr lang="en-US" dirty="0"/>
              <a:t> at this time.</a:t>
            </a:r>
          </a:p>
          <a:p>
            <a:endParaRPr lang="en-US" dirty="0"/>
          </a:p>
        </p:txBody>
      </p:sp>
    </p:spTree>
    <p:extLst>
      <p:ext uri="{BB962C8B-B14F-4D97-AF65-F5344CB8AC3E}">
        <p14:creationId xmlns:p14="http://schemas.microsoft.com/office/powerpoint/2010/main" val="74944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32449-E110-4DA1-AF28-AB13B192673E}"/>
              </a:ext>
            </a:extLst>
          </p:cNvPr>
          <p:cNvSpPr>
            <a:spLocks noGrp="1"/>
          </p:cNvSpPr>
          <p:nvPr>
            <p:ph type="title"/>
          </p:nvPr>
        </p:nvSpPr>
        <p:spPr/>
        <p:txBody>
          <a:bodyPr/>
          <a:lstStyle/>
          <a:p>
            <a:r>
              <a:rPr lang="en-US" dirty="0"/>
              <a:t>Approval Criteria</a:t>
            </a:r>
          </a:p>
        </p:txBody>
      </p:sp>
      <p:sp>
        <p:nvSpPr>
          <p:cNvPr id="2" name="Content Placeholder 1">
            <a:extLst>
              <a:ext uri="{FF2B5EF4-FFF2-40B4-BE49-F238E27FC236}">
                <a16:creationId xmlns:a16="http://schemas.microsoft.com/office/drawing/2014/main" id="{98045FE2-D3CA-4357-BB83-993288CF31BF}"/>
              </a:ext>
            </a:extLst>
          </p:cNvPr>
          <p:cNvSpPr>
            <a:spLocks noGrp="1"/>
          </p:cNvSpPr>
          <p:nvPr>
            <p:ph idx="1"/>
          </p:nvPr>
        </p:nvSpPr>
        <p:spPr>
          <a:xfrm>
            <a:off x="368053" y="1763994"/>
            <a:ext cx="8407893" cy="4910329"/>
          </a:xfrm>
        </p:spPr>
        <p:txBody>
          <a:bodyPr>
            <a:normAutofit fontScale="92500" lnSpcReduction="10000"/>
          </a:bodyPr>
          <a:lstStyle/>
          <a:p>
            <a:r>
              <a:rPr lang="en-US" dirty="0">
                <a:latin typeface="Arial" panose="020B0604020202020204" pitchFamily="34" charset="0"/>
                <a:cs typeface="Arial" panose="020B0604020202020204" pitchFamily="34" charset="0"/>
              </a:rPr>
              <a:t>5.3.2 Special Use</a:t>
            </a:r>
          </a:p>
          <a:p>
            <a:r>
              <a:rPr lang="en-US" sz="1800" dirty="0">
                <a:latin typeface="Arial" panose="020B0604020202020204" pitchFamily="34" charset="0"/>
                <a:cs typeface="Arial" panose="020B0604020202020204" pitchFamily="34" charset="0"/>
              </a:rPr>
              <a:t>In approving a special use, the following criteria may be considered:</a:t>
            </a:r>
          </a:p>
          <a:p>
            <a:pPr lvl="1"/>
            <a:r>
              <a:rPr lang="en-US" dirty="0">
                <a:latin typeface="Arial" panose="020B0604020202020204" pitchFamily="34" charset="0"/>
                <a:cs typeface="Arial" panose="020B0604020202020204" pitchFamily="34" charset="0"/>
              </a:rPr>
              <a:t>The special use is generally consistent with the applicable Master Plan;</a:t>
            </a:r>
          </a:p>
          <a:p>
            <a:pPr lvl="1"/>
            <a:r>
              <a:rPr lang="en-US" dirty="0">
                <a:latin typeface="Arial" panose="020B0604020202020204" pitchFamily="34" charset="0"/>
                <a:cs typeface="Arial" panose="020B0604020202020204" pitchFamily="34" charset="0"/>
              </a:rPr>
              <a:t>The special use will generally be in harmony with the character of the neighborhood, and will generally be compatible with the existing and allowable land uses in the surrounding area;</a:t>
            </a:r>
          </a:p>
          <a:p>
            <a:pPr lvl="1"/>
            <a:r>
              <a:rPr lang="en-US" dirty="0">
                <a:latin typeface="Arial" panose="020B0604020202020204" pitchFamily="34" charset="0"/>
                <a:cs typeface="Arial" panose="020B0604020202020204" pitchFamily="34" charset="0"/>
              </a:rPr>
              <a:t>The impact of the special use does not overburden or exceed the capacity of public facilities and services, or, in the alternative, the special use application demonstrates that it will provide adequate public facilities in a timely and efficient manner;</a:t>
            </a:r>
          </a:p>
          <a:p>
            <a:pPr lvl="1"/>
            <a:r>
              <a:rPr lang="en-US" dirty="0">
                <a:latin typeface="Arial" panose="020B0604020202020204" pitchFamily="34" charset="0"/>
                <a:cs typeface="Arial" panose="020B0604020202020204" pitchFamily="34" charset="0"/>
              </a:rPr>
              <a:t>The special use will not create unmitigated traffic congestion or traffic hazards in the surrounding area, and has adequate, legal access;</a:t>
            </a:r>
          </a:p>
          <a:p>
            <a:pPr lvl="1"/>
            <a:r>
              <a:rPr lang="en-US" dirty="0">
                <a:latin typeface="Arial" panose="020B0604020202020204" pitchFamily="34" charset="0"/>
                <a:cs typeface="Arial" panose="020B0604020202020204" pitchFamily="34" charset="0"/>
              </a:rPr>
              <a:t>The special use will comply with all applicable local, state, and federal laws and regulations regarding air, water, light, or noise pollution;</a:t>
            </a:r>
          </a:p>
          <a:p>
            <a:pPr lvl="1"/>
            <a:r>
              <a:rPr lang="en-US" dirty="0">
                <a:latin typeface="Arial" panose="020B0604020202020204" pitchFamily="34" charset="0"/>
                <a:cs typeface="Arial" panose="020B0604020202020204" pitchFamily="34" charset="0"/>
              </a:rPr>
              <a:t>The special use will not otherwise be detrimental to the public health, safety, and welfare of the present or future residents of El Paso County; and/or</a:t>
            </a:r>
          </a:p>
          <a:p>
            <a:pPr lvl="1"/>
            <a:r>
              <a:rPr lang="en-US" dirty="0">
                <a:latin typeface="Arial" panose="020B0604020202020204" pitchFamily="34" charset="0"/>
                <a:cs typeface="Arial" panose="020B0604020202020204" pitchFamily="34" charset="0"/>
              </a:rPr>
              <a:t>The special use conforms or will conform to all other applicable County rules, regulations or ordinances.</a:t>
            </a:r>
          </a:p>
          <a:p>
            <a:endParaRPr lang="en-US" dirty="0"/>
          </a:p>
        </p:txBody>
      </p:sp>
    </p:spTree>
    <p:extLst>
      <p:ext uri="{BB962C8B-B14F-4D97-AF65-F5344CB8AC3E}">
        <p14:creationId xmlns:p14="http://schemas.microsoft.com/office/powerpoint/2010/main" val="200698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03BE7-76E3-493D-BB1E-8B2B98F77C52}"/>
              </a:ext>
            </a:extLst>
          </p:cNvPr>
          <p:cNvSpPr>
            <a:spLocks noGrp="1"/>
          </p:cNvSpPr>
          <p:nvPr>
            <p:ph type="title"/>
          </p:nvPr>
        </p:nvSpPr>
        <p:spPr/>
        <p:txBody>
          <a:bodyPr/>
          <a:lstStyle/>
          <a:p>
            <a:r>
              <a:rPr lang="en-US" dirty="0"/>
              <a:t>Public input	</a:t>
            </a:r>
          </a:p>
        </p:txBody>
      </p:sp>
      <p:sp>
        <p:nvSpPr>
          <p:cNvPr id="2" name="Content Placeholder 1">
            <a:extLst>
              <a:ext uri="{FF2B5EF4-FFF2-40B4-BE49-F238E27FC236}">
                <a16:creationId xmlns:a16="http://schemas.microsoft.com/office/drawing/2014/main" id="{AA9D95B0-F01D-4815-9835-D6FB47A343A8}"/>
              </a:ext>
            </a:extLst>
          </p:cNvPr>
          <p:cNvSpPr>
            <a:spLocks noGrp="1"/>
          </p:cNvSpPr>
          <p:nvPr>
            <p:ph idx="1"/>
          </p:nvPr>
        </p:nvSpPr>
        <p:spPr/>
        <p:txBody>
          <a:bodyPr>
            <a:normAutofit/>
          </a:bodyPr>
          <a:lstStyle/>
          <a:p>
            <a:r>
              <a:rPr lang="en-US" sz="2400" dirty="0"/>
              <a:t>If you wish to participate remotely and have not already provided a name and a reliable phone number, please email that information to Tracey Garcia at </a:t>
            </a:r>
            <a:r>
              <a:rPr lang="en-US" sz="2400" u="sng" dirty="0"/>
              <a:t>traceygarcia@elpasoco.com</a:t>
            </a:r>
            <a:r>
              <a:rPr lang="en-US" sz="2400" dirty="0"/>
              <a:t> at this time.</a:t>
            </a:r>
          </a:p>
        </p:txBody>
      </p:sp>
    </p:spTree>
    <p:extLst>
      <p:ext uri="{BB962C8B-B14F-4D97-AF65-F5344CB8AC3E}">
        <p14:creationId xmlns:p14="http://schemas.microsoft.com/office/powerpoint/2010/main" val="164940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CF077C-6C7F-401A-9B0B-5F07C0560AA9}"/>
              </a:ext>
            </a:extLst>
          </p:cNvPr>
          <p:cNvSpPr>
            <a:spLocks noGrp="1"/>
          </p:cNvSpPr>
          <p:nvPr>
            <p:ph type="title"/>
          </p:nvPr>
        </p:nvSpPr>
        <p:spPr/>
        <p:txBody>
          <a:bodyPr/>
          <a:lstStyle/>
          <a:p>
            <a:r>
              <a:rPr lang="en-US" dirty="0"/>
              <a:t>Property Owner</a:t>
            </a:r>
          </a:p>
        </p:txBody>
      </p:sp>
      <p:sp>
        <p:nvSpPr>
          <p:cNvPr id="2" name="Content Placeholder 1">
            <a:extLst>
              <a:ext uri="{FF2B5EF4-FFF2-40B4-BE49-F238E27FC236}">
                <a16:creationId xmlns:a16="http://schemas.microsoft.com/office/drawing/2014/main" id="{C7503003-C9AD-4627-882E-AF598DAB4CC5}"/>
              </a:ext>
            </a:extLst>
          </p:cNvPr>
          <p:cNvSpPr>
            <a:spLocks noGrp="1"/>
          </p:cNvSpPr>
          <p:nvPr>
            <p:ph idx="1"/>
          </p:nvPr>
        </p:nvSpPr>
        <p:spPr/>
        <p:txBody>
          <a:bodyPr/>
          <a:lstStyle/>
          <a:p>
            <a:r>
              <a:rPr lang="en-US" dirty="0"/>
              <a:t>Property Owner: Joseph Yost, Urban Firewood</a:t>
            </a:r>
          </a:p>
        </p:txBody>
      </p:sp>
    </p:spTree>
    <p:extLst>
      <p:ext uri="{BB962C8B-B14F-4D97-AF65-F5344CB8AC3E}">
        <p14:creationId xmlns:p14="http://schemas.microsoft.com/office/powerpoint/2010/main" val="49840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32449-E110-4DA1-AF28-AB13B192673E}"/>
              </a:ext>
            </a:extLst>
          </p:cNvPr>
          <p:cNvSpPr>
            <a:spLocks noGrp="1"/>
          </p:cNvSpPr>
          <p:nvPr>
            <p:ph type="title"/>
          </p:nvPr>
        </p:nvSpPr>
        <p:spPr/>
        <p:txBody>
          <a:bodyPr/>
          <a:lstStyle/>
          <a:p>
            <a:r>
              <a:rPr lang="en-US" dirty="0"/>
              <a:t>Overview of Process</a:t>
            </a:r>
          </a:p>
        </p:txBody>
      </p:sp>
      <p:sp>
        <p:nvSpPr>
          <p:cNvPr id="2" name="Content Placeholder 1">
            <a:extLst>
              <a:ext uri="{FF2B5EF4-FFF2-40B4-BE49-F238E27FC236}">
                <a16:creationId xmlns:a16="http://schemas.microsoft.com/office/drawing/2014/main" id="{98045FE2-D3CA-4357-BB83-993288CF31BF}"/>
              </a:ext>
            </a:extLst>
          </p:cNvPr>
          <p:cNvSpPr>
            <a:spLocks noGrp="1"/>
          </p:cNvSpPr>
          <p:nvPr>
            <p:ph idx="1"/>
          </p:nvPr>
        </p:nvSpPr>
        <p:spPr>
          <a:xfrm>
            <a:off x="380999" y="1719070"/>
            <a:ext cx="8407893" cy="4910329"/>
          </a:xfrm>
        </p:spPr>
        <p:txBody>
          <a:bodyPr>
            <a:normAutofit/>
          </a:bodyPr>
          <a:lstStyle/>
          <a:p>
            <a:pPr>
              <a:buFont typeface="Arial" panose="020B0604020202020204" pitchFamily="34" charset="0"/>
              <a:buChar char="•"/>
            </a:pPr>
            <a:r>
              <a:rPr lang="en-US" dirty="0"/>
              <a:t>Review criteria</a:t>
            </a:r>
          </a:p>
          <a:p>
            <a:pPr>
              <a:buFont typeface="Arial" panose="020B0604020202020204" pitchFamily="34" charset="0"/>
              <a:buChar char="•"/>
            </a:pPr>
            <a:r>
              <a:rPr lang="en-US" dirty="0"/>
              <a:t>Applicant presentation</a:t>
            </a:r>
          </a:p>
          <a:p>
            <a:pPr>
              <a:buFont typeface="Arial" panose="020B0604020202020204" pitchFamily="34" charset="0"/>
              <a:buChar char="•"/>
            </a:pPr>
            <a:r>
              <a:rPr lang="en-US" dirty="0"/>
              <a:t>Staff presentation</a:t>
            </a:r>
          </a:p>
          <a:p>
            <a:pPr>
              <a:buFont typeface="Arial" panose="020B0604020202020204" pitchFamily="34" charset="0"/>
              <a:buChar char="•"/>
            </a:pPr>
            <a:r>
              <a:rPr lang="en-US" dirty="0"/>
              <a:t>Break to call in members of public</a:t>
            </a:r>
          </a:p>
          <a:p>
            <a:pPr>
              <a:buFont typeface="Arial" panose="020B0604020202020204" pitchFamily="34" charset="0"/>
              <a:buChar char="•"/>
            </a:pPr>
            <a:r>
              <a:rPr lang="en-US" dirty="0"/>
              <a:t>Public testimony (allow time between each person to call in the next person)</a:t>
            </a:r>
          </a:p>
          <a:p>
            <a:pPr>
              <a:buFont typeface="Arial" panose="020B0604020202020204" pitchFamily="34" charset="0"/>
              <a:buChar char="•"/>
            </a:pPr>
            <a:r>
              <a:rPr lang="en-US" dirty="0"/>
              <a:t>Break to ensure all members of the public have had an opportunity to speak. </a:t>
            </a:r>
          </a:p>
          <a:p>
            <a:pPr>
              <a:buFont typeface="Arial" panose="020B0604020202020204" pitchFamily="34" charset="0"/>
              <a:buChar char="•"/>
            </a:pPr>
            <a:r>
              <a:rPr lang="en-US" dirty="0"/>
              <a:t>Applicant rebuttal</a:t>
            </a:r>
          </a:p>
          <a:p>
            <a:pPr>
              <a:buFont typeface="Arial" panose="020B0604020202020204" pitchFamily="34" charset="0"/>
              <a:buChar char="•"/>
            </a:pPr>
            <a:r>
              <a:rPr lang="en-US" dirty="0"/>
              <a:t>Discussion and decision </a:t>
            </a:r>
          </a:p>
          <a:p>
            <a:pPr marL="0" indent="0">
              <a:buNone/>
            </a:pPr>
            <a:r>
              <a:rPr lang="en-US" dirty="0"/>
              <a:t>If you wish to participate remotely and have </a:t>
            </a:r>
            <a:r>
              <a:rPr lang="en-US" u="sng" dirty="0"/>
              <a:t>not</a:t>
            </a:r>
            <a:r>
              <a:rPr lang="en-US" dirty="0"/>
              <a:t> already provided a name and a reliable phone number, please email that information to Tracey Garcia at </a:t>
            </a:r>
            <a:r>
              <a:rPr lang="en-US" u="sng" dirty="0"/>
              <a:t>traceygarcia@elpasoco.com</a:t>
            </a:r>
            <a:r>
              <a:rPr lang="en-US" dirty="0"/>
              <a:t> at this time.</a:t>
            </a:r>
          </a:p>
          <a:p>
            <a:endParaRPr lang="en-US" dirty="0"/>
          </a:p>
        </p:txBody>
      </p:sp>
    </p:spTree>
    <p:extLst>
      <p:ext uri="{BB962C8B-B14F-4D97-AF65-F5344CB8AC3E}">
        <p14:creationId xmlns:p14="http://schemas.microsoft.com/office/powerpoint/2010/main" val="103616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03BE7-76E3-493D-BB1E-8B2B98F77C52}"/>
              </a:ext>
            </a:extLst>
          </p:cNvPr>
          <p:cNvSpPr>
            <a:spLocks noGrp="1"/>
          </p:cNvSpPr>
          <p:nvPr>
            <p:ph type="title"/>
          </p:nvPr>
        </p:nvSpPr>
        <p:spPr/>
        <p:txBody>
          <a:bodyPr/>
          <a:lstStyle/>
          <a:p>
            <a:r>
              <a:rPr lang="en-US" dirty="0"/>
              <a:t>Public input	</a:t>
            </a:r>
          </a:p>
        </p:txBody>
      </p:sp>
      <p:sp>
        <p:nvSpPr>
          <p:cNvPr id="2" name="Content Placeholder 1">
            <a:extLst>
              <a:ext uri="{FF2B5EF4-FFF2-40B4-BE49-F238E27FC236}">
                <a16:creationId xmlns:a16="http://schemas.microsoft.com/office/drawing/2014/main" id="{AA9D95B0-F01D-4815-9835-D6FB47A343A8}"/>
              </a:ext>
            </a:extLst>
          </p:cNvPr>
          <p:cNvSpPr>
            <a:spLocks noGrp="1"/>
          </p:cNvSpPr>
          <p:nvPr>
            <p:ph idx="1"/>
          </p:nvPr>
        </p:nvSpPr>
        <p:spPr/>
        <p:txBody>
          <a:bodyPr>
            <a:normAutofit/>
          </a:bodyPr>
          <a:lstStyle/>
          <a:p>
            <a:r>
              <a:rPr lang="en-US" sz="2400" dirty="0"/>
              <a:t>If you wish to participate remotely and have not already provided a name and a reliable phone number, please email that information to Tracey Garcia at </a:t>
            </a:r>
            <a:r>
              <a:rPr lang="en-US" sz="2400" u="sng" dirty="0"/>
              <a:t>traceygarcia@elpasoco.com</a:t>
            </a:r>
            <a:r>
              <a:rPr lang="en-US" sz="2400" dirty="0"/>
              <a:t> at this time.</a:t>
            </a:r>
          </a:p>
        </p:txBody>
      </p:sp>
    </p:spTree>
    <p:extLst>
      <p:ext uri="{BB962C8B-B14F-4D97-AF65-F5344CB8AC3E}">
        <p14:creationId xmlns:p14="http://schemas.microsoft.com/office/powerpoint/2010/main" val="271460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C8117-1D8B-4279-8652-001FE55E5A94}"/>
              </a:ext>
            </a:extLst>
          </p:cNvPr>
          <p:cNvSpPr>
            <a:spLocks noGrp="1"/>
          </p:cNvSpPr>
          <p:nvPr>
            <p:ph type="title"/>
          </p:nvPr>
        </p:nvSpPr>
        <p:spPr/>
        <p:txBody>
          <a:bodyPr/>
          <a:lstStyle/>
          <a:p>
            <a:r>
              <a:rPr lang="en-US" dirty="0"/>
              <a:t>Request</a:t>
            </a:r>
          </a:p>
        </p:txBody>
      </p:sp>
      <p:sp>
        <p:nvSpPr>
          <p:cNvPr id="2" name="Content Placeholder 1">
            <a:extLst>
              <a:ext uri="{FF2B5EF4-FFF2-40B4-BE49-F238E27FC236}">
                <a16:creationId xmlns:a16="http://schemas.microsoft.com/office/drawing/2014/main" id="{E8D8D124-1465-42FC-B75A-34B658C2CD2A}"/>
              </a:ext>
            </a:extLst>
          </p:cNvPr>
          <p:cNvSpPr>
            <a:spLocks noGrp="1"/>
          </p:cNvSpPr>
          <p:nvPr>
            <p:ph idx="1"/>
          </p:nvPr>
        </p:nvSpPr>
        <p:spPr>
          <a:xfrm>
            <a:off x="0" y="1737361"/>
            <a:ext cx="8915400" cy="1310639"/>
          </a:xfrm>
        </p:spPr>
        <p:txBody>
          <a:bodyPr>
            <a:normAutofit fontScale="85000" lnSpcReduction="10000"/>
          </a:bodyPr>
          <a:lstStyle/>
          <a:p>
            <a:r>
              <a:rPr lang="en-US" sz="1800" dirty="0"/>
              <a:t>A request by Joseph Yost for approval of a special use for firewood sales in the A-5 (Agricultural) zoning district. </a:t>
            </a:r>
          </a:p>
          <a:p>
            <a:r>
              <a:rPr lang="en-US" sz="1800" dirty="0"/>
              <a:t>Special uses can be approved administratively; however the PCD Director elevated this request to public hearing due to the opposition received from nearby property owners.</a:t>
            </a:r>
          </a:p>
          <a:p>
            <a:r>
              <a:rPr lang="en-US" sz="1800" dirty="0"/>
              <a:t>On August 20, 2020, the El Paso County Planning Commission recommended approval with a vote of 7-2.</a:t>
            </a:r>
          </a:p>
          <a:p>
            <a:endParaRPr lang="en-US" sz="1800" dirty="0"/>
          </a:p>
          <a:p>
            <a:endParaRPr lang="en-US" dirty="0"/>
          </a:p>
        </p:txBody>
      </p:sp>
      <p:pic>
        <p:nvPicPr>
          <p:cNvPr id="6" name="Picture 5">
            <a:extLst>
              <a:ext uri="{FF2B5EF4-FFF2-40B4-BE49-F238E27FC236}">
                <a16:creationId xmlns:a16="http://schemas.microsoft.com/office/drawing/2014/main" id="{079184D6-1FEC-4147-ACC1-DEB05A738925}"/>
              </a:ext>
            </a:extLst>
          </p:cNvPr>
          <p:cNvPicPr>
            <a:picLocks noChangeAspect="1"/>
          </p:cNvPicPr>
          <p:nvPr/>
        </p:nvPicPr>
        <p:blipFill>
          <a:blip r:embed="rId2"/>
          <a:stretch>
            <a:fillRect/>
          </a:stretch>
        </p:blipFill>
        <p:spPr>
          <a:xfrm>
            <a:off x="366712" y="3188118"/>
            <a:ext cx="8410575" cy="3543300"/>
          </a:xfrm>
          <a:prstGeom prst="rect">
            <a:avLst/>
          </a:prstGeom>
          <a:ln w="15875">
            <a:solidFill>
              <a:schemeClr val="tx1"/>
            </a:solidFill>
          </a:ln>
        </p:spPr>
      </p:pic>
      <p:cxnSp>
        <p:nvCxnSpPr>
          <p:cNvPr id="9" name="Straight Arrow Connector 8">
            <a:extLst>
              <a:ext uri="{FF2B5EF4-FFF2-40B4-BE49-F238E27FC236}">
                <a16:creationId xmlns:a16="http://schemas.microsoft.com/office/drawing/2014/main" id="{7CAE3F3F-2740-4F3F-869B-BCD1BE346D08}"/>
              </a:ext>
            </a:extLst>
          </p:cNvPr>
          <p:cNvCxnSpPr/>
          <p:nvPr/>
        </p:nvCxnSpPr>
        <p:spPr>
          <a:xfrm flipH="1">
            <a:off x="7481887" y="3256696"/>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9E8C0-6211-4577-BD7F-BC9D8EB0150A}"/>
              </a:ext>
            </a:extLst>
          </p:cNvPr>
          <p:cNvSpPr txBox="1"/>
          <p:nvPr/>
        </p:nvSpPr>
        <p:spPr>
          <a:xfrm>
            <a:off x="8076247" y="3072030"/>
            <a:ext cx="30480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103175341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ED5E186093E34282E7610487331CF8" ma:contentTypeVersion="9" ma:contentTypeDescription="Create a new document." ma:contentTypeScope="" ma:versionID="224ce514fb6da9998309583b2e78c10f">
  <xsd:schema xmlns:xsd="http://www.w3.org/2001/XMLSchema" xmlns:xs="http://www.w3.org/2001/XMLSchema" xmlns:p="http://schemas.microsoft.com/office/2006/metadata/properties" xmlns:ns3="208dc471-f49f-480f-8af0-f0d220479d78" xmlns:ns4="a3da4978-2b78-4297-8ed5-04e0e672236f" targetNamespace="http://schemas.microsoft.com/office/2006/metadata/properties" ma:root="true" ma:fieldsID="d46e2e50d412547224b1d35bf23d15ad" ns3:_="" ns4:_="">
    <xsd:import namespace="208dc471-f49f-480f-8af0-f0d220479d78"/>
    <xsd:import namespace="a3da4978-2b78-4297-8ed5-04e0e672236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dc471-f49f-480f-8af0-f0d220479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da4978-2b78-4297-8ed5-04e0e67223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282EC0-16AE-4505-832D-014F6A9F0597}">
  <ds:schemaRefs>
    <ds:schemaRef ds:uri="http://schemas.microsoft.com/sharepoint/v3/contenttype/forms"/>
  </ds:schemaRefs>
</ds:datastoreItem>
</file>

<file path=customXml/itemProps2.xml><?xml version="1.0" encoding="utf-8"?>
<ds:datastoreItem xmlns:ds="http://schemas.openxmlformats.org/officeDocument/2006/customXml" ds:itemID="{E42FF6F2-C3FF-418E-B92D-BF4582A3D8D7}">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3da4978-2b78-4297-8ed5-04e0e672236f"/>
    <ds:schemaRef ds:uri="http://purl.org/dc/dcmitype/"/>
    <ds:schemaRef ds:uri="208dc471-f49f-480f-8af0-f0d220479d78"/>
    <ds:schemaRef ds:uri="http://www.w3.org/XML/1998/namespace"/>
    <ds:schemaRef ds:uri="http://purl.org/dc/terms/"/>
  </ds:schemaRefs>
</ds:datastoreItem>
</file>

<file path=customXml/itemProps3.xml><?xml version="1.0" encoding="utf-8"?>
<ds:datastoreItem xmlns:ds="http://schemas.openxmlformats.org/officeDocument/2006/customXml" ds:itemID="{329ADBCD-F43D-401E-9D28-184491710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dc471-f49f-480f-8af0-f0d220479d78"/>
    <ds:schemaRef ds:uri="a3da4978-2b78-4297-8ed5-04e0e6722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7610</TotalTime>
  <Words>2110</Words>
  <Application>Microsoft Office PowerPoint</Application>
  <PresentationFormat>On-screen Show (4:3)</PresentationFormat>
  <Paragraphs>162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Retrospect</vt:lpstr>
      <vt:lpstr>AL-19-019 Urban Firewood</vt:lpstr>
      <vt:lpstr>Public input </vt:lpstr>
      <vt:lpstr>Overview of Process</vt:lpstr>
      <vt:lpstr>Approval Criteria</vt:lpstr>
      <vt:lpstr>Public input </vt:lpstr>
      <vt:lpstr>Property Owner</vt:lpstr>
      <vt:lpstr>Overview of Process</vt:lpstr>
      <vt:lpstr>Public input </vt:lpstr>
      <vt:lpstr>Request</vt:lpstr>
      <vt:lpstr>Zoning</vt:lpstr>
      <vt:lpstr>Background</vt:lpstr>
      <vt:lpstr>Background</vt:lpstr>
      <vt:lpstr>Proposed  Development</vt:lpstr>
      <vt:lpstr>Zoning Compliance</vt:lpstr>
      <vt:lpstr>Land Development  Code Analysis</vt:lpstr>
      <vt:lpstr>Land Development  Code Analysis</vt:lpstr>
      <vt:lpstr>Land Development  Code Analysis</vt:lpstr>
      <vt:lpstr>El Paso County Policy Plan (1998) </vt:lpstr>
      <vt:lpstr>El Paso County Policy Plan (1998) </vt:lpstr>
      <vt:lpstr>El Paso County Water Master Plan (2018)</vt:lpstr>
      <vt:lpstr>El Paso County Water Master Plan (2018)</vt:lpstr>
      <vt:lpstr>Wildlife</vt:lpstr>
      <vt:lpstr>Drainage and Erosion Control</vt:lpstr>
      <vt:lpstr>Transportation</vt:lpstr>
      <vt:lpstr>Posting</vt:lpstr>
      <vt:lpstr>Conditions and Notations</vt:lpstr>
      <vt:lpstr>Overview of Process</vt:lpstr>
      <vt:lpstr>Public input </vt:lpstr>
      <vt:lpstr>Questions?</vt:lpstr>
    </vt:vector>
  </TitlesOfParts>
  <Company>El Paso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Ruiz</dc:creator>
  <cp:lastModifiedBy>Lindsay Darden</cp:lastModifiedBy>
  <cp:revision>109</cp:revision>
  <dcterms:created xsi:type="dcterms:W3CDTF">2019-07-01T14:21:28Z</dcterms:created>
  <dcterms:modified xsi:type="dcterms:W3CDTF">2020-09-03T18:22:01Z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0x01010074ED5E186093E34282E7610487331CF8</vt:lpwstr>
  </property>
</Properties>
</file>