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1"/>
  </p:notesMasterIdLst>
  <p:handoutMasterIdLst>
    <p:handoutMasterId r:id="rId12"/>
  </p:handoutMasterIdLst>
  <p:sldIdLst>
    <p:sldId id="256" r:id="rId2"/>
    <p:sldId id="533" r:id="rId3"/>
    <p:sldId id="517" r:id="rId4"/>
    <p:sldId id="511" r:id="rId5"/>
    <p:sldId id="534" r:id="rId6"/>
    <p:sldId id="535" r:id="rId7"/>
    <p:sldId id="536" r:id="rId8"/>
    <p:sldId id="537" r:id="rId9"/>
    <p:sldId id="480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CC"/>
    <a:srgbClr val="000066"/>
    <a:srgbClr val="000099"/>
    <a:srgbClr val="003399"/>
    <a:srgbClr val="660033"/>
    <a:srgbClr val="0000FF"/>
    <a:srgbClr val="6633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94674" autoAdjust="0"/>
  </p:normalViewPr>
  <p:slideViewPr>
    <p:cSldViewPr>
      <p:cViewPr varScale="1">
        <p:scale>
          <a:sx n="68" d="100"/>
          <a:sy n="68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'[CARES Act Funding Tracking as of 6-26-2020.xlsx]Chart'!$B$1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ED-48AC-8418-023435CA3A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ED-48AC-8418-023435CA3A2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ED-48AC-8418-023435CA3A2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ED-48AC-8418-023435CA3A2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ED-48AC-8418-023435CA3A2E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ED-48AC-8418-023435CA3A2E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ED-48AC-8418-023435CA3A2E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ED-48AC-8418-023435CA3A2E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ED-48AC-8418-023435CA3A2E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0ED-48AC-8418-023435CA3A2E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0ED-48AC-8418-023435CA3A2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0ED-48AC-8418-023435CA3A2E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0ED-48AC-8418-023435CA3A2E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0ED-48AC-8418-023435CA3A2E}"/>
              </c:ext>
            </c:extLst>
          </c:dPt>
          <c:dLbls>
            <c:dLbl>
              <c:idx val="1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0ED-48AC-8418-023435CA3A2E}"/>
                </c:ext>
              </c:extLst>
            </c:dLbl>
            <c:dLbl>
              <c:idx val="3"/>
              <c:layout>
                <c:manualLayout>
                  <c:x val="7.3440741281620677E-3"/>
                  <c:y val="-7.271595830635846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ED-48AC-8418-023435CA3A2E}"/>
                </c:ext>
              </c:extLst>
            </c:dLbl>
            <c:dLbl>
              <c:idx val="5"/>
              <c:layout>
                <c:manualLayout>
                  <c:x val="-2.0988575741655656E-2"/>
                  <c:y val="5.618303448206641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ED-48AC-8418-023435CA3A2E}"/>
                </c:ext>
              </c:extLst>
            </c:dLbl>
            <c:dLbl>
              <c:idx val="6"/>
              <c:layout>
                <c:manualLayout>
                  <c:x val="-0.12550577195549673"/>
                  <c:y val="-0.1864586108922820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ED-48AC-8418-023435CA3A2E}"/>
                </c:ext>
              </c:extLst>
            </c:dLbl>
            <c:dLbl>
              <c:idx val="7"/>
              <c:layout>
                <c:manualLayout>
                  <c:x val="0.16204765057022738"/>
                  <c:y val="4.029974918325262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0ED-48AC-8418-023435CA3A2E}"/>
                </c:ext>
              </c:extLst>
            </c:dLbl>
            <c:dLbl>
              <c:idx val="8"/>
              <c:layout>
                <c:manualLayout>
                  <c:x val="1.7230622720832409E-2"/>
                  <c:y val="1.958238721935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0ED-48AC-8418-023435CA3A2E}"/>
                </c:ext>
              </c:extLst>
            </c:dLbl>
            <c:dLbl>
              <c:idx val="10"/>
              <c:layout>
                <c:manualLayout>
                  <c:x val="-4.3929134726607207E-2"/>
                  <c:y val="-2.67931326939773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0ED-48AC-8418-023435CA3A2E}"/>
                </c:ext>
              </c:extLst>
            </c:dLbl>
            <c:dLbl>
              <c:idx val="11"/>
              <c:layout>
                <c:manualLayout>
                  <c:x val="-7.6540285275335032E-3"/>
                  <c:y val="-6.882361502135368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0ED-48AC-8418-023435CA3A2E}"/>
                </c:ext>
              </c:extLst>
            </c:dLbl>
            <c:dLbl>
              <c:idx val="13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0ED-48AC-8418-023435CA3A2E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'[CARES Act Funding Tracking as of 6-26-2020.xlsx]Chart'!$A$2:$A$15</c:f>
              <c:strCache>
                <c:ptCount val="14"/>
                <c:pt idx="0">
                  <c:v>Backlog Staffing</c:v>
                </c:pt>
                <c:pt idx="1">
                  <c:v>Economic &amp; Workforce Development</c:v>
                </c:pt>
                <c:pt idx="2">
                  <c:v>Elections</c:v>
                </c:pt>
                <c:pt idx="3">
                  <c:v>Facilities</c:v>
                </c:pt>
                <c:pt idx="4">
                  <c:v>Human Services</c:v>
                </c:pt>
                <c:pt idx="5">
                  <c:v>IT, Software &amp; Equipment</c:v>
                </c:pt>
                <c:pt idx="6">
                  <c:v> Sheriff COVID Response &amp; Jail Improvements </c:v>
                </c:pt>
                <c:pt idx="7">
                  <c:v>Parks Improvements</c:v>
                </c:pt>
                <c:pt idx="8">
                  <c:v> PPE &amp; Sanitization </c:v>
                </c:pt>
                <c:pt idx="9">
                  <c:v> Human Services - Facilities </c:v>
                </c:pt>
                <c:pt idx="10">
                  <c:v>Public Health</c:v>
                </c:pt>
                <c:pt idx="11">
                  <c:v>Response Staffing</c:v>
                </c:pt>
                <c:pt idx="12">
                  <c:v> Department of Public Works Vehicles </c:v>
                </c:pt>
                <c:pt idx="13">
                  <c:v>Reserve</c:v>
                </c:pt>
              </c:strCache>
            </c:strRef>
          </c:cat>
          <c:val>
            <c:numRef>
              <c:f>'[CARES Act Funding Tracking as of 6-26-2020.xlsx]Chart'!$B$2:$B$15</c:f>
              <c:numCache>
                <c:formatCode>_(* #,##0_);_(* \(#,##0\);_(* "-"??_);_(@_)</c:formatCode>
                <c:ptCount val="14"/>
                <c:pt idx="0">
                  <c:v>1058090</c:v>
                </c:pt>
                <c:pt idx="1">
                  <c:v>14250000</c:v>
                </c:pt>
                <c:pt idx="2">
                  <c:v>500000</c:v>
                </c:pt>
                <c:pt idx="3">
                  <c:v>5850531</c:v>
                </c:pt>
                <c:pt idx="4">
                  <c:v>65625</c:v>
                </c:pt>
                <c:pt idx="5">
                  <c:v>4307439</c:v>
                </c:pt>
                <c:pt idx="6">
                  <c:v>13585940</c:v>
                </c:pt>
                <c:pt idx="7">
                  <c:v>1011628</c:v>
                </c:pt>
                <c:pt idx="8">
                  <c:v>844348</c:v>
                </c:pt>
                <c:pt idx="9">
                  <c:v>2486441</c:v>
                </c:pt>
                <c:pt idx="10">
                  <c:v>8300000</c:v>
                </c:pt>
                <c:pt idx="11">
                  <c:v>9036500</c:v>
                </c:pt>
                <c:pt idx="12">
                  <c:v>1467786</c:v>
                </c:pt>
                <c:pt idx="13">
                  <c:v>21638627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245-40A1-9759-E29B61637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5" tIns="46539" rIns="93075" bIns="46539" numCol="1" anchor="t" anchorCtr="0" compatLnSpc="1">
            <a:prstTxWarp prst="textNoShape">
              <a:avLst/>
            </a:prstTxWarp>
          </a:bodyPr>
          <a:lstStyle>
            <a:lvl1pPr defTabSz="930278"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19" y="3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5" tIns="46539" rIns="93075" bIns="46539" numCol="1" anchor="t" anchorCtr="0" compatLnSpc="1">
            <a:prstTxWarp prst="textNoShape">
              <a:avLst/>
            </a:prstTxWarp>
          </a:bodyPr>
          <a:lstStyle>
            <a:lvl1pPr algn="r" defTabSz="930278">
              <a:defRPr sz="1200"/>
            </a:lvl1pPr>
          </a:lstStyle>
          <a:p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397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5" tIns="46539" rIns="93075" bIns="46539" numCol="1" anchor="b" anchorCtr="0" compatLnSpc="1">
            <a:prstTxWarp prst="textNoShape">
              <a:avLst/>
            </a:prstTxWarp>
          </a:bodyPr>
          <a:lstStyle>
            <a:lvl1pPr defTabSz="930278">
              <a:defRPr sz="1200"/>
            </a:lvl1pPr>
          </a:lstStyle>
          <a:p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19" y="8829397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5" tIns="46539" rIns="93075" bIns="46539" numCol="1" anchor="b" anchorCtr="0" compatLnSpc="1">
            <a:prstTxWarp prst="textNoShape">
              <a:avLst/>
            </a:prstTxWarp>
          </a:bodyPr>
          <a:lstStyle>
            <a:lvl1pPr algn="r" defTabSz="930278">
              <a:defRPr sz="1200"/>
            </a:lvl1pPr>
          </a:lstStyle>
          <a:p>
            <a:fld id="{B67D82BB-98E5-4E86-81AF-B25552D991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7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5" tIns="46539" rIns="93075" bIns="46539" numCol="1" anchor="t" anchorCtr="0" compatLnSpc="1">
            <a:prstTxWarp prst="textNoShape">
              <a:avLst/>
            </a:prstTxWarp>
          </a:bodyPr>
          <a:lstStyle>
            <a:lvl1pPr defTabSz="930278">
              <a:defRPr sz="120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19" y="3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5" tIns="46539" rIns="93075" bIns="46539" numCol="1" anchor="t" anchorCtr="0" compatLnSpc="1">
            <a:prstTxWarp prst="textNoShape">
              <a:avLst/>
            </a:prstTxWarp>
          </a:bodyPr>
          <a:lstStyle>
            <a:lvl1pPr algn="r" defTabSz="930278">
              <a:defRPr sz="1200"/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99" y="4417043"/>
            <a:ext cx="5604604" cy="41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5" tIns="46539" rIns="93075" bIns="46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397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5" tIns="46539" rIns="93075" bIns="46539" numCol="1" anchor="b" anchorCtr="0" compatLnSpc="1">
            <a:prstTxWarp prst="textNoShape">
              <a:avLst/>
            </a:prstTxWarp>
          </a:bodyPr>
          <a:lstStyle>
            <a:lvl1pPr defTabSz="930278">
              <a:defRPr sz="1200"/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19" y="8829397"/>
            <a:ext cx="3037634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5" tIns="46539" rIns="93075" bIns="46539" numCol="1" anchor="b" anchorCtr="0" compatLnSpc="1">
            <a:prstTxWarp prst="textNoShape">
              <a:avLst/>
            </a:prstTxWarp>
          </a:bodyPr>
          <a:lstStyle>
            <a:lvl1pPr algn="r" defTabSz="930278">
              <a:defRPr sz="1200"/>
            </a:lvl1pPr>
          </a:lstStyle>
          <a:p>
            <a:fld id="{5B682591-06BD-41CA-B0CD-4CA5397856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12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1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FAFF6-795F-4060-8988-4F3DAAB7B7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91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C5F58-DD9A-4584-9957-78548DAAC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5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32FAD-D16B-45F2-A29F-99FFCFF387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FB4BD-9F26-4D58-B830-94EB99E019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0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3ED9F-CC8A-46F5-8EE8-58AC6DE8E7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3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40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8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D0677-DA82-4651-8E08-50D21EAFBE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6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8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8" y="2313436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0E65F-30B3-4BF2-9837-DC3BB20CD8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946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BD846-F4A6-4019-A5A5-0A9148782B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9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09159-FB37-4184-8A96-C1F369FC64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9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4" y="2243831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4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0ED4C-609B-4281-B944-CEDF9B350A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1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21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6DFF08F-DC6B-4601-B491-B0F83F6DD2DA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6F3B3-6E3D-4B0A-9685-7B7177321C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4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6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6" y="2638047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4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El Paso County Budget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50E65F-30B3-4BF2-9837-DC3BB20CD8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3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CARES ACT Local Government Relief Fund Update</a:t>
            </a:r>
          </a:p>
        </p:txBody>
      </p:sp>
      <p:sp>
        <p:nvSpPr>
          <p:cNvPr id="922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105400"/>
            <a:ext cx="7162800" cy="129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Nikki Simmons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Financial Services Department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30,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335602" y="2708802"/>
            <a:ext cx="3435702" cy="1440394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Commitment to transparency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6" name="Rectangle 5"/>
          <p:cNvSpPr>
            <a:spLocks noGrp="1" noChangeArrowheads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pPr lvl="1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457200"/>
            <a:endParaRPr lang="en-US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914400" lvl="1" indent="-51435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66FB4BD-9F26-4D58-B830-94EB99E0191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DDE4E-478F-4E27-B9C5-E8E92029149D}"/>
              </a:ext>
            </a:extLst>
          </p:cNvPr>
          <p:cNvSpPr txBox="1">
            <a:spLocks noChangeArrowheads="1"/>
          </p:cNvSpPr>
          <p:nvPr/>
        </p:nvSpPr>
        <p:spPr>
          <a:xfrm>
            <a:off x="419100" y="1376289"/>
            <a:ext cx="8305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57200"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3" indent="-457200"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457200"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C7714-7B69-40FD-92EC-83522160B5E7}"/>
              </a:ext>
            </a:extLst>
          </p:cNvPr>
          <p:cNvSpPr txBox="1"/>
          <p:nvPr/>
        </p:nvSpPr>
        <p:spPr>
          <a:xfrm>
            <a:off x="4279147" y="274320"/>
            <a:ext cx="452925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 being tracked in separate business unit in the Budget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monthly report of EPC expenditures published on Budget’s website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(Let’s go take a look…)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Monthly, subrecipients (municipalities) will submit detailed listing of expenditures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also publish on EPC Budget Office website as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spent to date is reported to BoCC in regular monthly budget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51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A6A92-F52A-47FE-8C26-4E8CAFDD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1143000"/>
            <a:ext cx="6515100" cy="177279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42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42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paso</a:t>
            </a:r>
            <a:r>
              <a:rPr lang="en-US" sz="42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county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39E18-0291-4251-A4B7-3BA8B156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66FB4BD-9F26-4D58-B830-94EB99E0191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3046E6-8B15-4DD7-A7E9-C9A493FE6133}"/>
              </a:ext>
            </a:extLst>
          </p:cNvPr>
          <p:cNvSpPr txBox="1">
            <a:spLocks/>
          </p:cNvSpPr>
          <p:nvPr/>
        </p:nvSpPr>
        <p:spPr bwMode="black">
          <a:xfrm>
            <a:off x="1325001" y="3429000"/>
            <a:ext cx="6515100" cy="177279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Response, resiliency and recovery</a:t>
            </a:r>
          </a:p>
        </p:txBody>
      </p:sp>
    </p:spTree>
    <p:extLst>
      <p:ext uri="{BB962C8B-B14F-4D97-AF65-F5344CB8AC3E}">
        <p14:creationId xmlns:p14="http://schemas.microsoft.com/office/powerpoint/2010/main" val="319046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Revised Budget overview</a:t>
            </a:r>
            <a:br>
              <a:rPr lang="en-US" sz="2800" dirty="0"/>
            </a:br>
            <a:r>
              <a:rPr lang="en-US" sz="2800" dirty="0"/>
              <a:t>Total Allocated $62,764,328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FB4BD-9F26-4D58-B830-94EB99E019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9782D14-C818-4605-A9F9-D2B453246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523349"/>
              </p:ext>
            </p:extLst>
          </p:nvPr>
        </p:nvGraphicFramePr>
        <p:xfrm>
          <a:off x="266700" y="1181248"/>
          <a:ext cx="8610600" cy="552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927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CARES Budget Changes</a:t>
            </a:r>
            <a:br>
              <a:rPr lang="en-US" dirty="0"/>
            </a:br>
            <a:r>
              <a:rPr lang="en-US" sz="2000" dirty="0"/>
              <a:t>(Firming up estimates)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FB4BD-9F26-4D58-B830-94EB99E019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A15870A-BC44-4790-B14F-33430E3E6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67963"/>
              </p:ext>
            </p:extLst>
          </p:nvPr>
        </p:nvGraphicFramePr>
        <p:xfrm>
          <a:off x="104775" y="1827847"/>
          <a:ext cx="893445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Worksheet" r:id="rId3" imgW="8934575" imgH="3857726" progId="Excel.Sheet.12">
                  <p:embed/>
                </p:oleObj>
              </mc:Choice>
              <mc:Fallback>
                <p:oleObj name="Worksheet" r:id="rId3" imgW="8934575" imgH="38577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" y="1827847"/>
                        <a:ext cx="8934450" cy="385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21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CARES Budget Changes</a:t>
            </a:r>
            <a:br>
              <a:rPr lang="en-US" dirty="0"/>
            </a:br>
            <a:r>
              <a:rPr lang="en-US" sz="2000" dirty="0"/>
              <a:t>(Firming up estimates)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FB4BD-9F26-4D58-B830-94EB99E019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4E4811-E43C-4D4D-8E21-2A5C5D580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543161"/>
              </p:ext>
            </p:extLst>
          </p:nvPr>
        </p:nvGraphicFramePr>
        <p:xfrm>
          <a:off x="104775" y="1446847"/>
          <a:ext cx="8934450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Worksheet" r:id="rId3" imgW="8934575" imgH="4619568" progId="Excel.Sheet.12">
                  <p:embed/>
                </p:oleObj>
              </mc:Choice>
              <mc:Fallback>
                <p:oleObj name="Worksheet" r:id="rId3" imgW="8934575" imgH="46195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" y="1446847"/>
                        <a:ext cx="8934450" cy="461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17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CARES Budget Changes</a:t>
            </a:r>
            <a:br>
              <a:rPr lang="en-US" dirty="0"/>
            </a:br>
            <a:r>
              <a:rPr lang="en-US" sz="2000" dirty="0"/>
              <a:t>(Firming up estimates)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FB4BD-9F26-4D58-B830-94EB99E019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C228B23-2822-4555-A8EE-1D13130AA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4031"/>
              </p:ext>
            </p:extLst>
          </p:nvPr>
        </p:nvGraphicFramePr>
        <p:xfrm>
          <a:off x="104775" y="1564371"/>
          <a:ext cx="893445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Worksheet" r:id="rId3" imgW="8934575" imgH="4429297" progId="Excel.Sheet.12">
                  <p:embed/>
                </p:oleObj>
              </mc:Choice>
              <mc:Fallback>
                <p:oleObj name="Worksheet" r:id="rId3" imgW="8934575" imgH="44292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" y="1564371"/>
                        <a:ext cx="8934450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41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CARES Budget Changes</a:t>
            </a:r>
            <a:br>
              <a:rPr lang="en-US" dirty="0"/>
            </a:br>
            <a:r>
              <a:rPr lang="en-US" sz="2000" dirty="0"/>
              <a:t>(Firming up estimates)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FB4BD-9F26-4D58-B830-94EB99E019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9DCDF5-CA96-4D46-9538-79D03726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7996272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Total current increase to budget - $4,845,288</a:t>
            </a:r>
          </a:p>
          <a:p>
            <a:pPr lvl="1"/>
            <a:r>
              <a:rPr lang="en-US" sz="2400" dirty="0"/>
              <a:t>Came from reducing reserve</a:t>
            </a:r>
          </a:p>
          <a:p>
            <a:pPr lvl="1"/>
            <a:r>
              <a:rPr lang="en-US" sz="2400" dirty="0"/>
              <a:t>Reserve is now at $21.6M </a:t>
            </a:r>
          </a:p>
          <a:p>
            <a:pPr lvl="1"/>
            <a:r>
              <a:rPr lang="en-US" sz="2400" dirty="0"/>
              <a:t>Comfortable reducing to this level</a:t>
            </a:r>
          </a:p>
          <a:p>
            <a:pPr lvl="2"/>
            <a:r>
              <a:rPr lang="en-US" sz="2400" dirty="0"/>
              <a:t>Reserve is for unidentified needs, changes in estimates, changes in allowable uses</a:t>
            </a:r>
          </a:p>
          <a:p>
            <a:pPr lvl="1"/>
            <a:r>
              <a:rPr lang="en-US" sz="2400" dirty="0"/>
              <a:t>Next step is to allocate more of reserve for identified needs – will update BoCC before changes are made</a:t>
            </a:r>
          </a:p>
          <a:p>
            <a:pPr lvl="2"/>
            <a:r>
              <a:rPr lang="en-US" sz="2400" dirty="0"/>
              <a:t>Consulting with other Counties in Colorado, as well as across the nation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5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75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11"/>
            <a:ext cx="9144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Questions?</a:t>
            </a:r>
          </a:p>
        </p:txBody>
      </p:sp>
      <p:pic>
        <p:nvPicPr>
          <p:cNvPr id="73" name="Graphic 72" descr="Questions">
            <a:extLst>
              <a:ext uri="{FF2B5EF4-FFF2-40B4-BE49-F238E27FC236}">
                <a16:creationId xmlns:a16="http://schemas.microsoft.com/office/drawing/2014/main" id="{1F46C264-6588-4B1E-8CD4-5F6AC836E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348" y="640080"/>
            <a:ext cx="3301307" cy="33013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66FB4BD-9F26-4D58-B830-94EB99E0191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32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206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Parcel</vt:lpstr>
      <vt:lpstr>Microsoft Excel Worksheet</vt:lpstr>
      <vt:lpstr>CARES ACT Local Government Relief Fund Update</vt:lpstr>
      <vt:lpstr>Commitment to transparency</vt:lpstr>
      <vt:lpstr>El paso county plans</vt:lpstr>
      <vt:lpstr>Revised Budget overview Total Allocated $62,764,328</vt:lpstr>
      <vt:lpstr>CARES Budget Changes (Firming up estimates)</vt:lpstr>
      <vt:lpstr>CARES Budget Changes (Firming up estimates)</vt:lpstr>
      <vt:lpstr>CARES Budget Changes (Firming up estimates)</vt:lpstr>
      <vt:lpstr>CARES Budget Changes (Firming up estimates)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CARES ACT Local Government Relief Funding Update &amp; Proposed Budget</dc:title>
  <dc:creator>Nikki Simmons</dc:creator>
  <cp:lastModifiedBy>Nikki Simmons</cp:lastModifiedBy>
  <cp:revision>22</cp:revision>
  <dcterms:created xsi:type="dcterms:W3CDTF">2020-05-18T22:18:39Z</dcterms:created>
  <dcterms:modified xsi:type="dcterms:W3CDTF">2020-06-29T21:39:16Z</dcterms:modified>
</cp:coreProperties>
</file>