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4" r:id="rId4"/>
  </p:sldMasterIdLst>
  <p:notesMasterIdLst>
    <p:notesMasterId r:id="rId17"/>
  </p:notesMasterIdLst>
  <p:handoutMasterIdLst>
    <p:handoutMasterId r:id="rId18"/>
  </p:handoutMasterIdLst>
  <p:sldIdLst>
    <p:sldId id="1161" r:id="rId5"/>
    <p:sldId id="951" r:id="rId6"/>
    <p:sldId id="1221" r:id="rId7"/>
    <p:sldId id="1242" r:id="rId8"/>
    <p:sldId id="1248" r:id="rId9"/>
    <p:sldId id="1245" r:id="rId10"/>
    <p:sldId id="1246" r:id="rId11"/>
    <p:sldId id="1250" r:id="rId12"/>
    <p:sldId id="1212" r:id="rId13"/>
    <p:sldId id="1223" r:id="rId14"/>
    <p:sldId id="1239" r:id="rId15"/>
    <p:sldId id="1235" r:id="rId16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5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17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06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orient="horz" pos="4752" userDrawn="1">
          <p15:clr>
            <a:srgbClr val="A4A3A4"/>
          </p15:clr>
        </p15:guide>
        <p15:guide id="4" pos="30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rez, Carla R." initials="PCR" lastIdx="1" clrIdx="0"/>
  <p:cmAuthor id="1" name="Whorton, Mandy/DEN" initials="WM" lastIdx="16" clrIdx="1"/>
  <p:cmAuthor id="2" name="Lynch, Zeke/DEN" initials="LZ" lastIdx="1" clrIdx="2"/>
  <p:cmAuthor id="3" name="DeJiacomo, Carrie" initials="DC" lastIdx="3" clrIdx="3">
    <p:extLst>
      <p:ext uri="{19B8F6BF-5375-455C-9EA6-DF929625EA0E}">
        <p15:presenceInfo xmlns:p15="http://schemas.microsoft.com/office/powerpoint/2012/main" userId="S-1-5-21-1715567821-1935655697-682003330-502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521"/>
    <a:srgbClr val="ECB506"/>
    <a:srgbClr val="00953A"/>
    <a:srgbClr val="209025"/>
    <a:srgbClr val="614F35"/>
    <a:srgbClr val="605936"/>
    <a:srgbClr val="063773"/>
    <a:srgbClr val="2150A3"/>
    <a:srgbClr val="1D3479"/>
    <a:srgbClr val="D2E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86" autoAdjust="0"/>
  </p:normalViewPr>
  <p:slideViewPr>
    <p:cSldViewPr>
      <p:cViewPr varScale="1">
        <p:scale>
          <a:sx n="79" d="100"/>
          <a:sy n="79" d="100"/>
        </p:scale>
        <p:origin x="835" y="43"/>
      </p:cViewPr>
      <p:guideLst>
        <p:guide orient="horz" pos="4032"/>
        <p:guide pos="352"/>
        <p:guide orient="horz" pos="2160"/>
        <p:guide pos="3840"/>
        <p:guide pos="17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02" y="82"/>
      </p:cViewPr>
      <p:guideLst>
        <p:guide orient="horz" pos="4606"/>
        <p:guide pos="2903"/>
        <p:guide orient="horz" pos="4752"/>
        <p:guide pos="3027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5" y="31"/>
            <a:ext cx="4160520" cy="754380"/>
          </a:xfrm>
          <a:prstGeom prst="rect">
            <a:avLst/>
          </a:prstGeom>
        </p:spPr>
        <p:txBody>
          <a:bodyPr vert="horz" lIns="140574" tIns="70285" rIns="140574" bIns="70285" rtlCol="0"/>
          <a:lstStyle>
            <a:lvl1pPr algn="l">
              <a:defRPr sz="2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86" y="31"/>
            <a:ext cx="4160520" cy="754380"/>
          </a:xfrm>
          <a:prstGeom prst="rect">
            <a:avLst/>
          </a:prstGeom>
        </p:spPr>
        <p:txBody>
          <a:bodyPr vert="horz" lIns="140574" tIns="70285" rIns="140574" bIns="70285" rtlCol="0"/>
          <a:lstStyle>
            <a:lvl1pPr algn="r">
              <a:defRPr sz="2200"/>
            </a:lvl1pPr>
          </a:lstStyle>
          <a:p>
            <a:fld id="{B3278886-C7AA-5144-89E8-D93F64302E4F}" type="datetimeFigureOut">
              <a:rPr lang="en-US" smtClean="0"/>
              <a:pPr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5" y="14330627"/>
            <a:ext cx="4160520" cy="754380"/>
          </a:xfrm>
          <a:prstGeom prst="rect">
            <a:avLst/>
          </a:prstGeom>
        </p:spPr>
        <p:txBody>
          <a:bodyPr vert="horz" lIns="140574" tIns="70285" rIns="140574" bIns="70285" rtlCol="0" anchor="b"/>
          <a:lstStyle>
            <a:lvl1pPr algn="l">
              <a:defRPr sz="2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86" y="14330627"/>
            <a:ext cx="4160520" cy="754380"/>
          </a:xfrm>
          <a:prstGeom prst="rect">
            <a:avLst/>
          </a:prstGeom>
        </p:spPr>
        <p:txBody>
          <a:bodyPr vert="horz" lIns="140574" tIns="70285" rIns="140574" bIns="70285" rtlCol="0" anchor="b"/>
          <a:lstStyle>
            <a:lvl1pPr algn="r">
              <a:defRPr sz="2200"/>
            </a:lvl1pPr>
          </a:lstStyle>
          <a:p>
            <a:fld id="{E2430128-9D97-AA47-8E3E-084566232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77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479425"/>
            <a:ext cx="6145212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0574" tIns="70285" rIns="140574" bIns="7028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26264" y="3936834"/>
            <a:ext cx="8648698" cy="10911287"/>
          </a:xfrm>
          <a:prstGeom prst="rect">
            <a:avLst/>
          </a:prstGeom>
        </p:spPr>
        <p:txBody>
          <a:bodyPr vert="horz" lIns="140574" tIns="70285" rIns="140574" bIns="70285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61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79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23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pPr algn="r" defTabSz="1334280">
              <a:defRPr/>
            </a:pPr>
            <a:fld id="{6D28C5E9-D05C-1D4D-99E2-87483ED3AF4F}" type="slidenum">
              <a:rPr lang="en-US">
                <a:solidFill>
                  <a:prstClr val="black"/>
                </a:solidFill>
                <a:latin typeface="Calibri"/>
              </a:rPr>
              <a:pPr algn="r" defTabSz="1334280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23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6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52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8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92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4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33429" tIns="66715" rIns="133429" bIns="66715"/>
          <a:lstStyle/>
          <a:p>
            <a:fld id="{6D28C5E9-D05C-1D4D-99E2-87483ED3AF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3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51660" y="247651"/>
            <a:ext cx="8808969" cy="9144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lnSpc>
                <a:spcPts val="3000"/>
              </a:lnSpc>
              <a:defRPr lang="en-US" sz="2800" b="1" kern="1200" dirty="0" smtClean="0">
                <a:solidFill>
                  <a:srgbClr val="1D3479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1168400" y="1676400"/>
            <a:ext cx="10414000" cy="47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5425" indent="-225425">
              <a:lnSpc>
                <a:spcPts val="3000"/>
              </a:lnSpc>
              <a:spcBef>
                <a:spcPts val="900"/>
              </a:spcBef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ts val="3000"/>
              </a:lnSpc>
              <a:spcBef>
                <a:spcPts val="300"/>
              </a:spcBef>
              <a:defRPr sz="2700">
                <a:solidFill>
                  <a:srgbClr val="00953A"/>
                </a:solidFill>
              </a:defRPr>
            </a:lvl2pPr>
            <a:lvl3pPr marL="1085850" indent="-171450">
              <a:lnSpc>
                <a:spcPts val="2700"/>
              </a:lnSpc>
              <a:spcBef>
                <a:spcPts val="3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 descr="Colorado_DOT.final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7" t="41956" r="54782" b="42035"/>
          <a:stretch/>
        </p:blipFill>
        <p:spPr>
          <a:xfrm>
            <a:off x="543212" y="205544"/>
            <a:ext cx="2230219" cy="937457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751660" y="1172937"/>
            <a:ext cx="880896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3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2" userDrawn="1">
          <p15:clr>
            <a:srgbClr val="FBAE40"/>
          </p15:clr>
        </p15:guide>
        <p15:guide id="2" pos="736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6" orient="horz" pos="8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24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503252" y="762000"/>
            <a:ext cx="9079149" cy="914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ts val="2250"/>
              </a:lnSpc>
              <a:defRPr lang="en-US" sz="2100" b="1" kern="1200" dirty="0" smtClean="0">
                <a:solidFill>
                  <a:srgbClr val="1D3479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Colorado_DOT.final.ai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7" t="41956" r="54782" b="42035"/>
          <a:stretch/>
        </p:blipFill>
        <p:spPr>
          <a:xfrm>
            <a:off x="543214" y="205546"/>
            <a:ext cx="1882217" cy="937457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503252" y="642026"/>
            <a:ext cx="9079149" cy="567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EAA68BB-5686-47F9-A6DA-ED7DE03622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431" y="1219200"/>
            <a:ext cx="3554133" cy="561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4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2" userDrawn="1">
          <p15:clr>
            <a:srgbClr val="FBAE40"/>
          </p15:clr>
        </p15:guide>
        <p15:guide id="2" pos="736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6" orient="horz" pos="8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98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8" r:id="rId3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3000" b="1" kern="1200">
          <a:solidFill>
            <a:srgbClr val="F9C51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emf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emf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6.emf"/><Relationship Id="rId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12192000" cy="1846305"/>
          </a:xfrm>
          <a:prstGeom prst="rect">
            <a:avLst/>
          </a:prstGeom>
        </p:spPr>
      </p:pic>
      <p:pic>
        <p:nvPicPr>
          <p:cNvPr id="13" name="Picture 12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B56DA6EE-97DA-44B4-A32F-138EA25DD4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25044" b="7003"/>
          <a:stretch/>
        </p:blipFill>
        <p:spPr>
          <a:xfrm>
            <a:off x="0" y="-7214"/>
            <a:ext cx="12192000" cy="50364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53DBE-316A-4A95-9C1F-EBA07449B0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A08DE-90DC-4B23-BC53-3094B4CC7D64}"/>
              </a:ext>
            </a:extLst>
          </p:cNvPr>
          <p:cNvSpPr/>
          <p:nvPr/>
        </p:nvSpPr>
        <p:spPr>
          <a:xfrm>
            <a:off x="0" y="4320209"/>
            <a:ext cx="12192000" cy="1876138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52BC2B-DA04-40A2-8070-A7B76B440CB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4533900"/>
            <a:ext cx="6210300" cy="110490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DD6A28F-2885-4448-A025-582A09A18BEA}"/>
              </a:ext>
            </a:extLst>
          </p:cNvPr>
          <p:cNvSpPr txBox="1">
            <a:spLocks/>
          </p:cNvSpPr>
          <p:nvPr/>
        </p:nvSpPr>
        <p:spPr>
          <a:xfrm>
            <a:off x="5486400" y="4210528"/>
            <a:ext cx="6695536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2150A3"/>
                </a:solidFill>
                <a:latin typeface="Trebucher"/>
                <a:ea typeface="MS PGothic" panose="020B0600070205080204" pitchFamily="34" charset="-128"/>
                <a:cs typeface="Trebucher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2500" dirty="0">
                <a:solidFill>
                  <a:schemeClr val="tx1"/>
                </a:solidFill>
                <a:latin typeface="Trebuchet MS" panose="020B0703020202090204" pitchFamily="34" charset="0"/>
                <a:cs typeface="Museo Slab 500"/>
              </a:rPr>
              <a:t>El Paso Board of County Commissioners</a:t>
            </a:r>
          </a:p>
          <a:p>
            <a:pPr>
              <a:lnSpc>
                <a:spcPts val="2000"/>
              </a:lnSpc>
            </a:pPr>
            <a:r>
              <a:rPr lang="en-US" sz="1800" dirty="0">
                <a:solidFill>
                  <a:schemeClr val="tx1"/>
                </a:solidFill>
                <a:latin typeface="Trebuchet MS" panose="020B0703020202090204" pitchFamily="34" charset="0"/>
                <a:cs typeface="Museo Slab 500"/>
              </a:rPr>
              <a:t>Paul Neiman, South Gap Project Director</a:t>
            </a:r>
          </a:p>
          <a:p>
            <a:pPr>
              <a:lnSpc>
                <a:spcPts val="2000"/>
              </a:lnSpc>
            </a:pPr>
            <a:r>
              <a:rPr lang="en-US" sz="1800" dirty="0">
                <a:solidFill>
                  <a:schemeClr val="tx1"/>
                </a:solidFill>
                <a:latin typeface="Trebuchet MS" panose="020B0703020202090204" pitchFamily="34" charset="0"/>
                <a:cs typeface="Museo 300"/>
              </a:rPr>
              <a:t>June 30, 2020</a:t>
            </a:r>
          </a:p>
        </p:txBody>
      </p:sp>
    </p:spTree>
    <p:extLst>
      <p:ext uri="{BB962C8B-B14F-4D97-AF65-F5344CB8AC3E}">
        <p14:creationId xmlns:p14="http://schemas.microsoft.com/office/powerpoint/2010/main" val="388571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5C10E33-F55D-4EE3-90C8-5309FC385040}"/>
              </a:ext>
            </a:extLst>
          </p:cNvPr>
          <p:cNvSpPr/>
          <p:nvPr/>
        </p:nvSpPr>
        <p:spPr>
          <a:xfrm>
            <a:off x="180974" y="194699"/>
            <a:ext cx="11544056" cy="1139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FA691F-B908-4620-8E9C-D2C4C7C98A69}"/>
              </a:ext>
            </a:extLst>
          </p:cNvPr>
          <p:cNvSpPr/>
          <p:nvPr/>
        </p:nvSpPr>
        <p:spPr>
          <a:xfrm>
            <a:off x="5955029" y="1485900"/>
            <a:ext cx="6047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latin typeface="Trebuchet MS"/>
              <a:cs typeface="Trebuchet MS"/>
            </a:endParaRPr>
          </a:p>
          <a:p>
            <a:pPr lvl="0"/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252" y="1333500"/>
            <a:ext cx="4521091" cy="1869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181" y="3408631"/>
            <a:ext cx="4472577" cy="1772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1295400"/>
            <a:ext cx="7375129" cy="1906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6252" y="5311234"/>
            <a:ext cx="4214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/>
              <a:t>Project Operation Center has helped reduce incident response rates from 40 to 20 minutes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Project is evaluating weekly “Hot Spot” data for issues</a:t>
            </a:r>
          </a:p>
          <a:p>
            <a:endParaRPr lang="en-US" sz="11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/>
          <a:srcRect t="18" r="23165" b="-23"/>
          <a:stretch/>
        </p:blipFill>
        <p:spPr>
          <a:xfrm flipV="1">
            <a:off x="142031" y="1211576"/>
            <a:ext cx="7089335" cy="7149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77065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CDOT Safety Efforts – Incident Tracking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031" y="4991436"/>
            <a:ext cx="4986652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CSP Data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Since COVID-19, the Gap has seen the same amount of tickets issued as the previous year during the same time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250 tickets in 9 days, mostly for speeding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Even though there was about a 50% decrease in traffic volumes, crashes did decrease, but not by 50%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66% of crashes in the Gap are rear-ends which cause 80% of injury crashes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Impaired driving is on the rise… anecdotally citations up 200% in the Gap</a:t>
            </a:r>
          </a:p>
          <a:p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30825" y="3124200"/>
            <a:ext cx="2574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b="1" dirty="0"/>
              <a:t>Project Courtesy Patrol Data only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394" y="3472190"/>
            <a:ext cx="7356306" cy="156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EEED2A-4B25-4FAD-B799-2D64945B786E}"/>
              </a:ext>
            </a:extLst>
          </p:cNvPr>
          <p:cNvSpPr/>
          <p:nvPr/>
        </p:nvSpPr>
        <p:spPr>
          <a:xfrm>
            <a:off x="183000" y="215439"/>
            <a:ext cx="7170299" cy="1139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1" y="4528090"/>
            <a:ext cx="1142999" cy="19781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/>
          <a:srcRect t="18" r="23165" b="-23"/>
          <a:stretch/>
        </p:blipFill>
        <p:spPr>
          <a:xfrm flipV="1">
            <a:off x="142032" y="1211579"/>
            <a:ext cx="4533680" cy="4571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53824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Public Information Update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257" y="2955476"/>
            <a:ext cx="3449743" cy="375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257" y="134711"/>
            <a:ext cx="3449743" cy="36740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BDB425-2447-46F8-A7CB-9A49F3503BDE}"/>
              </a:ext>
            </a:extLst>
          </p:cNvPr>
          <p:cNvSpPr txBox="1"/>
          <p:nvPr/>
        </p:nvSpPr>
        <p:spPr>
          <a:xfrm>
            <a:off x="142031" y="1219200"/>
            <a:ext cx="57634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Project Outreach to date:</a:t>
            </a:r>
          </a:p>
          <a:p>
            <a:endParaRPr lang="en-US" sz="1400" b="1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Text Subscribers: </a:t>
            </a:r>
            <a:r>
              <a:rPr lang="en-US" sz="1600" dirty="0">
                <a:latin typeface="Trebuchet MS" panose="020B0603020202020204" pitchFamily="34" charset="0"/>
              </a:rPr>
              <a:t>3,275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Facebook Followers: </a:t>
            </a:r>
            <a:r>
              <a:rPr lang="en-US" sz="1600" dirty="0">
                <a:latin typeface="Trebuchet MS" panose="020B0603020202020204" pitchFamily="34" charset="0"/>
              </a:rPr>
              <a:t>2,675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E-blast Subscribers: </a:t>
            </a:r>
            <a:r>
              <a:rPr lang="en-US" sz="1600" dirty="0">
                <a:latin typeface="Trebuchet MS" panose="020B0603020202020204" pitchFamily="34" charset="0"/>
              </a:rPr>
              <a:t>2,543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News Releases: </a:t>
            </a:r>
            <a:r>
              <a:rPr lang="en-US" sz="1600" dirty="0">
                <a:latin typeface="Trebuchet MS" panose="020B0603020202020204" pitchFamily="34" charset="0"/>
              </a:rPr>
              <a:t>31 (Work Zone Awareness, logo contest, traffic impacts, project updates)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Hotline Calls/Emails: </a:t>
            </a:r>
            <a:r>
              <a:rPr lang="en-US" sz="1600" dirty="0">
                <a:latin typeface="Trebuchet MS" panose="020B0603020202020204" pitchFamily="34" charset="0"/>
              </a:rPr>
              <a:t>1,196/859</a:t>
            </a:r>
          </a:p>
          <a:p>
            <a:endParaRPr lang="en-US" sz="1600" dirty="0">
              <a:latin typeface="Trebuchet MS" panose="020B0603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March 11, 2020 </a:t>
            </a:r>
            <a:r>
              <a:rPr lang="en-US" sz="1600" dirty="0">
                <a:latin typeface="Trebuchet MS" panose="020B0603020202020204" pitchFamily="34" charset="0"/>
              </a:rPr>
              <a:t>- CSP Aircraft Enforcement Media Event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March 25, 2020 </a:t>
            </a:r>
            <a:r>
              <a:rPr lang="en-US" sz="1600" dirty="0">
                <a:latin typeface="Trebuchet MS" panose="020B0603020202020204" pitchFamily="34" charset="0"/>
              </a:rPr>
              <a:t>– PPACG project update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June 10, 2020 </a:t>
            </a:r>
            <a:r>
              <a:rPr lang="en-US" sz="1600" dirty="0">
                <a:latin typeface="Trebuchet MS" panose="020B0603020202020204" pitchFamily="34" charset="0"/>
              </a:rPr>
              <a:t>– Denver South Economic Development Forum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603020202020204" pitchFamily="34" charset="0"/>
              </a:rPr>
              <a:t>June 12, 2020 </a:t>
            </a:r>
            <a:r>
              <a:rPr lang="en-US" sz="1600" dirty="0">
                <a:latin typeface="Trebuchet MS" panose="020B0603020202020204" pitchFamily="34" charset="0"/>
              </a:rPr>
              <a:t>– Project Stakeholders Quarterly Meeting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C05E39-53A9-404C-9B39-AB475036F7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00"/>
          <a:stretch/>
        </p:blipFill>
        <p:spPr>
          <a:xfrm>
            <a:off x="6248400" y="609600"/>
            <a:ext cx="1882016" cy="1807870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AE33DB-4787-4534-B726-5F2C958E6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5499" y="2773221"/>
            <a:ext cx="2773013" cy="1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C5A01-551C-554A-B48C-93674DB78214}"/>
              </a:ext>
            </a:extLst>
          </p:cNvPr>
          <p:cNvSpPr/>
          <p:nvPr/>
        </p:nvSpPr>
        <p:spPr>
          <a:xfrm>
            <a:off x="3611858" y="0"/>
            <a:ext cx="8580142" cy="145914"/>
          </a:xfrm>
          <a:prstGeom prst="rect">
            <a:avLst/>
          </a:prstGeom>
          <a:solidFill>
            <a:srgbClr val="4141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1E841A-6622-894F-A147-153A4C1D3C0D}"/>
              </a:ext>
            </a:extLst>
          </p:cNvPr>
          <p:cNvSpPr/>
          <p:nvPr/>
        </p:nvSpPr>
        <p:spPr>
          <a:xfrm>
            <a:off x="0" y="6712086"/>
            <a:ext cx="8580142" cy="145914"/>
          </a:xfrm>
          <a:prstGeom prst="rect">
            <a:avLst/>
          </a:prstGeom>
          <a:solidFill>
            <a:srgbClr val="242D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E63654-2B3D-B14C-80F6-82D38DC6752B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rgbClr val="275A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566931-6437-FC45-8575-B746B75E5740}"/>
              </a:ext>
            </a:extLst>
          </p:cNvPr>
          <p:cNvSpPr/>
          <p:nvPr/>
        </p:nvSpPr>
        <p:spPr>
          <a:xfrm>
            <a:off x="8580142" y="6712086"/>
            <a:ext cx="3611858" cy="145914"/>
          </a:xfrm>
          <a:prstGeom prst="rect">
            <a:avLst/>
          </a:prstGeom>
          <a:solidFill>
            <a:srgbClr val="EF75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A2B092-0ADD-C84D-B6A4-81A09AC08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0" y="350835"/>
            <a:ext cx="4185439" cy="4594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14DAAD-2652-4693-9000-BA03AB853DD8}"/>
              </a:ext>
            </a:extLst>
          </p:cNvPr>
          <p:cNvGrpSpPr/>
          <p:nvPr/>
        </p:nvGrpSpPr>
        <p:grpSpPr>
          <a:xfrm>
            <a:off x="2087266" y="1273582"/>
            <a:ext cx="9193749" cy="1431518"/>
            <a:chOff x="164345" y="1393032"/>
            <a:chExt cx="12635607" cy="213229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062A7D-186E-4011-9CC8-DB1B297054B8}"/>
                </a:ext>
              </a:extLst>
            </p:cNvPr>
            <p:cNvSpPr/>
            <p:nvPr/>
          </p:nvSpPr>
          <p:spPr>
            <a:xfrm>
              <a:off x="1081044" y="1393032"/>
              <a:ext cx="11404729" cy="2033237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ADF76B-A153-4C3D-AA47-5C2056D9DEA9}"/>
                </a:ext>
              </a:extLst>
            </p:cNvPr>
            <p:cNvSpPr/>
            <p:nvPr/>
          </p:nvSpPr>
          <p:spPr>
            <a:xfrm>
              <a:off x="164345" y="1563402"/>
              <a:ext cx="1849081" cy="1961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275A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C6727A-E77F-42E3-8756-61E2D7776161}"/>
                </a:ext>
              </a:extLst>
            </p:cNvPr>
            <p:cNvSpPr/>
            <p:nvPr/>
          </p:nvSpPr>
          <p:spPr>
            <a:xfrm>
              <a:off x="2171007" y="1431827"/>
              <a:ext cx="10628945" cy="1237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75A3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REACH OUT TO 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Paul Neiman: (303) 907-8931 or paul.neiman@state.co.us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EB8CF4-04A3-47C2-8A8F-E35596700897}"/>
              </a:ext>
            </a:extLst>
          </p:cNvPr>
          <p:cNvGrpSpPr/>
          <p:nvPr/>
        </p:nvGrpSpPr>
        <p:grpSpPr>
          <a:xfrm>
            <a:off x="1122066" y="2925236"/>
            <a:ext cx="4924487" cy="1365015"/>
            <a:chOff x="164345" y="1393032"/>
            <a:chExt cx="6768063" cy="20332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64506A-8388-429B-B123-B4E4D0E44961}"/>
                </a:ext>
              </a:extLst>
            </p:cNvPr>
            <p:cNvSpPr/>
            <p:nvPr/>
          </p:nvSpPr>
          <p:spPr>
            <a:xfrm>
              <a:off x="1081044" y="1393032"/>
              <a:ext cx="5764092" cy="2033237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FEBEEB9-D7BE-47A0-9EFC-F65A0EF70A4E}"/>
                </a:ext>
              </a:extLst>
            </p:cNvPr>
            <p:cNvSpPr/>
            <p:nvPr/>
          </p:nvSpPr>
          <p:spPr>
            <a:xfrm>
              <a:off x="164345" y="1464344"/>
              <a:ext cx="1849080" cy="1961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275A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8972D22-9C5C-4D0B-8ABB-BA187A91F812}"/>
                </a:ext>
              </a:extLst>
            </p:cNvPr>
            <p:cNvSpPr/>
            <p:nvPr/>
          </p:nvSpPr>
          <p:spPr>
            <a:xfrm>
              <a:off x="2153553" y="1793805"/>
              <a:ext cx="4778855" cy="1237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75A3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CALL OUR HOTLINE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(720)745-5434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321899-F94E-46D3-B858-A2DCDE882358}"/>
              </a:ext>
            </a:extLst>
          </p:cNvPr>
          <p:cNvGrpSpPr/>
          <p:nvPr/>
        </p:nvGrpSpPr>
        <p:grpSpPr>
          <a:xfrm>
            <a:off x="180913" y="4587660"/>
            <a:ext cx="3865281" cy="1365013"/>
            <a:chOff x="164345" y="1393032"/>
            <a:chExt cx="5312323" cy="203323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F2F4065-43A7-4AE7-9387-02D562AAEC78}"/>
                </a:ext>
              </a:extLst>
            </p:cNvPr>
            <p:cNvSpPr/>
            <p:nvPr/>
          </p:nvSpPr>
          <p:spPr>
            <a:xfrm>
              <a:off x="1081045" y="1393032"/>
              <a:ext cx="4395623" cy="203323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69277B6-1E4D-4766-9EE4-9B143C2EC5AB}"/>
                </a:ext>
              </a:extLst>
            </p:cNvPr>
            <p:cNvSpPr/>
            <p:nvPr/>
          </p:nvSpPr>
          <p:spPr>
            <a:xfrm>
              <a:off x="164345" y="1464344"/>
              <a:ext cx="1849080" cy="1961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275A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7F72F06-6FA6-49DD-949B-CB8F01581A07}"/>
                </a:ext>
              </a:extLst>
            </p:cNvPr>
            <p:cNvSpPr/>
            <p:nvPr/>
          </p:nvSpPr>
          <p:spPr>
            <a:xfrm>
              <a:off x="2136099" y="1491131"/>
              <a:ext cx="3173042" cy="1879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75A3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VISIT OUR WEBSITE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i25gap.codot.gov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0FEA3AE-198C-4AEF-B76A-7E02EC23C12A}"/>
              </a:ext>
            </a:extLst>
          </p:cNvPr>
          <p:cNvGrpSpPr/>
          <p:nvPr/>
        </p:nvGrpSpPr>
        <p:grpSpPr>
          <a:xfrm>
            <a:off x="8448915" y="4514925"/>
            <a:ext cx="3660996" cy="1365015"/>
            <a:chOff x="164345" y="1393032"/>
            <a:chExt cx="5031560" cy="20332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D2026F-1C86-4D35-AE0B-0BE662603495}"/>
                </a:ext>
              </a:extLst>
            </p:cNvPr>
            <p:cNvSpPr/>
            <p:nvPr/>
          </p:nvSpPr>
          <p:spPr>
            <a:xfrm>
              <a:off x="1081045" y="1393032"/>
              <a:ext cx="4114860" cy="203323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91B6B7D-A310-400B-944B-F3B3273156D2}"/>
                </a:ext>
              </a:extLst>
            </p:cNvPr>
            <p:cNvSpPr/>
            <p:nvPr/>
          </p:nvSpPr>
          <p:spPr>
            <a:xfrm>
              <a:off x="164345" y="1464344"/>
              <a:ext cx="1849080" cy="1961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275A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18B956-E9C8-4AE8-BD86-C085F1AE57C7}"/>
                </a:ext>
              </a:extLst>
            </p:cNvPr>
            <p:cNvSpPr/>
            <p:nvPr/>
          </p:nvSpPr>
          <p:spPr>
            <a:xfrm>
              <a:off x="2153553" y="1793805"/>
              <a:ext cx="3042352" cy="1237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75A3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EMAIL 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i25gap@codot.us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832A52-AD28-4D87-BA17-FA473E9468DC}"/>
              </a:ext>
            </a:extLst>
          </p:cNvPr>
          <p:cNvGrpSpPr/>
          <p:nvPr/>
        </p:nvGrpSpPr>
        <p:grpSpPr>
          <a:xfrm>
            <a:off x="6198297" y="2894302"/>
            <a:ext cx="5327415" cy="1365015"/>
            <a:chOff x="164345" y="1393032"/>
            <a:chExt cx="7321835" cy="203323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D32610F-47E5-453B-BD99-32D52AEA19FC}"/>
                </a:ext>
              </a:extLst>
            </p:cNvPr>
            <p:cNvSpPr/>
            <p:nvPr/>
          </p:nvSpPr>
          <p:spPr>
            <a:xfrm>
              <a:off x="1081044" y="1393032"/>
              <a:ext cx="6405136" cy="203323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F408AA3-E451-487A-BA24-3617D2C65D08}"/>
                </a:ext>
              </a:extLst>
            </p:cNvPr>
            <p:cNvSpPr/>
            <p:nvPr/>
          </p:nvSpPr>
          <p:spPr>
            <a:xfrm>
              <a:off x="164345" y="1464344"/>
              <a:ext cx="1849080" cy="1961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275A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A43688-206D-4B24-8EF9-E5DA1DA0D3EF}"/>
                </a:ext>
              </a:extLst>
            </p:cNvPr>
            <p:cNvSpPr/>
            <p:nvPr/>
          </p:nvSpPr>
          <p:spPr>
            <a:xfrm>
              <a:off x="2083734" y="1793805"/>
              <a:ext cx="5402446" cy="1237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75A3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REGISTER FOR ALERTS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Text I25Gap to 21000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820193-5533-491F-A12E-725D27EF0095}"/>
              </a:ext>
            </a:extLst>
          </p:cNvPr>
          <p:cNvGrpSpPr/>
          <p:nvPr/>
        </p:nvGrpSpPr>
        <p:grpSpPr>
          <a:xfrm>
            <a:off x="4242497" y="4570702"/>
            <a:ext cx="4206418" cy="1365013"/>
            <a:chOff x="164345" y="1393032"/>
            <a:chExt cx="5654296" cy="20332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442E1F-ECA6-40EF-969A-CC685AC27201}"/>
                </a:ext>
              </a:extLst>
            </p:cNvPr>
            <p:cNvSpPr/>
            <p:nvPr/>
          </p:nvSpPr>
          <p:spPr>
            <a:xfrm>
              <a:off x="1081044" y="1393032"/>
              <a:ext cx="4580507" cy="203323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D3374B-EE4D-4675-89DB-D6A2F9A28E35}"/>
                </a:ext>
              </a:extLst>
            </p:cNvPr>
            <p:cNvSpPr/>
            <p:nvPr/>
          </p:nvSpPr>
          <p:spPr>
            <a:xfrm>
              <a:off x="164345" y="1464344"/>
              <a:ext cx="1849082" cy="1961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275A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82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E2A8020-3609-4F16-8715-B03A4BD7456B}"/>
                </a:ext>
              </a:extLst>
            </p:cNvPr>
            <p:cNvSpPr/>
            <p:nvPr/>
          </p:nvSpPr>
          <p:spPr>
            <a:xfrm>
              <a:off x="2083734" y="1434380"/>
              <a:ext cx="3734907" cy="1879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75A3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FOLLOW US ON FACEBOOK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F5758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 @</a:t>
              </a:r>
              <a:r>
                <a:rPr lang="en-US" sz="2000" dirty="0">
                  <a:solidFill>
                    <a:srgbClr val="4F5758"/>
                  </a:solidFill>
                  <a:latin typeface="Trebuchet MS" panose="020B0603020202020204" pitchFamily="34" charset="0"/>
                </a:rPr>
                <a:t>I25SouthGapProject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575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78963AD-405F-4F7F-8322-9FCC61EDC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41414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43" y="4788768"/>
            <a:ext cx="797338" cy="7973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D8B3AC3-1876-4659-AC82-B4416FC491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41414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49" y="3275260"/>
            <a:ext cx="694853" cy="6948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F996196-DF4D-45DE-80C7-8C67814D5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41414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8" y="4865609"/>
            <a:ext cx="819098" cy="82307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38425B0-F54F-479B-A58E-2AE3F52A63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41414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53" y="1509825"/>
            <a:ext cx="823218" cy="8232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4575F13-1037-4888-8C9B-7DC76DAF79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41414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92" y="3207337"/>
            <a:ext cx="783201" cy="78702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81A7546-6002-4919-963C-DD29780AE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41414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06" y="4895530"/>
            <a:ext cx="768024" cy="764278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7F9D740-04DC-4932-B779-AB92DC01B8DB}"/>
              </a:ext>
            </a:extLst>
          </p:cNvPr>
          <p:cNvSpPr/>
          <p:nvPr/>
        </p:nvSpPr>
        <p:spPr>
          <a:xfrm>
            <a:off x="122141" y="274736"/>
            <a:ext cx="11545370" cy="923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24BA927-1F90-4CA5-9C77-F38285A90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9" y="76200"/>
            <a:ext cx="6344528" cy="118872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DEB1164-3867-1A49-AD9F-8F16A9B625B4}"/>
              </a:ext>
            </a:extLst>
          </p:cNvPr>
          <p:cNvSpPr txBox="1">
            <a:spLocks/>
          </p:cNvSpPr>
          <p:nvPr/>
        </p:nvSpPr>
        <p:spPr>
          <a:xfrm>
            <a:off x="8919832" y="442486"/>
            <a:ext cx="2757928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400" dirty="0">
                <a:solidFill>
                  <a:srgbClr val="002060"/>
                </a:solidFill>
                <a:latin typeface="Trebuchet MS"/>
                <a:cs typeface="Trebuchet MS"/>
              </a:rPr>
              <a:t>Stay</a:t>
            </a:r>
            <a:r>
              <a:rPr lang="en-US" sz="2800" b="1" kern="1400" dirty="0">
                <a:solidFill>
                  <a:srgbClr val="5C6670"/>
                </a:solidFill>
                <a:latin typeface="Trebuchet MS"/>
                <a:cs typeface="Trebuchet MS"/>
              </a:rPr>
              <a:t> </a:t>
            </a:r>
            <a:r>
              <a:rPr lang="en-US" sz="2800" b="1" kern="1400" dirty="0">
                <a:solidFill>
                  <a:srgbClr val="002060"/>
                </a:solidFill>
                <a:latin typeface="Trebuchet MS"/>
                <a:cs typeface="Trebuchet MS"/>
              </a:rPr>
              <a:t>Informed</a:t>
            </a:r>
            <a:endParaRPr kumimoji="0" lang="en-US" sz="2800" b="1" i="0" u="none" strike="noStrike" kern="14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56201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t="18" r="23165" b="-23"/>
          <a:stretch/>
        </p:blipFill>
        <p:spPr>
          <a:xfrm flipV="1">
            <a:off x="466970" y="1651336"/>
            <a:ext cx="6172405" cy="487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9D05AA-7B26-4EA3-AC38-630C035F3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9" y="76200"/>
            <a:ext cx="6344528" cy="1188720"/>
          </a:xfrm>
          <a:prstGeom prst="rect">
            <a:avLst/>
          </a:prstGeom>
        </p:spPr>
      </p:pic>
      <p:sp>
        <p:nvSpPr>
          <p:cNvPr id="23" name="Rectangle 49">
            <a:extLst>
              <a:ext uri="{FF2B5EF4-FFF2-40B4-BE49-F238E27FC236}">
                <a16:creationId xmlns:a16="http://schemas.microsoft.com/office/drawing/2014/main" id="{AF90FED4-E1ED-4014-AC65-824E41E4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828" y="1700121"/>
            <a:ext cx="7257977" cy="1253701"/>
          </a:xfrm>
          <a:prstGeom prst="rect">
            <a:avLst/>
          </a:prstGeom>
          <a:solidFill>
            <a:srgbClr val="009ADD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54864" tIns="54864" rIns="54864" bIns="5486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solidFill>
                  <a:srgbClr val="5C6670"/>
                </a:solidFill>
                <a:latin typeface="Trebuchet MS" panose="020B0603020202020204" pitchFamily="34" charset="0"/>
              </a:rPr>
              <a:t>South of Castle Rock to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Sky View Lane (5 miles)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Express Lanes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New pavement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ider, safer shoulders</a:t>
            </a:r>
          </a:p>
        </p:txBody>
      </p:sp>
      <p:sp>
        <p:nvSpPr>
          <p:cNvPr id="24" name="Rectangle 50">
            <a:extLst>
              <a:ext uri="{FF2B5EF4-FFF2-40B4-BE49-F238E27FC236}">
                <a16:creationId xmlns:a16="http://schemas.microsoft.com/office/drawing/2014/main" id="{006ACFCF-F2DA-42AF-81AB-AB2E938F1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842" y="2953822"/>
            <a:ext cx="7225964" cy="1282700"/>
          </a:xfrm>
          <a:prstGeom prst="rect">
            <a:avLst/>
          </a:prstGeom>
          <a:solidFill>
            <a:srgbClr val="FFCF01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54864" tIns="54864" rIns="54864" bIns="5486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Sky View Lane to Greenland Road (6 miles)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New Express Lanes, pavement, and full safety shoulders</a:t>
            </a:r>
            <a:endParaRPr lang="en-US" altLang="en-US" sz="4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Interchange bridge replacements at Upper Lake Gulch Road, Spruce Mountain Road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Replacement of bridge over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Plum Creek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One new wildlife crossing bridge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Continuous auxiliary lane between </a:t>
            </a:r>
            <a:r>
              <a:rPr lang="en-US" altLang="en-US" sz="1400" dirty="0" err="1">
                <a:solidFill>
                  <a:srgbClr val="5C6670"/>
                </a:solidFill>
                <a:latin typeface="Trebuchet MS" panose="020B0603020202020204" pitchFamily="34" charset="0"/>
              </a:rPr>
              <a:t>Skyview</a:t>
            </a: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 and Spruce </a:t>
            </a:r>
            <a:r>
              <a:rPr lang="en-US" altLang="en-US" sz="1400" dirty="0" err="1">
                <a:solidFill>
                  <a:srgbClr val="5C6670"/>
                </a:solidFill>
                <a:latin typeface="Trebuchet MS" panose="020B0603020202020204" pitchFamily="34" charset="0"/>
              </a:rPr>
              <a:t>Mtn</a:t>
            </a: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 Road</a:t>
            </a:r>
          </a:p>
        </p:txBody>
      </p:sp>
      <p:sp>
        <p:nvSpPr>
          <p:cNvPr id="25" name="Rectangle 51">
            <a:extLst>
              <a:ext uri="{FF2B5EF4-FFF2-40B4-BE49-F238E27FC236}">
                <a16:creationId xmlns:a16="http://schemas.microsoft.com/office/drawing/2014/main" id="{593DD25B-81C5-4B41-BD2C-CBD88FA9D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841" y="4236522"/>
            <a:ext cx="7225963" cy="1516063"/>
          </a:xfrm>
          <a:prstGeom prst="rect">
            <a:avLst/>
          </a:prstGeom>
          <a:solidFill>
            <a:srgbClr val="3EAF49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54864" tIns="54864" rIns="54864" bIns="5486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Greenland Road to </a:t>
            </a:r>
            <a:r>
              <a:rPr lang="en-US" altLang="en-US" sz="1600" b="1" dirty="0">
                <a:solidFill>
                  <a:srgbClr val="5C6670"/>
                </a:solidFill>
                <a:latin typeface="Trebuchet MS" panose="020B0603020202020204" pitchFamily="34" charset="0"/>
              </a:rPr>
              <a:t>Monument (7 miles)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New Express Lanes, pavement, and full safety shoulders</a:t>
            </a:r>
            <a:endParaRPr lang="en-US" altLang="en-US" sz="4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Three new wildlife crossings bridge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Interchange bridge repla</a:t>
            </a: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cement at Greenland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New truck climbing lane on SB I-25 (Greenland to the Port of Entry, 5 Miles)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5D8797-9ED4-44F1-AA03-169CC0E81E06}"/>
              </a:ext>
            </a:extLst>
          </p:cNvPr>
          <p:cNvSpPr/>
          <p:nvPr/>
        </p:nvSpPr>
        <p:spPr>
          <a:xfrm>
            <a:off x="195426" y="1463910"/>
            <a:ext cx="11529604" cy="265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7530902" y="457200"/>
            <a:ext cx="4043779" cy="5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Project Overview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C37A56-835E-4C41-9714-64E5C4F4B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94" y="975579"/>
            <a:ext cx="3733648" cy="5544023"/>
          </a:xfrm>
          <a:prstGeom prst="rect">
            <a:avLst/>
          </a:prstGeom>
        </p:spPr>
      </p:pic>
      <p:sp>
        <p:nvSpPr>
          <p:cNvPr id="28" name="Rectangle 51">
            <a:extLst>
              <a:ext uri="{FF2B5EF4-FFF2-40B4-BE49-F238E27FC236}">
                <a16:creationId xmlns:a16="http://schemas.microsoft.com/office/drawing/2014/main" id="{2B3BB527-DAB9-4684-A274-BE9E6F0F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718" y="5752586"/>
            <a:ext cx="7225963" cy="663202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noFill/>
          </a:ln>
          <a:effectLst/>
        </p:spPr>
        <p:txBody>
          <a:bodyPr vert="horz" wrap="square" lIns="54864" tIns="54864" rIns="54864" bIns="5486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5C6670"/>
                </a:solidFill>
                <a:effectLst/>
                <a:latin typeface="Trebuchet MS" panose="020B0603020202020204" pitchFamily="34" charset="0"/>
              </a:rPr>
              <a:t>County Line Road / Palmer Divide Bridge</a:t>
            </a:r>
            <a:endParaRPr lang="en-US" altLang="en-US" sz="4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Interchange bridge replacement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5C6670"/>
                </a:solidFill>
                <a:latin typeface="Trebuchet MS" panose="020B0603020202020204" pitchFamily="34" charset="0"/>
              </a:rPr>
              <a:t>Added shoulders and left turn pockets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5526" y="1795775"/>
            <a:ext cx="11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Package 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44015" y="5728470"/>
            <a:ext cx="11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Package 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454553" y="4229022"/>
            <a:ext cx="11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Package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75526" y="2908090"/>
            <a:ext cx="11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Package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24" y="6428601"/>
            <a:ext cx="12193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rebuchet MS" panose="020B0603020202020204" pitchFamily="34" charset="0"/>
              </a:rPr>
              <a:t>Overall safety improvements to all packages include:  wildlife fencing, wildlife crossings, ITS cameras, drainage, 6-inch striping, guardrail, impact devices, and lighting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5158" y="5752585"/>
            <a:ext cx="271755" cy="64891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00300" y="5120388"/>
            <a:ext cx="271755" cy="1143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296105" y="1415305"/>
            <a:ext cx="784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anose="020B0603020202020204" pitchFamily="34" charset="0"/>
              </a:rPr>
              <a:t>18 miles of I-25 reconstruction to improve safety and trip reliability</a:t>
            </a:r>
          </a:p>
        </p:txBody>
      </p:sp>
    </p:spTree>
    <p:extLst>
      <p:ext uri="{BB962C8B-B14F-4D97-AF65-F5344CB8AC3E}">
        <p14:creationId xmlns:p14="http://schemas.microsoft.com/office/powerpoint/2010/main" val="387466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 descr="https://lh3.googleusercontent.com/vSXF0d-B_B6nx23qcDXjg32CnCpXbFandJ1Q2cv96B0FhydZV57GGppf0DCne9y5u23IPJJkXZq56s6KzvM3443QzkRqxkz96Pm_v0wtmBlMKlpPTd4Oh_2yDSI3_llLVx3aViqDN25Ym6o7_9mfMA0MaQ5RAPOePNzbzVunQEfD9Mex5ZtFlCUYzjsY2nJGGa3-y-t6uFYnfax3_48UOIXTUUp0fIpbGAZUE1C4-nUmySJOnP5UDIXQSZ9YU9tZF25cVs12wkAaSu99d5rnnIhkd-LMmYC_rgbjM1ZaQ3Mwb3PVJW0n8e2_9OVl-ykEQNV1YhXrGpRvH2Rq2uvJkUhGXFMzaA6O3UOCOG0gbF0OsQbYJwAeEEq44J1fHo-4mc8V1CZ8QSgxKnQIo1cLMzdlHxZr-OcqQfPjHFOtQGxjPZNABrPo08xoMbZzJBnGXsjFMc1DGFaZJH8C01zfXi84Dbe7bgO_yzQ9UeFQLlAIu_YBJMdfnraQ2jI1mHUNjgLGce--IOgQ2LcpnnMfh9SndP_T3CgNC_csxmG4sCORfAm3DFqJXWVnUkVyvQj_cWPx84Z6Ghc3tBiQnsPZDWif21oHM_OxFty3XQTyBEr-3qZSpjlpJTDSPzU9rvn2kwwdOXN9DCQpNY9Pex_eY3UU=w1560-h878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4A6175A-66CE-45FF-84E7-389D0B83E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b="74210"/>
          <a:stretch/>
        </p:blipFill>
        <p:spPr>
          <a:xfrm>
            <a:off x="656504" y="4430590"/>
            <a:ext cx="10925895" cy="2351210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3148FC4-BEA7-4B09-8A1B-DD83533F11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t="25901" b="45353"/>
          <a:stretch/>
        </p:blipFill>
        <p:spPr>
          <a:xfrm>
            <a:off x="656506" y="1866901"/>
            <a:ext cx="10925894" cy="24874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7901929" y="457200"/>
            <a:ext cx="3733800" cy="76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Typical Cross Section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76200"/>
            <a:ext cx="6096000" cy="11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49">
            <a:extLst>
              <a:ext uri="{FF2B5EF4-FFF2-40B4-BE49-F238E27FC236}">
                <a16:creationId xmlns:a16="http://schemas.microsoft.com/office/drawing/2014/main" id="{AF90FED4-E1ED-4014-AC65-824E41E4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605836"/>
            <a:ext cx="8953500" cy="4566363"/>
          </a:xfrm>
          <a:prstGeom prst="rect">
            <a:avLst/>
          </a:prstGeom>
          <a:solidFill>
            <a:srgbClr val="009ADD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54864" tIns="54864" rIns="54864" bIns="54864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6"/>
                </a:solidFill>
                <a:latin typeface="Trebuchet MS" panose="020B0603020202020204" pitchFamily="34" charset="0"/>
              </a:rPr>
              <a:t>North Section (</a:t>
            </a:r>
            <a:r>
              <a:rPr lang="en-US" b="1" dirty="0" err="1">
                <a:solidFill>
                  <a:schemeClr val="accent6"/>
                </a:solidFill>
                <a:latin typeface="Trebuchet MS" panose="020B0603020202020204" pitchFamily="34" charset="0"/>
              </a:rPr>
              <a:t>Pkg</a:t>
            </a:r>
            <a:r>
              <a:rPr lang="en-US" b="1" dirty="0">
                <a:solidFill>
                  <a:schemeClr val="accent6"/>
                </a:solidFill>
                <a:latin typeface="Trebuchet MS" panose="020B0603020202020204" pitchFamily="34" charset="0"/>
              </a:rPr>
              <a:t> 1)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South of Castle Rock to Sky View Lane (5 miles)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Trebuchet MS" panose="020B0603020202020204" pitchFamily="34" charset="0"/>
              </a:rPr>
              <a:t>Construction began September 4, 2018</a:t>
            </a:r>
          </a:p>
          <a:p>
            <a:pPr lvl="0"/>
            <a:r>
              <a:rPr lang="en-US" sz="1100" dirty="0">
                <a:latin typeface="Trebuchet MS" panose="020B0603020202020204" pitchFamily="34" charset="0"/>
              </a:rPr>
              <a:t>Estimated 81% complete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chemeClr val="accent6"/>
              </a:solidFill>
              <a:latin typeface="Trebuchet MS" panose="020B0603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C37A56-835E-4C41-9714-64E5C4F4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5" y="1258436"/>
            <a:ext cx="2165106" cy="3214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/>
          <a:srcRect t="18" r="23165" b="-23"/>
          <a:stretch/>
        </p:blipFill>
        <p:spPr>
          <a:xfrm flipV="1">
            <a:off x="142031" y="1211573"/>
            <a:ext cx="7973269" cy="6502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96496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Construction Update – North Section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89691" y="2628900"/>
            <a:ext cx="4533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rebuchet MS" panose="020B0603020202020204" pitchFamily="34" charset="0"/>
              </a:rPr>
              <a:t>Work completed to date: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Frontage Road drainage work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Median barrier walls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Paving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SB I-25 shifted to final alignment on new pavement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Removed 4 miles of temporary concrete barrier</a:t>
            </a:r>
          </a:p>
          <a:p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Upcoming work:</a:t>
            </a:r>
          </a:p>
          <a:p>
            <a:pPr marL="174625" marR="0" lvl="0" indent="-1730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I-25 traffic shifts to outside of roadway</a:t>
            </a:r>
          </a:p>
          <a:p>
            <a:pPr marL="174625" marR="0" lvl="0" indent="-1730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temporary barrier removal</a:t>
            </a:r>
          </a:p>
          <a:p>
            <a:pPr marL="174625" marR="0" lvl="0" indent="-1730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Frontage road barrier work in August (10-day closure)</a:t>
            </a:r>
          </a:p>
          <a:p>
            <a:pPr marL="174625" marR="0" lvl="0" indent="-1730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Tomah Rd. Signal Project to begin June 15</a:t>
            </a:r>
            <a:r>
              <a:rPr lang="en-US" sz="1200" baseline="30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coordinating with Douglas County</a:t>
            </a:r>
          </a:p>
          <a:p>
            <a:pPr marL="174625" marR="0" lvl="0" indent="-1730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Paving</a:t>
            </a:r>
          </a:p>
          <a:p>
            <a:pPr marL="174625" marR="0" lvl="0" indent="-1730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"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Issues:</a:t>
            </a:r>
          </a:p>
          <a:p>
            <a:pPr marL="173037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major issues at this time</a:t>
            </a:r>
          </a:p>
          <a:p>
            <a:pPr marL="171450" indent="-171450">
              <a:buFontTx/>
              <a:buChar char="-"/>
            </a:pPr>
            <a:endParaRPr lang="en-US" sz="1000" dirty="0"/>
          </a:p>
          <a:p>
            <a:r>
              <a:rPr lang="en-US" sz="1000" dirty="0"/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385" y="3886200"/>
            <a:ext cx="5194374" cy="28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08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C37A56-835E-4C41-9714-64E5C4F4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5" y="1258436"/>
            <a:ext cx="2165106" cy="3214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/>
          <a:srcRect t="18" r="23165" b="-23"/>
          <a:stretch/>
        </p:blipFill>
        <p:spPr>
          <a:xfrm flipV="1">
            <a:off x="142031" y="1211572"/>
            <a:ext cx="8049469" cy="65028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87733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Construction Update – South Section</a:t>
            </a:r>
          </a:p>
        </p:txBody>
      </p:sp>
      <p:sp>
        <p:nvSpPr>
          <p:cNvPr id="13" name="Rectangle 51">
            <a:extLst>
              <a:ext uri="{FF2B5EF4-FFF2-40B4-BE49-F238E27FC236}">
                <a16:creationId xmlns:a16="http://schemas.microsoft.com/office/drawing/2014/main" id="{593DD25B-81C5-4B41-BD2C-CBD88FA9D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583410"/>
            <a:ext cx="9029700" cy="4855489"/>
          </a:xfrm>
          <a:prstGeom prst="rect">
            <a:avLst/>
          </a:prstGeom>
          <a:solidFill>
            <a:srgbClr val="3EAF49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54864" tIns="54864" rIns="54864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South Section (</a:t>
            </a:r>
            <a:r>
              <a:rPr kumimoji="0" lang="en-US" altLang="en-US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Pkg</a:t>
            </a:r>
            <a:r>
              <a:rPr kumimoji="0" lang="en-US" altLang="en-US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 2)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Greenland Road to </a:t>
            </a:r>
            <a:r>
              <a:rPr lang="en-US" altLang="en-US" sz="16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Monument (7 miles)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Trebuchet MS" panose="020B0603020202020204" pitchFamily="34" charset="0"/>
              </a:rPr>
              <a:t>Construction began December 1, 2018</a:t>
            </a:r>
          </a:p>
          <a:p>
            <a:r>
              <a:rPr lang="en-US" sz="1100" dirty="0">
                <a:latin typeface="Trebuchet MS" panose="020B0603020202020204" pitchFamily="34" charset="0"/>
              </a:rPr>
              <a:t>Estimated 53% complete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Trebuchet MS" panose="020B0603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dirty="0">
              <a:solidFill>
                <a:schemeClr val="accent6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178" y="3771901"/>
            <a:ext cx="5188297" cy="29306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14600" y="2476500"/>
            <a:ext cx="40005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rebuchet MS" panose="020B0603020202020204" pitchFamily="34" charset="0"/>
              </a:rPr>
              <a:t>Work completed to date: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Drainage and bridge work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East portion of Greenland bridge complete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All traffic shifted onto new East portion of the Greenland bridge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Work has begun on West portion of the bridges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 I-25 on- and off-ramps at Greenland closed for 45 days starting June 25</a:t>
            </a:r>
            <a:r>
              <a:rPr lang="en-US" sz="1200" baseline="30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12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Upcoming work: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Monument Hill Frontage Road, 7-month closure starting in July for wildlife crossing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Three wildlife crossing bridge structures under construction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 I-25 Monument Hill truck climbing lane construction 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And more paving!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endParaRPr lang="en-US" sz="1200" dirty="0">
              <a:latin typeface="Trebuchet MS" panose="020B0603020202020204" pitchFamily="34" charset="0"/>
            </a:endParaRPr>
          </a:p>
          <a:p>
            <a:pPr marL="1587"/>
            <a:r>
              <a:rPr lang="en-US" sz="1200" dirty="0">
                <a:latin typeface="Trebuchet MS" panose="020B0603020202020204" pitchFamily="34" charset="0"/>
              </a:rPr>
              <a:t>Issues:</a:t>
            </a:r>
          </a:p>
          <a:p>
            <a:pPr marL="173037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Unsuitable materials/subgrades</a:t>
            </a:r>
          </a:p>
          <a:p>
            <a:pPr marL="1587"/>
            <a:endParaRPr lang="en-US" sz="1200" dirty="0">
              <a:latin typeface="Trebuchet MS" panose="020B0603020202020204" pitchFamily="34" charset="0"/>
            </a:endParaRPr>
          </a:p>
          <a:p>
            <a:pPr marL="1587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442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C37A56-835E-4C41-9714-64E5C4F4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5" y="1258436"/>
            <a:ext cx="2165106" cy="3214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/>
          <a:srcRect t="18" r="23165" b="-23"/>
          <a:stretch/>
        </p:blipFill>
        <p:spPr>
          <a:xfrm flipV="1">
            <a:off x="142031" y="1230879"/>
            <a:ext cx="8087569" cy="4571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101830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Construction Update – Middle Section</a:t>
            </a:r>
          </a:p>
        </p:txBody>
      </p:sp>
      <p:sp>
        <p:nvSpPr>
          <p:cNvPr id="13" name="Rectangle 50">
            <a:extLst>
              <a:ext uri="{FF2B5EF4-FFF2-40B4-BE49-F238E27FC236}">
                <a16:creationId xmlns:a16="http://schemas.microsoft.com/office/drawing/2014/main" id="{006ACFCF-F2DA-42AF-81AB-AB2E938F1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1583411"/>
            <a:ext cx="9029700" cy="4588790"/>
          </a:xfrm>
          <a:prstGeom prst="rect">
            <a:avLst/>
          </a:prstGeom>
          <a:solidFill>
            <a:srgbClr val="FFCF01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54864" tIns="54864" rIns="54864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Middle Section (</a:t>
            </a:r>
            <a:r>
              <a:rPr kumimoji="0" lang="en-US" altLang="en-US" b="1" i="0" u="none" strike="noStrike" cap="none" normalizeH="0" dirty="0" err="1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Pkg</a:t>
            </a:r>
            <a:r>
              <a:rPr kumimoji="0" lang="en-US" altLang="en-US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 3)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Trebuchet MS" panose="020B0603020202020204" pitchFamily="34" charset="0"/>
              </a:rPr>
              <a:t>Sky View Lane to Greenland Road (6 miles)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Trebuchet MS" panose="020B0603020202020204" pitchFamily="34" charset="0"/>
              </a:rPr>
              <a:t>Construction began August 7, 2019 </a:t>
            </a:r>
          </a:p>
          <a:p>
            <a:r>
              <a:rPr lang="en-US" sz="1100" dirty="0">
                <a:latin typeface="Trebuchet MS" panose="020B0603020202020204" pitchFamily="34" charset="0"/>
              </a:rPr>
              <a:t>Estimated 31% Complete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5C6670"/>
              </a:solidFill>
              <a:effectLst/>
              <a:latin typeface="Trebuchet MS" panose="020B0603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3887703"/>
            <a:ext cx="5210175" cy="28205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14601" y="2671782"/>
            <a:ext cx="419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rebuchet MS" panose="020B0603020202020204" pitchFamily="34" charset="0"/>
              </a:rPr>
              <a:t>Work completed to date: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Spruce Mountain, Plum Creek, Upper Lake Gulch, and RR bridge under construction</a:t>
            </a:r>
          </a:p>
          <a:p>
            <a:endParaRPr lang="en-US" sz="1200" dirty="0">
              <a:latin typeface="Trebuchet MS" panose="020B0603020202020204" pitchFamily="34" charset="0"/>
            </a:endParaRPr>
          </a:p>
          <a:p>
            <a:r>
              <a:rPr lang="en-US" sz="12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Upcoming work: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Continued bridge construction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switches and overnight short detours at Upper Lake Gulch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drainage at Spruce Mountain bridge (Fall re-open)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Drainage and earth work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paving!</a:t>
            </a:r>
          </a:p>
          <a:p>
            <a:pPr marL="174625" indent="-173038">
              <a:buFont typeface="Arial" panose="020B0604020202020204" pitchFamily="34" charset="0"/>
              <a:buChar char="•"/>
            </a:pPr>
            <a:endParaRPr lang="en-US" sz="12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87"/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Issues: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Spruce Mountain bridge has some delays due to drainage issues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rebuchet MS" panose="020B0603020202020204" pitchFamily="34" charset="0"/>
              </a:rPr>
              <a:t>Unsuitable materials/subgrades</a:t>
            </a:r>
          </a:p>
          <a:p>
            <a:pPr marL="171450" indent="-171450">
              <a:buFontTx/>
              <a:buChar char="-"/>
            </a:pP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538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C37A56-835E-4C41-9714-64E5C4F4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5" y="1258436"/>
            <a:ext cx="2165106" cy="3214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/>
          <a:srcRect t="18" r="23165" b="-23"/>
          <a:stretch/>
        </p:blipFill>
        <p:spPr>
          <a:xfrm flipV="1">
            <a:off x="142031" y="1211570"/>
            <a:ext cx="9954469" cy="12193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118213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Construction Update – Package 4 (County Line Road Bridge)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4A1B4D-FA68-4868-B41A-DBABB32120D2}"/>
              </a:ext>
            </a:extLst>
          </p:cNvPr>
          <p:cNvSpPr/>
          <p:nvPr/>
        </p:nvSpPr>
        <p:spPr>
          <a:xfrm>
            <a:off x="1182727" y="3640282"/>
            <a:ext cx="190502" cy="1681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51">
            <a:extLst>
              <a:ext uri="{FF2B5EF4-FFF2-40B4-BE49-F238E27FC236}">
                <a16:creationId xmlns:a16="http://schemas.microsoft.com/office/drawing/2014/main" id="{2B3BB527-DAB9-4684-A274-BE9E6F0F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578" y="1640309"/>
            <a:ext cx="9105722" cy="4531892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noFill/>
          </a:ln>
          <a:effectLst/>
        </p:spPr>
        <p:txBody>
          <a:bodyPr vert="horz" wrap="square" lIns="54864" tIns="54864" rIns="54864" bIns="54864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chemeClr val="accent6"/>
                </a:solidFill>
                <a:latin typeface="Trebuchet MS" panose="020B0603020202020204" pitchFamily="34" charset="0"/>
              </a:rPr>
              <a:t>County Line Road Bridge Replacement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Trebuchet MS" panose="020B0603020202020204" pitchFamily="34" charset="0"/>
              </a:rPr>
              <a:t>Begin construction by the end of 2020/early 2021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chemeClr val="accent6"/>
              </a:solidFill>
              <a:latin typeface="Trebuchet MS" panose="020B0603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224" y="4344716"/>
            <a:ext cx="6600776" cy="2357842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8F5EA05-BDD7-4DC8-A160-342A4E770DDD}"/>
              </a:ext>
            </a:extLst>
          </p:cNvPr>
          <p:cNvSpPr txBox="1">
            <a:spLocks/>
          </p:cNvSpPr>
          <p:nvPr/>
        </p:nvSpPr>
        <p:spPr>
          <a:xfrm>
            <a:off x="2457628" y="2218824"/>
            <a:ext cx="3034518" cy="3873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latin typeface="Trebuchet MS" panose="020B0603020202020204" pitchFamily="34" charset="0"/>
              </a:rPr>
              <a:t>30% design plans available for  comment and review</a:t>
            </a:r>
          </a:p>
          <a:p>
            <a:pPr marL="0" indent="0">
              <a:buNone/>
            </a:pPr>
            <a:endParaRPr lang="en-US" sz="1200" b="1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1" dirty="0">
                <a:latin typeface="Trebuchet MS" panose="020B0603020202020204" pitchFamily="34" charset="0"/>
              </a:rPr>
              <a:t>General Requirements:</a:t>
            </a:r>
          </a:p>
          <a:p>
            <a:r>
              <a:rPr lang="en-US" sz="1200" dirty="0">
                <a:latin typeface="Trebuchet MS" panose="020B0603020202020204" pitchFamily="34" charset="0"/>
              </a:rPr>
              <a:t>Two lanes open on County Line Road during all phases of construction</a:t>
            </a:r>
          </a:p>
          <a:p>
            <a:r>
              <a:rPr lang="en-US" sz="1200" dirty="0">
                <a:latin typeface="Trebuchet MS" panose="020B0603020202020204" pitchFamily="34" charset="0"/>
              </a:rPr>
              <a:t>Two 12’ through lanes</a:t>
            </a:r>
          </a:p>
          <a:p>
            <a:r>
              <a:rPr lang="en-US" sz="1200" dirty="0">
                <a:latin typeface="Trebuchet MS" panose="020B0603020202020204" pitchFamily="34" charset="0"/>
              </a:rPr>
              <a:t>Minimum 10’ shoulders on County Line Road between the ramps</a:t>
            </a:r>
          </a:p>
          <a:p>
            <a:r>
              <a:rPr lang="en-US" sz="1200" dirty="0">
                <a:latin typeface="Trebuchet MS" panose="020B0603020202020204" pitchFamily="34" charset="0"/>
              </a:rPr>
              <a:t>Two continuous 12’ left turn lanes on County Line Road between the ramps</a:t>
            </a:r>
          </a:p>
          <a:p>
            <a:r>
              <a:rPr lang="en-US" sz="1200" dirty="0">
                <a:latin typeface="Trebuchet MS" panose="020B0603020202020204" pitchFamily="34" charset="0"/>
              </a:rPr>
              <a:t>New bridge will accommodate the PEL’s recommended I-25 typical section</a:t>
            </a:r>
          </a:p>
          <a:p>
            <a:pPr marL="0" indent="0">
              <a:buNone/>
            </a:pPr>
            <a:endParaRPr lang="en-US" sz="1200" dirty="0">
              <a:latin typeface="Trebuchet MS" panose="020B0603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224" y="2228349"/>
            <a:ext cx="6490304" cy="22155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91224" y="2228349"/>
            <a:ext cx="6600776" cy="4474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0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C37A56-835E-4C41-9714-64E5C4F4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5" y="1258436"/>
            <a:ext cx="2165106" cy="3214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/>
          <a:srcRect t="18" r="23165" b="-23"/>
          <a:stretch/>
        </p:blipFill>
        <p:spPr>
          <a:xfrm flipV="1">
            <a:off x="142031" y="1211567"/>
            <a:ext cx="5839669" cy="4571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118213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Construction Update – Summary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4A1B4D-FA68-4868-B41A-DBABB32120D2}"/>
              </a:ext>
            </a:extLst>
          </p:cNvPr>
          <p:cNvSpPr/>
          <p:nvPr/>
        </p:nvSpPr>
        <p:spPr>
          <a:xfrm>
            <a:off x="1182727" y="3640282"/>
            <a:ext cx="190502" cy="1681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51">
            <a:extLst>
              <a:ext uri="{FF2B5EF4-FFF2-40B4-BE49-F238E27FC236}">
                <a16:creationId xmlns:a16="http://schemas.microsoft.com/office/drawing/2014/main" id="{2B3BB527-DAB9-4684-A274-BE9E6F0F0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578" y="1257286"/>
            <a:ext cx="9105722" cy="5431799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  <a:effectLst/>
        </p:spPr>
        <p:txBody>
          <a:bodyPr vert="horz" wrap="square" lIns="54864" tIns="54864" rIns="54864" bIns="54864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1" dirty="0">
              <a:solidFill>
                <a:srgbClr val="5C6670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28455" y="1227440"/>
            <a:ext cx="565786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latin typeface="Trebuchet MS" panose="020B0603020202020204" pitchFamily="34" charset="0"/>
              </a:rPr>
              <a:t>COVID-19 impacts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Trebuchet MS" panose="020B0603020202020204" pitchFamily="34" charset="0"/>
              </a:rPr>
              <a:t>Project is tracking for possible issues and delays due to COVID-19.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Trebuchet MS" panose="020B0603020202020204" pitchFamily="34" charset="0"/>
              </a:rPr>
              <a:t>Productivity is slower, but schedule has been maintained through added daytime lane closures and resequencing of work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Trebuchet MS" panose="020B0603020202020204" pitchFamily="34" charset="0"/>
              </a:rPr>
              <a:t>Project has not advanced due to lighter traffic volumes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Trebuchet MS" panose="020B0603020202020204" pitchFamily="34" charset="0"/>
              </a:rPr>
              <a:t>Project continues to monitor for possible impacts to schedule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latin typeface="Trebuchet MS" panose="020B060302020202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latin typeface="Trebuchet MS" panose="020B0603020202020204" pitchFamily="34" charset="0"/>
              </a:rPr>
              <a:t>Construction Schedule Summary…Summer 2020 will be HUGE!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Trebuchet MS" panose="020B0603020202020204" pitchFamily="34" charset="0"/>
              </a:rPr>
              <a:t>North section substantial completion in November 2020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Trebuchet MS" panose="020B0603020202020204" pitchFamily="34" charset="0"/>
              </a:rPr>
              <a:t>Overall project is on schedule for fall 2022 completion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latin typeface="Trebuchet MS" panose="020B0603020202020204" pitchFamily="34" charset="0"/>
            </a:endParaRPr>
          </a:p>
          <a:p>
            <a:r>
              <a:rPr lang="en-US" sz="1200" b="1" dirty="0">
                <a:latin typeface="Trebuchet MS" panose="020B0603020202020204" pitchFamily="34" charset="0"/>
              </a:rPr>
              <a:t>Summer 2020…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350,000 tons of asphalt to be placed this year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Temporary asphalt plant operating in gravel pit onsite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13,000 LF of cast in place retaining wall structures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miles of concrete median barrier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2,500 LF sound wall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Deer fence, deer guards, drainage pipe, ITS features, permanent signing,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continues day and night, weekdays and weekends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Lane closures occurring overnight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Overnight ramp closures will continue through summer at Upper Lake Gulch, Greenland, Spruce Mountain, and Sky View, alternating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 dirty="0">
              <a:latin typeface="Trebuchet MS" panose="020B0603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latin typeface="Trebuchet MS" panose="020B0603020202020204" pitchFamily="34" charset="0"/>
              </a:rPr>
              <a:t>Budget Summary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As of May 25, 2020, $153 million of work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629 days in construction as of May 25, 2020</a:t>
            </a:r>
          </a:p>
          <a:p>
            <a:endParaRPr lang="en-US" sz="1200" dirty="0">
              <a:latin typeface="Trebuchet MS" panose="020B0603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519" y="118930"/>
            <a:ext cx="3512670" cy="25877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91" y="4634514"/>
            <a:ext cx="3524209" cy="2077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2071336"/>
            <a:ext cx="4571998" cy="2743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1" y="5257800"/>
            <a:ext cx="2441279" cy="14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EEED2A-4B25-4FAD-B799-2D64945B786E}"/>
              </a:ext>
            </a:extLst>
          </p:cNvPr>
          <p:cNvSpPr/>
          <p:nvPr/>
        </p:nvSpPr>
        <p:spPr>
          <a:xfrm>
            <a:off x="183000" y="215439"/>
            <a:ext cx="7170299" cy="1139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E26E27-B196-4CFA-A927-26E8FBE11534}"/>
              </a:ext>
            </a:extLst>
          </p:cNvPr>
          <p:cNvSpPr txBox="1"/>
          <p:nvPr/>
        </p:nvSpPr>
        <p:spPr>
          <a:xfrm>
            <a:off x="181665" y="1339601"/>
            <a:ext cx="5141938" cy="5078313"/>
          </a:xfrm>
          <a:prstGeom prst="rect">
            <a:avLst/>
          </a:prstGeom>
          <a:noFill/>
        </p:spPr>
        <p:txBody>
          <a:bodyPr wrap="square" numCol="1" rtlCol="0" anchor="t">
            <a:spAutoFit/>
          </a:bodyPr>
          <a:lstStyle/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/>
              <a:t>Reduced speed limits (by time of day)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Smart Work Zone System devices: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Portable Variable Speed Limit (PVSL) signs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Queue detection and truck entering/exiting warning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Portable message boards (Remote)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Implemented a Project Operations Center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Courtesy Patrol (Tow trucks)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Added Traffic Control Vehicles (TMA’s, UTC’s)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Frequent restriping to help with delineation, including solid striping at curves and 6-inch temporary striping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law enforcement, CSP (by ground and by air)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Hold biweekly meetings with first responders to discuss and improve incident response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Provide accurate and timely information to motorists through texts, e-blasts and Facebook</a:t>
            </a:r>
          </a:p>
        </p:txBody>
      </p:sp>
      <p:pic>
        <p:nvPicPr>
          <p:cNvPr id="14" name="Picture 13" descr="A picture containing indoor, man, table, computer&#10;&#10;Description automatically generated">
            <a:extLst>
              <a:ext uri="{FF2B5EF4-FFF2-40B4-BE49-F238E27FC236}">
                <a16:creationId xmlns:a16="http://schemas.microsoft.com/office/drawing/2014/main" id="{37E47F0C-AE0F-45E5-A8E1-68AE1E2E2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r="34800"/>
          <a:stretch/>
        </p:blipFill>
        <p:spPr>
          <a:xfrm rot="5400000">
            <a:off x="7901851" y="-790325"/>
            <a:ext cx="3357884" cy="5230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B8B92C-171E-4CE1-935F-367C41511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52" y="3439328"/>
            <a:ext cx="5222492" cy="3272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472" y="1333500"/>
            <a:ext cx="506432" cy="6974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634" y="1447641"/>
            <a:ext cx="446693" cy="607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292" y="1531860"/>
            <a:ext cx="398294" cy="5038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39" y="2133600"/>
            <a:ext cx="1055547" cy="1375410"/>
          </a:xfrm>
          <a:prstGeom prst="rect">
            <a:avLst/>
          </a:prstGeom>
        </p:spPr>
      </p:pic>
      <p:pic>
        <p:nvPicPr>
          <p:cNvPr id="23" name="Picture 4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29" y="3695700"/>
            <a:ext cx="1117780" cy="8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DB6F45-F88E-8D43-BB97-A997153898B6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" y="134711"/>
            <a:ext cx="3970048" cy="7700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/>
          <a:srcRect t="18" r="23165" b="-23"/>
          <a:stretch/>
        </p:blipFill>
        <p:spPr>
          <a:xfrm flipV="1">
            <a:off x="142032" y="1211579"/>
            <a:ext cx="4533680" cy="4571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AA58FFBA-03DF-47AC-98DD-72AD68315598}"/>
              </a:ext>
            </a:extLst>
          </p:cNvPr>
          <p:cNvSpPr txBox="1">
            <a:spLocks/>
          </p:cNvSpPr>
          <p:nvPr/>
        </p:nvSpPr>
        <p:spPr>
          <a:xfrm>
            <a:off x="142031" y="725814"/>
            <a:ext cx="4696669" cy="508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kern="1400" spc="100" dirty="0">
                <a:solidFill>
                  <a:srgbClr val="1D3479"/>
                </a:solidFill>
                <a:latin typeface="Trebuchet MS"/>
                <a:cs typeface="Trebuchet MS"/>
              </a:rPr>
              <a:t>CDOT Safety Efforts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B94CE3-2748-4591-8057-D173DE15208F}"/>
              </a:ext>
            </a:extLst>
          </p:cNvPr>
          <p:cNvSpPr/>
          <p:nvPr/>
        </p:nvSpPr>
        <p:spPr>
          <a:xfrm>
            <a:off x="0" y="0"/>
            <a:ext cx="3611858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98D781-1F95-408F-8EEE-41CAD4B3AD32}"/>
              </a:ext>
            </a:extLst>
          </p:cNvPr>
          <p:cNvSpPr/>
          <p:nvPr/>
        </p:nvSpPr>
        <p:spPr>
          <a:xfrm>
            <a:off x="3611858" y="-1"/>
            <a:ext cx="8580142" cy="145915"/>
          </a:xfrm>
          <a:prstGeom prst="rect">
            <a:avLst/>
          </a:prstGeom>
          <a:solidFill>
            <a:srgbClr val="0082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BEF1A0-2BFD-4497-9937-B2FDE0BDF798}"/>
              </a:ext>
            </a:extLst>
          </p:cNvPr>
          <p:cNvSpPr/>
          <p:nvPr/>
        </p:nvSpPr>
        <p:spPr>
          <a:xfrm>
            <a:off x="-1" y="6712086"/>
            <a:ext cx="7063319" cy="1459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9AF6B4-B777-4CB3-8A2F-493D19B88952}"/>
              </a:ext>
            </a:extLst>
          </p:cNvPr>
          <p:cNvSpPr/>
          <p:nvPr/>
        </p:nvSpPr>
        <p:spPr>
          <a:xfrm>
            <a:off x="7063318" y="6712086"/>
            <a:ext cx="3611858" cy="145914"/>
          </a:xfrm>
          <a:prstGeom prst="rect">
            <a:avLst/>
          </a:prstGeom>
          <a:solidFill>
            <a:srgbClr val="511C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DD213A-E6BB-4AFD-BEEA-C9FD9B6ECB36}"/>
              </a:ext>
            </a:extLst>
          </p:cNvPr>
          <p:cNvSpPr/>
          <p:nvPr/>
        </p:nvSpPr>
        <p:spPr>
          <a:xfrm>
            <a:off x="10675176" y="6712084"/>
            <a:ext cx="1516824" cy="145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0287" y="4669381"/>
            <a:ext cx="1004226" cy="17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9950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BF80E0236E254DBF0A3B65D847457D" ma:contentTypeVersion="0" ma:contentTypeDescription="Create a new document." ma:contentTypeScope="" ma:versionID="06d681c2bba9ff1f89347b613145372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FEA8F6-5EE0-4D7A-A08E-9C40F00097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00E0FF-5095-454C-AE0B-1D58115E93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F980C0E-C97F-4687-A03F-38353F42B87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89703</TotalTime>
  <Words>1211</Words>
  <Application>Microsoft Office PowerPoint</Application>
  <PresentationFormat>Widescreen</PresentationFormat>
  <Paragraphs>194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Calibri</vt:lpstr>
      <vt:lpstr>Trebuchet MS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</dc:title>
  <dc:creator>Zarzecki, Sarah</dc:creator>
  <cp:lastModifiedBy> </cp:lastModifiedBy>
  <cp:revision>2814</cp:revision>
  <cp:lastPrinted>2020-06-12T00:49:36Z</cp:lastPrinted>
  <dcterms:created xsi:type="dcterms:W3CDTF">2016-11-17T16:56:20Z</dcterms:created>
  <dcterms:modified xsi:type="dcterms:W3CDTF">2020-06-29T20:04:36Z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0x01010074BF80E0236E254DBF0A3B65D847457D</vt:lpwstr>
  </property>
</Properties>
</file>