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95" r:id="rId4"/>
    <p:sldId id="298" r:id="rId5"/>
    <p:sldId id="297" r:id="rId6"/>
    <p:sldId id="292" r:id="rId7"/>
    <p:sldId id="290" r:id="rId8"/>
    <p:sldId id="278" r:id="rId9"/>
    <p:sldId id="293" r:id="rId1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010" autoAdjust="0"/>
  </p:normalViewPr>
  <p:slideViewPr>
    <p:cSldViewPr>
      <p:cViewPr varScale="1">
        <p:scale>
          <a:sx n="110" d="100"/>
          <a:sy n="110" d="100"/>
        </p:scale>
        <p:origin x="16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4"/>
          </a:xfrm>
          <a:prstGeom prst="rect">
            <a:avLst/>
          </a:prstGeom>
        </p:spPr>
        <p:txBody>
          <a:bodyPr vert="horz" lIns="94217" tIns="47109" rIns="94217" bIns="471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40" cy="469424"/>
          </a:xfrm>
          <a:prstGeom prst="rect">
            <a:avLst/>
          </a:prstGeom>
        </p:spPr>
        <p:txBody>
          <a:bodyPr vert="horz" lIns="94217" tIns="47109" rIns="94217" bIns="47109" rtlCol="0"/>
          <a:lstStyle>
            <a:lvl1pPr algn="r">
              <a:defRPr sz="1200"/>
            </a:lvl1pPr>
          </a:lstStyle>
          <a:p>
            <a:fld id="{D51FE994-539D-4EB2-A4C2-E72AE38FA158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7" tIns="47109" rIns="94217" bIns="4710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17" tIns="47109" rIns="94217" bIns="4710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40" cy="469424"/>
          </a:xfrm>
          <a:prstGeom prst="rect">
            <a:avLst/>
          </a:prstGeom>
        </p:spPr>
        <p:txBody>
          <a:bodyPr vert="horz" lIns="94217" tIns="47109" rIns="94217" bIns="471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40" cy="469424"/>
          </a:xfrm>
          <a:prstGeom prst="rect">
            <a:avLst/>
          </a:prstGeom>
        </p:spPr>
        <p:txBody>
          <a:bodyPr vert="horz" lIns="94217" tIns="47109" rIns="94217" bIns="47109" rtlCol="0" anchor="b"/>
          <a:lstStyle>
            <a:lvl1pPr algn="r">
              <a:defRPr sz="1200"/>
            </a:lvl1pPr>
          </a:lstStyle>
          <a:p>
            <a:fld id="{A699F2EB-2812-4D4C-959E-AA84062FD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4C873E5-5590-4B3B-BEF0-34328E013882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C873E5-5590-4B3B-BEF0-34328E013882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4C873E5-5590-4B3B-BEF0-34328E013882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4C873E5-5590-4B3B-BEF0-34328E013882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590800"/>
            <a:ext cx="8458200" cy="1066800"/>
          </a:xfrm>
        </p:spPr>
        <p:txBody>
          <a:bodyPr>
            <a:normAutofit/>
          </a:bodyPr>
          <a:lstStyle/>
          <a:p>
            <a:r>
              <a:rPr lang="en-US"/>
              <a:t>2020 </a:t>
            </a:r>
            <a:r>
              <a:rPr lang="en-US" dirty="0"/>
              <a:t>Primary Election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5486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Chuck Broerman</a:t>
            </a:r>
          </a:p>
          <a:p>
            <a:r>
              <a:rPr lang="en-US" dirty="0">
                <a:solidFill>
                  <a:schemeClr val="tx1"/>
                </a:solidFill>
                <a:latin typeface="+mj-lt"/>
              </a:rPr>
              <a:t>El Paso County Clerk and Recorder</a:t>
            </a:r>
          </a:p>
        </p:txBody>
      </p:sp>
      <p:pic>
        <p:nvPicPr>
          <p:cNvPr id="4" name="Picture 3" descr="CAR Logo Transpar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76200"/>
            <a:ext cx="2785403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943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June 9,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066800"/>
          </a:xfrm>
        </p:spPr>
        <p:txBody>
          <a:bodyPr/>
          <a:lstStyle/>
          <a:p>
            <a:r>
              <a:rPr lang="en-US" dirty="0"/>
              <a:t>Ballot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408,00 Ballots Sent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Democratic Voters	20%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Republican Voters	36%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Unaffiliated Voters	39%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5,400 UOCAVA ballots mailed 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Expected Turnout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35% Turnout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Mail Ballot – 164,471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In Person – 1800</a:t>
            </a:r>
          </a:p>
          <a:p>
            <a:pPr marL="146304" lvl="0" indent="0">
              <a:buClr>
                <a:srgbClr val="9BBB59"/>
              </a:buClr>
              <a:buNone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46304" lvl="0" indent="0">
              <a:buClr>
                <a:srgbClr val="9BBB59"/>
              </a:buClr>
              <a:buNone/>
            </a:pPr>
            <a:endParaRPr lang="en-US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pPr lvl="1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B195-C341-41A1-8D36-2FD13C782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/>
              <a:t>Important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C47FD-ABAB-4D79-8BE5-8EC3799A2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/>
              <a:t>Unaffiliated voters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Received two ballots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Can only return one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17-year-olds can vote if they will be 18 by November General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Election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3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ED090-4791-4B29-BF18-140CD765E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Election-Safety of Staff and Elections Judges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772FD-10EC-46C2-8A45-960A5B080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799"/>
            <a:ext cx="8534400" cy="49530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Worked closely with Dr. Kelly</a:t>
            </a:r>
          </a:p>
          <a:p>
            <a:r>
              <a:rPr lang="en-US" dirty="0"/>
              <a:t>Created written procedures- Health and Safety Manual</a:t>
            </a:r>
          </a:p>
          <a:p>
            <a:r>
              <a:rPr lang="en-US" dirty="0"/>
              <a:t>Compliance Judge</a:t>
            </a:r>
          </a:p>
          <a:p>
            <a:r>
              <a:rPr lang="en-US" dirty="0"/>
              <a:t>Work stations separation &gt;6 feet</a:t>
            </a:r>
          </a:p>
          <a:p>
            <a:r>
              <a:rPr lang="en-US" dirty="0"/>
              <a:t>Plexiglass barriers</a:t>
            </a:r>
          </a:p>
          <a:p>
            <a:r>
              <a:rPr lang="en-US" dirty="0"/>
              <a:t>Personal Protection Equipment</a:t>
            </a:r>
          </a:p>
          <a:p>
            <a:pPr lvl="1"/>
            <a:r>
              <a:rPr lang="en-US" dirty="0"/>
              <a:t>Health and Temperature Screening</a:t>
            </a:r>
          </a:p>
          <a:p>
            <a:pPr lvl="1"/>
            <a:r>
              <a:rPr lang="en-US" dirty="0"/>
              <a:t>Masks</a:t>
            </a:r>
          </a:p>
          <a:p>
            <a:pPr lvl="1"/>
            <a:r>
              <a:rPr lang="en-US" dirty="0"/>
              <a:t>Gloves</a:t>
            </a:r>
          </a:p>
          <a:p>
            <a:pPr lvl="1"/>
            <a:r>
              <a:rPr lang="en-US" dirty="0"/>
              <a:t>Hand Sanitizer </a:t>
            </a:r>
          </a:p>
          <a:p>
            <a:pPr lvl="1"/>
            <a:r>
              <a:rPr lang="en-US" dirty="0"/>
              <a:t>Compliance Judge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85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06F64-4737-469C-845E-11490A334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/>
          <a:lstStyle/>
          <a:p>
            <a:r>
              <a:rPr lang="en-US" dirty="0"/>
              <a:t>Voter Service and Polling Centers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3D99E-9996-4F43-865C-463CF49ED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05400"/>
          </a:xfrm>
        </p:spPr>
        <p:txBody>
          <a:bodyPr/>
          <a:lstStyle/>
          <a:p>
            <a:r>
              <a:rPr lang="en-US" dirty="0"/>
              <a:t>Citizens Service Center-open June 8th</a:t>
            </a:r>
          </a:p>
          <a:p>
            <a:endParaRPr lang="en-US" dirty="0"/>
          </a:p>
          <a:p>
            <a:r>
              <a:rPr lang="en-US" dirty="0"/>
              <a:t>Additional VSPCs open June 22</a:t>
            </a:r>
          </a:p>
          <a:p>
            <a:pPr lvl="1"/>
            <a:r>
              <a:rPr lang="en-US" dirty="0"/>
              <a:t>Centennial Hall</a:t>
            </a:r>
          </a:p>
          <a:p>
            <a:pPr lvl="1"/>
            <a:r>
              <a:rPr lang="en-US" dirty="0"/>
              <a:t>Union Town Center</a:t>
            </a:r>
          </a:p>
          <a:p>
            <a:pPr lvl="1"/>
            <a:r>
              <a:rPr lang="en-US" dirty="0"/>
              <a:t>Power’s Branch office</a:t>
            </a:r>
          </a:p>
          <a:p>
            <a:pPr lvl="1"/>
            <a:r>
              <a:rPr lang="en-US" dirty="0"/>
              <a:t>Citadel Mall-Food Court entrance</a:t>
            </a:r>
          </a:p>
          <a:p>
            <a:pPr lvl="1"/>
            <a:r>
              <a:rPr lang="en-US" dirty="0"/>
              <a:t>Chapel Hills Mall-North side</a:t>
            </a:r>
          </a:p>
          <a:p>
            <a:pPr lvl="1"/>
            <a:endParaRPr lang="en-US" dirty="0"/>
          </a:p>
          <a:p>
            <a:r>
              <a:rPr lang="en-US" dirty="0"/>
              <a:t>June 29 and 30  Vista Grande Baptist Church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07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35  24-Hour Ballot Drop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/>
              <a:t>First and Main-new</a:t>
            </a:r>
          </a:p>
          <a:p>
            <a:r>
              <a:rPr lang="en-US" dirty="0"/>
              <a:t>Falcon Fire Dept-Station 3 to Station 1</a:t>
            </a:r>
          </a:p>
          <a:p>
            <a:r>
              <a:rPr lang="en-US" dirty="0"/>
              <a:t>Boot Barn Hall at Bourbon Brothers</a:t>
            </a:r>
          </a:p>
          <a:p>
            <a:r>
              <a:rPr lang="en-US" dirty="0"/>
              <a:t>Colorado Springs Senior Center</a:t>
            </a:r>
          </a:p>
          <a:p>
            <a:r>
              <a:rPr lang="en-US" dirty="0"/>
              <a:t>Cottonwood Creek Recreational Center</a:t>
            </a:r>
            <a:endParaRPr lang="en-US" strike="sngStrike" dirty="0"/>
          </a:p>
          <a:p>
            <a:r>
              <a:rPr lang="en-US" dirty="0"/>
              <a:t>Leon Young Sports Complex</a:t>
            </a:r>
          </a:p>
          <a:p>
            <a:r>
              <a:rPr lang="en-US" dirty="0"/>
              <a:t>Rocky Mountain Calvary </a:t>
            </a:r>
          </a:p>
          <a:p>
            <a:r>
              <a:rPr lang="en-US" dirty="0"/>
              <a:t>Vista Grande Baptist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Church</a:t>
            </a:r>
          </a:p>
          <a:p>
            <a:r>
              <a:rPr lang="en-US" dirty="0"/>
              <a:t>Wilson Ranch Pool</a:t>
            </a:r>
          </a:p>
          <a:p>
            <a:r>
              <a:rPr lang="en-US" dirty="0"/>
              <a:t>Citadel Mall </a:t>
            </a:r>
          </a:p>
          <a:p>
            <a:r>
              <a:rPr lang="en-US" dirty="0"/>
              <a:t>School District 3 Federal Credit Union</a:t>
            </a:r>
          </a:p>
        </p:txBody>
      </p:sp>
    </p:spTree>
    <p:extLst>
      <p:ext uri="{BB962C8B-B14F-4D97-AF65-F5344CB8AC3E}">
        <p14:creationId xmlns:p14="http://schemas.microsoft.com/office/powerpoint/2010/main" val="941328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Common Mistakes This 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3600" b="1" dirty="0">
                <a:latin typeface="Arial" pitchFamily="34" charset="0"/>
                <a:cs typeface="Arial" pitchFamily="34" charset="0"/>
              </a:rPr>
              <a:t>You must sign your own ballot envelope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Verify your name and address before signing on the back of your ballot envelope.</a:t>
            </a:r>
          </a:p>
          <a:p>
            <a:pPr lvl="1"/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If you sign the incorrect envelope (such as your spouse’s), please draw a line through your signature and have the correct voter sign above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3600" b="1" dirty="0">
                <a:latin typeface="Arial" pitchFamily="34" charset="0"/>
                <a:cs typeface="Arial" pitchFamily="34" charset="0"/>
              </a:rPr>
              <a:t>I.D. Required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If your ballot instructions state you must return an I.D., you have to include a copy of an acceptable form of I.D. (acceptable forms listed in your voter instructions) to ensure your ballot is counted in a timely manner. </a:t>
            </a:r>
          </a:p>
          <a:p>
            <a:pPr lvl="0"/>
            <a:r>
              <a:rPr lang="en-US" sz="3600" b="1" dirty="0">
                <a:latin typeface="Arial" pitchFamily="34" charset="0"/>
                <a:cs typeface="Arial" pitchFamily="34" charset="0"/>
              </a:rPr>
              <a:t>Change your mind on a candidate?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Clearly state your intentions by drawing a line through the incorrect selection and darken the oval of the correct one and circle your choice.</a:t>
            </a:r>
          </a:p>
          <a:p>
            <a:pPr lvl="0"/>
            <a:r>
              <a:rPr lang="en-US" sz="3600" b="1" dirty="0">
                <a:latin typeface="Arial" pitchFamily="34" charset="0"/>
                <a:cs typeface="Arial" pitchFamily="34" charset="0"/>
              </a:rPr>
              <a:t>Identifying Marks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Please do not sign or initial your voted ballot, even when making a correction.  This ensures voter anonymity.  Your signature should only be on the outside of your ballot envelope.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46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Presidential Primary Election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/>
          <a:lstStyle/>
          <a:p>
            <a:pPr marL="109728" indent="0">
              <a:buNone/>
            </a:pPr>
            <a:endParaRPr lang="en-US" dirty="0"/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Election Day, June 30th-Ballot due by 7:00 pm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Call 575-VOTE  (8683)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Epcvotes.com</a:t>
            </a:r>
          </a:p>
        </p:txBody>
      </p:sp>
    </p:spTree>
    <p:extLst>
      <p:ext uri="{BB962C8B-B14F-4D97-AF65-F5344CB8AC3E}">
        <p14:creationId xmlns:p14="http://schemas.microsoft.com/office/powerpoint/2010/main" val="1448324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29176</TotalTime>
  <Words>357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Trebuchet MS</vt:lpstr>
      <vt:lpstr>Wingdings 2</vt:lpstr>
      <vt:lpstr>Urban</vt:lpstr>
      <vt:lpstr>2020 Primary Election Update</vt:lpstr>
      <vt:lpstr>Ballot Update</vt:lpstr>
      <vt:lpstr>Important Information</vt:lpstr>
      <vt:lpstr>Election-Safety of Staff and Elections Judges</vt:lpstr>
      <vt:lpstr>Voter Service and Polling Centers</vt:lpstr>
      <vt:lpstr>35  24-Hour Ballot Drop Boxes</vt:lpstr>
      <vt:lpstr>Common Mistakes This Election</vt:lpstr>
      <vt:lpstr>Presidential Primary Election 2020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Primary Update</dc:title>
  <dc:creator>carbroerman</dc:creator>
  <cp:lastModifiedBy>Chuck Broerman</cp:lastModifiedBy>
  <cp:revision>251</cp:revision>
  <cp:lastPrinted>2020-06-09T13:46:06Z</cp:lastPrinted>
  <dcterms:created xsi:type="dcterms:W3CDTF">2016-06-20T23:00:18Z</dcterms:created>
  <dcterms:modified xsi:type="dcterms:W3CDTF">2020-06-09T13:50:34Z</dcterms:modified>
</cp:coreProperties>
</file>