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5" r:id="rId4"/>
    <p:sldId id="262" r:id="rId5"/>
    <p:sldId id="276" r:id="rId6"/>
    <p:sldId id="277" r:id="rId7"/>
    <p:sldId id="278" r:id="rId8"/>
    <p:sldId id="280" r:id="rId9"/>
    <p:sldId id="279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85" d="100"/>
          <a:sy n="85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E8FE-3A0E-4229-818D-90DD6E434FF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993C2-84A9-43D4-ADAB-B5DD060E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85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0BD0AE2-3E0D-4022-8991-4D66644D66D1}" type="datetime1">
              <a:rPr lang="en-US" smtClean="0"/>
              <a:t>6/10/2020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9E2A-BFBB-4CD2-B2F5-C521E79A7C18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6F24-0CC7-45AB-9CE6-B14D5632CC03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CA8A-C6E4-48C1-8EEF-8EFF87C8E4F2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3813-EED0-4920-A582-D5ACA71C255C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F63C-B346-424B-8B0C-F042A3306F59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B5E-311F-4558-8570-CD4A63E1A75E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ABFF-E1B9-406F-AE60-53F0D4027BB5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81D3-217F-4DAA-B5F8-BD5FEC4D9D3A}" type="datetime1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4170F3C-BF77-49E2-B1BE-99043CF410A6}" type="datetime1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ECDF-A3D3-4933-BB00-201957EF3DCC}" type="datetime1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CF58-6156-4027-822B-D24DB5A3F0EA}" type="datetime1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D551-C64C-4FF0-9CB7-BCE9C4AA02E7}" type="datetime1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AA6E-8C23-444E-A521-F8EA3A9FA82D}" type="datetime1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84DF-A122-4CD2-950C-4B99C8964290}" type="datetime1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E299-64E2-4E6F-A243-1B0B5E7621C4}" type="datetime1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02A1E-697E-459E-95F6-9193DE669F50}" type="datetime1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787F55-84A3-45E4-B9E2-FBBD41B748B4}" type="datetime1">
              <a:rPr lang="en-US" smtClean="0"/>
              <a:t>6/10/2020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20\2020%20Sales%20Tax%20by%20NAICS.xlsx!Total%20State!R2C21:R15C49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20\2020%20Sales%20Tax%20by%20NAICS.xlsx!Clerk%20and%20Recorder%20Use%20Tax!R2C23:R15C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20\2020%20Sales%20Tax%20by%20NAICS.xlsx!Building%20Use%20Tax!R2C17:R15C4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20\2020%20Sales%20Tax%20by%20NAICS.xlsx!Total%20Taxes!R2C21:R15C4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shares\fin\Bud_Data\Sales%20and%20Use%20Tax\Financial%20Worksessions\2020\2020%20Sales%20Tax%20by%20NAICS.xlsx!Total%20Taxes!%5b2020%20Sales%20Tax%20by%20NAICS.xlsx%5dTotal%20Taxes%20Chart%20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20\2020%20Sales%20Tax%20by%20NAICS.xlsx!Total%20Taxes!R2C51:R15C5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371600" y="1219200"/>
            <a:ext cx="6947127" cy="1735667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April 2020</a:t>
            </a:r>
            <a:b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dirty="0">
                <a:latin typeface="Times New Roman" panose="02020603050405020304" pitchFamily="18" charset="0"/>
                <a:cs typeface="Calibri" panose="020F0502020204030204" pitchFamily="34" charset="0"/>
              </a:rPr>
              <a:t>Sales and Use Tax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838762" cy="1693334"/>
          </a:xfrm>
        </p:spPr>
        <p:txBody>
          <a:bodyPr>
            <a:no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Sales &amp; Use Tax Activity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April 2020</a:t>
            </a:r>
          </a:p>
        </p:txBody>
      </p:sp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85523" y="6520190"/>
            <a:ext cx="228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839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</a:rPr>
              <a:t>(Collected by Colorado Department of Revenue)</a:t>
            </a:r>
            <a:br>
              <a:rPr lang="en-US" sz="31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28600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39A147-F3EF-4D19-A843-E869232A3E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665568"/>
              </p:ext>
            </p:extLst>
          </p:nvPr>
        </p:nvGraphicFramePr>
        <p:xfrm>
          <a:off x="685801" y="2438400"/>
          <a:ext cx="7848600" cy="342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Worksheet" r:id="rId5" imgW="6515031" imgH="2609972" progId="Excel.Sheet.12">
                  <p:link updateAutomatic="1"/>
                </p:oleObj>
              </mc:Choice>
              <mc:Fallback>
                <p:oleObj name="Worksheet" r:id="rId5" imgW="6515031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1" y="2438400"/>
                        <a:ext cx="7848600" cy="342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</a:rPr>
              <a:t>(Collected by Clerk &amp; Recorder)</a:t>
            </a:r>
            <a:br>
              <a:rPr lang="en-US" sz="32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May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77001"/>
            <a:ext cx="228600" cy="381000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/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67473A-B550-4B83-B3A6-957F8B013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474347"/>
              </p:ext>
            </p:extLst>
          </p:nvPr>
        </p:nvGraphicFramePr>
        <p:xfrm>
          <a:off x="829733" y="2438400"/>
          <a:ext cx="7704667" cy="342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name="Worksheet" r:id="rId4" imgW="6343692" imgH="2609972" progId="Excel.Sheet.12">
                  <p:link updateAutomatic="1"/>
                </p:oleObj>
              </mc:Choice>
              <mc:Fallback>
                <p:oleObj name="Worksheet" r:id="rId4" imgW="6343692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9733" y="2438400"/>
                        <a:ext cx="7704667" cy="342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968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1"/>
            <a:ext cx="8153400" cy="1981200"/>
          </a:xfrm>
        </p:spPr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</a:rPr>
              <a:t>(Collected by Pikes Peak Regional Building Department &amp; EPC)</a:t>
            </a:r>
            <a:br>
              <a:rPr lang="en-US" sz="27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May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2754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3BD3E3E-5EEB-4F71-BAEA-94021A9C9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901626"/>
              </p:ext>
            </p:extLst>
          </p:nvPr>
        </p:nvGraphicFramePr>
        <p:xfrm>
          <a:off x="685800" y="2438401"/>
          <a:ext cx="7848600" cy="342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Worksheet" r:id="rId4" imgW="6439006" imgH="2628924" progId="Excel.Sheet.12">
                  <p:link updateAutomatic="1"/>
                </p:oleObj>
              </mc:Choice>
              <mc:Fallback>
                <p:oleObj name="Worksheet" r:id="rId4" imgW="6439006" imgH="26289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438401"/>
                        <a:ext cx="7848600" cy="342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82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Historical Sales &amp; Use Tax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(All Components) 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3C0B7F5-4E48-4373-B476-A717EBF921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314399"/>
              </p:ext>
            </p:extLst>
          </p:nvPr>
        </p:nvGraphicFramePr>
        <p:xfrm>
          <a:off x="685800" y="2438401"/>
          <a:ext cx="7848601" cy="342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Worksheet" r:id="rId4" imgW="6753316" imgH="2609972" progId="Excel.Sheet.12">
                  <p:link updateAutomatic="1"/>
                </p:oleObj>
              </mc:Choice>
              <mc:Fallback>
                <p:oleObj name="Worksheet" r:id="rId4" imgW="675331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438401"/>
                        <a:ext cx="7848601" cy="342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41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Tax – All Components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3B6FEE2-B363-4A70-9AED-D059FB1E3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979205"/>
              </p:ext>
            </p:extLst>
          </p:nvPr>
        </p:nvGraphicFramePr>
        <p:xfrm>
          <a:off x="652463" y="2541588"/>
          <a:ext cx="7762875" cy="344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" name="Worksheet" r:id="rId4" imgW="11268261" imgH="3466950" progId="Excel.Sheet.12">
                  <p:link updateAutomatic="1"/>
                </p:oleObj>
              </mc:Choice>
              <mc:Fallback>
                <p:oleObj name="Worksheet" r:id="rId4" imgW="11268261" imgH="34669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63" y="2541588"/>
                        <a:ext cx="7762875" cy="344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72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</a:rPr>
              <a:t>Sales &amp; Use Tax (All Components)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Budget to Actual </a:t>
            </a:r>
            <a:br>
              <a:rPr lang="en-US" sz="3800" dirty="0">
                <a:latin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</a:rPr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6FC9995-9205-435E-9679-7B46116C4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9688"/>
              </p:ext>
            </p:extLst>
          </p:nvPr>
        </p:nvGraphicFramePr>
        <p:xfrm>
          <a:off x="1066800" y="2514600"/>
          <a:ext cx="71628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Worksheet" r:id="rId4" imgW="4343228" imgH="2609972" progId="Excel.Sheet.12">
                  <p:link updateAutomatic="1"/>
                </p:oleObj>
              </mc:Choice>
              <mc:Fallback>
                <p:oleObj name="Worksheet" r:id="rId4" imgW="4343228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514600"/>
                        <a:ext cx="71628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83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8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7A1013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8D1415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On-screen Show (4:3)</PresentationFormat>
  <Paragraphs>25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Parallax</vt:lpstr>
      <vt:lpstr>\\finshares\fin\Bud_Data\Sales and Use Tax\Financial Worksessions\2020\2020 Sales Tax by NAICS.xlsx!Clerk and Recorder Use Tax!R2C23:R15C51</vt:lpstr>
      <vt:lpstr>\\finshares\fin\Bud_Data\Sales and Use Tax\Financial Worksessions\2020\2020 Sales Tax by NAICS.xlsx!Building Use Tax!R2C17:R15C45</vt:lpstr>
      <vt:lpstr>\\finshares\fin\Bud_Data\Sales and Use Tax\Financial Worksessions\2020\2020 Sales Tax by NAICS.xlsx!Total Taxes!R2C21:R15C49</vt:lpstr>
      <vt:lpstr>\\finshares\fin\Bud_Data\Sales and Use Tax\Financial Worksessions\2020\2020 Sales Tax by NAICS.xlsx!Total Taxes![2020 Sales Tax by NAICS.xlsx]Total Taxes Chart a</vt:lpstr>
      <vt:lpstr>\\finshares\fin\Bud_Data\Sales and Use Tax\Financial Worksessions\2020\2020 Sales Tax by NAICS.xlsx!Total Taxes!R2C51:R15C58</vt:lpstr>
      <vt:lpstr>\\finshares\fin\Bud_Data\Sales and Use Tax\Financial Worksessions\2020\2020 Sales Tax by NAICS.xlsx!Total State!R2C21:R15C49</vt:lpstr>
      <vt:lpstr>April 2020 Sales and Use Tax</vt:lpstr>
      <vt:lpstr>Sales &amp; Use Tax Activity April 2020</vt:lpstr>
      <vt:lpstr>Historical Sales Tax Collections (Collected by Colorado Department of Revenue) April 2020</vt:lpstr>
      <vt:lpstr>Historical Use Tax on Automobiles (Collected by Clerk &amp; Recorder) May 2020</vt:lpstr>
      <vt:lpstr>Historical Use Tax on Building Materials (Collected by Pikes Peak Regional Building Department &amp; EPC) May 2020</vt:lpstr>
      <vt:lpstr>Historical Sales &amp; Use Tax (All Components)  April 2020</vt:lpstr>
      <vt:lpstr>Sales &amp; Use Tax – All Components April 2020</vt:lpstr>
      <vt:lpstr>Sales &amp; Use Tax (All Components) Budget to Actual  April 2020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2020-06-10T16:51:56Z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