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93" r:id="rId5"/>
    <p:sldId id="352" r:id="rId6"/>
    <p:sldId id="360" r:id="rId7"/>
    <p:sldId id="365" r:id="rId8"/>
    <p:sldId id="384" r:id="rId9"/>
    <p:sldId id="383" r:id="rId10"/>
    <p:sldId id="380" r:id="rId11"/>
    <p:sldId id="381" r:id="rId12"/>
    <p:sldId id="387" r:id="rId13"/>
    <p:sldId id="386" r:id="rId14"/>
    <p:sldId id="379" r:id="rId15"/>
    <p:sldId id="382" r:id="rId16"/>
    <p:sldId id="385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67E"/>
    <a:srgbClr val="FFD966"/>
    <a:srgbClr val="BFE8EB"/>
    <a:srgbClr val="36A6B0"/>
    <a:srgbClr val="3FA1AA"/>
    <a:srgbClr val="46A5C2"/>
    <a:srgbClr val="3E91AA"/>
    <a:srgbClr val="80D2FF"/>
    <a:srgbClr val="2DA5B5"/>
    <a:srgbClr val="479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AD569-EA1C-4B58-ACA2-AA33D50A7997}" v="26" dt="2020-06-08T22:31:03.490"/>
    <p1510:client id="{22FA7EEA-3B7A-2934-2D2C-81B91DCFED2E}" v="6613" dt="2020-06-07T22:44:48.123"/>
    <p1510:client id="{4ED27F5A-00C3-4AFB-94F2-3DCEC51EF1DC}" v="205" dt="2020-06-08T17:11:46.057"/>
    <p1510:client id="{8A2FB1D3-4001-C514-27CD-4F2B5C54A983}" v="2289" dt="2020-06-09T02:28:03.603"/>
    <p1510:client id="{8C7C2D5D-E130-482B-8BE0-5F67510E79DF}" v="1" dt="2020-06-07T17:26:30.959"/>
    <p1510:client id="{C82E3170-5A7E-708E-E1AE-B43F2CAE5A84}" v="20" dt="2020-06-09T13:10:04.855"/>
    <p1510:client id="{FC62983F-072C-40CC-B8B4-C3B5E95701FA}" v="33" dt="2020-06-08T17:52:35.9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53B2-2946-2042-A388-C0A39DF424A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D240-1B9C-0244-8083-8C8FA5B23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D240-1B9C-0244-8083-8C8FA5B23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E15-B628-4C48-B497-8622CA3E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37ABF-E20D-304E-B97E-E204A54D9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E009B-0A58-DD4F-87A5-5D6CE12E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2C868-4387-E242-8064-E71280A0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0ED5E-B695-C547-95CD-8D1D300E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A6CD-C980-8349-92B0-50A44A62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DF7A8-76C3-D840-AEC8-373A50C20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EC5D-EF63-C24C-8671-1ED31B83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ED9E4-92BD-9E45-B6AC-E234A4E6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49731-7485-424A-88E3-B99999F8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BB2F7-3EC9-5E40-ABA5-6CC7FAFA1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E00A3-879D-9F49-ADE1-8033E95A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8BBD-586F-CA48-BF18-AD00B0B0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3D3E-971A-6F44-B250-31EE90A3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F811-0E62-6E4B-8F75-4737576B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BE99-1D20-B140-B346-EE08D895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E87E-9480-5348-9BC0-615BC675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F67F6-FF97-A04A-9F10-CDB49A92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7DDE-77CD-644A-86A6-82127E88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1C3F-3269-6D49-807E-495761FA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C7BE-A409-CB4E-B42E-5DCDFC56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04E46-521D-6A4C-9E6A-EC40E778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CC7-FF3F-F14C-8DA7-0E11FB14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0EAF-BD4F-3B41-8D50-56546F89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B11F-7FBF-F040-95E2-CAD56AA0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BAD0-5898-EA46-9C88-F32D388A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6380-2DD6-9945-8A10-31308601A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397BE-E5E9-3942-A2BF-529725B7A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DC6D1-F336-E342-B673-E378FDF7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AD593-DDF2-664F-BB6E-DEE530B0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B2269-B8E1-1A4E-A9BA-F94D059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34FA-8950-424E-9CE7-8089267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9365-483B-1D4E-8BBF-11CC839A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055D9-D8A7-BC41-B9D6-13E6C1927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81919-7311-B545-8B70-599AC0DD5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3897B-6C79-EF4D-99FB-15B2D2C4F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9F8AA-9A25-9B48-9AEC-67F94D14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C0515-EB5E-C84D-8339-0A39E580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3F573-4A2E-2B40-9C30-855A00D6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F8EC-2BBD-FF47-AD45-1BE77EA9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4113A-8B7D-8045-8722-1B82C44A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9CC75-5048-BA46-913B-0A1380D7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D4B3F-4685-2547-93F0-AE812628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3C9F7-F99C-5140-B435-1BB39A72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5A2B1-6D73-D640-ADCB-EFDD2F44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6EB1D-4371-7145-B03C-4EEBF444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AEF2-EDC1-9449-BC4A-E27B7410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9B90-8D18-DA45-8529-09B95D0A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94686-8E20-364A-9673-1A084EBA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4A643-0256-604B-B161-34421F14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AC4C4-58F7-3748-8095-897400B9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B3CA2-6443-2942-A719-6FA3A3E4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9642-362A-D04E-89F8-28034999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49A70-5EA2-CB43-A7BE-C95AB0DA5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4954E-1E2B-ED45-8B79-148072387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B5FDF-0CD6-3142-9E09-25639B1D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7A47-EDA0-224A-83F6-6A23A268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3691F-381A-8240-98E2-C675C7B1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38F25-A12E-5C4C-9320-6CE2B34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1E0D3-AD58-3F42-A1B7-64BDAF77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D39D-9AC2-304F-9CE3-938B61ED5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96D1-BC3E-0F42-A029-73FD6D3F365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FA80A-F2E6-A841-9EF2-74B8A60B5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9DA6-0933-7444-B790-813E45D0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E3B2-F278-E34C-8122-10E702B5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meline of the 2019–20 Wuhan coronavirus outbreak - Wikipedia">
            <a:extLst>
              <a:ext uri="{FF2B5EF4-FFF2-40B4-BE49-F238E27FC236}">
                <a16:creationId xmlns:a16="http://schemas.microsoft.com/office/drawing/2014/main" id="{A911A2C8-C7F9-4345-AC5B-B4CAFFC51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2505" y="2798662"/>
            <a:ext cx="2566989" cy="256698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30DE0C-303B-954A-BAD0-0C6AE511EC95}"/>
              </a:ext>
            </a:extLst>
          </p:cNvPr>
          <p:cNvSpPr/>
          <p:nvPr/>
        </p:nvSpPr>
        <p:spPr>
          <a:xfrm>
            <a:off x="0" y="0"/>
            <a:ext cx="12192000" cy="2600696"/>
          </a:xfrm>
          <a:prstGeom prst="rect">
            <a:avLst/>
          </a:prstGeom>
          <a:gradFill flip="none" rotWithShape="1">
            <a:gsLst>
              <a:gs pos="0">
                <a:srgbClr val="479DA5">
                  <a:shade val="30000"/>
                  <a:satMod val="115000"/>
                </a:srgbClr>
              </a:gs>
              <a:gs pos="50000">
                <a:srgbClr val="479DA5">
                  <a:shade val="67500"/>
                  <a:satMod val="115000"/>
                </a:srgbClr>
              </a:gs>
              <a:gs pos="100000">
                <a:srgbClr val="479D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35999-466F-4438-9585-F72531AC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3" y="506132"/>
            <a:ext cx="10817888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cs typeface="Calibri Light"/>
              </a:rPr>
              <a:t>El Paso County Board of County Commissioners Road Map Forward for El Paso County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0009AD-1F2E-714A-A7F9-8B486D73F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87" y="5150508"/>
            <a:ext cx="2566988" cy="164447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B3B57BF-587F-CE40-9A27-C0D69CBE62F0}"/>
              </a:ext>
            </a:extLst>
          </p:cNvPr>
          <p:cNvSpPr txBox="1">
            <a:spLocks/>
          </p:cNvSpPr>
          <p:nvPr/>
        </p:nvSpPr>
        <p:spPr>
          <a:xfrm>
            <a:off x="170392" y="5419684"/>
            <a:ext cx="9500498" cy="1117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</a:rPr>
              <a:t>Presented by: Susan Wheelan, El Paso County Public Health Director,  Dr. Robin Johnson, El Paso County Public Health Medical Director, and Dr. Leon Kelly, El Paso County Coroner/El Paso County Public Health Deputy Medical Director</a:t>
            </a:r>
            <a:endParaRPr lang="en-US" sz="1400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  <a:cs typeface="Calibri"/>
              </a:rPr>
              <a:t>Supported by Public Health Leadership, Office of Data and Analytics, and Communicable Disease and Epidemiology</a:t>
            </a:r>
          </a:p>
          <a:p>
            <a:pPr algn="l"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</a:rPr>
              <a:t>To: El Paso County Board of County Commissioners</a:t>
            </a:r>
            <a:endParaRPr lang="en-US" sz="1400">
              <a:solidFill>
                <a:schemeClr val="tx1"/>
              </a:solidFill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en-US" sz="1400">
                <a:solidFill>
                  <a:schemeClr val="tx1"/>
                </a:solidFill>
              </a:rPr>
              <a:t>Date: June 9, 2020</a:t>
            </a:r>
            <a:endParaRPr lang="en-US" sz="14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97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How Does Contact Tracing Work?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FD5FC-79A8-491A-A3C9-208D389FE688}"/>
              </a:ext>
            </a:extLst>
          </p:cNvPr>
          <p:cNvSpPr txBox="1"/>
          <p:nvPr/>
        </p:nvSpPr>
        <p:spPr>
          <a:xfrm>
            <a:off x="677332" y="1569704"/>
            <a:ext cx="1110826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sz="2600">
              <a:cs typeface="Calibri" panose="020F0502020204030204"/>
            </a:endParaRPr>
          </a:p>
        </p:txBody>
      </p:sp>
      <p:pic>
        <p:nvPicPr>
          <p:cNvPr id="3" name="Picture 3" descr="COVID-19 - Contact Tracing Example (2).jpg">
            <a:extLst>
              <a:ext uri="{FF2B5EF4-FFF2-40B4-BE49-F238E27FC236}">
                <a16:creationId xmlns:a16="http://schemas.microsoft.com/office/drawing/2014/main" id="{45456E06-4DEA-49F6-96DB-C127060D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04" y="1319939"/>
            <a:ext cx="7457267" cy="49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Special Guidelines for High-Risk Populations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BD5E8-993A-4096-B367-8DEC557C6F28}"/>
              </a:ext>
            </a:extLst>
          </p:cNvPr>
          <p:cNvSpPr txBox="1"/>
          <p:nvPr/>
        </p:nvSpPr>
        <p:spPr>
          <a:xfrm>
            <a:off x="677332" y="1710267"/>
            <a:ext cx="1110826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High-risk populations include: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Individuals who are 65 years and older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Individuals with chronic lung disease or moderate to severe asthma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Individuals who have serious heart conditions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Individuals who are immunocompromised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Pregnant women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/>
              </a:rPr>
              <a:t>Individuals determined to be high risk by a licensed health care provider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People in these categories are still encouraged to remain at home as much as possible and avoid unnecessary social interactions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Practice social distancing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Gather in small groups, no more than 10 </a:t>
            </a:r>
          </a:p>
        </p:txBody>
      </p:sp>
    </p:spTree>
    <p:extLst>
      <p:ext uri="{BB962C8B-B14F-4D97-AF65-F5344CB8AC3E}">
        <p14:creationId xmlns:p14="http://schemas.microsoft.com/office/powerpoint/2010/main" val="224443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Metrics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547A7-BD71-40F6-B650-EC69C6BB0B37}"/>
              </a:ext>
            </a:extLst>
          </p:cNvPr>
          <p:cNvSpPr txBox="1"/>
          <p:nvPr/>
        </p:nvSpPr>
        <p:spPr>
          <a:xfrm>
            <a:off x="1066800" y="1879600"/>
            <a:ext cx="77470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Incidence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Age demographics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Hospitalizations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Fatalities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Outbreaks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Community coordination for mitigation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Testing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Treatment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Vaccine/herd immunity</a:t>
            </a:r>
          </a:p>
        </p:txBody>
      </p:sp>
    </p:spTree>
    <p:extLst>
      <p:ext uri="{BB962C8B-B14F-4D97-AF65-F5344CB8AC3E}">
        <p14:creationId xmlns:p14="http://schemas.microsoft.com/office/powerpoint/2010/main" val="303621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Next Steps Forward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547A7-BD71-40F6-B650-EC69C6BB0B37}"/>
              </a:ext>
            </a:extLst>
          </p:cNvPr>
          <p:cNvSpPr txBox="1"/>
          <p:nvPr/>
        </p:nvSpPr>
        <p:spPr>
          <a:xfrm>
            <a:off x="1066800" y="1879600"/>
            <a:ext cx="1071033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Proposing a further re-opening of the economy</a:t>
            </a:r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Strategic, comprehensive and streamlined re-opening plan  </a:t>
            </a:r>
            <a:endParaRPr lang="en-US"/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Continuing to work with partners across multiple sectors so we can create a dialed approach</a:t>
            </a:r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cs typeface="Calibri"/>
              </a:rPr>
              <a:t>Flexibility to adapt our approach based on the trends we are seeing</a:t>
            </a:r>
          </a:p>
        </p:txBody>
      </p:sp>
    </p:spTree>
    <p:extLst>
      <p:ext uri="{BB962C8B-B14F-4D97-AF65-F5344CB8AC3E}">
        <p14:creationId xmlns:p14="http://schemas.microsoft.com/office/powerpoint/2010/main" val="90407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1B972D-4A13-8E40-9E95-D023B14CC280}"/>
              </a:ext>
            </a:extLst>
          </p:cNvPr>
          <p:cNvSpPr/>
          <p:nvPr/>
        </p:nvSpPr>
        <p:spPr>
          <a:xfrm>
            <a:off x="0" y="639176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888DD-ADF5-1944-B7B3-0A6D0590D667}"/>
              </a:ext>
            </a:extLst>
          </p:cNvPr>
          <p:cNvSpPr txBox="1"/>
          <p:nvPr/>
        </p:nvSpPr>
        <p:spPr>
          <a:xfrm>
            <a:off x="239872" y="643866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D22AE-9BAA-0F4A-BBA9-69EC5A590775}"/>
              </a:ext>
            </a:extLst>
          </p:cNvPr>
          <p:cNvSpPr txBox="1"/>
          <p:nvPr/>
        </p:nvSpPr>
        <p:spPr>
          <a:xfrm>
            <a:off x="8961499" y="643635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pic>
        <p:nvPicPr>
          <p:cNvPr id="9" name="Picture 9" descr="EPCPHcolorFinalFINALWithTag.jpg">
            <a:extLst>
              <a:ext uri="{FF2B5EF4-FFF2-40B4-BE49-F238E27FC236}">
                <a16:creationId xmlns:a16="http://schemas.microsoft.com/office/drawing/2014/main" id="{FAAB6294-32C1-4B13-94E7-98CD6077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06" y="3394809"/>
            <a:ext cx="3446585" cy="2202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42BDCE-ACA1-4BC2-92B6-B972B0360666}"/>
              </a:ext>
            </a:extLst>
          </p:cNvPr>
          <p:cNvSpPr/>
          <p:nvPr/>
        </p:nvSpPr>
        <p:spPr>
          <a:xfrm>
            <a:off x="0" y="0"/>
            <a:ext cx="12192000" cy="2600696"/>
          </a:xfrm>
          <a:prstGeom prst="rect">
            <a:avLst/>
          </a:prstGeom>
          <a:gradFill flip="none" rotWithShape="1">
            <a:gsLst>
              <a:gs pos="0">
                <a:srgbClr val="479DA5">
                  <a:shade val="30000"/>
                  <a:satMod val="115000"/>
                </a:srgbClr>
              </a:gs>
              <a:gs pos="50000">
                <a:srgbClr val="479DA5">
                  <a:shade val="67500"/>
                  <a:satMod val="115000"/>
                </a:srgbClr>
              </a:gs>
              <a:gs pos="100000">
                <a:srgbClr val="479D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F8F60-DAE7-CE4B-9C1B-848B075E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1" y="635803"/>
            <a:ext cx="638907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7656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28D4F-3585-4B64-A78C-9C25FE666074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Factors to Consider Moving Forward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48534-519B-4BDF-9DD8-609A980BBC5F}"/>
              </a:ext>
            </a:extLst>
          </p:cNvPr>
          <p:cNvSpPr txBox="1"/>
          <p:nvPr/>
        </p:nvSpPr>
        <p:spPr>
          <a:xfrm>
            <a:off x="362563" y="1334373"/>
            <a:ext cx="106307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Objective</a:t>
            </a:r>
            <a:r>
              <a:rPr lang="en-US" sz="2800"/>
              <a:t>: Broadly open more sectors of our economy in a safe manner</a:t>
            </a:r>
            <a:endParaRPr lang="en-US" sz="28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884A7-A135-4DDF-9AD4-B476DF7AE18D}"/>
              </a:ext>
            </a:extLst>
          </p:cNvPr>
          <p:cNvSpPr txBox="1"/>
          <p:nvPr/>
        </p:nvSpPr>
        <p:spPr>
          <a:xfrm>
            <a:off x="359290" y="1863908"/>
            <a:ext cx="105615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Strategies</a:t>
            </a:r>
            <a:r>
              <a:rPr lang="en-US" sz="2800"/>
              <a:t>: Monitoring, mitigation, education, engagement</a:t>
            </a:r>
            <a:endParaRPr lang="en-US" sz="2800" err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7560A-2AE8-435C-A8A5-59F7B1CE36BC}"/>
              </a:ext>
            </a:extLst>
          </p:cNvPr>
          <p:cNvSpPr txBox="1"/>
          <p:nvPr/>
        </p:nvSpPr>
        <p:spPr>
          <a:xfrm>
            <a:off x="933751" y="2584935"/>
            <a:ext cx="54509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Social determinants of health</a:t>
            </a:r>
            <a:endParaRPr lang="en-US"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C2B3F7-EEC4-4222-88C7-3986466296D9}"/>
              </a:ext>
            </a:extLst>
          </p:cNvPr>
          <p:cNvSpPr txBox="1"/>
          <p:nvPr/>
        </p:nvSpPr>
        <p:spPr>
          <a:xfrm>
            <a:off x="936809" y="3733090"/>
            <a:ext cx="72486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Infection – viral exposure over period of time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A9109D-B3FC-429A-B923-7F8B0573E442}"/>
              </a:ext>
            </a:extLst>
          </p:cNvPr>
          <p:cNvSpPr txBox="1"/>
          <p:nvPr/>
        </p:nvSpPr>
        <p:spPr>
          <a:xfrm>
            <a:off x="932877" y="4342409"/>
            <a:ext cx="97270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Education and outreach to help people make the most informed decisions</a:t>
            </a:r>
            <a:endParaRPr lang="en-US" sz="240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32A4C-60B8-440F-80C5-067C55860C13}"/>
              </a:ext>
            </a:extLst>
          </p:cNvPr>
          <p:cNvSpPr txBox="1"/>
          <p:nvPr/>
        </p:nvSpPr>
        <p:spPr>
          <a:xfrm>
            <a:off x="935937" y="5000974"/>
            <a:ext cx="56306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Disease prevention measures</a:t>
            </a:r>
            <a:endParaRPr lang="en-US"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4E2CA-F442-40DA-995C-049258F74781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7CBF11-5887-4EBA-848E-EDCC01C06BC0}"/>
              </a:ext>
            </a:extLst>
          </p:cNvPr>
          <p:cNvSpPr txBox="1"/>
          <p:nvPr/>
        </p:nvSpPr>
        <p:spPr>
          <a:xfrm>
            <a:off x="935937" y="5593640"/>
            <a:ext cx="62317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Special guidelines for high-risk populations</a:t>
            </a:r>
            <a:endParaRPr lang="en-US">
              <a:cs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ADF760-E788-4759-95DF-3B058DB64489}"/>
              </a:ext>
            </a:extLst>
          </p:cNvPr>
          <p:cNvSpPr txBox="1"/>
          <p:nvPr/>
        </p:nvSpPr>
        <p:spPr>
          <a:xfrm>
            <a:off x="936809" y="3123490"/>
            <a:ext cx="72486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Public Health 3.0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80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1B972D-4A13-8E40-9E95-D023B14CC280}"/>
              </a:ext>
            </a:extLst>
          </p:cNvPr>
          <p:cNvSpPr/>
          <p:nvPr/>
        </p:nvSpPr>
        <p:spPr>
          <a:xfrm>
            <a:off x="0" y="639176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888DD-ADF5-1944-B7B3-0A6D0590D667}"/>
              </a:ext>
            </a:extLst>
          </p:cNvPr>
          <p:cNvSpPr txBox="1"/>
          <p:nvPr/>
        </p:nvSpPr>
        <p:spPr>
          <a:xfrm>
            <a:off x="239872" y="643866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D22AE-9BAA-0F4A-BBA9-69EC5A590775}"/>
              </a:ext>
            </a:extLst>
          </p:cNvPr>
          <p:cNvSpPr txBox="1"/>
          <p:nvPr/>
        </p:nvSpPr>
        <p:spPr>
          <a:xfrm>
            <a:off x="8961499" y="643635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pic>
        <p:nvPicPr>
          <p:cNvPr id="17" name="Picture 17" descr="Uncovering social determinants of health in your EHR data">
            <a:extLst>
              <a:ext uri="{FF2B5EF4-FFF2-40B4-BE49-F238E27FC236}">
                <a16:creationId xmlns:a16="http://schemas.microsoft.com/office/drawing/2014/main" id="{E85C11F7-4853-4CC1-AE53-4D23E6B33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1251" y="1547045"/>
            <a:ext cx="6600749" cy="452731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6999ED-29CE-412C-B28C-AD1179429A7E}"/>
              </a:ext>
            </a:extLst>
          </p:cNvPr>
          <p:cNvSpPr txBox="1"/>
          <p:nvPr/>
        </p:nvSpPr>
        <p:spPr>
          <a:xfrm>
            <a:off x="-3276" y="1545302"/>
            <a:ext cx="5519991" cy="461665"/>
          </a:xfrm>
          <a:prstGeom prst="rect">
            <a:avLst/>
          </a:prstGeom>
          <a:solidFill>
            <a:srgbClr val="25767E"/>
          </a:solidFill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Public Health and the Social Determinants of Health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951F-B499-4853-9D14-B2BE6FB31139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The Social Determinants of Health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AAC582-4BF8-4F07-BCBC-963525D3EA8C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208B69-045C-4FE9-B9B8-9BA9BB658D1A}"/>
              </a:ext>
            </a:extLst>
          </p:cNvPr>
          <p:cNvSpPr txBox="1"/>
          <p:nvPr/>
        </p:nvSpPr>
        <p:spPr>
          <a:xfrm>
            <a:off x="50800" y="2057400"/>
            <a:ext cx="527473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Social determinants of health include the conditions in which people are born, live, learn, work, play, and worship</a:t>
            </a:r>
            <a:endParaRPr lang="en-US"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Examples: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Availability of resources to meet daily needs (e.g., access to healthy foods)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Access to health care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Access to educational, economic and job opportunities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Availability of community-based resources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Transportation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Public safety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Social support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Socioeconomic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3930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Public Health 3.0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7D9C75C-F87A-434D-A95B-92B76C93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1300480"/>
            <a:ext cx="9067799" cy="4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Public Health 3.0 - Modernizing Public Health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7267-0C58-4BF6-8BAE-540A8514FE78}"/>
              </a:ext>
            </a:extLst>
          </p:cNvPr>
          <p:cNvSpPr txBox="1"/>
          <p:nvPr/>
        </p:nvSpPr>
        <p:spPr>
          <a:xfrm>
            <a:off x="1126066" y="1659467"/>
            <a:ext cx="10134599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Public Health 3.0 model – local public health agencies serve as Chief Health Strategists, driving upstream initiatives in their community to enhance collective impact </a:t>
            </a:r>
            <a:endParaRPr lang="en-US" sz="2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Address social, environmental, and economic conditions that affect health and health equity </a:t>
            </a:r>
            <a:endParaRPr lang="en-US" sz="2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Key components:</a:t>
            </a:r>
            <a:endParaRPr lang="en-US" sz="260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/>
              <a:t>Multi-sector partnerships</a:t>
            </a:r>
            <a:endParaRPr lang="en-US" sz="2600">
              <a:cs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Data, analytics and metrics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Leadership and workforce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Essential infrastructure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Sustainable funding</a:t>
            </a:r>
          </a:p>
        </p:txBody>
      </p:sp>
    </p:spTree>
    <p:extLst>
      <p:ext uri="{BB962C8B-B14F-4D97-AF65-F5344CB8AC3E}">
        <p14:creationId xmlns:p14="http://schemas.microsoft.com/office/powerpoint/2010/main" val="302007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Infection – Viral Exposure Over Period of Time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80AB4-FB91-4E63-929E-7EB8F88E7C5F}"/>
              </a:ext>
            </a:extLst>
          </p:cNvPr>
          <p:cNvSpPr txBox="1"/>
          <p:nvPr/>
        </p:nvSpPr>
        <p:spPr>
          <a:xfrm>
            <a:off x="626532" y="1430867"/>
            <a:ext cx="1110826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Infection = exposure to virus x time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For COVID-19, estimated that approximately 10-15 minutes of exposure with less than six feet of physical distance is enough to obtain infection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A cough releases about 3,000 droplets at 50 mph (large droplets)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A sneeze releases about 30,000 droplets at 200 mph (small droplets)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During this phase, social distancing is still critical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Wearing a face covering in public is equally as important, particularly if social distancing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66948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Education and Outreach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F9850-F5AA-4580-AF3C-64077BF253AC}"/>
              </a:ext>
            </a:extLst>
          </p:cNvPr>
          <p:cNvSpPr txBox="1"/>
          <p:nvPr/>
        </p:nvSpPr>
        <p:spPr>
          <a:xfrm>
            <a:off x="626532" y="1430867"/>
            <a:ext cx="1110826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Providing education to empower people to make the most informed decisions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Public Health provides the current data and local trends and shares with our community, so our residents have the knowledge they need to safely begin to engage in more activities </a:t>
            </a:r>
          </a:p>
          <a:p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Interpretation of the data in the larger context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Understanding the data, risk, and how the virus is circulating in our community </a:t>
            </a:r>
          </a:p>
          <a:p>
            <a:pPr lvl="2"/>
            <a:endParaRPr lang="en-US" sz="24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Continue to share messaging on the importance of preventive hygiene and steps people can take to protect themselves as our economy continues to reopen</a:t>
            </a:r>
          </a:p>
        </p:txBody>
      </p:sp>
    </p:spTree>
    <p:extLst>
      <p:ext uri="{BB962C8B-B14F-4D97-AF65-F5344CB8AC3E}">
        <p14:creationId xmlns:p14="http://schemas.microsoft.com/office/powerpoint/2010/main" val="8743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Disease Prevention Measures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FD5FC-79A8-491A-A3C9-208D389FE688}"/>
              </a:ext>
            </a:extLst>
          </p:cNvPr>
          <p:cNvSpPr txBox="1"/>
          <p:nvPr/>
        </p:nvSpPr>
        <p:spPr>
          <a:xfrm>
            <a:off x="677332" y="1569704"/>
            <a:ext cx="1110826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Frequently wash hands with soap and water for at least 20 seconds</a:t>
            </a:r>
            <a:endParaRPr lang="en-US">
              <a:cs typeface="Calibri" panose="020F0502020204030204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If soap and water isn't available, use hand sanitizer after interactions with people or objects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Cough or sneeze into inner elbow, not hands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Frequently clean high-touch surfaces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Avoid touching your face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Maintain six feet of physical distance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Wear face coverings when in public and in close proximity to others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Get tested if you are experiencing symptoms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600">
                <a:cs typeface="Calibri" panose="020F0502020204030204"/>
              </a:rPr>
              <a:t>Stay home if you are sick</a:t>
            </a:r>
          </a:p>
        </p:txBody>
      </p:sp>
    </p:spTree>
    <p:extLst>
      <p:ext uri="{BB962C8B-B14F-4D97-AF65-F5344CB8AC3E}">
        <p14:creationId xmlns:p14="http://schemas.microsoft.com/office/powerpoint/2010/main" val="2904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19780-FE70-F941-ADF8-9D6C2BE30055}"/>
              </a:ext>
            </a:extLst>
          </p:cNvPr>
          <p:cNvSpPr/>
          <p:nvPr/>
        </p:nvSpPr>
        <p:spPr>
          <a:xfrm>
            <a:off x="0" y="6368702"/>
            <a:ext cx="12192000" cy="463137"/>
          </a:xfrm>
          <a:prstGeom prst="rect">
            <a:avLst/>
          </a:prstGeom>
          <a:solidFill>
            <a:srgbClr val="3E9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D037-FD7B-D14E-9A35-B2A1483C2066}"/>
              </a:ext>
            </a:extLst>
          </p:cNvPr>
          <p:cNvSpPr txBox="1"/>
          <p:nvPr/>
        </p:nvSpPr>
        <p:spPr>
          <a:xfrm>
            <a:off x="239872" y="6415604"/>
            <a:ext cx="34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Prevent • Promote • Protect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D1DFD-60F2-FF4B-963F-FDA6673A12D1}"/>
              </a:ext>
            </a:extLst>
          </p:cNvPr>
          <p:cNvSpPr txBox="1"/>
          <p:nvPr/>
        </p:nvSpPr>
        <p:spPr>
          <a:xfrm>
            <a:off x="8961499" y="6413298"/>
            <a:ext cx="305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www.elpasocountyhealth.org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7D8F7-CA89-4760-A216-57380C215227}"/>
              </a:ext>
            </a:extLst>
          </p:cNvPr>
          <p:cNvSpPr txBox="1"/>
          <p:nvPr/>
        </p:nvSpPr>
        <p:spPr>
          <a:xfrm>
            <a:off x="0" y="467787"/>
            <a:ext cx="10865501" cy="646331"/>
          </a:xfrm>
          <a:prstGeom prst="rect">
            <a:avLst/>
          </a:prstGeom>
          <a:gradFill flip="none" rotWithShape="1">
            <a:gsLst>
              <a:gs pos="0">
                <a:srgbClr val="3FA1AA">
                  <a:shade val="30000"/>
                  <a:satMod val="115000"/>
                </a:srgbClr>
              </a:gs>
              <a:gs pos="50000">
                <a:srgbClr val="3FA1AA">
                  <a:shade val="67500"/>
                  <a:satMod val="115000"/>
                </a:srgbClr>
              </a:gs>
              <a:gs pos="100000">
                <a:srgbClr val="3FA1A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Calibri"/>
              </a:rPr>
              <a:t>What is Contact Tracing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E39B5-7F72-4EB8-BE17-FA769A081C24}"/>
              </a:ext>
            </a:extLst>
          </p:cNvPr>
          <p:cNvSpPr/>
          <p:nvPr/>
        </p:nvSpPr>
        <p:spPr>
          <a:xfrm>
            <a:off x="0" y="1201253"/>
            <a:ext cx="11823059" cy="72999"/>
          </a:xfrm>
          <a:prstGeom prst="rect">
            <a:avLst/>
          </a:prstGeom>
          <a:solidFill>
            <a:srgbClr val="3F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FD5FC-79A8-491A-A3C9-208D389FE688}"/>
              </a:ext>
            </a:extLst>
          </p:cNvPr>
          <p:cNvSpPr txBox="1"/>
          <p:nvPr/>
        </p:nvSpPr>
        <p:spPr>
          <a:xfrm>
            <a:off x="677332" y="1569704"/>
            <a:ext cx="1110826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sz="260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C394B-F7D7-4425-8855-419968B54BDE}"/>
              </a:ext>
            </a:extLst>
          </p:cNvPr>
          <p:cNvSpPr txBox="1"/>
          <p:nvPr/>
        </p:nvSpPr>
        <p:spPr>
          <a:xfrm>
            <a:off x="626532" y="1430867"/>
            <a:ext cx="1110826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cs typeface="Calibri"/>
              </a:rPr>
              <a:t>Core disease control measure that has been used for decades</a:t>
            </a:r>
            <a:endParaRPr lang="en-US">
              <a:cs typeface="Calibri" panose="020F0502020204030204"/>
            </a:endParaRP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cs typeface="Calibri"/>
              </a:rPr>
              <a:t>Used by health departments to prevent disease outbreaks</a:t>
            </a: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cs typeface="Calibri"/>
              </a:rPr>
              <a:t>Key strategy to mitigate the spread of COVID-19 in our community </a:t>
            </a: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Tool we use to help track disease – it is not about invading privacy or tracking individuals</a:t>
            </a: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Usually involves a quick phone call with skilled and highly-trained Public Health staff, and the main goal is to protect you and the ones you love</a:t>
            </a: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Critical component as we continue to re-open our economy – it will make it  easier for Public Health to help track cases, prevent outbreaks, and contain any outbreaks to small areas/groups of people</a:t>
            </a:r>
            <a:br>
              <a:rPr lang="en-US" sz="26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br>
              <a:rPr lang="en-US" sz="240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180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F51A06C0D1C4E956932000EE6386A" ma:contentTypeVersion="11" ma:contentTypeDescription="Create a new document." ma:contentTypeScope="" ma:versionID="73343fef386edb5e1e61e244fb242d2c">
  <xsd:schema xmlns:xsd="http://www.w3.org/2001/XMLSchema" xmlns:xs="http://www.w3.org/2001/XMLSchema" xmlns:p="http://schemas.microsoft.com/office/2006/metadata/properties" xmlns:ns3="6ba237c1-8d31-4001-94bf-cd13b3313be1" xmlns:ns4="16780bfd-496a-4251-aaeb-e9779a03b354" targetNamespace="http://schemas.microsoft.com/office/2006/metadata/properties" ma:root="true" ma:fieldsID="af3fbb1e324a174e35365d1bc3171bd9" ns3:_="" ns4:_="">
    <xsd:import namespace="6ba237c1-8d31-4001-94bf-cd13b3313be1"/>
    <xsd:import namespace="16780bfd-496a-4251-aaeb-e9779a03b3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237c1-8d31-4001-94bf-cd13b3313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80bfd-496a-4251-aaeb-e9779a03b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18F35-CFDA-4A9C-AE6E-C4D090C76E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F9820E-FDD3-4DC3-9A71-D8C50112E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44370B-F034-4F26-B870-02A30E175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237c1-8d31-4001-94bf-cd13b3313be1"/>
    <ds:schemaRef ds:uri="16780bfd-496a-4251-aaeb-e9779a03b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 Paso County Board of County Commissioners Road Map Forward for El Paso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BOCC COVID-19 Update</dc:title>
  <dc:creator>Leon Kelly</dc:creator>
  <cp:revision>2</cp:revision>
  <dcterms:created xsi:type="dcterms:W3CDTF">2020-03-29T17:48:22Z</dcterms:created>
  <dcterms:modified xsi:type="dcterms:W3CDTF">2020-06-09T14:09:23Z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0x010100029F51A06C0D1C4E956932000EE6386A</vt:lpwstr>
  </property>
</Properties>
</file>