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2" r:id="rId2"/>
  </p:sldMasterIdLst>
  <p:notesMasterIdLst>
    <p:notesMasterId r:id="rId17"/>
  </p:notesMasterIdLst>
  <p:sldIdLst>
    <p:sldId id="256" r:id="rId3"/>
    <p:sldId id="262" r:id="rId4"/>
    <p:sldId id="274" r:id="rId5"/>
    <p:sldId id="275" r:id="rId6"/>
    <p:sldId id="276" r:id="rId7"/>
    <p:sldId id="277" r:id="rId8"/>
    <p:sldId id="278" r:id="rId9"/>
    <p:sldId id="279" r:id="rId10"/>
    <p:sldId id="281" r:id="rId11"/>
    <p:sldId id="282" r:id="rId12"/>
    <p:sldId id="280" r:id="rId13"/>
    <p:sldId id="283" r:id="rId14"/>
    <p:sldId id="284" r:id="rId15"/>
    <p:sldId id="273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>
      <p:cViewPr varScale="1">
        <p:scale>
          <a:sx n="72" d="100"/>
          <a:sy n="72" d="100"/>
        </p:scale>
        <p:origin x="148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2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EA54C05-0AB0-4BA6-9D74-E637085ABCCF}" type="datetime1">
              <a:rPr lang="en-US" smtClean="0"/>
              <a:t>6/9/2020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80671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96B1-E66F-4AF5-A686-28A71CE9ECCE}" type="datetime1">
              <a:rPr lang="en-US" smtClean="0"/>
              <a:t>6/9/2020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78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5E63-1111-4A79-B21C-C17A28BC6777}" type="datetime1">
              <a:rPr lang="en-US" smtClean="0"/>
              <a:t>6/9/2020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74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3D80-F21E-4AF1-BBE1-D625B3E7C89F}" type="datetime1">
              <a:rPr lang="en-US" smtClean="0"/>
              <a:t>6/9/2020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05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0994-9442-4959-AC05-13C14907AD82}" type="datetime1">
              <a:rPr lang="en-US" smtClean="0"/>
              <a:t>6/9/2020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09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91AD5-F0E8-4DE1-8821-C7AAF4534064}" type="datetime1">
              <a:rPr lang="en-US" smtClean="0"/>
              <a:t>6/9/2020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98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02A36-E925-48ED-AA0E-91C3EA86AC04}" type="datetime1">
              <a:rPr lang="en-US" smtClean="0"/>
              <a:t>6/9/2020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59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7CDE-4FD3-455B-8B1B-F0D251305028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37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FDD9-A278-42F7-865A-8F0BACA805F8}" type="datetime1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6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C863D39-B7DF-428F-A134-AD0ED9E414F2}" type="datetime1">
              <a:rPr lang="en-US" smtClean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0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3355-2916-4047-9A86-EBB1F3D4C4A3}" type="datetime1">
              <a:rPr lang="en-US" smtClean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70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B9B8-6B3D-4D9B-B5C2-D773E7CFA8E0}" type="datetime1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5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B425-0075-439E-B5B9-ED2240BBC432}" type="datetime1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5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B9CD-9699-45A7-868D-AF609C5A86E9}" type="datetime1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1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4585-812B-4EC6-AC37-768647BB5E38}" type="datetime1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FBE4-6E8C-4CEA-99B4-54BB6247AC10}" type="datetime1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DD4F-925E-49A7-AF8B-F018E2885009}" type="datetime1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8458E85-A4C9-4F3A-ADE7-5791BD548F33}" type="datetime1">
              <a:rPr lang="en-US" smtClean="0"/>
              <a:t>6/9/2020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82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emf"/><Relationship Id="rId4" Type="http://schemas.openxmlformats.org/officeDocument/2006/relationships/oleObject" Target="file:///\\finshares\fin\Bud_Data\Sales%20and%20Use%20Tax\Financial%20Worksessions\2020\2020%20Sales%20Tax%20by%20NAICS.xlsx!Utilities%20%20!R2C21:R15C49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emf"/><Relationship Id="rId4" Type="http://schemas.openxmlformats.org/officeDocument/2006/relationships/oleObject" Target="file:///\\finshares\fin\Bud_Data\Sales%20and%20Use%20Tax\Financial%20Worksessions\2020\2020%20Sales%20Tax%20by%20NAICS.xlsx!Other%20Services%20(except%20Pub%20Adm!R2C21:R15C49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3.emf"/><Relationship Id="rId4" Type="http://schemas.openxmlformats.org/officeDocument/2006/relationships/oleObject" Target="file:///\\finshares\fin\Bud_Data\Sales%20and%20Use%20Tax\Financial%20Worksessions\2020\2020%20Sales%20Tax%20by%20NAICS.xlsx!Construction!R2C21:R15C49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4.emf"/><Relationship Id="rId4" Type="http://schemas.openxmlformats.org/officeDocument/2006/relationships/oleObject" Target="file:///\\finshares\fin\Bud_Data\Sales%20and%20Use%20Tax\Financial%20Worksessions\2020\2020%20Sales%20Tax%20by%20NAICS.xlsx!Prof,%20Scient,%20Tech%20Services!R2C21:R15C49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\\finshares\fin\Bud_Data\Sales%20and%20Use%20Tax\Financial%20Worksessions\2020\2020%20Sales%20Tax%20by%20NAICS.xlsx!YTD%202019%20(Budget%20for%20EPC)!R6C1:R36C6" TargetMode="Externa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file:///\\finshares\fin\Bud_Data\Sales%20and%20Use%20Tax\Financial%20Worksessions\2020\2020%20Sales%20Tax%20by%20NAICS.xlsx!Retail!R2C23:R15C5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file:///\\finshares\fin\Bud_Data\Sales%20and%20Use%20Tax\Financial%20Worksessions\2020\2020%20Sales%20Tax%20by%20NAICS.xlsx!Food%20Services!R2C21:R15C4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file:///\\finshares\fin\Bud_Data\Sales%20and%20Use%20Tax\Financial%20Worksessions\2020\2020%20Sales%20Tax%20by%20NAICS.xlsx!Information%20(Mags,%20News%20Paper)!R2C21:R15C4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file:///\\finshares\fin\Bud_Data\Sales%20and%20Use%20Tax\Financial%20Worksessions\2020\2020%20Sales%20Tax%20by%20NAICS.xlsx!Wholesale%20Trade!R2C21:R15C4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file:///\\finshares\fin\Bud_Data\Sales%20and%20Use%20Tax\Financial%20Worksessions\2020\2020%20Sales%20Tax%20by%20NAICS.xlsx!Accommodation!R2C21:R15C4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oleObject" Target="file:///\\finshares\fin\Bud_Data\Sales%20and%20Use%20Tax\Financial%20Worksessions\2020\2020%20Sales%20Tax%20by%20NAICS.xlsx!Real%20Estate,%20Rental,%20Leasing!R2C21:R15C4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oleObject" Target="file:///\\finshares\fin\Bud_Data\Sales%20and%20Use%20Tax\Financial%20Worksessions\2020\2020%20Sales%20Tax%20by%20NAICS.xlsx!Manufacturing!R2C21:R15C4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219200" y="1447800"/>
            <a:ext cx="6947127" cy="1447800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2020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and Use Tax</a:t>
            </a:r>
            <a:endParaRPr lang="en-US" sz="44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838762" cy="1693334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Controller, Financial Services Department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30, 2020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Attachment A </a:t>
            </a: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600200" cy="15817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Utilities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2020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FBECC25-2940-4F69-BF56-5AE20E484D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612582"/>
              </p:ext>
            </p:extLst>
          </p:nvPr>
        </p:nvGraphicFramePr>
        <p:xfrm>
          <a:off x="1143000" y="2590800"/>
          <a:ext cx="73152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8" name="Worksheet" r:id="rId4" imgW="6439006" imgH="2609972" progId="Excel.Sheet.12">
                  <p:link updateAutomatic="1"/>
                </p:oleObj>
              </mc:Choice>
              <mc:Fallback>
                <p:oleObj name="Worksheet" r:id="rId4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2590800"/>
                        <a:ext cx="7315200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5216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Services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(Except Public Administration)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2020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23A1C40-2D5A-4CCD-919D-60DCAB93CC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161218"/>
              </p:ext>
            </p:extLst>
          </p:nvPr>
        </p:nvGraphicFramePr>
        <p:xfrm>
          <a:off x="1143000" y="2590800"/>
          <a:ext cx="73152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2" name="Worksheet" r:id="rId4" imgW="6439006" imgH="2609972" progId="Excel.Sheet.12">
                  <p:link updateAutomatic="1"/>
                </p:oleObj>
              </mc:Choice>
              <mc:Fallback>
                <p:oleObj name="Worksheet" r:id="rId4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2590800"/>
                        <a:ext cx="7315200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9813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2020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A7E181C-0CED-4374-9C42-48B1D05F89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29688"/>
              </p:ext>
            </p:extLst>
          </p:nvPr>
        </p:nvGraphicFramePr>
        <p:xfrm>
          <a:off x="1143000" y="2590800"/>
          <a:ext cx="73152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6" name="Worksheet" r:id="rId4" imgW="6439006" imgH="2609972" progId="Excel.Sheet.12">
                  <p:link updateAutomatic="1"/>
                </p:oleObj>
              </mc:Choice>
              <mc:Fallback>
                <p:oleObj name="Worksheet" r:id="rId4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2590800"/>
                        <a:ext cx="7315200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1070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>
                <a:latin typeface="Calibri" panose="020F0502020204030204" pitchFamily="34" charset="0"/>
              </a:rPr>
            </a:b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Professional, Scientific, and Tech Services Historical Comparison</a:t>
            </a:r>
            <a:b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2020</a:t>
            </a:r>
            <a:endParaRPr lang="en-US" sz="4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3420059-66AF-402F-888B-91AEAFD7D2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838211"/>
              </p:ext>
            </p:extLst>
          </p:nvPr>
        </p:nvGraphicFramePr>
        <p:xfrm>
          <a:off x="1143000" y="2590800"/>
          <a:ext cx="73152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9" name="Worksheet" r:id="rId4" imgW="6439006" imgH="2609972" progId="Excel.Sheet.12">
                  <p:link updateAutomatic="1"/>
                </p:oleObj>
              </mc:Choice>
              <mc:Fallback>
                <p:oleObj name="Worksheet" r:id="rId4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2590800"/>
                        <a:ext cx="7315200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721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9613" y="2133600"/>
            <a:ext cx="7704667" cy="19812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3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&amp; Use Tax Collections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Budget by Industry</a:t>
            </a:r>
            <a:endParaRPr lang="en-US" sz="3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AA51DE0-EC83-4024-9983-CCF3D22204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375266"/>
              </p:ext>
            </p:extLst>
          </p:nvPr>
        </p:nvGraphicFramePr>
        <p:xfrm>
          <a:off x="2124603" y="2133599"/>
          <a:ext cx="5419725" cy="435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6" name="Worksheet" r:id="rId5" imgW="5419673" imgH="5714953" progId="Excel.Sheet.12">
                  <p:link updateAutomatic="1"/>
                </p:oleObj>
              </mc:Choice>
              <mc:Fallback>
                <p:oleObj name="Worksheet" r:id="rId5" imgW="5419673" imgH="571495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4603" y="2133599"/>
                        <a:ext cx="5419725" cy="4359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782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Retail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2020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D72A40D-354E-4785-9602-B7496D5320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792918"/>
              </p:ext>
            </p:extLst>
          </p:nvPr>
        </p:nvGraphicFramePr>
        <p:xfrm>
          <a:off x="1295400" y="2590800"/>
          <a:ext cx="7162801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Worksheet" r:id="rId4" imgW="6448462" imgH="2609972" progId="Excel.Sheet.12">
                  <p:link updateAutomatic="1"/>
                </p:oleObj>
              </mc:Choice>
              <mc:Fallback>
                <p:oleObj name="Worksheet" r:id="rId4" imgW="6448462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5400" y="2590800"/>
                        <a:ext cx="7162801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641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Services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2020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8CA49FC-9020-46B2-807B-556F876E3B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610596"/>
              </p:ext>
            </p:extLst>
          </p:nvPr>
        </p:nvGraphicFramePr>
        <p:xfrm>
          <a:off x="1219200" y="2590800"/>
          <a:ext cx="72390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Worksheet" r:id="rId4" imgW="6439006" imgH="2609972" progId="Excel.Sheet.12">
                  <p:link updateAutomatic="1"/>
                </p:oleObj>
              </mc:Choice>
              <mc:Fallback>
                <p:oleObj name="Worksheet" r:id="rId4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9200" y="2590800"/>
                        <a:ext cx="7239000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116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(Magazines, Newspapers, Etc.)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2020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415F2FF-83D2-4506-B94F-BA3689912E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477974"/>
              </p:ext>
            </p:extLst>
          </p:nvPr>
        </p:nvGraphicFramePr>
        <p:xfrm>
          <a:off x="1219200" y="2590800"/>
          <a:ext cx="72390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Worksheet" r:id="rId4" imgW="6439006" imgH="2609972" progId="Excel.Sheet.12">
                  <p:link updateAutomatic="1"/>
                </p:oleObj>
              </mc:Choice>
              <mc:Fallback>
                <p:oleObj name="Worksheet" r:id="rId4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9200" y="2590800"/>
                        <a:ext cx="7239000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903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Wholesale Trade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 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2020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83350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E136B64-411D-45BF-BD60-4180968428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863641"/>
              </p:ext>
            </p:extLst>
          </p:nvPr>
        </p:nvGraphicFramePr>
        <p:xfrm>
          <a:off x="1219200" y="2590800"/>
          <a:ext cx="72390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" name="Worksheet" r:id="rId4" imgW="6439006" imgH="2609972" progId="Excel.Sheet.12">
                  <p:link updateAutomatic="1"/>
                </p:oleObj>
              </mc:Choice>
              <mc:Fallback>
                <p:oleObj name="Worksheet" r:id="rId4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9200" y="2590800"/>
                        <a:ext cx="7239000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1286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Accommodations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2020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F35043C-FF8A-4F74-ABEC-9C973D1F5C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003225"/>
              </p:ext>
            </p:extLst>
          </p:nvPr>
        </p:nvGraphicFramePr>
        <p:xfrm>
          <a:off x="1219200" y="2590800"/>
          <a:ext cx="72390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6" name="Worksheet" r:id="rId4" imgW="6439006" imgH="2609972" progId="Excel.Sheet.12">
                  <p:link updateAutomatic="1"/>
                </p:oleObj>
              </mc:Choice>
              <mc:Fallback>
                <p:oleObj name="Worksheet" r:id="rId4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9200" y="2590800"/>
                        <a:ext cx="7239000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0956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Estate and Rental Leasing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2020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A2D779B-7FC3-4E66-8973-240A22696A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676671"/>
              </p:ext>
            </p:extLst>
          </p:nvPr>
        </p:nvGraphicFramePr>
        <p:xfrm>
          <a:off x="1143000" y="2590800"/>
          <a:ext cx="73152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" name="Worksheet" r:id="rId4" imgW="6439006" imgH="2609972" progId="Excel.Sheet.12">
                  <p:link updateAutomatic="1"/>
                </p:oleObj>
              </mc:Choice>
              <mc:Fallback>
                <p:oleObj name="Worksheet" r:id="rId4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2590800"/>
                        <a:ext cx="7315200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2947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Comparison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2020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CD0901F-1E41-4DCF-82F8-BB9F0835C4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436804"/>
              </p:ext>
            </p:extLst>
          </p:nvPr>
        </p:nvGraphicFramePr>
        <p:xfrm>
          <a:off x="1143000" y="2590800"/>
          <a:ext cx="73152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4" name="Worksheet" r:id="rId4" imgW="6439006" imgH="2609972" progId="Excel.Sheet.12">
                  <p:link updateAutomatic="1"/>
                </p:oleObj>
              </mc:Choice>
              <mc:Fallback>
                <p:oleObj name="Worksheet" r:id="rId4" imgW="643900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2590800"/>
                        <a:ext cx="7315200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5157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18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7A1013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8D1415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663390-1AD8-4488-A23F-16904AB09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</Words>
  <Application>Microsoft Office PowerPoint</Application>
  <PresentationFormat>On-screen Show (4:3)</PresentationFormat>
  <Paragraphs>34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12</vt:i4>
      </vt:variant>
      <vt:variant>
        <vt:lpstr>Slide Titles</vt:lpstr>
      </vt:variant>
      <vt:variant>
        <vt:i4>14</vt:i4>
      </vt:variant>
    </vt:vector>
  </HeadingPairs>
  <TitlesOfParts>
    <vt:vector size="31" baseType="lpstr">
      <vt:lpstr>Arial</vt:lpstr>
      <vt:lpstr>Calibri</vt:lpstr>
      <vt:lpstr>Corbel</vt:lpstr>
      <vt:lpstr>Times New Roman</vt:lpstr>
      <vt:lpstr>Parallax</vt:lpstr>
      <vt:lpstr>\\finshares\fin\Bud_Data\Sales and Use Tax\Financial Worksessions\2020\2020 Sales Tax by NAICS.xlsx!YTD 2019 (Budget for EPC)!R6C1:R36C6</vt:lpstr>
      <vt:lpstr>\\finshares\fin\Bud_Data\Sales and Use Tax\Financial Worksessions\2020\2020 Sales Tax by NAICS.xlsx!Retail!R2C23:R15C51</vt:lpstr>
      <vt:lpstr>\\finshares\fin\Bud_Data\Sales and Use Tax\Financial Worksessions\2020\2020 Sales Tax by NAICS.xlsx!Food Services!R2C21:R15C49</vt:lpstr>
      <vt:lpstr>\\finshares\fin\Bud_Data\Sales and Use Tax\Financial Worksessions\2020\2020 Sales Tax by NAICS.xlsx!Information (Mags, News Paper)!R2C21:R15C49</vt:lpstr>
      <vt:lpstr>\\finshares\fin\Bud_Data\Sales and Use Tax\Financial Worksessions\2020\2020 Sales Tax by NAICS.xlsx!Wholesale Trade!R2C21:R15C48</vt:lpstr>
      <vt:lpstr>\\finshares\fin\Bud_Data\Sales and Use Tax\Financial Worksessions\2020\2020 Sales Tax by NAICS.xlsx!Accommodation!R2C21:R15C49</vt:lpstr>
      <vt:lpstr>\\finshares\fin\Bud_Data\Sales and Use Tax\Financial Worksessions\2020\2020 Sales Tax by NAICS.xlsx!Real Estate, Rental, Leasing!R2C21:R15C49</vt:lpstr>
      <vt:lpstr>\\finshares\fin\Bud_Data\Sales and Use Tax\Financial Worksessions\2020\2020 Sales Tax by NAICS.xlsx!Manufacturing!R2C21:R15C49</vt:lpstr>
      <vt:lpstr>\\finshares\fin\Bud_Data\Sales and Use Tax\Financial Worksessions\2020\2020 Sales Tax by NAICS.xlsx!Utilities  !R2C21:R15C49</vt:lpstr>
      <vt:lpstr>\\finshares\fin\Bud_Data\Sales and Use Tax\Financial Worksessions\2020\2020 Sales Tax by NAICS.xlsx!Other Services (except Pub Adm!R2C21:R15C49</vt:lpstr>
      <vt:lpstr>\\finshares\fin\Bud_Data\Sales and Use Tax\Financial Worksessions\2020\2020 Sales Tax by NAICS.xlsx!Construction!R2C21:R15C49</vt:lpstr>
      <vt:lpstr>\\finshares\fin\Bud_Data\Sales and Use Tax\Financial Worksessions\2020\2020 Sales Tax by NAICS.xlsx!Prof, Scient, Tech Services!R2C21:R15C49</vt:lpstr>
      <vt:lpstr>April 2020 Sales and Use Tax</vt:lpstr>
      <vt:lpstr>Sales &amp; Use Tax Collections 2020 Budget by Industry</vt:lpstr>
      <vt:lpstr>Retail Historical Comparison April 2020</vt:lpstr>
      <vt:lpstr>Food Services Historical Comparison April 2020</vt:lpstr>
      <vt:lpstr>Information  (Magazines, Newspapers, Etc.) Historical Comparison April 2020</vt:lpstr>
      <vt:lpstr>Wholesale Trade Historical Comparison  April 2020</vt:lpstr>
      <vt:lpstr>Accommodations Historical Comparison April 2020</vt:lpstr>
      <vt:lpstr>Real Estate and Rental Leasing Historical Comparison April 2020</vt:lpstr>
      <vt:lpstr>Manufacturing Historical Comparison April 2020</vt:lpstr>
      <vt:lpstr>Utilities Historical Comparison April 2020</vt:lpstr>
      <vt:lpstr>Other Services (Except Public Administration) Historical Comparison April 2020</vt:lpstr>
      <vt:lpstr>Construction Historical Comparison April 2020</vt:lpstr>
      <vt:lpstr> Professional, Scientific, and Tech Services Historical Comparison April 2020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2017-10-09T01:43:08Z</dcterms:created>
  <dcterms:modified xsi:type="dcterms:W3CDTF">2020-06-10T01:03:19Z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