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2"/>
  </p:sldMasterIdLst>
  <p:notesMasterIdLst>
    <p:notesMasterId r:id="rId11"/>
  </p:notesMasterIdLst>
  <p:sldIdLst>
    <p:sldId id="256" r:id="rId3"/>
    <p:sldId id="262" r:id="rId4"/>
    <p:sldId id="274" r:id="rId5"/>
    <p:sldId id="275" r:id="rId6"/>
    <p:sldId id="277" r:id="rId7"/>
    <p:sldId id="279" r:id="rId8"/>
    <p:sldId id="278" r:id="rId9"/>
    <p:sldId id="273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>
      <p:cViewPr varScale="1">
        <p:scale>
          <a:sx n="72" d="100"/>
          <a:sy n="72" d="100"/>
        </p:scale>
        <p:origin x="14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1701104-7AE0-448C-9C09-E3ECA6956B4C}" type="datetime1">
              <a:rPr lang="en-US" smtClean="0"/>
              <a:t>6/9/2020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80671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A72F-FDA0-43DF-A943-D779BEB6FA2A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8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7C0B-0F11-4376-8819-08C15528456F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74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D530-3FB4-41F9-B6E7-0A19FF7897F2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05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640-1386-4AF1-817A-5E65E33969E0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09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B8276-3AA5-4152-B2F9-42C7F7105B0C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9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5CD0-E9B2-4882-8330-2498E8B505EF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59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49A-11DC-420F-B529-1062C0827B53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37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B36B-54CC-4B32-9AB8-FC3A054C3553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DA93078-FE4F-4A79-A462-D1700D7D9EEC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3053-6E1B-4672-AD7B-6296543744B2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0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3388-B2F8-417A-ACD4-66AD59A69E4D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ACB5-3E90-4E91-8FE9-96101C2481CC}" type="datetime1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5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758B-A1E2-43CF-A0C5-0413126436AE}" type="datetime1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9F8A-68F0-4E8D-BEDE-E631C61DDCE3}" type="datetime1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E20-B0A9-4603-A083-BF5026A83E17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1D3A-F44E-42D3-A9F1-D7F1D102AF80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968587-9763-47EC-96B3-4BBF30B5CAB8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shares\fin\Bud_Data\Sales%20and%20Use%20Tax\Financial%20Worksessions\2020\2020%20Sales%20Tax%20by%20NAICS.xlsx!Public%20Safety%20State!R35C1:R48C10" TargetMode="Externa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file:///\\finshares\fin\Bud_Data\Sales%20and%20Use%20Tax\Financial%20Worksessions\2020\2020%20Sales%20Tax%20by%20NAICS.xlsx!Public%20Saf%20-%20Clerk%20and%20Recorder!R35C1:R48C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file:///\\finshares\fin\Bud_Data\Sales%20and%20Use%20Tax\Financial%20Worksessions\2020\2020%20Sales%20Tax%20by%20NAICS.xlsx!Public%20Safet%20-%20Building%20Use%20Tax!R35C1:R48C1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file:///\\finshares\fin\Bud_Data\Sales%20and%20Use%20Tax\Financial%20Worksessions\2020\2020%20Sales%20Tax%20by%20NAICS.xlsx!Public%20Safety%20Total%20Taxes!R35C1:R48C1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20\2020%20Sales%20Tax%20by%20NAICS.xlsx!Public%20Safety%20Total%20Taxes!%5b2020%20Sales%20Tax%20by%20NAICS.xlsx%5dPublic%20Safety%20Total%20Taxes%20Chart%20a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file:///\\finshares\fin\Bud_Data\Sales%20and%20Use%20Tax\Financial%20Worksessions\2020\2020%20Sales%20Tax%20by%20NAICS.xlsx!Public%20Safety%20Total%20Taxes!R35C27:R48C3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295400" y="2438400"/>
            <a:ext cx="6947127" cy="1202267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  <a:t>Public Safety’s</a:t>
            </a:r>
            <a:b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  <a:t>Dedicated 0.23% </a:t>
            </a:r>
            <a:b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  <a:t>Sales &amp; Use Tax</a:t>
            </a:r>
            <a:b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  <a:t>April 2020</a:t>
            </a:r>
            <a:endParaRPr lang="en-US" sz="36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924238" y="4876800"/>
            <a:ext cx="5838762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Controller, Financial Services Department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30, 2020</a:t>
            </a: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600200" cy="158174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</a:rPr>
              <a:t>Historical State Sales Tax Collections</a:t>
            </a:r>
            <a:br>
              <a:rPr lang="en-US" sz="3600" dirty="0">
                <a:latin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</a:rPr>
              <a:t>(Collected by Colorado Department of Revenue)</a:t>
            </a:r>
            <a:br>
              <a:rPr lang="en-US" sz="2700" dirty="0">
                <a:latin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</a:rPr>
              <a:t>Public Safety’s 0.23%</a:t>
            </a:r>
            <a:br>
              <a:rPr lang="en-US" sz="3600" dirty="0">
                <a:latin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</a:rPr>
              <a:t>April 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2C279F7-5790-4DCF-AC46-718C1F7362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892846"/>
              </p:ext>
            </p:extLst>
          </p:nvPr>
        </p:nvGraphicFramePr>
        <p:xfrm>
          <a:off x="982133" y="2751138"/>
          <a:ext cx="7476067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" name="Worksheet" r:id="rId5" imgW="5372016" imgH="2609972" progId="Excel.Sheet.12">
                  <p:link updateAutomatic="1"/>
                </p:oleObj>
              </mc:Choice>
              <mc:Fallback>
                <p:oleObj name="Worksheet" r:id="rId5" imgW="537201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751138"/>
                        <a:ext cx="7476067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</a:rPr>
              <a:t>Historical Use Tax on Automobiles</a:t>
            </a:r>
            <a:br>
              <a:rPr lang="en-US" sz="3600" dirty="0">
                <a:latin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</a:rPr>
              <a:t>(Collected by Clerk &amp; Recorder)</a:t>
            </a:r>
            <a:br>
              <a:rPr lang="en-US" sz="3600" dirty="0">
                <a:latin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</a:rPr>
              <a:t> Public Safety’s 0.23%</a:t>
            </a:r>
            <a:br>
              <a:rPr lang="en-US" sz="3600" dirty="0">
                <a:latin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</a:rPr>
              <a:t>May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521450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6631E09-C834-4781-AFA6-C8D583EA46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809849"/>
              </p:ext>
            </p:extLst>
          </p:nvPr>
        </p:nvGraphicFramePr>
        <p:xfrm>
          <a:off x="1214966" y="2765425"/>
          <a:ext cx="7239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Worksheet" r:id="rId4" imgW="4981682" imgH="2609972" progId="Excel.Sheet.12">
                  <p:link updateAutomatic="1"/>
                </p:oleObj>
              </mc:Choice>
              <mc:Fallback>
                <p:oleObj name="Worksheet" r:id="rId4" imgW="4981682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4966" y="2765425"/>
                        <a:ext cx="7239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266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8382001" cy="1981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Historical Use Tax on Building Materials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</a:rPr>
              <a:t>(Collected by Pikes Peak Regional Building Department &amp; EPC)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Public Safety’s 0.23%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May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088C236-8F5B-4622-AD6F-B741648270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905697"/>
              </p:ext>
            </p:extLst>
          </p:nvPr>
        </p:nvGraphicFramePr>
        <p:xfrm>
          <a:off x="1219200" y="2743200"/>
          <a:ext cx="7239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3" name="Worksheet" r:id="rId4" imgW="4952936" imgH="2609972" progId="Excel.Sheet.12">
                  <p:link updateAutomatic="1"/>
                </p:oleObj>
              </mc:Choice>
              <mc:Fallback>
                <p:oleObj name="Worksheet" r:id="rId4" imgW="495293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9200" y="2743200"/>
                        <a:ext cx="7239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588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Historical Sales &amp; Use Tax Collections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Public Safety’s 0.23% (all components)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D05C90D-D799-4F01-A7C1-F1F71154FF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034612"/>
              </p:ext>
            </p:extLst>
          </p:nvPr>
        </p:nvGraphicFramePr>
        <p:xfrm>
          <a:off x="779463" y="2743200"/>
          <a:ext cx="8194675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" name="Worksheet" r:id="rId4" imgW="5972269" imgH="2609972" progId="Excel.Sheet.12">
                  <p:link updateAutomatic="1"/>
                </p:oleObj>
              </mc:Choice>
              <mc:Fallback>
                <p:oleObj name="Worksheet" r:id="rId4" imgW="5972269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9463" y="2743200"/>
                        <a:ext cx="8194675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83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Sales &amp; Use Tax – All Components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Public Safety’s 0.23%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April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553200"/>
            <a:ext cx="4278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C2ED53A-012B-4C51-A79A-9E733E039A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131549"/>
              </p:ext>
            </p:extLst>
          </p:nvPr>
        </p:nvGraphicFramePr>
        <p:xfrm>
          <a:off x="533401" y="2514600"/>
          <a:ext cx="8124032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Worksheet" r:id="rId3" imgW="10820435" imgH="3686027" progId="Excel.Sheet.12">
                  <p:link updateAutomatic="1"/>
                </p:oleObj>
              </mc:Choice>
              <mc:Fallback>
                <p:oleObj name="Worksheet" r:id="rId3" imgW="10820435" imgH="368602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1" y="2514600"/>
                        <a:ext cx="8124032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563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Historical Sales &amp; Use Tax Collections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Budget to Actual Public Safety’s 0.23%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(all components) Budget to Actual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83350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FCACC18-33D3-43A3-862B-C2000FC040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567078"/>
              </p:ext>
            </p:extLst>
          </p:nvPr>
        </p:nvGraphicFramePr>
        <p:xfrm>
          <a:off x="1600200" y="2819400"/>
          <a:ext cx="64770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9" name="Worksheet" r:id="rId4" imgW="3733897" imgH="2609972" progId="Excel.Sheet.12">
                  <p:link updateAutomatic="1"/>
                </p:oleObj>
              </mc:Choice>
              <mc:Fallback>
                <p:oleObj name="Worksheet" r:id="rId4" imgW="3733897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2819400"/>
                        <a:ext cx="6477000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198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35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18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7A1013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8D1415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</Words>
  <Application>Microsoft Office PowerPoint</Application>
  <PresentationFormat>On-screen Show (4:3)</PresentationFormat>
  <Paragraphs>21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Parallax</vt:lpstr>
      <vt:lpstr>\\finshares\fin\Bud_Data\Sales and Use Tax\Financial Worksessions\2020\2020 Sales Tax by NAICS.xlsx!Public Safety State!R35C1:R48C10</vt:lpstr>
      <vt:lpstr>\\finshares\fin\Bud_Data\Sales and Use Tax\Financial Worksessions\2020\2020 Sales Tax by NAICS.xlsx!Public Saf - Clerk and Recorder!R35C1:R48C11</vt:lpstr>
      <vt:lpstr>\\finshares\fin\Bud_Data\Sales and Use Tax\Financial Worksessions\2020\2020 Sales Tax by NAICS.xlsx!Public Safet - Building Use Tax!R35C1:R48C11</vt:lpstr>
      <vt:lpstr>\\finshares\fin\Bud_Data\Sales and Use Tax\Financial Worksessions\2020\2020 Sales Tax by NAICS.xlsx!Public Safety Total Taxes!R35C1:R48C11</vt:lpstr>
      <vt:lpstr>\\finshares\fin\Bud_Data\Sales and Use Tax\Financial Worksessions\2020\2020 Sales Tax by NAICS.xlsx!Public Safety Total Taxes![2020 Sales Tax by NAICS.xlsx]Public Safety Total Taxes Chart a</vt:lpstr>
      <vt:lpstr>\\finshares\fin\Bud_Data\Sales and Use Tax\Financial Worksessions\2020\2020 Sales Tax by NAICS.xlsx!Public Safety Total Taxes!R35C27:R48C31</vt:lpstr>
      <vt:lpstr>Public Safety’s Dedicated 0.23%  Sales &amp; Use Tax April 2020</vt:lpstr>
      <vt:lpstr>Historical State Sales Tax Collections (Collected by Colorado Department of Revenue) Public Safety’s 0.23% April 2020</vt:lpstr>
      <vt:lpstr>Historical Use Tax on Automobiles (Collected by Clerk &amp; Recorder)  Public Safety’s 0.23% May 2020</vt:lpstr>
      <vt:lpstr>Historical Use Tax on Building Materials (Collected by Pikes Peak Regional Building Department &amp; EPC) Public Safety’s 0.23% May 2020</vt:lpstr>
      <vt:lpstr>Historical Sales &amp; Use Tax Collections Public Safety’s 0.23% (all components) April 2020</vt:lpstr>
      <vt:lpstr>Sales &amp; Use Tax – All Components Public Safety’s 0.23% April 2020</vt:lpstr>
      <vt:lpstr>Historical Sales &amp; Use Tax Collections Budget to Actual Public Safety’s 0.23% (all components) Budget to Actual April 2020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2020-06-10T01:02:46Z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