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25"/>
  </p:notesMasterIdLst>
  <p:sldIdLst>
    <p:sldId id="256" r:id="rId3"/>
    <p:sldId id="262" r:id="rId4"/>
    <p:sldId id="274" r:id="rId5"/>
    <p:sldId id="275" r:id="rId6"/>
    <p:sldId id="295" r:id="rId7"/>
    <p:sldId id="298" r:id="rId8"/>
    <p:sldId id="276" r:id="rId9"/>
    <p:sldId id="278" r:id="rId10"/>
    <p:sldId id="299" r:id="rId11"/>
    <p:sldId id="280" r:id="rId12"/>
    <p:sldId id="281" r:id="rId13"/>
    <p:sldId id="282" r:id="rId14"/>
    <p:sldId id="283" r:id="rId15"/>
    <p:sldId id="293" r:id="rId16"/>
    <p:sldId id="285" r:id="rId17"/>
    <p:sldId id="297" r:id="rId18"/>
    <p:sldId id="286" r:id="rId19"/>
    <p:sldId id="288" r:id="rId20"/>
    <p:sldId id="289" r:id="rId21"/>
    <p:sldId id="290" r:id="rId22"/>
    <p:sldId id="291" r:id="rId23"/>
    <p:sldId id="294" r:id="rId2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395" autoAdjust="0"/>
  </p:normalViewPr>
  <p:slideViewPr>
    <p:cSldViewPr>
      <p:cViewPr varScale="1">
        <p:scale>
          <a:sx n="72" d="100"/>
          <a:sy n="72" d="100"/>
        </p:scale>
        <p:origin x="3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6/29/2020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689500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6/29/2020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64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6/29/2020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644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6/29/2020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525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6/29/2020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100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6/29/2020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851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6/29/2020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16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97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3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8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37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2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6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8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5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6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2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6/29/2020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6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  <p:sldLayoutId id="214748385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file:///\\finfiles\fin\bud_data\BoCC\2020\05%20May%202020%20BoCC%20Report%20SS.xlsx!Fund%204!R14C6:R34C1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file:///\\finfiles\fin\bud_data\BoCC\2020\05%20May%202020%20BoCC%20Report%20SS.xlsx!CI%20Fund%206!R16C9:R35C1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file:///\\finfiles\fin\bud_data\BoCC\2020\05%20May%202020%20BoCC%20Report%20SS.xlsx!SI%20Fund%2012-New%20Risk%20WC!R7C1:R28C1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file:///\\finfiles\fin\bud_data\BoCC\2020\05%20May%202020%20BoCC%20Report%20SS.xlsx!SI%20Fund%2012-New%20Benefits!R7C1:R32C12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file:///\\finfiles\fin\bud_data\BoCC\2020\05%20May%202020%20BoCC%20Report%20SS.xlsx!GF-Combined%20Res%20By%20Major!R13C1:R51C6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emf"/><Relationship Id="rId4" Type="http://schemas.openxmlformats.org/officeDocument/2006/relationships/oleObject" Target="file:///\\finfiles\fin\bud_data\BoCC\2020\05%20May%202020%20BoCC%20Report%20SS.xlsx!CTF%20Fund%2015!R14C9:R31C1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emf"/><Relationship Id="rId4" Type="http://schemas.openxmlformats.org/officeDocument/2006/relationships/oleObject" Target="file:///\\finfiles\fin\bud_data\BoCC\2020\05%20May%202020%20BoCC%20Report%20SS.xlsx!Fund%2019-School%20Trust!R16C9:R29C1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emf"/><Relationship Id="rId4" Type="http://schemas.openxmlformats.org/officeDocument/2006/relationships/oleObject" Target="file:///\\finfiles\fin\bud_data\BoCC\2020\05%20May%202020%20BoCC%20Report%20SS.xlsx!Fund%2022!R16C9:R35C1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7.emf"/><Relationship Id="rId4" Type="http://schemas.openxmlformats.org/officeDocument/2006/relationships/oleObject" Target="file:///\\finfiles\fin\bud_data\BoCC\2020\05%20May%202020%20BoCC%20Report%20SS.xlsx!LIDs%2074&amp;75!R17C9:R33C14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file:///\\finfiles\fin\bud_data\BoCC\2020\05%20May%202020%20BoCC%20Report%20SS.xlsx!GF%20UnRes%20Rev%20!R9C1:R36C1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file:///\\finfiles\fin\bud_data\BoCC\2020\05%20May%202020%20BoCC%20Report%20SS.xlsx!GF%20UnRes%20Exp%20!R12C1:R35C1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\\finfiles\fin\bud_data\BoCC\2020\05%20May%202020%20BoCC%20Report%20SS.xlsx!R&amp;B%20New%20Format%205-2020!R17C9:R48C1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28700" y="2362201"/>
            <a:ext cx="7704667" cy="1752599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Budget Report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</a:t>
            </a: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June 30,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  <a:p>
            <a:endParaRPr lang="en-US" dirty="0"/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Human Services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AD2E0B0-1171-44E2-B5AE-5B64690656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966212"/>
              </p:ext>
            </p:extLst>
          </p:nvPr>
        </p:nvGraphicFramePr>
        <p:xfrm>
          <a:off x="1260492" y="1749425"/>
          <a:ext cx="7147947" cy="459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Worksheet" r:id="rId4" imgW="5991181" imgH="3848250" progId="Excel.Sheet.12">
                  <p:link updateAutomatic="1"/>
                </p:oleObj>
              </mc:Choice>
              <mc:Fallback>
                <p:oleObj name="Worksheet" r:id="rId4" imgW="5991181" imgH="38482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60492" y="1749425"/>
                        <a:ext cx="7147947" cy="4591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600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14998"/>
            <a:ext cx="7704667" cy="1981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Capital Improvement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4F24EE9-DADF-4801-A9F4-C7A026F822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055315"/>
              </p:ext>
            </p:extLst>
          </p:nvPr>
        </p:nvGraphicFramePr>
        <p:xfrm>
          <a:off x="1192344" y="1981200"/>
          <a:ext cx="7284244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Worksheet" r:id="rId4" imgW="6134152" imgH="3657600" progId="Excel.Sheet.12">
                  <p:link updateAutomatic="1"/>
                </p:oleObj>
              </mc:Choice>
              <mc:Fallback>
                <p:oleObj name="Worksheet" r:id="rId4" imgW="6134152" imgH="365760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344" y="1981200"/>
                        <a:ext cx="7284244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444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Self Insurance –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Risk, Workers’ Compensation &amp; Unemployment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19E66323-5797-4866-AC77-3C7102A9C8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242275"/>
              </p:ext>
            </p:extLst>
          </p:nvPr>
        </p:nvGraphicFramePr>
        <p:xfrm>
          <a:off x="913335" y="2054293"/>
          <a:ext cx="7697265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Worksheet" r:id="rId4" imgW="7229509" imgH="4047997" progId="Excel.Sheet.12">
                  <p:link updateAutomatic="1"/>
                </p:oleObj>
              </mc:Choice>
              <mc:Fallback>
                <p:oleObj name="Worksheet" r:id="rId4" imgW="7229509" imgH="404799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13335" y="2054293"/>
                        <a:ext cx="7697265" cy="431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176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160271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Self Insurance – 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Trust Benefits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2406170-CAB5-45B4-975E-F5D1E33727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469200"/>
              </p:ext>
            </p:extLst>
          </p:nvPr>
        </p:nvGraphicFramePr>
        <p:xfrm>
          <a:off x="1356044" y="1712889"/>
          <a:ext cx="6956844" cy="4916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Worksheet" r:id="rId4" imgW="6667458" imgH="5048246" progId="Excel.Sheet.12">
                  <p:link updateAutomatic="1"/>
                </p:oleObj>
              </mc:Choice>
              <mc:Fallback>
                <p:oleObj name="Worksheet" r:id="rId4" imgW="6667458" imgH="504824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56044" y="1712889"/>
                        <a:ext cx="6956844" cy="49165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7102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78971"/>
              </p:ext>
            </p:extLst>
          </p:nvPr>
        </p:nvGraphicFramePr>
        <p:xfrm>
          <a:off x="982663" y="28956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309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General Fund (Restricted)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9E4341D-2124-478D-AE4C-075A8425D2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334848"/>
              </p:ext>
            </p:extLst>
          </p:nvPr>
        </p:nvGraphicFramePr>
        <p:xfrm>
          <a:off x="1371600" y="1273052"/>
          <a:ext cx="7056173" cy="5127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Worksheet" r:id="rId4" imgW="7362647" imgH="6267572" progId="Excel.Sheet.12">
                  <p:link updateAutomatic="1"/>
                </p:oleObj>
              </mc:Choice>
              <mc:Fallback>
                <p:oleObj name="Worksheet" r:id="rId4" imgW="7362647" imgH="62675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1273052"/>
                        <a:ext cx="7056173" cy="5127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040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278674"/>
            <a:ext cx="8305800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(Restricted)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Services/County Parks Projects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65413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834F130-FD55-4B2B-A30E-E020A370A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2133600"/>
            <a:ext cx="6324600" cy="433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0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491" y="354874"/>
            <a:ext cx="8305800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(Restricted)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Services/County Parks Projects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AB9B3D4C-09AD-4594-B462-5503AA6F39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5145" y="2738172"/>
            <a:ext cx="6445855" cy="267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52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Conservation Trust Fund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D35EC08-E936-438E-B056-0AC02E4969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197891"/>
              </p:ext>
            </p:extLst>
          </p:nvPr>
        </p:nvGraphicFramePr>
        <p:xfrm>
          <a:off x="1564099" y="1970088"/>
          <a:ext cx="6694868" cy="433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Worksheet" r:id="rId4" imgW="5629214" imgH="3648124" progId="Excel.Sheet.12">
                  <p:link updateAutomatic="1"/>
                </p:oleObj>
              </mc:Choice>
              <mc:Fallback>
                <p:oleObj name="Worksheet" r:id="rId4" imgW="5629214" imgH="364812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64099" y="1970088"/>
                        <a:ext cx="6694868" cy="4338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306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Schools’ Trust Fund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60BCE31-86A3-434E-9BF8-7776DA0E68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064433"/>
              </p:ext>
            </p:extLst>
          </p:nvPr>
        </p:nvGraphicFramePr>
        <p:xfrm>
          <a:off x="1447800" y="2209800"/>
          <a:ext cx="6516898" cy="357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Worksheet" r:id="rId4" imgW="5248335" imgH="2876428" progId="Excel.Sheet.12">
                  <p:link updateAutomatic="1"/>
                </p:oleObj>
              </mc:Choice>
              <mc:Fallback>
                <p:oleObj name="Worksheet" r:id="rId4" imgW="5248335" imgH="287642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2209800"/>
                        <a:ext cx="6516898" cy="3571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177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38" y="0"/>
            <a:ext cx="7704667" cy="198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14902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7147" y="1403152"/>
            <a:ext cx="793271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2020 Activity – General Fund Unrestricted (within BoCC Discretion)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2020 Activity - Partially Restricted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Road &amp; Bridge Fund	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Human Services Fund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Capital Improvement Fund  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Self-Insurance Fund (Risk/Workers’ Compensation &amp; Benefits)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2020 Activity - Restricted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General Fund (Restricted)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Conservation Trust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Schools’ Trust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Household Hazardous Waste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Local Improvement Districts</a:t>
            </a:r>
            <a:r>
              <a:rPr lang="en-US" sz="2000" dirty="0">
                <a:solidFill>
                  <a:schemeClr val="accent1"/>
                </a:solidFill>
              </a:rPr>
              <a:t>	</a:t>
            </a:r>
          </a:p>
        </p:txBody>
      </p:sp>
      <p:pic>
        <p:nvPicPr>
          <p:cNvPr id="8" name="Picture 7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38" y="228600"/>
            <a:ext cx="7704667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Hazardous Waste Fund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5414" y="632321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002A683-A19F-4D23-8C94-68C43F43FF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577685"/>
              </p:ext>
            </p:extLst>
          </p:nvPr>
        </p:nvGraphicFramePr>
        <p:xfrm>
          <a:off x="1392035" y="1837907"/>
          <a:ext cx="6843379" cy="4791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Worksheet" r:id="rId4" imgW="5781641" imgH="4047997" progId="Excel.Sheet.12">
                  <p:link updateAutomatic="1"/>
                </p:oleObj>
              </mc:Choice>
              <mc:Fallback>
                <p:oleObj name="Worksheet" r:id="rId4" imgW="5781641" imgH="404799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2035" y="1837907"/>
                        <a:ext cx="6843379" cy="4791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906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Local Improvement Districts (LIDs*)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4B44DEA-AC30-423D-9525-D8B2D15AFC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43916"/>
              </p:ext>
            </p:extLst>
          </p:nvPr>
        </p:nvGraphicFramePr>
        <p:xfrm>
          <a:off x="1372132" y="2059471"/>
          <a:ext cx="6919965" cy="423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Worksheet" r:id="rId4" imgW="5629214" imgH="3447999" progId="Excel.Sheet.12">
                  <p:link updateAutomatic="1"/>
                </p:oleObj>
              </mc:Choice>
              <mc:Fallback>
                <p:oleObj name="Worksheet" r:id="rId4" imgW="5629214" imgH="344799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2132" y="2059471"/>
                        <a:ext cx="6919965" cy="423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6059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134840"/>
              </p:ext>
            </p:extLst>
          </p:nvPr>
        </p:nvGraphicFramePr>
        <p:xfrm>
          <a:off x="982663" y="2895600"/>
          <a:ext cx="7704137" cy="10668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3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4954" y="6324600"/>
            <a:ext cx="533399" cy="37205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fld id="{6B42EB6D-324C-4BC1-BF93-1D17B3385FDF}" type="slidenum">
              <a:rPr lang="en-US" sz="14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fld id="{D4B5ADC2-7248-4799-8E52-477E151C3EE9}" type="slidenum">
              <a:rPr lang="en-US" sz="14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280226"/>
              </p:ext>
            </p:extLst>
          </p:nvPr>
        </p:nvGraphicFramePr>
        <p:xfrm>
          <a:off x="1012351" y="27432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4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General Fund (Unrestricted)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3E4813B-69A4-4C66-935F-DB08C385EF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126374"/>
              </p:ext>
            </p:extLst>
          </p:nvPr>
        </p:nvGraphicFramePr>
        <p:xfrm>
          <a:off x="1169603" y="2065786"/>
          <a:ext cx="7329726" cy="4707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Worksheet" r:id="rId4" imgW="6896288" imgH="4429297" progId="Excel.Sheet.12">
                  <p:link updateAutomatic="1"/>
                </p:oleObj>
              </mc:Choice>
              <mc:Fallback>
                <p:oleObj name="Worksheet" r:id="rId4" imgW="6896288" imgH="442929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69603" y="2065786"/>
                        <a:ext cx="7329726" cy="4707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General Fund (Unrestricted)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317" y="6324600"/>
            <a:ext cx="427833" cy="346818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FCFB098-D227-41BA-AC01-AEFC072652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192529"/>
              </p:ext>
            </p:extLst>
          </p:nvPr>
        </p:nvGraphicFramePr>
        <p:xfrm>
          <a:off x="771429" y="2081213"/>
          <a:ext cx="7800804" cy="421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Worksheet" r:id="rId4" imgW="6867542" imgH="3714833" progId="Excel.Sheet.12">
                  <p:link updateAutomatic="1"/>
                </p:oleObj>
              </mc:Choice>
              <mc:Fallback>
                <p:oleObj name="Worksheet" r:id="rId4" imgW="6867542" imgH="371483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1429" y="2081213"/>
                        <a:ext cx="7800804" cy="421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06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Fire/Flood Projects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1165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18F037-81FF-4639-A776-CA94273D0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535" y="2438401"/>
            <a:ext cx="7704667" cy="333281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Ongoing Projects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Riverside Construction-						 $ 3,103,055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Hanson Trail Head-						$  1,328,318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Willow Springs-							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$     949,932 </a:t>
            </a:r>
          </a:p>
          <a:p>
            <a:pPr marL="457200" lvl="1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Total 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	$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5,381,305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36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798613"/>
              </p:ext>
            </p:extLst>
          </p:nvPr>
        </p:nvGraphicFramePr>
        <p:xfrm>
          <a:off x="982663" y="28956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Partially Restricted Funds</a:t>
                      </a:r>
                    </a:p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2" y="-152401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Road &amp; Bridge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449524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9B2A434A-CCA7-486D-AE39-537EB8491C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373626"/>
              </p:ext>
            </p:extLst>
          </p:nvPr>
        </p:nvGraphicFramePr>
        <p:xfrm>
          <a:off x="1121222" y="1215427"/>
          <a:ext cx="7167562" cy="5416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Worksheet" r:id="rId4" imgW="6715115" imgH="5572060" progId="Excel.Sheet.12">
                  <p:link updateAutomatic="1"/>
                </p:oleObj>
              </mc:Choice>
              <mc:Fallback>
                <p:oleObj name="Worksheet" r:id="rId4" imgW="6715115" imgH="557206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21222" y="1215427"/>
                        <a:ext cx="7167562" cy="5416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104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31075"/>
            <a:ext cx="7704667" cy="1981200"/>
          </a:xfrm>
        </p:spPr>
        <p:txBody>
          <a:bodyPr/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2020 – Road &amp; Bridge Projects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EF92F10-3278-4388-ABED-427257A5EB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447800"/>
            <a:ext cx="6858000" cy="504342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71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1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D1415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190</Words>
  <Application>Microsoft Office PowerPoint</Application>
  <PresentationFormat>On-screen Show (4:3)</PresentationFormat>
  <Paragraphs>72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12</vt:i4>
      </vt:variant>
      <vt:variant>
        <vt:lpstr>Slide Titles</vt:lpstr>
      </vt:variant>
      <vt:variant>
        <vt:i4>22</vt:i4>
      </vt:variant>
    </vt:vector>
  </HeadingPairs>
  <TitlesOfParts>
    <vt:vector size="39" baseType="lpstr">
      <vt:lpstr>Arial</vt:lpstr>
      <vt:lpstr>Calibri</vt:lpstr>
      <vt:lpstr>Corbel</vt:lpstr>
      <vt:lpstr>Times New Roman</vt:lpstr>
      <vt:lpstr>Parallax</vt:lpstr>
      <vt:lpstr>\\finfiles\fin\bud_data\BoCC\2020\05 May 2020 BoCC Report SS.xlsx!GF UnRes Rev !R9C1:R36C11</vt:lpstr>
      <vt:lpstr>\\finfiles\fin\bud_data\BoCC\2020\05 May 2020 BoCC Report SS.xlsx!GF UnRes Exp !R12C1:R35C11</vt:lpstr>
      <vt:lpstr>\\finfiles\fin\bud_data\BoCC\2020\05 May 2020 BoCC Report SS.xlsx!R&amp;B New Format 5-2020!R17C9:R48C15</vt:lpstr>
      <vt:lpstr>\\finfiles\fin\bud_data\BoCC\2020\05 May 2020 BoCC Report SS.xlsx!Fund 4!R14C6:R34C13</vt:lpstr>
      <vt:lpstr>\\finfiles\fin\bud_data\BoCC\2020\05 May 2020 BoCC Report SS.xlsx!CI Fund 6!R16C9:R35C14</vt:lpstr>
      <vt:lpstr>\\finfiles\fin\bud_data\BoCC\2020\05 May 2020 BoCC Report SS.xlsx!SI Fund 12-New Risk WC!R7C1:R28C12</vt:lpstr>
      <vt:lpstr>\\finfiles\fin\bud_data\BoCC\2020\05 May 2020 BoCC Report SS.xlsx!SI Fund 12-New Benefits!R7C1:R32C12</vt:lpstr>
      <vt:lpstr>\\finfiles\fin\bud_data\BoCC\2020\05 May 2020 BoCC Report SS.xlsx!GF-Combined Res By Major!R13C1:R51C6</vt:lpstr>
      <vt:lpstr>\\finfiles\fin\bud_data\BoCC\2020\05 May 2020 BoCC Report SS.xlsx!CTF Fund 15!R14C9:R31C14</vt:lpstr>
      <vt:lpstr>\\finfiles\fin\bud_data\BoCC\2020\05 May 2020 BoCC Report SS.xlsx!Fund 19-School Trust!R16C9:R29C14</vt:lpstr>
      <vt:lpstr>\\finfiles\fin\bud_data\BoCC\2020\05 May 2020 BoCC Report SS.xlsx!Fund 22!R16C9:R35C14</vt:lpstr>
      <vt:lpstr>\\finfiles\fin\bud_data\BoCC\2020\05 May 2020 BoCC Report SS.xlsx!LIDs 74&amp;75!R17C9:R33C14</vt:lpstr>
      <vt:lpstr>2020 Budget Report May 2020</vt:lpstr>
      <vt:lpstr>Presentation Overview</vt:lpstr>
      <vt:lpstr>PowerPoint Presentation</vt:lpstr>
      <vt:lpstr>May 2020 – General Fund (Unrestricted)</vt:lpstr>
      <vt:lpstr>May 2020 – General Fund (Unrestricted)</vt:lpstr>
      <vt:lpstr>May 2020 – Fire/Flood Projects </vt:lpstr>
      <vt:lpstr>PowerPoint Presentation</vt:lpstr>
      <vt:lpstr>May 2020 – Road &amp; Bridge</vt:lpstr>
      <vt:lpstr>May 2020 – Road &amp; Bridge Projects </vt:lpstr>
      <vt:lpstr>May 2020 – Human Services</vt:lpstr>
      <vt:lpstr>May 2020 – Capital Improvement</vt:lpstr>
      <vt:lpstr>May 2020 – Self Insurance –  Risk, Workers’ Compensation &amp; Unemployment</vt:lpstr>
      <vt:lpstr>May 2020 – Self Insurance –  Health Trust Benefits</vt:lpstr>
      <vt:lpstr>PowerPoint Presentation</vt:lpstr>
      <vt:lpstr>May 2020 – General Fund (Restricted)</vt:lpstr>
      <vt:lpstr>General Fund (Restricted) Community Services/County Parks Projects</vt:lpstr>
      <vt:lpstr>General Fund (Restricted) Community Services/County Parks Projects</vt:lpstr>
      <vt:lpstr>May 2020 – Conservation Trust Fund</vt:lpstr>
      <vt:lpstr>May 2020 – Schools’ Trust Fund</vt:lpstr>
      <vt:lpstr>May 2020 –  Household Hazardous Waste Fund</vt:lpstr>
      <vt:lpstr>May 2020 – Local Improvement Districts (LIDs*)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2020-06-29T17:41:09Z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