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9"/>
  </p:notesMasterIdLst>
  <p:sldIdLst>
    <p:sldId id="256" r:id="rId5"/>
    <p:sldId id="298" r:id="rId6"/>
    <p:sldId id="295" r:id="rId7"/>
    <p:sldId id="257" r:id="rId8"/>
    <p:sldId id="300" r:id="rId9"/>
    <p:sldId id="304" r:id="rId10"/>
    <p:sldId id="302" r:id="rId11"/>
    <p:sldId id="301" r:id="rId12"/>
    <p:sldId id="303" r:id="rId13"/>
    <p:sldId id="297" r:id="rId14"/>
    <p:sldId id="299" r:id="rId15"/>
    <p:sldId id="292" r:id="rId16"/>
    <p:sldId id="290" r:id="rId17"/>
    <p:sldId id="27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ck Broerman" initials="CB" lastIdx="1" clrIdx="0">
    <p:extLst>
      <p:ext uri="{19B8F6BF-5375-455C-9EA6-DF929625EA0E}">
        <p15:presenceInfo xmlns:p15="http://schemas.microsoft.com/office/powerpoint/2012/main" userId="S::ChuckBroerman@elpasoco.com::961df398-77c9-4d82-8b37-eedcc8bc21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010" autoAdjust="0"/>
  </p:normalViewPr>
  <p:slideViewPr>
    <p:cSldViewPr>
      <p:cViewPr varScale="1">
        <p:scale>
          <a:sx n="110" d="100"/>
          <a:sy n="110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Unaffiliated</a:t>
            </a:r>
            <a:r>
              <a:rPr lang="en-US" baseline="0"/>
              <a:t> ballot of choice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1F497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18-4319-9297-26B7A6230555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18-4319-9297-26B7A6230555}"/>
              </c:ext>
            </c:extLst>
          </c:dPt>
          <c:dLbls>
            <c:dLbl>
              <c:idx val="0"/>
              <c:layout>
                <c:manualLayout>
                  <c:x val="-0.15895061728395074"/>
                  <c:y val="-6.9991906298056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1604938271606"/>
                      <c:h val="5.72687224669603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18-4319-9297-26B7A6230555}"/>
                </c:ext>
              </c:extLst>
            </c:dLbl>
            <c:dLbl>
              <c:idx val="1"/>
              <c:layout>
                <c:manualLayout>
                  <c:x val="0.13580246913580246"/>
                  <c:y val="0.107275891174396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62962962962965E-2"/>
                      <c:h val="5.72687224669603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318-4319-9297-26B7A62305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Sheet1!$B$3:$B$4</c:f>
              <c:strCache>
                <c:ptCount val="2"/>
                <c:pt idx="0">
                  <c:v>Dem</c:v>
                </c:pt>
                <c:pt idx="1">
                  <c:v>Rep</c:v>
                </c:pt>
              </c:strCache>
            </c:strRef>
          </c:cat>
          <c:val>
            <c:numRef>
              <c:f>Sheet1!$C$3:$C$4</c:f>
              <c:numCache>
                <c:formatCode>0.00%</c:formatCode>
                <c:ptCount val="2"/>
                <c:pt idx="0">
                  <c:v>0.59599999999999997</c:v>
                </c:pt>
                <c:pt idx="1">
                  <c:v>0.40400000000000003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18-4319-9297-26B7A62305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D51FE994-539D-4EB2-A4C2-E72AE38FA158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80" rIns="93159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9" tIns="46580" rIns="93159" bIns="465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A699F2EB-2812-4D4C-959E-AA84062FD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C873E5-5590-4B3B-BEF0-34328E013882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0AAB1E-1958-490D-8125-54E9739C07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/>
              <a:t>2020 Primary Election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5486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Chuck Broerman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El Paso County Clerk and Recorder</a:t>
            </a:r>
          </a:p>
        </p:txBody>
      </p:sp>
      <p:pic>
        <p:nvPicPr>
          <p:cNvPr id="4" name="Picture 3" descr="CAR Logo Transpar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76200"/>
            <a:ext cx="2785403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June 30,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06F64-4737-469C-845E-11490A33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5334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Voter Service and Polling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3D99E-9996-4F43-865C-463CF49ED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0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 Statute requires 5 VSPCs, we have 8</a:t>
            </a:r>
          </a:p>
          <a:p>
            <a:pPr lvl="1"/>
            <a:r>
              <a:rPr lang="en-US" dirty="0"/>
              <a:t>Centennial Hall</a:t>
            </a:r>
          </a:p>
          <a:p>
            <a:pPr lvl="1"/>
            <a:r>
              <a:rPr lang="en-US" dirty="0"/>
              <a:t>Citizens Service Center</a:t>
            </a:r>
          </a:p>
          <a:p>
            <a:pPr lvl="1"/>
            <a:r>
              <a:rPr lang="en-US" dirty="0"/>
              <a:t>Union Town Center</a:t>
            </a:r>
          </a:p>
          <a:p>
            <a:pPr lvl="1"/>
            <a:r>
              <a:rPr lang="en-US" dirty="0"/>
              <a:t>Powers Branch office</a:t>
            </a:r>
          </a:p>
          <a:p>
            <a:pPr lvl="1"/>
            <a:r>
              <a:rPr lang="en-US" dirty="0"/>
              <a:t>Citadel Mall-Food Court entrance</a:t>
            </a:r>
          </a:p>
          <a:p>
            <a:pPr lvl="1"/>
            <a:r>
              <a:rPr lang="en-US" dirty="0"/>
              <a:t>Chapel Hills Mall-North side</a:t>
            </a:r>
          </a:p>
          <a:p>
            <a:pPr lvl="1"/>
            <a:r>
              <a:rPr lang="en-US" dirty="0"/>
              <a:t>Vista Grande Baptist Church </a:t>
            </a:r>
          </a:p>
          <a:p>
            <a:pPr lvl="1"/>
            <a:r>
              <a:rPr lang="en-US" dirty="0"/>
              <a:t>Fountain Library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1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0193-0F62-444C-94A9-B56A14B8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VSPC In-Person Voting</a:t>
            </a:r>
            <a:br>
              <a:rPr lang="en-US" dirty="0"/>
            </a:br>
            <a:r>
              <a:rPr lang="en-US" dirty="0"/>
              <a:t>June 8 -June 29, 4:00 PM</a:t>
            </a:r>
          </a:p>
        </p:txBody>
      </p:sp>
      <p:pic>
        <p:nvPicPr>
          <p:cNvPr id="13" name="Content Placeholder 12" descr="A picture containing cabinet&#10;&#10;Description automatically generated">
            <a:extLst>
              <a:ext uri="{FF2B5EF4-FFF2-40B4-BE49-F238E27FC236}">
                <a16:creationId xmlns:a16="http://schemas.microsoft.com/office/drawing/2014/main" id="{CF351E1C-48D8-4888-BF98-FCDFDDCBD6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81200"/>
            <a:ext cx="5257800" cy="4592638"/>
          </a:xfrm>
        </p:spPr>
      </p:pic>
    </p:spTree>
    <p:extLst>
      <p:ext uri="{BB962C8B-B14F-4D97-AF65-F5344CB8AC3E}">
        <p14:creationId xmlns:p14="http://schemas.microsoft.com/office/powerpoint/2010/main" val="69490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35  24-Hour Ballot Drop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/>
              <a:t>First and Main-new</a:t>
            </a:r>
          </a:p>
          <a:p>
            <a:r>
              <a:rPr lang="en-US" dirty="0"/>
              <a:t>Falcon Fire Dept-Station 3 to Station 1</a:t>
            </a:r>
          </a:p>
          <a:p>
            <a:r>
              <a:rPr lang="en-US" dirty="0"/>
              <a:t>Boot Barn Hall at Bourbon Brothers</a:t>
            </a:r>
          </a:p>
          <a:p>
            <a:r>
              <a:rPr lang="en-US" dirty="0"/>
              <a:t>Colorado Springs Senior Center</a:t>
            </a:r>
          </a:p>
          <a:p>
            <a:r>
              <a:rPr lang="en-US" dirty="0"/>
              <a:t>Cottonwood Creek Recreational Center</a:t>
            </a:r>
            <a:endParaRPr lang="en-US" strike="sngStrike" dirty="0"/>
          </a:p>
          <a:p>
            <a:r>
              <a:rPr lang="en-US" dirty="0"/>
              <a:t>Leon Young Sports Complex</a:t>
            </a:r>
          </a:p>
          <a:p>
            <a:r>
              <a:rPr lang="en-US" dirty="0"/>
              <a:t>Rocky Mountain Calvary </a:t>
            </a:r>
          </a:p>
          <a:p>
            <a:r>
              <a:rPr lang="en-US" dirty="0"/>
              <a:t>Vista Grande Baptist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Church</a:t>
            </a:r>
          </a:p>
          <a:p>
            <a:r>
              <a:rPr lang="en-US" dirty="0"/>
              <a:t>Wilson Ranch Pool</a:t>
            </a:r>
          </a:p>
          <a:p>
            <a:r>
              <a:rPr lang="en-US" dirty="0"/>
              <a:t>Citadel Mall </a:t>
            </a:r>
          </a:p>
          <a:p>
            <a:r>
              <a:rPr lang="en-US" dirty="0"/>
              <a:t>School District 3 Federal Credit Union</a:t>
            </a:r>
          </a:p>
        </p:txBody>
      </p:sp>
    </p:spTree>
    <p:extLst>
      <p:ext uri="{BB962C8B-B14F-4D97-AF65-F5344CB8AC3E}">
        <p14:creationId xmlns:p14="http://schemas.microsoft.com/office/powerpoint/2010/main" val="94132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Common Mistakes This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You must sign your own ballot envelope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Verify your name and address before signing on the back of your ballot envelope.</a:t>
            </a:r>
          </a:p>
          <a:p>
            <a:pPr lvl="1"/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If you sign the incorrect envelope (such as your spouse’s), please draw a line through your signature and have the correct voter sign above</a:t>
            </a:r>
            <a:r>
              <a:rPr lang="en-US" sz="3600" dirty="0">
                <a:cs typeface="Arial" pitchFamily="34" charset="0"/>
              </a:rPr>
              <a:t>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I.D. Required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If your ballot instructions state you must return an I.D., you have to include a copy of an acceptable form of I.D. (acceptable forms listed in your voter instructions) to ensure your ballot is counted in a timely manner. 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Change your mind on a candidate?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Clearly state your intentions by drawing a line through the incorrect selection and darken the oval of the correct one and circle your choice.</a:t>
            </a:r>
          </a:p>
          <a:p>
            <a:pPr lvl="0"/>
            <a:r>
              <a:rPr lang="en-US" sz="3600" b="1" dirty="0">
                <a:latin typeface="Arial" pitchFamily="34" charset="0"/>
                <a:cs typeface="Arial" pitchFamily="34" charset="0"/>
              </a:rPr>
              <a:t>Identifying Marks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Please do not sign or initial your voted ballot, even when making a correction.  This ensures voter anonymity.  Your signature should only be on the outside of your ballot envelope.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4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99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Call 719-575-VOTE (8683)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Epcvotes.com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Results will be available shortly after 7:00 PM</a:t>
            </a:r>
          </a:p>
          <a:p>
            <a:pPr lvl="1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76072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Unofficial results will be released approximately following the schedule below: </a:t>
            </a:r>
          </a:p>
          <a:p>
            <a:pPr marL="118872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4088" lvl="2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7:15 p.m. - The results will reflect what has been counted through 5 p.m., on Election Day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4088" lvl="2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8:00 p.m.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4088" lvl="2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8:45 p.m.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4088" lvl="2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9:45 p.m.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4088" lvl="2" indent="0">
              <a:buNone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10:45 p.m.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lvl="1" indent="0"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122689-0DB1-4640-91AC-2E63D717FEA1}"/>
              </a:ext>
            </a:extLst>
          </p:cNvPr>
          <p:cNvSpPr txBox="1">
            <a:spLocks/>
          </p:cNvSpPr>
          <p:nvPr/>
        </p:nvSpPr>
        <p:spPr>
          <a:xfrm>
            <a:off x="381000" y="8382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4832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ED090-4791-4B29-BF18-140CD765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Election Safety of Staff and Judges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772FD-10EC-46C2-8A45-960A5B080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799"/>
            <a:ext cx="8534400" cy="49530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Worked closely with Dr. Kelly</a:t>
            </a:r>
          </a:p>
          <a:p>
            <a:r>
              <a:rPr lang="en-US" dirty="0"/>
              <a:t>Created written procedures - Health and Safety Manual</a:t>
            </a:r>
          </a:p>
          <a:p>
            <a:r>
              <a:rPr lang="en-US" dirty="0"/>
              <a:t>Compliance Judge</a:t>
            </a:r>
          </a:p>
          <a:p>
            <a:r>
              <a:rPr lang="en-US" dirty="0"/>
              <a:t>Work stations separation at least 6 feet</a:t>
            </a:r>
          </a:p>
          <a:p>
            <a:r>
              <a:rPr lang="en-US" dirty="0"/>
              <a:t>Plexiglass barriers</a:t>
            </a:r>
          </a:p>
          <a:p>
            <a:r>
              <a:rPr lang="en-US" dirty="0"/>
              <a:t>Personal Protection Equipment</a:t>
            </a:r>
          </a:p>
          <a:p>
            <a:pPr lvl="1"/>
            <a:r>
              <a:rPr lang="en-US" dirty="0"/>
              <a:t>Health and Temperature Screening</a:t>
            </a:r>
          </a:p>
          <a:p>
            <a:pPr lvl="1"/>
            <a:r>
              <a:rPr lang="en-US" dirty="0"/>
              <a:t>Masks</a:t>
            </a:r>
          </a:p>
          <a:p>
            <a:pPr lvl="1"/>
            <a:r>
              <a:rPr lang="en-US" dirty="0"/>
              <a:t>Gloves</a:t>
            </a:r>
          </a:p>
          <a:p>
            <a:pPr lvl="1"/>
            <a:r>
              <a:rPr lang="en-US" dirty="0"/>
              <a:t>Hand Sanitizer </a:t>
            </a:r>
          </a:p>
          <a:p>
            <a:pPr lvl="1"/>
            <a:r>
              <a:rPr lang="en-US" dirty="0"/>
              <a:t>Compliance Judge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8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B195-C341-41A1-8D36-2FD13C782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Important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C47FD-ABAB-4D79-8BE5-8EC3799A2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/>
              <a:t>Unaffiliated voters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Received two ballots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Can only return one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17-year-olds can vote if they will be 18 by November General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Election</a:t>
            </a:r>
          </a:p>
          <a:p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Ballot due by 7:00 pm, postmarks will not count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Those in line by 7:00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pm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will be allowed to vote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66800"/>
          </a:xfrm>
        </p:spPr>
        <p:txBody>
          <a:bodyPr/>
          <a:lstStyle/>
          <a:p>
            <a:r>
              <a:rPr lang="en-US" dirty="0"/>
              <a:t>Ballot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408,000 Ballots Sent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Democratic Voters	83,055 	20%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Republican Voters	152,979 	38%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Unaffiliated Voters	157,302 	39%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Other minor parties ~3%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5,400 UOCAVA ballots mailed 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532 Returned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Expected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40% Turnout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Mail Ballot – 174,471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In Person – 1% </a:t>
            </a:r>
          </a:p>
          <a:p>
            <a:pPr marL="146304" lvl="0" indent="0">
              <a:buClr>
                <a:srgbClr val="9BBB59"/>
              </a:buClr>
              <a:buNone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46304" lvl="0" indent="0">
              <a:buClr>
                <a:srgbClr val="9BBB59"/>
              </a:buClr>
              <a:buNone/>
            </a:pP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pPr lvl="1"/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D88D-7521-4640-A4C0-12B8B22C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Ballots returns to date-Statewide</a:t>
            </a:r>
            <a:br>
              <a:rPr lang="en-US" dirty="0"/>
            </a:br>
            <a:r>
              <a:rPr lang="en-US" sz="2400" dirty="0"/>
              <a:t>(As of 6:30 AM 6-30-2020)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0C25758-9A64-463D-B9D5-9F48F15E5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27622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5E167378-B3E4-452D-9989-A36294E99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590800"/>
            <a:ext cx="27622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6C811352-E059-41E6-A61A-0F7574051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2590800"/>
            <a:ext cx="27622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81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FC01-C3C5-4966-A3DC-ED836B600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Returns Statewide By County</a:t>
            </a:r>
            <a:br>
              <a:rPr lang="en-US" dirty="0"/>
            </a:br>
            <a:r>
              <a:rPr lang="en-US" sz="2400" dirty="0"/>
              <a:t>(As of 6:30 AM 6-30-2020)</a:t>
            </a:r>
            <a:endParaRPr lang="en-US" dirty="0"/>
          </a:p>
        </p:txBody>
      </p:sp>
      <p:pic>
        <p:nvPicPr>
          <p:cNvPr id="6" name="Content Placeholder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8EB258A-F8ED-4FD3-A2E3-D59A8E5A1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42" y="1600200"/>
            <a:ext cx="7238916" cy="4973638"/>
          </a:xfrm>
        </p:spPr>
      </p:pic>
    </p:spTree>
    <p:extLst>
      <p:ext uri="{BB962C8B-B14F-4D97-AF65-F5344CB8AC3E}">
        <p14:creationId xmlns:p14="http://schemas.microsoft.com/office/powerpoint/2010/main" val="75324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597B-D7F4-469B-89B3-1DB4D41D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Statewide Unaffiliated Voters-Party Choice </a:t>
            </a:r>
          </a:p>
        </p:txBody>
      </p:sp>
      <p:pic>
        <p:nvPicPr>
          <p:cNvPr id="6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85798A18-6926-42C4-89EF-5793DEC31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81200"/>
            <a:ext cx="5029200" cy="4592638"/>
          </a:xfrm>
        </p:spPr>
      </p:pic>
    </p:spTree>
    <p:extLst>
      <p:ext uri="{BB962C8B-B14F-4D97-AF65-F5344CB8AC3E}">
        <p14:creationId xmlns:p14="http://schemas.microsoft.com/office/powerpoint/2010/main" val="205378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225B2-C570-4808-9392-34AD310C6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Returns To Date- El Paso County Jurisdiction</a:t>
            </a:r>
            <a:br>
              <a:rPr lang="en-US" dirty="0"/>
            </a:br>
            <a:r>
              <a:rPr lang="en-US" sz="2400" dirty="0"/>
              <a:t>(As of 4:00 PM 6-29-2020)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B8AF5D-97FC-4B09-B40E-FE7C15E031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31916"/>
              </p:ext>
            </p:extLst>
          </p:nvPr>
        </p:nvGraphicFramePr>
        <p:xfrm>
          <a:off x="825501" y="1828801"/>
          <a:ext cx="7492998" cy="4677405"/>
        </p:xfrm>
        <a:graphic>
          <a:graphicData uri="http://schemas.openxmlformats.org/drawingml/2006/table">
            <a:tbl>
              <a:tblPr/>
              <a:tblGrid>
                <a:gridCol w="1248833">
                  <a:extLst>
                    <a:ext uri="{9D8B030D-6E8A-4147-A177-3AD203B41FA5}">
                      <a16:colId xmlns:a16="http://schemas.microsoft.com/office/drawing/2014/main" val="3967148709"/>
                    </a:ext>
                  </a:extLst>
                </a:gridCol>
                <a:gridCol w="1248833">
                  <a:extLst>
                    <a:ext uri="{9D8B030D-6E8A-4147-A177-3AD203B41FA5}">
                      <a16:colId xmlns:a16="http://schemas.microsoft.com/office/drawing/2014/main" val="17769392"/>
                    </a:ext>
                  </a:extLst>
                </a:gridCol>
                <a:gridCol w="1248833">
                  <a:extLst>
                    <a:ext uri="{9D8B030D-6E8A-4147-A177-3AD203B41FA5}">
                      <a16:colId xmlns:a16="http://schemas.microsoft.com/office/drawing/2014/main" val="484675170"/>
                    </a:ext>
                  </a:extLst>
                </a:gridCol>
                <a:gridCol w="1248833">
                  <a:extLst>
                    <a:ext uri="{9D8B030D-6E8A-4147-A177-3AD203B41FA5}">
                      <a16:colId xmlns:a16="http://schemas.microsoft.com/office/drawing/2014/main" val="1754285336"/>
                    </a:ext>
                  </a:extLst>
                </a:gridCol>
                <a:gridCol w="1248833">
                  <a:extLst>
                    <a:ext uri="{9D8B030D-6E8A-4147-A177-3AD203B41FA5}">
                      <a16:colId xmlns:a16="http://schemas.microsoft.com/office/drawing/2014/main" val="405564210"/>
                    </a:ext>
                  </a:extLst>
                </a:gridCol>
                <a:gridCol w="1248833">
                  <a:extLst>
                    <a:ext uri="{9D8B030D-6E8A-4147-A177-3AD203B41FA5}">
                      <a16:colId xmlns:a16="http://schemas.microsoft.com/office/drawing/2014/main" val="324776428"/>
                    </a:ext>
                  </a:extLst>
                </a:gridCol>
              </a:tblGrid>
              <a:tr h="285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Jurisdiction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DEM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UAF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LBR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872163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El Paso 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33,414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57,136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38,259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129,521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525851"/>
                  </a:ext>
                </a:extLst>
              </a:tr>
              <a:tr h="419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Commissioner Dist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5,583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12,696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7,470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25,749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355573"/>
                  </a:ext>
                </a:extLst>
              </a:tr>
              <a:tr h="419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Commissioner Dist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9,944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9,718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31,886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04748"/>
                  </a:ext>
                </a:extLst>
              </a:tr>
              <a:tr h="4190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Commissioner Dist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6,763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4,717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16,268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37455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9,468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5,822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19,318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291836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3,814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4,654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15,770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239215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7,283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4,883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16,602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05306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3,129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2,709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2,471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8,309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4672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6,619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5,275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16,566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41372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3,739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6,731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23,616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909921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4,771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8,235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5,399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18,405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79192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House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2,878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4,321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3,024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10,223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51060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Senate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7,759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13,426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8,851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30,036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43721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State Senate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7,117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12,102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60497A"/>
                          </a:solidFill>
                          <a:effectLst/>
                          <a:latin typeface="Arial" panose="020B0604020202020204" pitchFamily="34" charset="0"/>
                        </a:rPr>
                        <a:t>7,716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26,935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7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71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DA8C-6EDE-417A-A156-0800EAA6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97" y="762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El Paso County-Unaffiliated Ballot Choice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D8EBFF-8E6C-4DE8-9886-5CFBA7BD1F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03353"/>
              </p:ext>
            </p:extLst>
          </p:nvPr>
        </p:nvGraphicFramePr>
        <p:xfrm>
          <a:off x="457200" y="1828800"/>
          <a:ext cx="8229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3482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C7D990FFA014295D49E884CC3FF43" ma:contentTypeVersion="8" ma:contentTypeDescription="Create a new document." ma:contentTypeScope="" ma:versionID="624b2c868f86390f582cb8de458a1619">
  <xsd:schema xmlns:xsd="http://www.w3.org/2001/XMLSchema" xmlns:xs="http://www.w3.org/2001/XMLSchema" xmlns:p="http://schemas.microsoft.com/office/2006/metadata/properties" xmlns:ns1="http://schemas.microsoft.com/sharepoint/v3" xmlns:ns3="8199e800-9a31-443d-93d5-5b7faa862478" targetNamespace="http://schemas.microsoft.com/office/2006/metadata/properties" ma:root="true" ma:fieldsID="db90396b2a5d42a23c4a6514002d98e4" ns1:_="" ns3:_="">
    <xsd:import namespace="http://schemas.microsoft.com/sharepoint/v3"/>
    <xsd:import namespace="8199e800-9a31-443d-93d5-5b7faa862478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9e800-9a31-443d-93d5-5b7faa862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981397-1DDB-4FDA-A0FD-48101005D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99e800-9a31-443d-93d5-5b7faa862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CFAD72-6740-45DE-B77E-4F76C05447F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8199e800-9a31-443d-93d5-5b7faa862478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FC64843-8232-4588-B643-DF7D641130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51317</TotalTime>
  <Words>616</Words>
  <Application>Microsoft Office PowerPoint</Application>
  <PresentationFormat>On-screen Show (4:3)</PresentationFormat>
  <Paragraphs>198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 2</vt:lpstr>
      <vt:lpstr>Urban</vt:lpstr>
      <vt:lpstr>2020 Primary Election Update</vt:lpstr>
      <vt:lpstr>Election Safety of Staff and Judges</vt:lpstr>
      <vt:lpstr>Important Information</vt:lpstr>
      <vt:lpstr>Ballot Update</vt:lpstr>
      <vt:lpstr>Ballots returns to date-Statewide (As of 6:30 AM 6-30-2020)</vt:lpstr>
      <vt:lpstr>Returns Statewide By County (As of 6:30 AM 6-30-2020)</vt:lpstr>
      <vt:lpstr>Statewide Unaffiliated Voters-Party Choice </vt:lpstr>
      <vt:lpstr>Returns To Date- El Paso County Jurisdiction (As of 4:00 PM 6-29-2020)</vt:lpstr>
      <vt:lpstr>El Paso County-Unaffiliated Ballot Choice</vt:lpstr>
      <vt:lpstr>Voter Service and Polling Centers</vt:lpstr>
      <vt:lpstr>VSPC In-Person Voting June 8 -June 29, 4:00 PM</vt:lpstr>
      <vt:lpstr>35  24-Hour Ballot Drop Boxes</vt:lpstr>
      <vt:lpstr>Common Mistakes This Election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Primary Update</dc:title>
  <dc:creator>carbroerman</dc:creator>
  <cp:lastModifiedBy>Kristi Ridlen</cp:lastModifiedBy>
  <cp:revision>284</cp:revision>
  <cp:lastPrinted>2020-06-30T13:11:01Z</cp:lastPrinted>
  <dcterms:created xsi:type="dcterms:W3CDTF">2016-06-20T23:00:18Z</dcterms:created>
  <dcterms:modified xsi:type="dcterms:W3CDTF">2020-06-30T13:12:50Z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0x010100BE6C7D990FFA014295D49E884CC3FF43</vt:lpwstr>
  </property>
</Properties>
</file>