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handoutMasterIdLst>
    <p:handoutMasterId r:id="rId23"/>
  </p:handoutMasterIdLst>
  <p:sldIdLst>
    <p:sldId id="256" r:id="rId2"/>
    <p:sldId id="284" r:id="rId3"/>
    <p:sldId id="257" r:id="rId4"/>
    <p:sldId id="283" r:id="rId5"/>
    <p:sldId id="265" r:id="rId6"/>
    <p:sldId id="275" r:id="rId7"/>
    <p:sldId id="260" r:id="rId8"/>
    <p:sldId id="259" r:id="rId9"/>
    <p:sldId id="262" r:id="rId10"/>
    <p:sldId id="279" r:id="rId11"/>
    <p:sldId id="263" r:id="rId12"/>
    <p:sldId id="286" r:id="rId13"/>
    <p:sldId id="287" r:id="rId14"/>
    <p:sldId id="305" r:id="rId15"/>
    <p:sldId id="306" r:id="rId16"/>
    <p:sldId id="307" r:id="rId17"/>
    <p:sldId id="278" r:id="rId18"/>
    <p:sldId id="285" r:id="rId19"/>
    <p:sldId id="266" r:id="rId20"/>
    <p:sldId id="308" r:id="rId21"/>
    <p:sldId id="282" r:id="rId22"/>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9" d="100"/>
          <a:sy n="109" d="100"/>
        </p:scale>
        <p:origin x="67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1B24729E-8E83-4515-B982-8A0346D2189D}" type="datetimeFigureOut">
              <a:rPr lang="en-US" smtClean="0"/>
              <a:t>3/31/2020</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D4B1569C-879E-4E14-93F1-62ED33C5F49B}" type="slidenum">
              <a:rPr lang="en-US" smtClean="0"/>
              <a:t>‹#›</a:t>
            </a:fld>
            <a:endParaRPr lang="en-US" dirty="0"/>
          </a:p>
        </p:txBody>
      </p:sp>
    </p:spTree>
    <p:extLst>
      <p:ext uri="{BB962C8B-B14F-4D97-AF65-F5344CB8AC3E}">
        <p14:creationId xmlns:p14="http://schemas.microsoft.com/office/powerpoint/2010/main" val="26117017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974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1395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98430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8513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27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5855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45252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775877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7DE6118-2437-4B30-8E3C-4D2BE6020583}" type="datetimeFigureOut">
              <a:rPr lang="en-US" smtClean="0"/>
              <a:t>3/31/2020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1687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7DE6118-2437-4B30-8E3C-4D2BE6020583}" type="datetimeFigureOut">
              <a:rPr lang="en-US" smtClean="0"/>
              <a:pPr/>
              <a:t>3/31/2020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79569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0896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DE6118-2437-4B30-8E3C-4D2BE6020583}" type="datetimeFigureOut">
              <a:rPr lang="en-US" smtClean="0"/>
              <a:pPr/>
              <a:t>3/31/2020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9E57DC2-970A-4B3E-BB1C-7A09969E49DF}"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541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130" y="758952"/>
            <a:ext cx="10058400" cy="3566160"/>
          </a:xfrm>
        </p:spPr>
        <p:txBody>
          <a:bodyPr>
            <a:normAutofit/>
          </a:bodyPr>
          <a:lstStyle/>
          <a:p>
            <a:r>
              <a:rPr lang="en-US" sz="5200" dirty="0"/>
              <a:t>AL-19-026</a:t>
            </a:r>
            <a:br>
              <a:rPr lang="en-US" sz="5800" dirty="0"/>
            </a:br>
            <a:r>
              <a:rPr lang="en-US" sz="4800" dirty="0"/>
              <a:t>Hyatt Accessory </a:t>
            </a:r>
            <a:br>
              <a:rPr lang="en-US" sz="4800" dirty="0"/>
            </a:br>
            <a:r>
              <a:rPr lang="en-US" sz="4800" dirty="0"/>
              <a:t>Living Quarters</a:t>
            </a:r>
          </a:p>
        </p:txBody>
      </p:sp>
      <p:sp>
        <p:nvSpPr>
          <p:cNvPr id="3" name="Subtitle 2"/>
          <p:cNvSpPr>
            <a:spLocks noGrp="1"/>
          </p:cNvSpPr>
          <p:nvPr>
            <p:ph type="subTitle" idx="1"/>
          </p:nvPr>
        </p:nvSpPr>
        <p:spPr>
          <a:xfrm>
            <a:off x="1100051" y="4844240"/>
            <a:ext cx="10058400" cy="1143000"/>
          </a:xfrm>
        </p:spPr>
        <p:txBody>
          <a:bodyPr/>
          <a:lstStyle/>
          <a:p>
            <a:r>
              <a:rPr lang="en-US" dirty="0"/>
              <a:t>Lindsay Darden, Planner II</a:t>
            </a:r>
          </a:p>
          <a:p>
            <a:r>
              <a:rPr lang="en-US" dirty="0"/>
              <a:t>Elizabeth Nijkamp, Engineer Review Manager</a:t>
            </a:r>
          </a:p>
        </p:txBody>
      </p:sp>
      <p:pic>
        <p:nvPicPr>
          <p:cNvPr id="5" name="Picture 4">
            <a:extLst>
              <a:ext uri="{FF2B5EF4-FFF2-40B4-BE49-F238E27FC236}">
                <a16:creationId xmlns:a16="http://schemas.microsoft.com/office/drawing/2014/main" id="{5FF5206C-DE0E-4561-ABED-C4EBAEE3964C}"/>
              </a:ext>
            </a:extLst>
          </p:cNvPr>
          <p:cNvPicPr>
            <a:picLocks noChangeAspect="1"/>
          </p:cNvPicPr>
          <p:nvPr/>
        </p:nvPicPr>
        <p:blipFill>
          <a:blip r:embed="rId2"/>
          <a:stretch>
            <a:fillRect/>
          </a:stretch>
        </p:blipFill>
        <p:spPr>
          <a:xfrm>
            <a:off x="5884034" y="1369670"/>
            <a:ext cx="5035296" cy="3776472"/>
          </a:xfrm>
          <a:prstGeom prst="rect">
            <a:avLst/>
          </a:prstGeom>
        </p:spPr>
      </p:pic>
    </p:spTree>
    <p:extLst>
      <p:ext uri="{BB962C8B-B14F-4D97-AF65-F5344CB8AC3E}">
        <p14:creationId xmlns:p14="http://schemas.microsoft.com/office/powerpoint/2010/main" val="286450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10228"/>
            <a:ext cx="9601200" cy="842375"/>
          </a:xfrm>
        </p:spPr>
        <p:txBody>
          <a:bodyPr/>
          <a:lstStyle/>
          <a:p>
            <a:r>
              <a:rPr lang="en-US" dirty="0"/>
              <a:t>Existing Conditions</a:t>
            </a:r>
          </a:p>
        </p:txBody>
      </p:sp>
      <p:pic>
        <p:nvPicPr>
          <p:cNvPr id="4098" name="Picture 2" descr="N:\Multi_Discipline\Projects\2019\BOA\BOA196 11685 Owl Pl\Site Photos\IMG_17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9488" y="-10937875"/>
            <a:ext cx="5376672" cy="40325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8AFAA7-2138-413E-852C-DDE35C902CFC}"/>
              </a:ext>
            </a:extLst>
          </p:cNvPr>
          <p:cNvPicPr>
            <a:picLocks noChangeAspect="1"/>
          </p:cNvPicPr>
          <p:nvPr/>
        </p:nvPicPr>
        <p:blipFill>
          <a:blip r:embed="rId3"/>
          <a:stretch>
            <a:fillRect/>
          </a:stretch>
        </p:blipFill>
        <p:spPr>
          <a:xfrm>
            <a:off x="884651" y="2134983"/>
            <a:ext cx="5035296" cy="3776472"/>
          </a:xfrm>
          <a:prstGeom prst="rect">
            <a:avLst/>
          </a:prstGeom>
        </p:spPr>
      </p:pic>
      <p:pic>
        <p:nvPicPr>
          <p:cNvPr id="7" name="Picture 6">
            <a:extLst>
              <a:ext uri="{FF2B5EF4-FFF2-40B4-BE49-F238E27FC236}">
                <a16:creationId xmlns:a16="http://schemas.microsoft.com/office/drawing/2014/main" id="{4A652478-8FE7-47DF-9252-F4613B3ED8CB}"/>
              </a:ext>
            </a:extLst>
          </p:cNvPr>
          <p:cNvPicPr>
            <a:picLocks noChangeAspect="1"/>
          </p:cNvPicPr>
          <p:nvPr/>
        </p:nvPicPr>
        <p:blipFill>
          <a:blip r:embed="rId4"/>
          <a:stretch>
            <a:fillRect/>
          </a:stretch>
        </p:blipFill>
        <p:spPr>
          <a:xfrm>
            <a:off x="6229558" y="2134983"/>
            <a:ext cx="5035296" cy="3776472"/>
          </a:xfrm>
          <a:prstGeom prst="rect">
            <a:avLst/>
          </a:prstGeom>
        </p:spPr>
      </p:pic>
    </p:spTree>
    <p:extLst>
      <p:ext uri="{BB962C8B-B14F-4D97-AF65-F5344CB8AC3E}">
        <p14:creationId xmlns:p14="http://schemas.microsoft.com/office/powerpoint/2010/main" val="3893618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52363"/>
            <a:ext cx="10058400" cy="715479"/>
          </a:xfrm>
        </p:spPr>
        <p:txBody>
          <a:bodyPr>
            <a:normAutofit fontScale="90000"/>
          </a:bodyPr>
          <a:lstStyle/>
          <a:p>
            <a:r>
              <a:rPr lang="en-US" dirty="0"/>
              <a:t>Site Map</a:t>
            </a:r>
          </a:p>
        </p:txBody>
      </p:sp>
      <p:pic>
        <p:nvPicPr>
          <p:cNvPr id="4" name="Picture 3">
            <a:extLst>
              <a:ext uri="{FF2B5EF4-FFF2-40B4-BE49-F238E27FC236}">
                <a16:creationId xmlns:a16="http://schemas.microsoft.com/office/drawing/2014/main" id="{064004BE-70E6-437B-B420-C3C09008379E}"/>
              </a:ext>
            </a:extLst>
          </p:cNvPr>
          <p:cNvPicPr>
            <a:picLocks noChangeAspect="1"/>
          </p:cNvPicPr>
          <p:nvPr/>
        </p:nvPicPr>
        <p:blipFill>
          <a:blip r:embed="rId2"/>
          <a:stretch>
            <a:fillRect/>
          </a:stretch>
        </p:blipFill>
        <p:spPr>
          <a:xfrm>
            <a:off x="2956560" y="1540896"/>
            <a:ext cx="6543040" cy="5171662"/>
          </a:xfrm>
          <a:prstGeom prst="rect">
            <a:avLst/>
          </a:prstGeom>
          <a:ln>
            <a:solidFill>
              <a:schemeClr val="accent1"/>
            </a:solidFill>
          </a:ln>
        </p:spPr>
      </p:pic>
    </p:spTree>
    <p:extLst>
      <p:ext uri="{BB962C8B-B14F-4D97-AF65-F5344CB8AC3E}">
        <p14:creationId xmlns:p14="http://schemas.microsoft.com/office/powerpoint/2010/main" val="2746281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03370"/>
          </a:xfrm>
        </p:spPr>
        <p:txBody>
          <a:bodyPr/>
          <a:lstStyle/>
          <a:p>
            <a:r>
              <a:rPr lang="en-US" dirty="0"/>
              <a:t>Drainage and Erosion</a:t>
            </a:r>
          </a:p>
        </p:txBody>
      </p:sp>
      <p:sp>
        <p:nvSpPr>
          <p:cNvPr id="3" name="Content Placeholder 2"/>
          <p:cNvSpPr>
            <a:spLocks noGrp="1"/>
          </p:cNvSpPr>
          <p:nvPr>
            <p:ph idx="1"/>
          </p:nvPr>
        </p:nvSpPr>
        <p:spPr>
          <a:xfrm>
            <a:off x="314960" y="1845734"/>
            <a:ext cx="4307840" cy="4023360"/>
          </a:xfrm>
        </p:spPr>
        <p:txBody>
          <a:bodyPr>
            <a:normAutofit lnSpcReduction="10000"/>
          </a:bodyPr>
          <a:lstStyle/>
          <a:p>
            <a:pPr marL="0" indent="0">
              <a:buNone/>
            </a:pPr>
            <a:r>
              <a:rPr lang="en-US" dirty="0"/>
              <a:t>FEMA Flood Insurance Rate Map (FIRM) panel 08041C0554G, dated December 7, 2018, shows that a portion of the property is within zone A, an area determined to be within the 100-year floodplain.  There are no current or proposed structures in the mapped floodplain.</a:t>
            </a:r>
          </a:p>
          <a:p>
            <a:pPr marL="0" indent="0">
              <a:buNone/>
            </a:pPr>
            <a:r>
              <a:rPr lang="en-US" dirty="0"/>
              <a:t>The property is located within the Haegler Ranch Drainage Basin (CHMS0200). No drainage or bridge fees are required for a special use. No public drainage improvements will be required.</a:t>
            </a:r>
          </a:p>
          <a:p>
            <a:r>
              <a:rPr lang="en-US" dirty="0"/>
              <a:t> </a:t>
            </a:r>
          </a:p>
          <a:p>
            <a:endParaRPr lang="en-US" dirty="0"/>
          </a:p>
        </p:txBody>
      </p:sp>
      <p:pic>
        <p:nvPicPr>
          <p:cNvPr id="6" name="Picture 5">
            <a:extLst>
              <a:ext uri="{FF2B5EF4-FFF2-40B4-BE49-F238E27FC236}">
                <a16:creationId xmlns:a16="http://schemas.microsoft.com/office/drawing/2014/main" id="{33965A07-D3E7-4B6D-BF18-C2CC853F82F3}"/>
              </a:ext>
            </a:extLst>
          </p:cNvPr>
          <p:cNvPicPr>
            <a:picLocks noChangeAspect="1"/>
          </p:cNvPicPr>
          <p:nvPr/>
        </p:nvPicPr>
        <p:blipFill>
          <a:blip r:embed="rId2"/>
          <a:stretch>
            <a:fillRect/>
          </a:stretch>
        </p:blipFill>
        <p:spPr>
          <a:xfrm>
            <a:off x="4834980" y="1365144"/>
            <a:ext cx="6795046" cy="5206252"/>
          </a:xfrm>
          <a:prstGeom prst="rect">
            <a:avLst/>
          </a:prstGeom>
        </p:spPr>
      </p:pic>
    </p:spTree>
    <p:extLst>
      <p:ext uri="{BB962C8B-B14F-4D97-AF65-F5344CB8AC3E}">
        <p14:creationId xmlns:p14="http://schemas.microsoft.com/office/powerpoint/2010/main" val="200977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03370"/>
          </a:xfrm>
        </p:spPr>
        <p:txBody>
          <a:bodyPr/>
          <a:lstStyle/>
          <a:p>
            <a:r>
              <a:rPr lang="en-US" dirty="0"/>
              <a:t>Transportation</a:t>
            </a:r>
          </a:p>
        </p:txBody>
      </p:sp>
      <p:sp>
        <p:nvSpPr>
          <p:cNvPr id="3" name="Content Placeholder 2"/>
          <p:cNvSpPr>
            <a:spLocks noGrp="1"/>
          </p:cNvSpPr>
          <p:nvPr>
            <p:ph idx="1"/>
          </p:nvPr>
        </p:nvSpPr>
        <p:spPr>
          <a:xfrm>
            <a:off x="1197948" y="1845734"/>
            <a:ext cx="10058400" cy="4023360"/>
          </a:xfrm>
        </p:spPr>
        <p:txBody>
          <a:bodyPr/>
          <a:lstStyle/>
          <a:p>
            <a:r>
              <a:rPr lang="en-US" dirty="0"/>
              <a:t>The property is accessed via Judge Orr Road. A traffic impact study was not required because the proposed special use is not expected to generate 100 daily vehicle trips more than the property would be expected to generate without the approval of the special use request. No public roadway improvements will be required.</a:t>
            </a:r>
          </a:p>
          <a:p>
            <a:endParaRPr lang="en-US" dirty="0"/>
          </a:p>
        </p:txBody>
      </p:sp>
    </p:spTree>
    <p:extLst>
      <p:ext uri="{BB962C8B-B14F-4D97-AF65-F5344CB8AC3E}">
        <p14:creationId xmlns:p14="http://schemas.microsoft.com/office/powerpoint/2010/main" val="2157745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03370"/>
          </a:xfrm>
        </p:spPr>
        <p:txBody>
          <a:bodyPr/>
          <a:lstStyle/>
          <a:p>
            <a:r>
              <a:rPr lang="en-US" dirty="0"/>
              <a:t>Policy Plan Analysis</a:t>
            </a:r>
          </a:p>
        </p:txBody>
      </p:sp>
      <p:sp>
        <p:nvSpPr>
          <p:cNvPr id="3" name="Content Placeholder 2"/>
          <p:cNvSpPr>
            <a:spLocks noGrp="1"/>
          </p:cNvSpPr>
          <p:nvPr>
            <p:ph idx="1"/>
          </p:nvPr>
        </p:nvSpPr>
        <p:spPr>
          <a:xfrm>
            <a:off x="1097280" y="1845734"/>
            <a:ext cx="10058400" cy="4402666"/>
          </a:xfrm>
        </p:spPr>
        <p:txBody>
          <a:bodyPr>
            <a:normAutofit/>
          </a:bodyPr>
          <a:lstStyle/>
          <a:p>
            <a:r>
              <a:rPr lang="en-US" b="1" dirty="0"/>
              <a:t>Goal 13.1</a:t>
            </a:r>
            <a:r>
              <a:rPr lang="en-US" dirty="0"/>
              <a:t>- Encourage an adequate supply of housing types to meet the needs of county residents. </a:t>
            </a:r>
          </a:p>
          <a:p>
            <a:r>
              <a:rPr lang="en-US" dirty="0"/>
              <a:t> </a:t>
            </a:r>
          </a:p>
          <a:p>
            <a:r>
              <a:rPr lang="en-US" b="1" dirty="0"/>
              <a:t>Policy 13.1.3</a:t>
            </a:r>
            <a:r>
              <a:rPr lang="en-US" dirty="0"/>
              <a:t>- Recognize the need for housing alternatives that provide for the county’s special populations. Special populations may include low income, elderly, and physically and mentally impaired.  </a:t>
            </a:r>
          </a:p>
          <a:p>
            <a:r>
              <a:rPr lang="en-US" dirty="0"/>
              <a:t> </a:t>
            </a:r>
          </a:p>
          <a:p>
            <a:r>
              <a:rPr lang="en-US" dirty="0"/>
              <a:t>The purpose of the special use for extended family housing is to provide housing in the accessory living quarters for an immediate family member to live on the property to assist a family member in need. As indicated in the applicants’ letter of intent, the property owners intend on housing their son in the extended family dwelling to assist them with the upkeep of the large parcel. This application recognizes a need for housing alternatives that provide for the County’s different populations.</a:t>
            </a:r>
          </a:p>
        </p:txBody>
      </p:sp>
    </p:spTree>
    <p:extLst>
      <p:ext uri="{BB962C8B-B14F-4D97-AF65-F5344CB8AC3E}">
        <p14:creationId xmlns:p14="http://schemas.microsoft.com/office/powerpoint/2010/main" val="752336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03370"/>
          </a:xfrm>
        </p:spPr>
        <p:txBody>
          <a:bodyPr/>
          <a:lstStyle/>
          <a:p>
            <a:r>
              <a:rPr lang="en-US" dirty="0"/>
              <a:t>Small Area Plan Analysis</a:t>
            </a:r>
          </a:p>
        </p:txBody>
      </p:sp>
      <p:sp>
        <p:nvSpPr>
          <p:cNvPr id="3" name="Content Placeholder 2"/>
          <p:cNvSpPr>
            <a:spLocks noGrp="1"/>
          </p:cNvSpPr>
          <p:nvPr>
            <p:ph idx="1"/>
          </p:nvPr>
        </p:nvSpPr>
        <p:spPr>
          <a:xfrm>
            <a:off x="571499" y="1845734"/>
            <a:ext cx="11039475" cy="4023360"/>
          </a:xfrm>
        </p:spPr>
        <p:txBody>
          <a:bodyPr>
            <a:noAutofit/>
          </a:bodyPr>
          <a:lstStyle/>
          <a:p>
            <a:pPr marL="0" indent="0">
              <a:buNone/>
            </a:pPr>
            <a:r>
              <a:rPr lang="en-US" sz="2200" dirty="0"/>
              <a:t>The subject parcel is located within the Falcon/Payton Comprehensive Planning Area for which land use decisions are guided by the Falcon/Payton Small Area Master Plan (2008). </a:t>
            </a:r>
          </a:p>
          <a:p>
            <a:pPr marL="0" indent="0">
              <a:buNone/>
            </a:pPr>
            <a:r>
              <a:rPr lang="en-US" sz="2200" dirty="0"/>
              <a:t>The small area masterplan shows the subject parcel as “Proposed Urban Density Development that is suitable for urban density development and should include open space and provide transition zones between higher and lower densities”.</a:t>
            </a:r>
          </a:p>
          <a:p>
            <a:pPr marL="0" indent="0">
              <a:buNone/>
            </a:pPr>
            <a:r>
              <a:rPr lang="en-US" sz="2200" dirty="0"/>
              <a:t>The zoning for the subject parcel is A-35 (Agricultural) with a parcel size that conforms to the dimensional requirements of the A-35 zoning district. The small area plan supports increased future density in this area which would be best accomplished by rezoning and subsequent subdivision. However, the </a:t>
            </a:r>
            <a:r>
              <a:rPr lang="en-US" sz="2200" u="sng" dirty="0"/>
              <a:t>Land Development Code</a:t>
            </a:r>
            <a:r>
              <a:rPr lang="en-US" sz="2200" dirty="0"/>
              <a:t> permits development in conformance with the existing zoning district, which is consistent with the applicants’ proposal.</a:t>
            </a:r>
          </a:p>
        </p:txBody>
      </p:sp>
    </p:spTree>
    <p:extLst>
      <p:ext uri="{BB962C8B-B14F-4D97-AF65-F5344CB8AC3E}">
        <p14:creationId xmlns:p14="http://schemas.microsoft.com/office/powerpoint/2010/main" val="94255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03370"/>
          </a:xfrm>
        </p:spPr>
        <p:txBody>
          <a:bodyPr/>
          <a:lstStyle/>
          <a:p>
            <a:r>
              <a:rPr lang="en-US" dirty="0"/>
              <a:t>Water Master Plan Analysis</a:t>
            </a:r>
          </a:p>
        </p:txBody>
      </p:sp>
      <p:sp>
        <p:nvSpPr>
          <p:cNvPr id="3" name="Content Placeholder 2"/>
          <p:cNvSpPr>
            <a:spLocks noGrp="1"/>
          </p:cNvSpPr>
          <p:nvPr>
            <p:ph idx="1"/>
          </p:nvPr>
        </p:nvSpPr>
        <p:spPr>
          <a:xfrm>
            <a:off x="333375" y="1779058"/>
            <a:ext cx="11553825" cy="4469342"/>
          </a:xfrm>
        </p:spPr>
        <p:txBody>
          <a:bodyPr>
            <a:noAutofit/>
          </a:bodyPr>
          <a:lstStyle/>
          <a:p>
            <a:pPr marL="201168" lvl="1" indent="0">
              <a:buNone/>
            </a:pPr>
            <a:r>
              <a:rPr lang="en-US" sz="1700" b="1" dirty="0"/>
              <a:t>Goal 1.1 </a:t>
            </a:r>
            <a:r>
              <a:rPr lang="en-US" sz="1700" dirty="0"/>
              <a:t>– Ensure an adequate water supply in terms of quantity, dependability and quality for existing and future development. </a:t>
            </a:r>
          </a:p>
          <a:p>
            <a:pPr marL="201168" lvl="1" indent="0">
              <a:buNone/>
            </a:pPr>
            <a:endParaRPr lang="en-US" sz="1700" dirty="0"/>
          </a:p>
          <a:p>
            <a:pPr marL="201168" lvl="1" indent="0">
              <a:buNone/>
            </a:pPr>
            <a:r>
              <a:rPr lang="en-US" sz="1700" b="1" dirty="0"/>
              <a:t>Goal 1.2 </a:t>
            </a:r>
            <a:r>
              <a:rPr lang="en-US" sz="1700" dirty="0"/>
              <a:t>– Integrate water and land use planning.</a:t>
            </a:r>
          </a:p>
          <a:p>
            <a:pPr marL="201168" lvl="1" indent="0">
              <a:buNone/>
            </a:pPr>
            <a:endParaRPr lang="en-US" sz="1700" dirty="0"/>
          </a:p>
          <a:p>
            <a:pPr marL="201168" lvl="1" indent="0">
              <a:buNone/>
            </a:pPr>
            <a:r>
              <a:rPr lang="en-US" sz="1700" b="1" dirty="0"/>
              <a:t>Policy 1.1.1 </a:t>
            </a:r>
            <a:r>
              <a:rPr lang="en-US" sz="1700" dirty="0"/>
              <a:t>– Adequate water is a critical factor in facilitating future growth and it is incumbent upon the County to coordinate land use planning with water demand, efficiency and conservation.</a:t>
            </a:r>
          </a:p>
          <a:p>
            <a:pPr marL="201168" lvl="1" indent="0">
              <a:buNone/>
            </a:pPr>
            <a:endParaRPr lang="en-US" sz="1700" dirty="0"/>
          </a:p>
          <a:p>
            <a:pPr marL="201168" lvl="1" indent="0">
              <a:buNone/>
            </a:pPr>
            <a:r>
              <a:rPr lang="en-US" sz="1700" b="1" dirty="0"/>
              <a:t>Policy 5.2.2 </a:t>
            </a:r>
            <a:r>
              <a:rPr lang="en-US" sz="1700" dirty="0"/>
              <a:t>– Recognize the water supply challenges and limitations inherent in each of the regional planning areas, with particular emphasis placed on Regional Planning Area 3 (Falcon), as a result of current reliance on non-renewable Denver Basin wells and the renewable, but limited and over-appropriated, Upper Black Squirrel alluvium.</a:t>
            </a:r>
          </a:p>
          <a:p>
            <a:pPr marL="201168" lvl="1" indent="0">
              <a:buNone/>
            </a:pPr>
            <a:endParaRPr lang="en-US" sz="1700" dirty="0"/>
          </a:p>
          <a:p>
            <a:pPr marL="201168" lvl="1" indent="0">
              <a:buNone/>
            </a:pPr>
            <a:r>
              <a:rPr lang="en-US" sz="1700" dirty="0"/>
              <a:t>The proposed special use for the accessory living quarters for continuous occupancy will not impact the current water usage for the parcel. The mobile home is existing and is currently occupied on a full-time basis by the property owners’ son. </a:t>
            </a:r>
          </a:p>
          <a:p>
            <a:pPr marL="201168" lvl="1" indent="0">
              <a:buNone/>
            </a:pPr>
            <a:r>
              <a:rPr lang="en-US" sz="1700" dirty="0"/>
              <a:t>If a third detached single-family dwelling is proposed in the future, approval of a major variance would be required by the Upper Black Squirrel Groundwater Management District UBSGMD. </a:t>
            </a:r>
          </a:p>
        </p:txBody>
      </p:sp>
    </p:spTree>
    <p:extLst>
      <p:ext uri="{BB962C8B-B14F-4D97-AF65-F5344CB8AC3E}">
        <p14:creationId xmlns:p14="http://schemas.microsoft.com/office/powerpoint/2010/main" val="132954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Conditions of Approval</a:t>
            </a:r>
          </a:p>
        </p:txBody>
      </p:sp>
      <p:sp>
        <p:nvSpPr>
          <p:cNvPr id="3" name="Content Placeholder 2"/>
          <p:cNvSpPr>
            <a:spLocks noGrp="1"/>
          </p:cNvSpPr>
          <p:nvPr>
            <p:ph idx="1"/>
          </p:nvPr>
        </p:nvSpPr>
        <p:spPr>
          <a:xfrm>
            <a:off x="1097280" y="1845734"/>
            <a:ext cx="10058400" cy="4360756"/>
          </a:xfrm>
        </p:spPr>
        <p:txBody>
          <a:bodyPr>
            <a:normAutofit/>
          </a:bodyPr>
          <a:lstStyle/>
          <a:p>
            <a:pPr marL="457200" lvl="0" indent="-457200">
              <a:buFont typeface="+mj-lt"/>
              <a:buAutoNum type="arabicPeriod"/>
            </a:pPr>
            <a:r>
              <a:rPr lang="en-US" dirty="0"/>
              <a:t>Approval is limited to the extended family dwelling as discussed and depicted in the applicants’ letter of intent and the approved residential site plan drawing. </a:t>
            </a:r>
          </a:p>
          <a:p>
            <a:pPr marL="457200" lvl="0" indent="-457200">
              <a:buFont typeface="+mj-lt"/>
              <a:buAutoNum type="arabicPeriod"/>
            </a:pPr>
            <a:r>
              <a:rPr lang="en-US" dirty="0"/>
              <a:t>Any subsequent site plan to add a third dwelling unit on this parcel shall not be approved unless documentation demonstrating that a major variance has been approved by the Upper Black Squirrel Groundwater Management District to permit the third dwelling unit to utilize the existing well. </a:t>
            </a:r>
          </a:p>
          <a:p>
            <a:pPr marL="457200" lvl="0" indent="-457200">
              <a:buFont typeface="+mj-lt"/>
              <a:buAutoNum type="arabicPeriod"/>
            </a:pPr>
            <a:r>
              <a:rPr lang="en-US" dirty="0"/>
              <a:t>The detached accessory living quarters for permanent occupancy shall be removed within three (3) months after the need no longer exists or 3 months after the date of the expiration of the special use approved, if one is specified, unless an application to legalize the use is submitted or an application to subdivide the property is submitted.</a:t>
            </a:r>
          </a:p>
        </p:txBody>
      </p:sp>
    </p:spTree>
    <p:extLst>
      <p:ext uri="{BB962C8B-B14F-4D97-AF65-F5344CB8AC3E}">
        <p14:creationId xmlns:p14="http://schemas.microsoft.com/office/powerpoint/2010/main" val="1621038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Notations</a:t>
            </a:r>
          </a:p>
        </p:txBody>
      </p:sp>
      <p:sp>
        <p:nvSpPr>
          <p:cNvPr id="3" name="Content Placeholder 2"/>
          <p:cNvSpPr>
            <a:spLocks noGrp="1"/>
          </p:cNvSpPr>
          <p:nvPr>
            <p:ph idx="1"/>
          </p:nvPr>
        </p:nvSpPr>
        <p:spPr>
          <a:xfrm>
            <a:off x="1097280" y="1845734"/>
            <a:ext cx="10058400" cy="4360756"/>
          </a:xfrm>
        </p:spPr>
        <p:txBody>
          <a:bodyPr>
            <a:normAutofit/>
          </a:bodyPr>
          <a:lstStyle/>
          <a:p>
            <a:pPr marL="457200" lvl="0" indent="-457200">
              <a:buFont typeface="+mj-lt"/>
              <a:buAutoNum type="arabicPeriod"/>
            </a:pPr>
            <a:r>
              <a:rPr lang="en-US" dirty="0"/>
              <a:t>Special use approval includes conditions of approval and the accompanying site plan. No substantial expansion, enlargement, intensification or modification shall be allowed except upon reevaluation and public hearing as specified in the El Paso County Land Development Code.</a:t>
            </a:r>
          </a:p>
          <a:p>
            <a:pPr marL="457200" lvl="0" indent="-457200">
              <a:buFont typeface="+mj-lt"/>
              <a:buAutoNum type="arabicPeriod"/>
            </a:pPr>
            <a:r>
              <a:rPr lang="en-US" dirty="0"/>
              <a:t>The Board of County Commissioners may consider revocation and/or suspension if zoning regulations and/or special use conditions/standards are being violated, preceded by notice and public hearing.</a:t>
            </a:r>
          </a:p>
          <a:p>
            <a:pPr marL="457200" lvl="0" indent="-457200">
              <a:buFont typeface="+mj-lt"/>
              <a:buAutoNum type="arabicPeriod"/>
            </a:pPr>
            <a:r>
              <a:rPr lang="en-US" dirty="0"/>
              <a:t>If the special use is discontinued or abandoned for two (2) years or longer, the special use shall be deemed abandoned and of no further force and effect.</a:t>
            </a:r>
          </a:p>
        </p:txBody>
      </p:sp>
    </p:spTree>
    <p:extLst>
      <p:ext uri="{BB962C8B-B14F-4D97-AF65-F5344CB8AC3E}">
        <p14:creationId xmlns:p14="http://schemas.microsoft.com/office/powerpoint/2010/main" val="170019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E6106D-C7A9-4802-8BC8-940952599EE0}"/>
              </a:ext>
            </a:extLst>
          </p:cNvPr>
          <p:cNvPicPr>
            <a:picLocks noChangeAspect="1"/>
          </p:cNvPicPr>
          <p:nvPr/>
        </p:nvPicPr>
        <p:blipFill>
          <a:blip r:embed="rId2"/>
          <a:stretch>
            <a:fillRect/>
          </a:stretch>
        </p:blipFill>
        <p:spPr>
          <a:xfrm>
            <a:off x="3986214" y="559149"/>
            <a:ext cx="7829552" cy="6012248"/>
          </a:xfrm>
          <a:prstGeom prst="rect">
            <a:avLst/>
          </a:prstGeom>
        </p:spPr>
      </p:pic>
      <p:sp>
        <p:nvSpPr>
          <p:cNvPr id="2" name="Title 1"/>
          <p:cNvSpPr>
            <a:spLocks noGrp="1"/>
          </p:cNvSpPr>
          <p:nvPr>
            <p:ph type="title"/>
          </p:nvPr>
        </p:nvSpPr>
        <p:spPr/>
        <p:txBody>
          <a:bodyPr/>
          <a:lstStyle/>
          <a:p>
            <a:r>
              <a:rPr lang="en-US" dirty="0"/>
              <a:t>Posting</a:t>
            </a:r>
          </a:p>
        </p:txBody>
      </p:sp>
      <p:sp>
        <p:nvSpPr>
          <p:cNvPr id="3" name="Content Placeholder 2"/>
          <p:cNvSpPr>
            <a:spLocks noGrp="1"/>
          </p:cNvSpPr>
          <p:nvPr>
            <p:ph sz="half" idx="1"/>
          </p:nvPr>
        </p:nvSpPr>
        <p:spPr>
          <a:xfrm>
            <a:off x="173334" y="1995594"/>
            <a:ext cx="3563579" cy="3594946"/>
          </a:xfrm>
        </p:spPr>
        <p:txBody>
          <a:bodyPr>
            <a:normAutofit lnSpcReduction="10000"/>
          </a:bodyPr>
          <a:lstStyle/>
          <a:p>
            <a:r>
              <a:rPr lang="en-US" dirty="0"/>
              <a:t>Nine (9) adjoining property owners were notified for Board of Adjustment Hearing</a:t>
            </a:r>
          </a:p>
          <a:p>
            <a:r>
              <a:rPr lang="en-US" dirty="0"/>
              <a:t>Notice was mailed on January 29, 2019 for the hearing.</a:t>
            </a:r>
          </a:p>
          <a:p>
            <a:endParaRPr lang="en-US" dirty="0"/>
          </a:p>
          <a:p>
            <a:pPr lvl="1"/>
            <a:r>
              <a:rPr lang="en-US" dirty="0"/>
              <a:t>One (1) adjoining property owner responded in favor of the request. (Green Star)</a:t>
            </a:r>
          </a:p>
          <a:p>
            <a:pPr lvl="1"/>
            <a:r>
              <a:rPr lang="en-US" dirty="0"/>
              <a:t>One (1) property owner has responded against the request. (Red Star)</a:t>
            </a:r>
          </a:p>
        </p:txBody>
      </p:sp>
      <p:sp>
        <p:nvSpPr>
          <p:cNvPr id="6" name="Rectangle 5"/>
          <p:cNvSpPr/>
          <p:nvPr/>
        </p:nvSpPr>
        <p:spPr>
          <a:xfrm>
            <a:off x="6931106" y="2286000"/>
            <a:ext cx="1927144" cy="1895475"/>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p:cNvSpPr/>
          <p:nvPr/>
        </p:nvSpPr>
        <p:spPr>
          <a:xfrm>
            <a:off x="9415638" y="3016609"/>
            <a:ext cx="194310" cy="18288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7412127" y="2941349"/>
            <a:ext cx="1469571" cy="584775"/>
          </a:xfrm>
          <a:prstGeom prst="rect">
            <a:avLst/>
          </a:prstGeom>
          <a:noFill/>
        </p:spPr>
        <p:txBody>
          <a:bodyPr wrap="square" rtlCol="0">
            <a:spAutoFit/>
          </a:bodyPr>
          <a:lstStyle/>
          <a:p>
            <a:r>
              <a:rPr lang="en-US" sz="3200" b="1" dirty="0">
                <a:ln w="6350">
                  <a:noFill/>
                </a:ln>
                <a:solidFill>
                  <a:schemeClr val="bg1"/>
                </a:solidFill>
                <a:effectLst>
                  <a:outerShdw blurRad="50800" dist="50800" dir="5400000" algn="ctr" rotWithShape="0">
                    <a:schemeClr val="tx1"/>
                  </a:outerShdw>
                </a:effectLst>
              </a:rPr>
              <a:t>Site</a:t>
            </a:r>
          </a:p>
        </p:txBody>
      </p:sp>
      <p:sp>
        <p:nvSpPr>
          <p:cNvPr id="13" name="5-Point Star 6">
            <a:extLst>
              <a:ext uri="{FF2B5EF4-FFF2-40B4-BE49-F238E27FC236}">
                <a16:creationId xmlns:a16="http://schemas.microsoft.com/office/drawing/2014/main" id="{11A39FF2-12E6-47A2-AD8F-BC45F26AE0A1}"/>
              </a:ext>
            </a:extLst>
          </p:cNvPr>
          <p:cNvSpPr/>
          <p:nvPr/>
        </p:nvSpPr>
        <p:spPr>
          <a:xfrm>
            <a:off x="6736796" y="4476137"/>
            <a:ext cx="194310" cy="18288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6">
            <a:extLst>
              <a:ext uri="{FF2B5EF4-FFF2-40B4-BE49-F238E27FC236}">
                <a16:creationId xmlns:a16="http://schemas.microsoft.com/office/drawing/2014/main" id="{B845DEB8-9C84-455D-9651-DC8E90EA2BFB}"/>
              </a:ext>
            </a:extLst>
          </p:cNvPr>
          <p:cNvSpPr>
            <a:spLocks noChangeAspect="1"/>
          </p:cNvSpPr>
          <p:nvPr/>
        </p:nvSpPr>
        <p:spPr>
          <a:xfrm>
            <a:off x="9189442" y="1964186"/>
            <a:ext cx="97155" cy="914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6">
            <a:extLst>
              <a:ext uri="{FF2B5EF4-FFF2-40B4-BE49-F238E27FC236}">
                <a16:creationId xmlns:a16="http://schemas.microsoft.com/office/drawing/2014/main" id="{7BDED407-BFC2-4637-B1B2-FAA51E2A586C}"/>
              </a:ext>
            </a:extLst>
          </p:cNvPr>
          <p:cNvSpPr>
            <a:spLocks noChangeAspect="1"/>
          </p:cNvSpPr>
          <p:nvPr/>
        </p:nvSpPr>
        <p:spPr>
          <a:xfrm>
            <a:off x="7755257" y="1713980"/>
            <a:ext cx="97155" cy="914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6">
            <a:extLst>
              <a:ext uri="{FF2B5EF4-FFF2-40B4-BE49-F238E27FC236}">
                <a16:creationId xmlns:a16="http://schemas.microsoft.com/office/drawing/2014/main" id="{D7E93B81-A081-44E0-87FD-C389B1BE07A3}"/>
              </a:ext>
            </a:extLst>
          </p:cNvPr>
          <p:cNvSpPr>
            <a:spLocks noChangeAspect="1"/>
          </p:cNvSpPr>
          <p:nvPr/>
        </p:nvSpPr>
        <p:spPr>
          <a:xfrm>
            <a:off x="8581470" y="4627335"/>
            <a:ext cx="97155" cy="914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6">
            <a:extLst>
              <a:ext uri="{FF2B5EF4-FFF2-40B4-BE49-F238E27FC236}">
                <a16:creationId xmlns:a16="http://schemas.microsoft.com/office/drawing/2014/main" id="{28E8E1DC-E3E7-4B7E-98A2-75565D60497D}"/>
              </a:ext>
            </a:extLst>
          </p:cNvPr>
          <p:cNvSpPr>
            <a:spLocks noChangeAspect="1"/>
          </p:cNvSpPr>
          <p:nvPr/>
        </p:nvSpPr>
        <p:spPr>
          <a:xfrm>
            <a:off x="6268428" y="2970889"/>
            <a:ext cx="97155" cy="914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5-Point Star 6">
            <a:extLst>
              <a:ext uri="{FF2B5EF4-FFF2-40B4-BE49-F238E27FC236}">
                <a16:creationId xmlns:a16="http://schemas.microsoft.com/office/drawing/2014/main" id="{4F7F7664-5C2A-4B0F-999B-142887F5FCA5}"/>
              </a:ext>
            </a:extLst>
          </p:cNvPr>
          <p:cNvSpPr>
            <a:spLocks noChangeAspect="1"/>
          </p:cNvSpPr>
          <p:nvPr/>
        </p:nvSpPr>
        <p:spPr>
          <a:xfrm>
            <a:off x="8049757" y="4627335"/>
            <a:ext cx="97155" cy="914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6">
            <a:extLst>
              <a:ext uri="{FF2B5EF4-FFF2-40B4-BE49-F238E27FC236}">
                <a16:creationId xmlns:a16="http://schemas.microsoft.com/office/drawing/2014/main" id="{6200898B-B71C-40F3-A539-2B25BD61FC4E}"/>
              </a:ext>
            </a:extLst>
          </p:cNvPr>
          <p:cNvSpPr>
            <a:spLocks noChangeAspect="1"/>
          </p:cNvSpPr>
          <p:nvPr/>
        </p:nvSpPr>
        <p:spPr>
          <a:xfrm>
            <a:off x="7412127" y="4581615"/>
            <a:ext cx="97155" cy="914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6">
            <a:extLst>
              <a:ext uri="{FF2B5EF4-FFF2-40B4-BE49-F238E27FC236}">
                <a16:creationId xmlns:a16="http://schemas.microsoft.com/office/drawing/2014/main" id="{5605E2FC-F6D9-48FB-B6A0-3538AB525224}"/>
              </a:ext>
            </a:extLst>
          </p:cNvPr>
          <p:cNvSpPr>
            <a:spLocks noChangeAspect="1"/>
          </p:cNvSpPr>
          <p:nvPr/>
        </p:nvSpPr>
        <p:spPr>
          <a:xfrm>
            <a:off x="6549769" y="1921021"/>
            <a:ext cx="97155" cy="9144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342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Review Criteria</a:t>
            </a:r>
          </a:p>
        </p:txBody>
      </p:sp>
      <p:sp>
        <p:nvSpPr>
          <p:cNvPr id="6" name="Content Placeholder 5"/>
          <p:cNvSpPr>
            <a:spLocks noGrp="1"/>
          </p:cNvSpPr>
          <p:nvPr>
            <p:ph idx="1"/>
          </p:nvPr>
        </p:nvSpPr>
        <p:spPr>
          <a:xfrm>
            <a:off x="1097280" y="1845734"/>
            <a:ext cx="10058400" cy="4023360"/>
          </a:xfrm>
        </p:spPr>
        <p:txBody>
          <a:bodyPr>
            <a:noAutofit/>
          </a:bodyPr>
          <a:lstStyle/>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There is a family hardship or need that justifies the request for the extended family housing.</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 proposed use is compliant with the special use approval criteria of Chapter 5 of the Land Development Code.</a:t>
            </a:r>
          </a:p>
          <a:p>
            <a:pPr>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1286017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52363"/>
            <a:ext cx="10058400" cy="715479"/>
          </a:xfrm>
        </p:spPr>
        <p:txBody>
          <a:bodyPr>
            <a:normAutofit fontScale="90000"/>
          </a:bodyPr>
          <a:lstStyle/>
          <a:p>
            <a:r>
              <a:rPr lang="en-US" dirty="0"/>
              <a:t>Questions for Staff?</a:t>
            </a:r>
          </a:p>
        </p:txBody>
      </p:sp>
      <p:pic>
        <p:nvPicPr>
          <p:cNvPr id="4" name="Picture 3">
            <a:extLst>
              <a:ext uri="{FF2B5EF4-FFF2-40B4-BE49-F238E27FC236}">
                <a16:creationId xmlns:a16="http://schemas.microsoft.com/office/drawing/2014/main" id="{064004BE-70E6-437B-B420-C3C09008379E}"/>
              </a:ext>
            </a:extLst>
          </p:cNvPr>
          <p:cNvPicPr>
            <a:picLocks noChangeAspect="1"/>
          </p:cNvPicPr>
          <p:nvPr/>
        </p:nvPicPr>
        <p:blipFill>
          <a:blip r:embed="rId2"/>
          <a:stretch>
            <a:fillRect/>
          </a:stretch>
        </p:blipFill>
        <p:spPr>
          <a:xfrm>
            <a:off x="436880" y="2079071"/>
            <a:ext cx="5140960" cy="4063449"/>
          </a:xfrm>
          <a:prstGeom prst="rect">
            <a:avLst/>
          </a:prstGeom>
          <a:ln>
            <a:solidFill>
              <a:schemeClr val="accent1"/>
            </a:solidFill>
          </a:ln>
        </p:spPr>
      </p:pic>
      <p:pic>
        <p:nvPicPr>
          <p:cNvPr id="3" name="Picture 2">
            <a:extLst>
              <a:ext uri="{FF2B5EF4-FFF2-40B4-BE49-F238E27FC236}">
                <a16:creationId xmlns:a16="http://schemas.microsoft.com/office/drawing/2014/main" id="{9791C316-E083-4113-91B6-C508A51D310E}"/>
              </a:ext>
            </a:extLst>
          </p:cNvPr>
          <p:cNvPicPr>
            <a:picLocks noChangeAspect="1"/>
          </p:cNvPicPr>
          <p:nvPr/>
        </p:nvPicPr>
        <p:blipFill>
          <a:blip r:embed="rId3"/>
          <a:stretch>
            <a:fillRect/>
          </a:stretch>
        </p:blipFill>
        <p:spPr>
          <a:xfrm>
            <a:off x="6210935" y="2079070"/>
            <a:ext cx="5301932" cy="4063449"/>
          </a:xfrm>
          <a:prstGeom prst="rect">
            <a:avLst/>
          </a:prstGeom>
        </p:spPr>
      </p:pic>
    </p:spTree>
    <p:extLst>
      <p:ext uri="{BB962C8B-B14F-4D97-AF65-F5344CB8AC3E}">
        <p14:creationId xmlns:p14="http://schemas.microsoft.com/office/powerpoint/2010/main" val="646948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 for Staff?</a:t>
            </a:r>
          </a:p>
        </p:txBody>
      </p:sp>
      <p:cxnSp>
        <p:nvCxnSpPr>
          <p:cNvPr id="4" name="Straight Arrow Connector 3">
            <a:extLst>
              <a:ext uri="{FF2B5EF4-FFF2-40B4-BE49-F238E27FC236}">
                <a16:creationId xmlns:a16="http://schemas.microsoft.com/office/drawing/2014/main" id="{F44C6526-20DA-4D53-A83F-F4BF054BCDAB}"/>
              </a:ext>
            </a:extLst>
          </p:cNvPr>
          <p:cNvCxnSpPr>
            <a:cxnSpLocks/>
          </p:cNvCxnSpPr>
          <p:nvPr/>
        </p:nvCxnSpPr>
        <p:spPr>
          <a:xfrm flipH="1">
            <a:off x="7623807" y="2460370"/>
            <a:ext cx="1732630" cy="651799"/>
          </a:xfrm>
          <a:prstGeom prst="straightConnector1">
            <a:avLst/>
          </a:prstGeom>
          <a:ln>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758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Special Use Review Criteria</a:t>
            </a:r>
          </a:p>
        </p:txBody>
      </p:sp>
      <p:sp>
        <p:nvSpPr>
          <p:cNvPr id="6" name="Content Placeholder 5"/>
          <p:cNvSpPr>
            <a:spLocks noGrp="1"/>
          </p:cNvSpPr>
          <p:nvPr>
            <p:ph idx="1"/>
          </p:nvPr>
        </p:nvSpPr>
        <p:spPr>
          <a:xfrm>
            <a:off x="1097280" y="1988609"/>
            <a:ext cx="10058400" cy="4023360"/>
          </a:xfrm>
        </p:spPr>
        <p:txBody>
          <a:bodyPr>
            <a:noAutofi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The special use is generally consistent with the applicable Master Plan;</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 special use will generally be in harmony with the character of the neighborhood, and will generally be compatible with the existing and allowable land uses in the surrounding area;</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 impact of the special use does not overburden or exceed the capacity of public facilities and services, or, in the alternative, the special use application demonstrates that it will provide adequate public facilities in a timely and efficient manner;</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 special use will not create unmitigated traffic congestion or traffic hazards in the surrounding area, and has adequate, legal access;</a:t>
            </a:r>
          </a:p>
          <a:p>
            <a:pPr marL="0" indent="0">
              <a:buNone/>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194405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Special Use Review Criteria</a:t>
            </a:r>
          </a:p>
        </p:txBody>
      </p:sp>
      <p:sp>
        <p:nvSpPr>
          <p:cNvPr id="6" name="Content Placeholder 5"/>
          <p:cNvSpPr>
            <a:spLocks noGrp="1"/>
          </p:cNvSpPr>
          <p:nvPr>
            <p:ph idx="1"/>
          </p:nvPr>
        </p:nvSpPr>
        <p:spPr>
          <a:xfrm>
            <a:off x="1097280" y="1845734"/>
            <a:ext cx="10058400" cy="4023360"/>
          </a:xfrm>
        </p:spPr>
        <p:txBody>
          <a:bodyPr>
            <a:noAutofit/>
          </a:bodyPr>
          <a:lstStyle/>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 special use will comply with all applicable local, state, and federal laws and regulations regarding air, water, light, or noise pollution;</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 special use will not otherwise be detrimental to the public health, safety, and welfare of the present or future residents of El Paso County; and/or</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 The special use will not otherwise be detrimental to the public health, safety, and welfare of the present or future residents of El Paso County; and/or</a:t>
            </a:r>
          </a:p>
          <a:p>
            <a:pPr>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2783912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3854C-A58C-4163-896A-0AFDE0175649}"/>
              </a:ext>
            </a:extLst>
          </p:cNvPr>
          <p:cNvPicPr>
            <a:picLocks noChangeAspect="1"/>
          </p:cNvPicPr>
          <p:nvPr/>
        </p:nvPicPr>
        <p:blipFill>
          <a:blip r:embed="rId2"/>
          <a:stretch>
            <a:fillRect/>
          </a:stretch>
        </p:blipFill>
        <p:spPr>
          <a:xfrm>
            <a:off x="4200511" y="1011981"/>
            <a:ext cx="7228876" cy="5540278"/>
          </a:xfrm>
          <a:prstGeom prst="rect">
            <a:avLst/>
          </a:prstGeom>
        </p:spPr>
      </p:pic>
      <p:sp>
        <p:nvSpPr>
          <p:cNvPr id="5" name="Title 4"/>
          <p:cNvSpPr>
            <a:spLocks noGrp="1"/>
          </p:cNvSpPr>
          <p:nvPr>
            <p:ph type="title"/>
          </p:nvPr>
        </p:nvSpPr>
        <p:spPr/>
        <p:txBody>
          <a:bodyPr/>
          <a:lstStyle/>
          <a:p>
            <a:r>
              <a:rPr lang="en-US" dirty="0"/>
              <a:t>Request</a:t>
            </a:r>
          </a:p>
        </p:txBody>
      </p:sp>
      <p:sp>
        <p:nvSpPr>
          <p:cNvPr id="6" name="Content Placeholder 5"/>
          <p:cNvSpPr>
            <a:spLocks noGrp="1"/>
          </p:cNvSpPr>
          <p:nvPr>
            <p:ph sz="half" idx="1"/>
          </p:nvPr>
        </p:nvSpPr>
        <p:spPr>
          <a:xfrm>
            <a:off x="503416" y="1945371"/>
            <a:ext cx="3531871" cy="4266586"/>
          </a:xfrm>
        </p:spPr>
        <p:txBody>
          <a:bodyPr>
            <a:noAutofit/>
          </a:bodyPr>
          <a:lstStyle/>
          <a:p>
            <a:pPr marL="0" indent="0">
              <a:buNone/>
            </a:pPr>
            <a:r>
              <a:rPr lang="en-US" dirty="0"/>
              <a:t>Mark and Angelita Hyatt seek approval to designate the existing 1,216 square foot mobile home as accessory living quarters and request approval of a special use to allow for continuous occupancy by their son. </a:t>
            </a:r>
          </a:p>
          <a:p>
            <a:pPr marL="0" indent="0">
              <a:buNone/>
            </a:pPr>
            <a:endParaRPr lang="en-US" dirty="0"/>
          </a:p>
          <a:p>
            <a:pPr marL="0" indent="0">
              <a:buNone/>
            </a:pPr>
            <a:r>
              <a:rPr lang="en-US" dirty="0"/>
              <a:t>Planning Commission recommended approval of the project 7-0 on February 18, 2020.</a:t>
            </a:r>
          </a:p>
        </p:txBody>
      </p:sp>
      <p:sp>
        <p:nvSpPr>
          <p:cNvPr id="16" name="TextBox 15"/>
          <p:cNvSpPr txBox="1"/>
          <p:nvPr/>
        </p:nvSpPr>
        <p:spPr>
          <a:xfrm>
            <a:off x="8932549" y="4144809"/>
            <a:ext cx="2223131" cy="338554"/>
          </a:xfrm>
          <a:prstGeom prst="rect">
            <a:avLst/>
          </a:prstGeom>
          <a:noFill/>
        </p:spPr>
        <p:txBody>
          <a:bodyPr wrap="square" rtlCol="0">
            <a:spAutoFit/>
          </a:bodyPr>
          <a:lstStyle/>
          <a:p>
            <a:r>
              <a:rPr lang="en-US" sz="1600" b="1" dirty="0">
                <a:ln w="6350">
                  <a:noFill/>
                </a:ln>
                <a:solidFill>
                  <a:schemeClr val="bg1"/>
                </a:solidFill>
                <a:effectLst>
                  <a:outerShdw blurRad="50800" dist="50800" dir="5400000" algn="ctr" rotWithShape="0">
                    <a:schemeClr val="tx1"/>
                  </a:outerShdw>
                </a:effectLst>
              </a:rPr>
              <a:t>Existing Mobile Home</a:t>
            </a:r>
          </a:p>
        </p:txBody>
      </p:sp>
      <p:cxnSp>
        <p:nvCxnSpPr>
          <p:cNvPr id="4" name="Straight Arrow Connector 3">
            <a:extLst>
              <a:ext uri="{FF2B5EF4-FFF2-40B4-BE49-F238E27FC236}">
                <a16:creationId xmlns:a16="http://schemas.microsoft.com/office/drawing/2014/main" id="{F44C6526-20DA-4D53-A83F-F4BF054BCDAB}"/>
              </a:ext>
            </a:extLst>
          </p:cNvPr>
          <p:cNvCxnSpPr>
            <a:cxnSpLocks/>
          </p:cNvCxnSpPr>
          <p:nvPr/>
        </p:nvCxnSpPr>
        <p:spPr>
          <a:xfrm flipH="1" flipV="1">
            <a:off x="8679494" y="3939676"/>
            <a:ext cx="775855" cy="205133"/>
          </a:xfrm>
          <a:prstGeom prst="straightConnector1">
            <a:avLst/>
          </a:prstGeom>
          <a:ln>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3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Property Owner</a:t>
            </a:r>
          </a:p>
        </p:txBody>
      </p:sp>
      <p:sp>
        <p:nvSpPr>
          <p:cNvPr id="2" name="Content Placeholder 1"/>
          <p:cNvSpPr>
            <a:spLocks noGrp="1"/>
          </p:cNvSpPr>
          <p:nvPr>
            <p:ph idx="1"/>
          </p:nvPr>
        </p:nvSpPr>
        <p:spPr/>
        <p:txBody>
          <a:bodyPr/>
          <a:lstStyle/>
          <a:p>
            <a:r>
              <a:rPr lang="en-US" sz="2400" dirty="0"/>
              <a:t>Property Owners: Mark and Angelita Hyatt</a:t>
            </a:r>
          </a:p>
          <a:p>
            <a:endParaRPr lang="en-US" dirty="0"/>
          </a:p>
          <a:p>
            <a:endParaRPr lang="en-US" dirty="0"/>
          </a:p>
        </p:txBody>
      </p:sp>
    </p:spTree>
    <p:extLst>
      <p:ext uri="{BB962C8B-B14F-4D97-AF65-F5344CB8AC3E}">
        <p14:creationId xmlns:p14="http://schemas.microsoft.com/office/powerpoint/2010/main" val="939816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4D59A-47E0-46F5-94E2-B0981EECBCA4}"/>
              </a:ext>
            </a:extLst>
          </p:cNvPr>
          <p:cNvPicPr>
            <a:picLocks noChangeAspect="1"/>
          </p:cNvPicPr>
          <p:nvPr/>
        </p:nvPicPr>
        <p:blipFill>
          <a:blip r:embed="rId2"/>
          <a:stretch>
            <a:fillRect/>
          </a:stretch>
        </p:blipFill>
        <p:spPr>
          <a:xfrm>
            <a:off x="4399935" y="947646"/>
            <a:ext cx="7407752" cy="5670662"/>
          </a:xfrm>
          <a:prstGeom prst="rect">
            <a:avLst/>
          </a:prstGeom>
        </p:spPr>
      </p:pic>
      <p:sp>
        <p:nvSpPr>
          <p:cNvPr id="2" name="Title 1"/>
          <p:cNvSpPr>
            <a:spLocks noGrp="1"/>
          </p:cNvSpPr>
          <p:nvPr>
            <p:ph type="title"/>
          </p:nvPr>
        </p:nvSpPr>
        <p:spPr>
          <a:xfrm>
            <a:off x="1076325" y="315178"/>
            <a:ext cx="10058400" cy="815687"/>
          </a:xfrm>
        </p:spPr>
        <p:txBody>
          <a:bodyPr/>
          <a:lstStyle/>
          <a:p>
            <a:r>
              <a:rPr lang="en-US" dirty="0"/>
              <a:t>Vicinity Map</a:t>
            </a:r>
          </a:p>
        </p:txBody>
      </p:sp>
      <p:sp>
        <p:nvSpPr>
          <p:cNvPr id="21" name="Rectangle 20"/>
          <p:cNvSpPr/>
          <p:nvPr/>
        </p:nvSpPr>
        <p:spPr>
          <a:xfrm>
            <a:off x="7682949" y="3081130"/>
            <a:ext cx="844826" cy="815687"/>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a:cxnSpLocks/>
          </p:cNvCxnSpPr>
          <p:nvPr/>
        </p:nvCxnSpPr>
        <p:spPr>
          <a:xfrm flipH="1">
            <a:off x="8368749" y="3181564"/>
            <a:ext cx="571370" cy="494873"/>
          </a:xfrm>
          <a:prstGeom prst="straightConnector1">
            <a:avLst/>
          </a:prstGeom>
          <a:ln w="19050">
            <a:solidFill>
              <a:schemeClr val="bg1">
                <a:alpha val="82000"/>
              </a:schemeClr>
            </a:solidFill>
            <a:tailEnd type="arrow" w="med"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950768" y="2844225"/>
            <a:ext cx="1469571" cy="584775"/>
          </a:xfrm>
          <a:prstGeom prst="rect">
            <a:avLst/>
          </a:prstGeom>
          <a:noFill/>
        </p:spPr>
        <p:txBody>
          <a:bodyPr wrap="square" rtlCol="0">
            <a:spAutoFit/>
          </a:bodyPr>
          <a:lstStyle/>
          <a:p>
            <a:r>
              <a:rPr lang="en-US" sz="3200" b="1" dirty="0">
                <a:ln w="6350">
                  <a:noFill/>
                </a:ln>
                <a:solidFill>
                  <a:schemeClr val="bg1"/>
                </a:solidFill>
                <a:effectLst>
                  <a:outerShdw blurRad="50800" dist="50800" dir="5400000" algn="ctr" rotWithShape="0">
                    <a:schemeClr val="tx1"/>
                  </a:outerShdw>
                </a:effectLst>
              </a:rPr>
              <a:t>Site</a:t>
            </a:r>
          </a:p>
        </p:txBody>
      </p:sp>
      <p:sp>
        <p:nvSpPr>
          <p:cNvPr id="13" name="Rectangle 12"/>
          <p:cNvSpPr/>
          <p:nvPr/>
        </p:nvSpPr>
        <p:spPr>
          <a:xfrm>
            <a:off x="182250" y="2078956"/>
            <a:ext cx="3932550" cy="3785652"/>
          </a:xfrm>
          <a:prstGeom prst="rect">
            <a:avLst/>
          </a:prstGeom>
        </p:spPr>
        <p:txBody>
          <a:bodyPr wrap="square">
            <a:spAutoFit/>
          </a:bodyPr>
          <a:lstStyle/>
          <a:p>
            <a:r>
              <a:rPr lang="en-US" sz="2000" dirty="0"/>
              <a:t>The 39.4-acre parcel was legally created in June 15, 2004. Subdivision was not required because the division of land comprised 35 acres or more. </a:t>
            </a:r>
          </a:p>
          <a:p>
            <a:endParaRPr lang="en-US" sz="2000" dirty="0"/>
          </a:p>
          <a:p>
            <a:r>
              <a:rPr lang="en-US" sz="2000" dirty="0"/>
              <a:t>The parcel is located on the north side of Judge Orr Road approximately 0.62 miles east of the Judge Orr Road and US Highway 24 Intersection.</a:t>
            </a:r>
          </a:p>
          <a:p>
            <a:endParaRPr lang="en-US" sz="2000" dirty="0"/>
          </a:p>
        </p:txBody>
      </p:sp>
    </p:spTree>
    <p:extLst>
      <p:ext uri="{BB962C8B-B14F-4D97-AF65-F5344CB8AC3E}">
        <p14:creationId xmlns:p14="http://schemas.microsoft.com/office/powerpoint/2010/main" val="309805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A9E1B6-8DC7-4D13-A37A-D0E38BF15D05}"/>
              </a:ext>
            </a:extLst>
          </p:cNvPr>
          <p:cNvPicPr>
            <a:picLocks noChangeAspect="1"/>
          </p:cNvPicPr>
          <p:nvPr/>
        </p:nvPicPr>
        <p:blipFill>
          <a:blip r:embed="rId2"/>
          <a:stretch>
            <a:fillRect/>
          </a:stretch>
        </p:blipFill>
        <p:spPr>
          <a:xfrm>
            <a:off x="3873549" y="616226"/>
            <a:ext cx="7744692" cy="5943600"/>
          </a:xfrm>
          <a:prstGeom prst="rect">
            <a:avLst/>
          </a:prstGeom>
        </p:spPr>
      </p:pic>
      <p:sp>
        <p:nvSpPr>
          <p:cNvPr id="2" name="Title 1"/>
          <p:cNvSpPr>
            <a:spLocks noGrp="1"/>
          </p:cNvSpPr>
          <p:nvPr>
            <p:ph type="title"/>
          </p:nvPr>
        </p:nvSpPr>
        <p:spPr>
          <a:xfrm>
            <a:off x="1371600" y="410228"/>
            <a:ext cx="9601200" cy="842375"/>
          </a:xfrm>
        </p:spPr>
        <p:txBody>
          <a:bodyPr/>
          <a:lstStyle/>
          <a:p>
            <a:r>
              <a:rPr lang="en-US" dirty="0"/>
              <a:t>Zoning</a:t>
            </a:r>
          </a:p>
        </p:txBody>
      </p:sp>
      <p:sp>
        <p:nvSpPr>
          <p:cNvPr id="6" name="Rectangle 5"/>
          <p:cNvSpPr/>
          <p:nvPr/>
        </p:nvSpPr>
        <p:spPr>
          <a:xfrm>
            <a:off x="7325139" y="2842591"/>
            <a:ext cx="854765" cy="842375"/>
          </a:xfrm>
          <a:prstGeom prst="rect">
            <a:avLst/>
          </a:prstGeom>
          <a:noFill/>
          <a:ln w="28575">
            <a:solidFill>
              <a:srgbClr val="FF0000">
                <a:alpha val="7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845" y="3189822"/>
            <a:ext cx="2389187"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9148" y="2081826"/>
            <a:ext cx="3478918" cy="1107996"/>
          </a:xfrm>
          <a:prstGeom prst="rect">
            <a:avLst/>
          </a:prstGeom>
        </p:spPr>
        <p:txBody>
          <a:bodyPr wrap="square">
            <a:spAutoFit/>
          </a:bodyPr>
          <a:lstStyle/>
          <a:p>
            <a:r>
              <a:rPr lang="en-US" sz="2200" dirty="0"/>
              <a:t>The parcel was zoned A-35 (Agricultural) on March 25, 1999.</a:t>
            </a:r>
          </a:p>
        </p:txBody>
      </p:sp>
    </p:spTree>
    <p:extLst>
      <p:ext uri="{BB962C8B-B14F-4D97-AF65-F5344CB8AC3E}">
        <p14:creationId xmlns:p14="http://schemas.microsoft.com/office/powerpoint/2010/main" val="106815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5B3E39-5308-4AED-BA25-71AEAFF40E75}"/>
              </a:ext>
            </a:extLst>
          </p:cNvPr>
          <p:cNvPicPr>
            <a:picLocks noChangeAspect="1"/>
          </p:cNvPicPr>
          <p:nvPr/>
        </p:nvPicPr>
        <p:blipFill>
          <a:blip r:embed="rId2"/>
          <a:stretch>
            <a:fillRect/>
          </a:stretch>
        </p:blipFill>
        <p:spPr>
          <a:xfrm>
            <a:off x="4793050" y="1126556"/>
            <a:ext cx="7076922" cy="5444840"/>
          </a:xfrm>
          <a:prstGeom prst="rect">
            <a:avLst/>
          </a:prstGeom>
        </p:spPr>
      </p:pic>
      <p:sp>
        <p:nvSpPr>
          <p:cNvPr id="2" name="Title 1"/>
          <p:cNvSpPr>
            <a:spLocks noGrp="1"/>
          </p:cNvSpPr>
          <p:nvPr>
            <p:ph type="title"/>
          </p:nvPr>
        </p:nvSpPr>
        <p:spPr>
          <a:xfrm>
            <a:off x="1097280" y="286604"/>
            <a:ext cx="10058400" cy="903370"/>
          </a:xfrm>
        </p:spPr>
        <p:txBody>
          <a:bodyPr/>
          <a:lstStyle/>
          <a:p>
            <a:r>
              <a:rPr lang="en-US" dirty="0"/>
              <a:t>Existing Conditions</a:t>
            </a:r>
          </a:p>
        </p:txBody>
      </p:sp>
      <p:sp>
        <p:nvSpPr>
          <p:cNvPr id="3" name="Content Placeholder 2"/>
          <p:cNvSpPr>
            <a:spLocks noGrp="1"/>
          </p:cNvSpPr>
          <p:nvPr>
            <p:ph idx="1"/>
          </p:nvPr>
        </p:nvSpPr>
        <p:spPr>
          <a:xfrm>
            <a:off x="178905" y="1845734"/>
            <a:ext cx="4522304" cy="4346344"/>
          </a:xfrm>
        </p:spPr>
        <p:txBody>
          <a:bodyPr>
            <a:normAutofit/>
          </a:bodyPr>
          <a:lstStyle/>
          <a:p>
            <a:pPr marL="0" indent="0">
              <a:buNone/>
            </a:pPr>
            <a:r>
              <a:rPr lang="en-US" dirty="0"/>
              <a:t>The primary use is single family residence that was constructed in 1994 per the assessor’s records. There is also a stable, a cattle shed, the mobile home proposed as accessory living quarters and a detached garage/utility building.</a:t>
            </a:r>
          </a:p>
          <a:p>
            <a:endParaRPr lang="en-US" dirty="0"/>
          </a:p>
        </p:txBody>
      </p:sp>
    </p:spTree>
    <p:extLst>
      <p:ext uri="{BB962C8B-B14F-4D97-AF65-F5344CB8AC3E}">
        <p14:creationId xmlns:p14="http://schemas.microsoft.com/office/powerpoint/2010/main" val="1106715383"/>
      </p:ext>
    </p:extLst>
  </p:cSld>
  <p:clrMapOvr>
    <a:masterClrMapping/>
  </p:clrMapOvr>
</p:sld>
</file>

<file path=ppt/theme/theme1.xml><?xml version="1.0" encoding="utf-8"?>
<a:theme xmlns:a="http://schemas.openxmlformats.org/drawingml/2006/main" name="Retrospect">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4363</TotalTime>
  <Words>1279</Words>
  <Application>Microsoft Office PowerPoint</Application>
  <PresentationFormat>Widescreen</PresentationFormat>
  <Paragraphs>82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Retrospect</vt:lpstr>
      <vt:lpstr>AL-19-026 Hyatt Accessory  Living Quarters</vt:lpstr>
      <vt:lpstr>Review Criteria</vt:lpstr>
      <vt:lpstr>Special Use Review Criteria</vt:lpstr>
      <vt:lpstr>Special Use Review Criteria</vt:lpstr>
      <vt:lpstr>Request</vt:lpstr>
      <vt:lpstr>Property Owner</vt:lpstr>
      <vt:lpstr>Vicinity Map</vt:lpstr>
      <vt:lpstr>Zoning</vt:lpstr>
      <vt:lpstr>Existing Conditions</vt:lpstr>
      <vt:lpstr>Existing Conditions</vt:lpstr>
      <vt:lpstr>Site Map</vt:lpstr>
      <vt:lpstr>Drainage and Erosion</vt:lpstr>
      <vt:lpstr>Transportation</vt:lpstr>
      <vt:lpstr>Policy Plan Analysis</vt:lpstr>
      <vt:lpstr>Small Area Plan Analysis</vt:lpstr>
      <vt:lpstr>Water Master Plan Analysis</vt:lpstr>
      <vt:lpstr>Conditions of Approval</vt:lpstr>
      <vt:lpstr>Notations</vt:lpstr>
      <vt:lpstr>Posting</vt:lpstr>
      <vt:lpstr>Questions for Staff?</vt:lpstr>
      <vt:lpstr>Questions for Staff?</vt:lpstr>
    </vt:vector>
  </TitlesOfParts>
  <Company>EPC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Boa-18-009 121 S Marland Boa</dc:title>
  <dc:creator>Len Kendall</dc:creator>
  <cp:lastModifiedBy>Lindsay Darden</cp:lastModifiedBy>
  <cp:revision>117</cp:revision>
  <cp:lastPrinted>2019-07-10T13:29:50Z</cp:lastPrinted>
  <dcterms:created xsi:type="dcterms:W3CDTF">2019-01-07T21:43:59Z</dcterms:created>
  <dcterms:modified xsi:type="dcterms:W3CDTF">2020-03-31T14:20:03Z</dcterms:modified>
</cp:coreProperties>
</file>