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93" r:id="rId2"/>
    <p:sldId id="256" r:id="rId3"/>
    <p:sldId id="286" r:id="rId4"/>
    <p:sldId id="264" r:id="rId5"/>
    <p:sldId id="262" r:id="rId6"/>
    <p:sldId id="258" r:id="rId7"/>
    <p:sldId id="260" r:id="rId8"/>
    <p:sldId id="261" r:id="rId9"/>
    <p:sldId id="257" r:id="rId10"/>
    <p:sldId id="265" r:id="rId11"/>
    <p:sldId id="266" r:id="rId12"/>
    <p:sldId id="259" r:id="rId13"/>
    <p:sldId id="294" r:id="rId14"/>
    <p:sldId id="287" r:id="rId15"/>
    <p:sldId id="300" r:id="rId16"/>
    <p:sldId id="282" r:id="rId17"/>
    <p:sldId id="297" r:id="rId18"/>
    <p:sldId id="280" r:id="rId19"/>
    <p:sldId id="289" r:id="rId20"/>
    <p:sldId id="267" r:id="rId21"/>
    <p:sldId id="288" r:id="rId22"/>
    <p:sldId id="268" r:id="rId23"/>
    <p:sldId id="269" r:id="rId24"/>
    <p:sldId id="284" r:id="rId25"/>
    <p:sldId id="281" r:id="rId26"/>
    <p:sldId id="285" r:id="rId27"/>
    <p:sldId id="2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DA5"/>
    <a:srgbClr val="3E91AA"/>
    <a:srgbClr val="FF4B3C"/>
    <a:srgbClr val="FEFF7C"/>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08A01-E6A5-A466-459A-5178DC52E330}" v="327" dt="2020-03-31T00:53:58.616"/>
    <p1510:client id="{093015E2-B2FA-393D-89D1-66ADCF2F022E}" v="20" dt="2020-03-30T13:27:45.563"/>
    <p1510:client id="{0997B522-FF6B-3ED1-CDAE-14339D31BD24}" v="124" dt="2020-03-30T21:07:01.790"/>
    <p1510:client id="{4E8CEE50-76A9-64FC-0B41-D01DF5814A42}" v="2" dt="2020-03-30T20:12:14.926"/>
    <p1510:client id="{4F8B600E-B9A7-0C62-5D4F-81A6312CA567}" v="8" dt="2020-03-31T00:31:36.555"/>
    <p1510:client id="{6BBBCF89-F774-7AB5-D2EF-8B9BB0FDE67F}" v="1597" dt="2020-03-31T02:52:50.067"/>
    <p1510:client id="{7DFB566C-F344-81DE-34A1-BD63FAD23609}" v="60" dt="2020-03-30T22:30:30.078"/>
    <p1510:client id="{83275480-F0D3-42CE-9685-6645F89757CA}" v="149" dt="2020-03-31T11:56:17.724"/>
    <p1510:client id="{8477E119-8F8E-D403-BF9B-E31CBDB87AEF}" v="6" dt="2020-03-30T13:28:44.313"/>
    <p1510:client id="{946A464B-94E0-F952-0FE2-436ED64EBA74}" v="2" dt="2020-03-31T00:08:29.087"/>
    <p1510:client id="{A24E6FEA-9B6C-432D-A871-0D68B60F765F}" v="374" dt="2020-03-30T23:27:31.393"/>
    <p1510:client id="{ACB9A6ED-7415-D54D-8524-7412EAA70775}" v="1625" dt="2020-03-31T03:00:01.326"/>
    <p1510:client id="{B3D4374F-B15F-2A49-9BCF-5900598B1946}" v="40" dt="2020-03-30T23:16:03.948"/>
    <p1510:client id="{BEEED7D5-544A-7324-AD31-4E286E85415A}" v="512" dt="2020-03-30T20:28:13.050"/>
    <p1510:client id="{C27B81CE-9C21-8B83-D9E6-E62333BCFC24}" v="1" dt="2020-03-30T23:50:33.126"/>
    <p1510:client id="{E1639162-CD50-DB88-033A-887B9012BF3B}" v="549" dt="2020-03-30T23:05:24.086"/>
    <p1510:client id="{EECF1083-17D4-4B92-3FB7-8D706B3EBEAE}" v="128" dt="2020-03-30T16:45:01.895"/>
    <p1510:client id="{EFAE87FD-D0B2-6CD9-C8D9-50B5D5A0AB4A}" v="34" dt="2020-03-31T02:06:54.497"/>
    <p1510:client id="{F119D482-D537-1773-4356-C7CF717FE70C}" v="151" dt="2020-03-30T23:54:14.109"/>
    <p1510:client id="{F4F301C6-D149-894F-B108-DE1D26EA7314}" v="969" dt="2020-03-31T03:07:55.15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https://elpasoco-my.sharepoint.com/personal/fadiyoukhana_elpasoco_com/Documents/COVID-Fadi's%20Data/Data%20reports-COVID%20EPCPH/COVID-19-Data-Office-30-Mar-20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elpasoco-my.sharepoint.com/personal/fadiyoukhana_elpasoco_com/Documents/COVID-Fadi's%20Data/Data%20reports-COVID%20EPCPH/COVID-19-Data-Office-30-Mar-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eayoukhana\Desktop\top%20counties.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elpasoco-my.sharepoint.com/personal/fadiyoukhana_elpasoco_com/Documents/COVID-Fadi's%20Data/Data%20reports-COVID%20EPCPH/COVID-19-Data-Office-30-Mar-20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lpasoco-my.sharepoint.com/personal/fadiyoukhana_elpasoco_com/Documents/COVID-Fadi's%20Data/Data%20reports-COVID%20EPCPH/COVID-19-Data-Office-30-Mar-202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elpasoco-my.sharepoint.com/personal/fadiyoukhana_elpasoco_com/Documents/COVID-Fadi's%20Data/Data%20reports-COVID%20EPCPH/COVID-19-Data-Office-30-Mar-20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lpasoco-my.sharepoint.com/personal/fadiyoukhana_elpasoco_com/Documents/COVID-Fadi's%20Data/Data%20reports-COVID%20EPCPH/COVID-19-Data-Office-30-Mar-202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lpasoco-my.sharepoint.com/personal/fadiyoukhana_elpasoco_com/Documents/COVID-Fadi's%20Data/Data%20reports-COVID%20EPCPH/COVID-19-Data-Office-30-Mar-2020.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COVID-19</a:t>
            </a:r>
          </a:p>
          <a:p>
            <a:pPr>
              <a:defRPr b="1"/>
            </a:pPr>
            <a:r>
              <a:rPr lang="en-US" b="1"/>
              <a:t>Deaths</a:t>
            </a:r>
            <a:r>
              <a:rPr lang="en-US" b="1" baseline="0"/>
              <a:t> Since the 10th Day After the First Death</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'Global Cases'!$K$2</c:f>
              <c:strCache>
                <c:ptCount val="1"/>
                <c:pt idx="0">
                  <c:v>Italy</c:v>
                </c:pt>
              </c:strCache>
            </c:strRef>
          </c:tx>
          <c:spPr>
            <a:ln w="28575" cap="rnd">
              <a:solidFill>
                <a:schemeClr val="accent1"/>
              </a:solidFill>
              <a:round/>
            </a:ln>
            <a:effectLst/>
          </c:spPr>
          <c:marker>
            <c:symbol val="none"/>
          </c:marker>
          <c:cat>
            <c:numRef>
              <c:f>'Global Cases'!$J$12:$J$47</c:f>
              <c:numCache>
                <c:formatCode>General</c:formatCode>
                <c:ptCount val="3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numCache>
            </c:numRef>
          </c:cat>
          <c:val>
            <c:numRef>
              <c:f>'Global Cases'!$K$12:$K$47</c:f>
              <c:numCache>
                <c:formatCode>General</c:formatCode>
                <c:ptCount val="36"/>
                <c:pt idx="0">
                  <c:v>52</c:v>
                </c:pt>
                <c:pt idx="1">
                  <c:v>79</c:v>
                </c:pt>
                <c:pt idx="2">
                  <c:v>107</c:v>
                </c:pt>
                <c:pt idx="3">
                  <c:v>148</c:v>
                </c:pt>
                <c:pt idx="4">
                  <c:v>197</c:v>
                </c:pt>
                <c:pt idx="5">
                  <c:v>233</c:v>
                </c:pt>
                <c:pt idx="6">
                  <c:v>366</c:v>
                </c:pt>
                <c:pt idx="7">
                  <c:v>463</c:v>
                </c:pt>
                <c:pt idx="8">
                  <c:v>631</c:v>
                </c:pt>
                <c:pt idx="9">
                  <c:v>827</c:v>
                </c:pt>
                <c:pt idx="10">
                  <c:v>827</c:v>
                </c:pt>
                <c:pt idx="11">
                  <c:v>1266</c:v>
                </c:pt>
                <c:pt idx="12">
                  <c:v>1441</c:v>
                </c:pt>
                <c:pt idx="13">
                  <c:v>1809</c:v>
                </c:pt>
                <c:pt idx="14">
                  <c:v>2158</c:v>
                </c:pt>
                <c:pt idx="15">
                  <c:v>2503</c:v>
                </c:pt>
                <c:pt idx="16">
                  <c:v>2978</c:v>
                </c:pt>
                <c:pt idx="17">
                  <c:v>3405</c:v>
                </c:pt>
                <c:pt idx="18">
                  <c:v>4032</c:v>
                </c:pt>
                <c:pt idx="19">
                  <c:v>4825</c:v>
                </c:pt>
                <c:pt idx="20">
                  <c:v>5476</c:v>
                </c:pt>
                <c:pt idx="21">
                  <c:v>6077</c:v>
                </c:pt>
                <c:pt idx="22">
                  <c:v>6820</c:v>
                </c:pt>
                <c:pt idx="23">
                  <c:v>7503</c:v>
                </c:pt>
                <c:pt idx="24">
                  <c:v>8215</c:v>
                </c:pt>
                <c:pt idx="25">
                  <c:v>9134</c:v>
                </c:pt>
                <c:pt idx="26">
                  <c:v>10023</c:v>
                </c:pt>
                <c:pt idx="27">
                  <c:v>10779</c:v>
                </c:pt>
              </c:numCache>
            </c:numRef>
          </c:val>
          <c:smooth val="0"/>
          <c:extLst>
            <c:ext xmlns:c16="http://schemas.microsoft.com/office/drawing/2014/chart" uri="{C3380CC4-5D6E-409C-BE32-E72D297353CC}">
              <c16:uniqueId val="{00000000-EFCE-4B4C-8E29-4AD1A5CD1026}"/>
            </c:ext>
          </c:extLst>
        </c:ser>
        <c:ser>
          <c:idx val="1"/>
          <c:order val="1"/>
          <c:tx>
            <c:strRef>
              <c:f>'Global Cases'!$L$2</c:f>
              <c:strCache>
                <c:ptCount val="1"/>
                <c:pt idx="0">
                  <c:v>France</c:v>
                </c:pt>
              </c:strCache>
            </c:strRef>
          </c:tx>
          <c:spPr>
            <a:ln w="28575" cap="rnd">
              <a:solidFill>
                <a:schemeClr val="accent2"/>
              </a:solidFill>
              <a:round/>
            </a:ln>
            <a:effectLst/>
          </c:spPr>
          <c:marker>
            <c:symbol val="none"/>
          </c:marker>
          <c:cat>
            <c:numRef>
              <c:f>'Global Cases'!$J$12:$J$47</c:f>
              <c:numCache>
                <c:formatCode>General</c:formatCode>
                <c:ptCount val="3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numCache>
            </c:numRef>
          </c:cat>
          <c:val>
            <c:numRef>
              <c:f>'Global Cases'!$L$12:$L$47</c:f>
              <c:numCache>
                <c:formatCode>General</c:formatCode>
                <c:ptCount val="36"/>
                <c:pt idx="0">
                  <c:v>1</c:v>
                </c:pt>
                <c:pt idx="1">
                  <c:v>2</c:v>
                </c:pt>
                <c:pt idx="2">
                  <c:v>2</c:v>
                </c:pt>
                <c:pt idx="3">
                  <c:v>2</c:v>
                </c:pt>
                <c:pt idx="4">
                  <c:v>2</c:v>
                </c:pt>
                <c:pt idx="5">
                  <c:v>2</c:v>
                </c:pt>
                <c:pt idx="6">
                  <c:v>3</c:v>
                </c:pt>
                <c:pt idx="7">
                  <c:v>4</c:v>
                </c:pt>
                <c:pt idx="8">
                  <c:v>4</c:v>
                </c:pt>
                <c:pt idx="9">
                  <c:v>6</c:v>
                </c:pt>
                <c:pt idx="10">
                  <c:v>9</c:v>
                </c:pt>
                <c:pt idx="11">
                  <c:v>11</c:v>
                </c:pt>
                <c:pt idx="12">
                  <c:v>19</c:v>
                </c:pt>
                <c:pt idx="13">
                  <c:v>19</c:v>
                </c:pt>
                <c:pt idx="14">
                  <c:v>33</c:v>
                </c:pt>
                <c:pt idx="15">
                  <c:v>48</c:v>
                </c:pt>
                <c:pt idx="16">
                  <c:v>48</c:v>
                </c:pt>
                <c:pt idx="17">
                  <c:v>79</c:v>
                </c:pt>
                <c:pt idx="18">
                  <c:v>91</c:v>
                </c:pt>
                <c:pt idx="19">
                  <c:v>91</c:v>
                </c:pt>
                <c:pt idx="20">
                  <c:v>148</c:v>
                </c:pt>
                <c:pt idx="21">
                  <c:v>148</c:v>
                </c:pt>
                <c:pt idx="22">
                  <c:v>148</c:v>
                </c:pt>
                <c:pt idx="23">
                  <c:v>243</c:v>
                </c:pt>
                <c:pt idx="24">
                  <c:v>450</c:v>
                </c:pt>
                <c:pt idx="25">
                  <c:v>562</c:v>
                </c:pt>
                <c:pt idx="26">
                  <c:v>674</c:v>
                </c:pt>
                <c:pt idx="27">
                  <c:v>860</c:v>
                </c:pt>
                <c:pt idx="28">
                  <c:v>1100</c:v>
                </c:pt>
                <c:pt idx="29">
                  <c:v>1331</c:v>
                </c:pt>
                <c:pt idx="30">
                  <c:v>1696</c:v>
                </c:pt>
                <c:pt idx="31">
                  <c:v>1995</c:v>
                </c:pt>
                <c:pt idx="32">
                  <c:v>2314</c:v>
                </c:pt>
                <c:pt idx="33">
                  <c:v>2611</c:v>
                </c:pt>
              </c:numCache>
            </c:numRef>
          </c:val>
          <c:smooth val="0"/>
          <c:extLst>
            <c:ext xmlns:c16="http://schemas.microsoft.com/office/drawing/2014/chart" uri="{C3380CC4-5D6E-409C-BE32-E72D297353CC}">
              <c16:uniqueId val="{00000001-EFCE-4B4C-8E29-4AD1A5CD1026}"/>
            </c:ext>
          </c:extLst>
        </c:ser>
        <c:ser>
          <c:idx val="2"/>
          <c:order val="2"/>
          <c:tx>
            <c:strRef>
              <c:f>'Global Cases'!$M$2</c:f>
              <c:strCache>
                <c:ptCount val="1"/>
                <c:pt idx="0">
                  <c:v>China</c:v>
                </c:pt>
              </c:strCache>
            </c:strRef>
          </c:tx>
          <c:spPr>
            <a:ln w="28575" cap="rnd">
              <a:solidFill>
                <a:schemeClr val="accent3"/>
              </a:solidFill>
              <a:round/>
            </a:ln>
            <a:effectLst/>
          </c:spPr>
          <c:marker>
            <c:symbol val="none"/>
          </c:marker>
          <c:cat>
            <c:numRef>
              <c:f>'Global Cases'!$J$12:$J$47</c:f>
              <c:numCache>
                <c:formatCode>General</c:formatCode>
                <c:ptCount val="3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numCache>
            </c:numRef>
          </c:cat>
          <c:val>
            <c:numRef>
              <c:f>'Global Cases'!$M$12:$M$47</c:f>
              <c:numCache>
                <c:formatCode>General</c:formatCode>
                <c:ptCount val="36"/>
                <c:pt idx="0">
                  <c:v>259</c:v>
                </c:pt>
                <c:pt idx="1">
                  <c:v>361</c:v>
                </c:pt>
                <c:pt idx="2">
                  <c:v>425</c:v>
                </c:pt>
                <c:pt idx="3">
                  <c:v>491</c:v>
                </c:pt>
                <c:pt idx="4">
                  <c:v>563</c:v>
                </c:pt>
                <c:pt idx="5">
                  <c:v>633</c:v>
                </c:pt>
                <c:pt idx="6">
                  <c:v>718</c:v>
                </c:pt>
                <c:pt idx="7">
                  <c:v>805</c:v>
                </c:pt>
                <c:pt idx="8">
                  <c:v>905</c:v>
                </c:pt>
                <c:pt idx="9">
                  <c:v>1012</c:v>
                </c:pt>
                <c:pt idx="10">
                  <c:v>1112</c:v>
                </c:pt>
                <c:pt idx="11">
                  <c:v>1117</c:v>
                </c:pt>
                <c:pt idx="12">
                  <c:v>1369</c:v>
                </c:pt>
                <c:pt idx="13">
                  <c:v>1521</c:v>
                </c:pt>
                <c:pt idx="14">
                  <c:v>1663</c:v>
                </c:pt>
                <c:pt idx="15">
                  <c:v>1766</c:v>
                </c:pt>
                <c:pt idx="16">
                  <c:v>1864</c:v>
                </c:pt>
                <c:pt idx="17">
                  <c:v>2003</c:v>
                </c:pt>
                <c:pt idx="18">
                  <c:v>2116</c:v>
                </c:pt>
                <c:pt idx="19">
                  <c:v>2238</c:v>
                </c:pt>
                <c:pt idx="20">
                  <c:v>2238</c:v>
                </c:pt>
                <c:pt idx="21">
                  <c:v>2443</c:v>
                </c:pt>
                <c:pt idx="22">
                  <c:v>2445</c:v>
                </c:pt>
                <c:pt idx="23">
                  <c:v>2595</c:v>
                </c:pt>
                <c:pt idx="24">
                  <c:v>2665</c:v>
                </c:pt>
                <c:pt idx="25">
                  <c:v>2717</c:v>
                </c:pt>
                <c:pt idx="26">
                  <c:v>2746</c:v>
                </c:pt>
                <c:pt idx="27">
                  <c:v>2790</c:v>
                </c:pt>
                <c:pt idx="28">
                  <c:v>2837</c:v>
                </c:pt>
                <c:pt idx="29">
                  <c:v>2872</c:v>
                </c:pt>
                <c:pt idx="30">
                  <c:v>2914</c:v>
                </c:pt>
                <c:pt idx="31">
                  <c:v>2947</c:v>
                </c:pt>
                <c:pt idx="32">
                  <c:v>2983</c:v>
                </c:pt>
                <c:pt idx="33">
                  <c:v>3015</c:v>
                </c:pt>
                <c:pt idx="34">
                  <c:v>3044</c:v>
                </c:pt>
                <c:pt idx="35">
                  <c:v>3072</c:v>
                </c:pt>
              </c:numCache>
            </c:numRef>
          </c:val>
          <c:smooth val="0"/>
          <c:extLst>
            <c:ext xmlns:c16="http://schemas.microsoft.com/office/drawing/2014/chart" uri="{C3380CC4-5D6E-409C-BE32-E72D297353CC}">
              <c16:uniqueId val="{00000002-EFCE-4B4C-8E29-4AD1A5CD1026}"/>
            </c:ext>
          </c:extLst>
        </c:ser>
        <c:ser>
          <c:idx val="3"/>
          <c:order val="3"/>
          <c:tx>
            <c:strRef>
              <c:f>'Global Cases'!$N$2</c:f>
              <c:strCache>
                <c:ptCount val="1"/>
                <c:pt idx="0">
                  <c:v>Spain</c:v>
                </c:pt>
              </c:strCache>
            </c:strRef>
          </c:tx>
          <c:spPr>
            <a:ln w="28575" cap="rnd">
              <a:solidFill>
                <a:schemeClr val="accent4"/>
              </a:solidFill>
              <a:round/>
            </a:ln>
            <a:effectLst/>
          </c:spPr>
          <c:marker>
            <c:symbol val="none"/>
          </c:marker>
          <c:cat>
            <c:numRef>
              <c:f>'Global Cases'!$J$12:$J$47</c:f>
              <c:numCache>
                <c:formatCode>General</c:formatCode>
                <c:ptCount val="3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numCache>
            </c:numRef>
          </c:cat>
          <c:val>
            <c:numRef>
              <c:f>'Global Cases'!$N$12:$N$47</c:f>
              <c:numCache>
                <c:formatCode>General</c:formatCode>
                <c:ptCount val="36"/>
                <c:pt idx="0">
                  <c:v>133</c:v>
                </c:pt>
                <c:pt idx="1">
                  <c:v>195</c:v>
                </c:pt>
                <c:pt idx="2">
                  <c:v>289</c:v>
                </c:pt>
                <c:pt idx="3">
                  <c:v>342</c:v>
                </c:pt>
                <c:pt idx="4">
                  <c:v>533</c:v>
                </c:pt>
                <c:pt idx="5">
                  <c:v>623</c:v>
                </c:pt>
                <c:pt idx="6">
                  <c:v>830</c:v>
                </c:pt>
                <c:pt idx="7">
                  <c:v>1043</c:v>
                </c:pt>
                <c:pt idx="8">
                  <c:v>1375</c:v>
                </c:pt>
                <c:pt idx="9">
                  <c:v>1772</c:v>
                </c:pt>
                <c:pt idx="10">
                  <c:v>2311</c:v>
                </c:pt>
                <c:pt idx="11">
                  <c:v>2808</c:v>
                </c:pt>
                <c:pt idx="12">
                  <c:v>3647</c:v>
                </c:pt>
                <c:pt idx="13">
                  <c:v>4365</c:v>
                </c:pt>
                <c:pt idx="14">
                  <c:v>5138</c:v>
                </c:pt>
                <c:pt idx="15">
                  <c:v>5982</c:v>
                </c:pt>
                <c:pt idx="16">
                  <c:v>7340</c:v>
                </c:pt>
              </c:numCache>
            </c:numRef>
          </c:val>
          <c:smooth val="0"/>
          <c:extLst>
            <c:ext xmlns:c16="http://schemas.microsoft.com/office/drawing/2014/chart" uri="{C3380CC4-5D6E-409C-BE32-E72D297353CC}">
              <c16:uniqueId val="{00000003-EFCE-4B4C-8E29-4AD1A5CD1026}"/>
            </c:ext>
          </c:extLst>
        </c:ser>
        <c:ser>
          <c:idx val="4"/>
          <c:order val="4"/>
          <c:tx>
            <c:strRef>
              <c:f>'Global Cases'!$O$2</c:f>
              <c:strCache>
                <c:ptCount val="1"/>
                <c:pt idx="0">
                  <c:v>Iran</c:v>
                </c:pt>
              </c:strCache>
            </c:strRef>
          </c:tx>
          <c:spPr>
            <a:ln w="28575" cap="rnd">
              <a:solidFill>
                <a:schemeClr val="accent5"/>
              </a:solidFill>
              <a:round/>
            </a:ln>
            <a:effectLst/>
          </c:spPr>
          <c:marker>
            <c:symbol val="none"/>
          </c:marker>
          <c:cat>
            <c:numRef>
              <c:f>'Global Cases'!$J$12:$J$47</c:f>
              <c:numCache>
                <c:formatCode>General</c:formatCode>
                <c:ptCount val="3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numCache>
            </c:numRef>
          </c:cat>
          <c:val>
            <c:numRef>
              <c:f>'Global Cases'!$O$12:$O$47</c:f>
              <c:numCache>
                <c:formatCode>General</c:formatCode>
                <c:ptCount val="36"/>
                <c:pt idx="0">
                  <c:v>43</c:v>
                </c:pt>
                <c:pt idx="1">
                  <c:v>54</c:v>
                </c:pt>
                <c:pt idx="2">
                  <c:v>66</c:v>
                </c:pt>
                <c:pt idx="3">
                  <c:v>77</c:v>
                </c:pt>
                <c:pt idx="4">
                  <c:v>92</c:v>
                </c:pt>
                <c:pt idx="5">
                  <c:v>107</c:v>
                </c:pt>
                <c:pt idx="6">
                  <c:v>124</c:v>
                </c:pt>
                <c:pt idx="7">
                  <c:v>145</c:v>
                </c:pt>
                <c:pt idx="8">
                  <c:v>194</c:v>
                </c:pt>
                <c:pt idx="9">
                  <c:v>237</c:v>
                </c:pt>
                <c:pt idx="10">
                  <c:v>291</c:v>
                </c:pt>
                <c:pt idx="11">
                  <c:v>354</c:v>
                </c:pt>
                <c:pt idx="12">
                  <c:v>429</c:v>
                </c:pt>
                <c:pt idx="13">
                  <c:v>514</c:v>
                </c:pt>
                <c:pt idx="14">
                  <c:v>611</c:v>
                </c:pt>
                <c:pt idx="15">
                  <c:v>724</c:v>
                </c:pt>
                <c:pt idx="16">
                  <c:v>853</c:v>
                </c:pt>
                <c:pt idx="17">
                  <c:v>988</c:v>
                </c:pt>
                <c:pt idx="18">
                  <c:v>1135</c:v>
                </c:pt>
                <c:pt idx="19">
                  <c:v>1284</c:v>
                </c:pt>
                <c:pt idx="20">
                  <c:v>1433</c:v>
                </c:pt>
                <c:pt idx="21">
                  <c:v>1556</c:v>
                </c:pt>
                <c:pt idx="22">
                  <c:v>1685</c:v>
                </c:pt>
                <c:pt idx="23">
                  <c:v>1812</c:v>
                </c:pt>
                <c:pt idx="24">
                  <c:v>1934</c:v>
                </c:pt>
                <c:pt idx="25">
                  <c:v>2077</c:v>
                </c:pt>
                <c:pt idx="26">
                  <c:v>2234</c:v>
                </c:pt>
                <c:pt idx="27">
                  <c:v>2378</c:v>
                </c:pt>
                <c:pt idx="28">
                  <c:v>2517</c:v>
                </c:pt>
                <c:pt idx="29">
                  <c:v>2757</c:v>
                </c:pt>
              </c:numCache>
            </c:numRef>
          </c:val>
          <c:smooth val="0"/>
          <c:extLst>
            <c:ext xmlns:c16="http://schemas.microsoft.com/office/drawing/2014/chart" uri="{C3380CC4-5D6E-409C-BE32-E72D297353CC}">
              <c16:uniqueId val="{00000004-EFCE-4B4C-8E29-4AD1A5CD1026}"/>
            </c:ext>
          </c:extLst>
        </c:ser>
        <c:ser>
          <c:idx val="5"/>
          <c:order val="5"/>
          <c:tx>
            <c:strRef>
              <c:f>'Global Cases'!$P$2</c:f>
              <c:strCache>
                <c:ptCount val="1"/>
                <c:pt idx="0">
                  <c:v>UK</c:v>
                </c:pt>
              </c:strCache>
            </c:strRef>
          </c:tx>
          <c:spPr>
            <a:ln w="28575" cap="rnd">
              <a:solidFill>
                <a:schemeClr val="accent6"/>
              </a:solidFill>
              <a:round/>
            </a:ln>
            <a:effectLst/>
          </c:spPr>
          <c:marker>
            <c:symbol val="none"/>
          </c:marker>
          <c:cat>
            <c:numRef>
              <c:f>'Global Cases'!$J$12:$J$47</c:f>
              <c:numCache>
                <c:formatCode>General</c:formatCode>
                <c:ptCount val="3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numCache>
            </c:numRef>
          </c:cat>
          <c:val>
            <c:numRef>
              <c:f>'Global Cases'!$P$12:$P$47</c:f>
              <c:numCache>
                <c:formatCode>General</c:formatCode>
                <c:ptCount val="36"/>
                <c:pt idx="0">
                  <c:v>21</c:v>
                </c:pt>
                <c:pt idx="1">
                  <c:v>55</c:v>
                </c:pt>
                <c:pt idx="2">
                  <c:v>55</c:v>
                </c:pt>
                <c:pt idx="3">
                  <c:v>71</c:v>
                </c:pt>
                <c:pt idx="4">
                  <c:v>137</c:v>
                </c:pt>
                <c:pt idx="5">
                  <c:v>177</c:v>
                </c:pt>
                <c:pt idx="6">
                  <c:v>233</c:v>
                </c:pt>
                <c:pt idx="7">
                  <c:v>281</c:v>
                </c:pt>
                <c:pt idx="8">
                  <c:v>335</c:v>
                </c:pt>
                <c:pt idx="9">
                  <c:v>422</c:v>
                </c:pt>
                <c:pt idx="10">
                  <c:v>465</c:v>
                </c:pt>
                <c:pt idx="11">
                  <c:v>578</c:v>
                </c:pt>
                <c:pt idx="12">
                  <c:v>759</c:v>
                </c:pt>
                <c:pt idx="13">
                  <c:v>1019</c:v>
                </c:pt>
                <c:pt idx="14">
                  <c:v>1231</c:v>
                </c:pt>
              </c:numCache>
            </c:numRef>
          </c:val>
          <c:smooth val="0"/>
          <c:extLst>
            <c:ext xmlns:c16="http://schemas.microsoft.com/office/drawing/2014/chart" uri="{C3380CC4-5D6E-409C-BE32-E72D297353CC}">
              <c16:uniqueId val="{00000005-EFCE-4B4C-8E29-4AD1A5CD1026}"/>
            </c:ext>
          </c:extLst>
        </c:ser>
        <c:ser>
          <c:idx val="6"/>
          <c:order val="6"/>
          <c:tx>
            <c:strRef>
              <c:f>'Global Cases'!$Q$2</c:f>
              <c:strCache>
                <c:ptCount val="1"/>
                <c:pt idx="0">
                  <c:v>US</c:v>
                </c:pt>
              </c:strCache>
            </c:strRef>
          </c:tx>
          <c:spPr>
            <a:ln w="28575" cap="rnd">
              <a:solidFill>
                <a:schemeClr val="accent1">
                  <a:lumMod val="60000"/>
                </a:schemeClr>
              </a:solidFill>
              <a:round/>
            </a:ln>
            <a:effectLst/>
          </c:spPr>
          <c:marker>
            <c:symbol val="none"/>
          </c:marker>
          <c:cat>
            <c:numRef>
              <c:f>'Global Cases'!$J$12:$J$47</c:f>
              <c:numCache>
                <c:formatCode>General</c:formatCode>
                <c:ptCount val="36"/>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numCache>
            </c:numRef>
          </c:cat>
          <c:val>
            <c:numRef>
              <c:f>'Global Cases'!$Q$12:$Q$47</c:f>
              <c:numCache>
                <c:formatCode>General</c:formatCode>
                <c:ptCount val="36"/>
                <c:pt idx="0">
                  <c:v>28</c:v>
                </c:pt>
                <c:pt idx="1">
                  <c:v>36</c:v>
                </c:pt>
                <c:pt idx="2">
                  <c:v>40</c:v>
                </c:pt>
                <c:pt idx="3">
                  <c:v>47</c:v>
                </c:pt>
                <c:pt idx="4">
                  <c:v>54</c:v>
                </c:pt>
                <c:pt idx="5">
                  <c:v>63</c:v>
                </c:pt>
                <c:pt idx="6">
                  <c:v>85</c:v>
                </c:pt>
                <c:pt idx="7">
                  <c:v>108</c:v>
                </c:pt>
                <c:pt idx="8">
                  <c:v>118</c:v>
                </c:pt>
                <c:pt idx="9">
                  <c:v>200</c:v>
                </c:pt>
                <c:pt idx="10">
                  <c:v>244</c:v>
                </c:pt>
                <c:pt idx="11">
                  <c:v>307</c:v>
                </c:pt>
                <c:pt idx="12">
                  <c:v>417</c:v>
                </c:pt>
                <c:pt idx="13">
                  <c:v>557</c:v>
                </c:pt>
                <c:pt idx="14">
                  <c:v>706</c:v>
                </c:pt>
                <c:pt idx="15">
                  <c:v>942</c:v>
                </c:pt>
                <c:pt idx="16">
                  <c:v>1209</c:v>
                </c:pt>
                <c:pt idx="17">
                  <c:v>1581</c:v>
                </c:pt>
                <c:pt idx="18">
                  <c:v>2026</c:v>
                </c:pt>
                <c:pt idx="19">
                  <c:v>2531</c:v>
                </c:pt>
              </c:numCache>
            </c:numRef>
          </c:val>
          <c:smooth val="0"/>
          <c:extLst>
            <c:ext xmlns:c16="http://schemas.microsoft.com/office/drawing/2014/chart" uri="{C3380CC4-5D6E-409C-BE32-E72D297353CC}">
              <c16:uniqueId val="{00000006-EFCE-4B4C-8E29-4AD1A5CD1026}"/>
            </c:ext>
          </c:extLst>
        </c:ser>
        <c:dLbls>
          <c:showLegendKey val="0"/>
          <c:showVal val="0"/>
          <c:showCatName val="0"/>
          <c:showSerName val="0"/>
          <c:showPercent val="0"/>
          <c:showBubbleSize val="0"/>
        </c:dLbls>
        <c:smooth val="0"/>
        <c:axId val="682356816"/>
        <c:axId val="682357144"/>
      </c:lineChart>
      <c:catAx>
        <c:axId val="682356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Days after 1st death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357144"/>
        <c:crosses val="autoZero"/>
        <c:auto val="1"/>
        <c:lblAlgn val="ctr"/>
        <c:lblOffset val="100"/>
        <c:noMultiLvlLbl val="0"/>
      </c:catAx>
      <c:valAx>
        <c:axId val="682357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Deaths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35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COVID-19</a:t>
            </a:r>
          </a:p>
          <a:p>
            <a:pPr>
              <a:defRPr/>
            </a:pPr>
            <a:r>
              <a:rPr lang="en-US"/>
              <a:t>States with &gt;30 Cases</a:t>
            </a:r>
            <a:r>
              <a:rPr lang="en-US" baseline="0"/>
              <a:t> </a:t>
            </a:r>
            <a:r>
              <a:rPr lang="en-US"/>
              <a:t>per 100,000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'US States'!$A$42</c:f>
              <c:strCache>
                <c:ptCount val="1"/>
                <c:pt idx="0">
                  <c:v>EPC</c:v>
                </c:pt>
              </c:strCache>
            </c:strRef>
          </c:tx>
          <c:spPr>
            <a:ln w="31750" cap="rnd">
              <a:solidFill>
                <a:schemeClr val="accent1"/>
              </a:solidFill>
              <a:round/>
            </a:ln>
            <a:effectLst/>
          </c:spPr>
          <c:marker>
            <c:symbol val="circle"/>
            <c:size val="17"/>
            <c:spPr>
              <a:solidFill>
                <a:schemeClr val="accent1"/>
              </a:solidFill>
              <a:ln>
                <a:noFill/>
              </a:ln>
              <a:effectLst/>
            </c:spPr>
          </c:marker>
          <c:cat>
            <c:numRef>
              <c:f>'US States'!$K$37:$T$37</c:f>
              <c:numCache>
                <c:formatCode>m/d;@</c:formatCode>
                <c:ptCount val="10"/>
                <c:pt idx="0">
                  <c:v>43909</c:v>
                </c:pt>
                <c:pt idx="1">
                  <c:v>43910</c:v>
                </c:pt>
                <c:pt idx="2">
                  <c:v>43911</c:v>
                </c:pt>
                <c:pt idx="3">
                  <c:v>43912</c:v>
                </c:pt>
                <c:pt idx="4">
                  <c:v>43913</c:v>
                </c:pt>
                <c:pt idx="5">
                  <c:v>43914</c:v>
                </c:pt>
                <c:pt idx="6">
                  <c:v>43915</c:v>
                </c:pt>
                <c:pt idx="7">
                  <c:v>43916</c:v>
                </c:pt>
                <c:pt idx="8">
                  <c:v>43917</c:v>
                </c:pt>
                <c:pt idx="9">
                  <c:v>43918</c:v>
                </c:pt>
              </c:numCache>
            </c:numRef>
          </c:cat>
          <c:val>
            <c:numRef>
              <c:f>'US States'!$K$42:$T$42</c:f>
              <c:numCache>
                <c:formatCode>0</c:formatCode>
                <c:ptCount val="10"/>
                <c:pt idx="0">
                  <c:v>3.6387300832009628</c:v>
                </c:pt>
                <c:pt idx="1">
                  <c:v>5.1781928107090627</c:v>
                </c:pt>
                <c:pt idx="2">
                  <c:v>6.9975578523095443</c:v>
                </c:pt>
                <c:pt idx="3">
                  <c:v>9.2367763650485983</c:v>
                </c:pt>
                <c:pt idx="4">
                  <c:v>15.254676118034807</c:v>
                </c:pt>
                <c:pt idx="5">
                  <c:v>17.353943473727671</c:v>
                </c:pt>
                <c:pt idx="6">
                  <c:v>19.733113143512913</c:v>
                </c:pt>
                <c:pt idx="7">
                  <c:v>22.672087441482923</c:v>
                </c:pt>
                <c:pt idx="8">
                  <c:v>26.170866367637696</c:v>
                </c:pt>
                <c:pt idx="9">
                  <c:v>30.649303393115805</c:v>
                </c:pt>
              </c:numCache>
            </c:numRef>
          </c:val>
          <c:smooth val="0"/>
          <c:extLst>
            <c:ext xmlns:c16="http://schemas.microsoft.com/office/drawing/2014/chart" uri="{C3380CC4-5D6E-409C-BE32-E72D297353CC}">
              <c16:uniqueId val="{00000000-D64B-48BA-9EF2-AC86EBA76CC2}"/>
            </c:ext>
          </c:extLst>
        </c:ser>
        <c:ser>
          <c:idx val="1"/>
          <c:order val="1"/>
          <c:tx>
            <c:strRef>
              <c:f>'US States'!$A$43</c:f>
              <c:strCache>
                <c:ptCount val="1"/>
                <c:pt idx="0">
                  <c:v>Colorado</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'US States'!$K$37:$T$37</c:f>
              <c:numCache>
                <c:formatCode>m/d;@</c:formatCode>
                <c:ptCount val="10"/>
                <c:pt idx="0">
                  <c:v>43909</c:v>
                </c:pt>
                <c:pt idx="1">
                  <c:v>43910</c:v>
                </c:pt>
                <c:pt idx="2">
                  <c:v>43911</c:v>
                </c:pt>
                <c:pt idx="3">
                  <c:v>43912</c:v>
                </c:pt>
                <c:pt idx="4">
                  <c:v>43913</c:v>
                </c:pt>
                <c:pt idx="5">
                  <c:v>43914</c:v>
                </c:pt>
                <c:pt idx="6">
                  <c:v>43915</c:v>
                </c:pt>
                <c:pt idx="7">
                  <c:v>43916</c:v>
                </c:pt>
                <c:pt idx="8">
                  <c:v>43917</c:v>
                </c:pt>
                <c:pt idx="9">
                  <c:v>43918</c:v>
                </c:pt>
              </c:numCache>
            </c:numRef>
          </c:cat>
          <c:val>
            <c:numRef>
              <c:f>'US States'!$K$43:$T$43</c:f>
              <c:numCache>
                <c:formatCode>0</c:formatCode>
                <c:ptCount val="10"/>
                <c:pt idx="0">
                  <c:v>4.8100833238405096</c:v>
                </c:pt>
                <c:pt idx="1">
                  <c:v>6.3034665940581398</c:v>
                </c:pt>
                <c:pt idx="2">
                  <c:v>8.2483378296904046</c:v>
                </c:pt>
                <c:pt idx="3">
                  <c:v>10.262668752309533</c:v>
                </c:pt>
                <c:pt idx="4">
                  <c:v>12.50274365763598</c:v>
                </c:pt>
                <c:pt idx="5">
                  <c:v>15.836808633005578</c:v>
                </c:pt>
                <c:pt idx="6">
                  <c:v>18.858305016934274</c:v>
                </c:pt>
                <c:pt idx="7">
                  <c:v>24.831838097804798</c:v>
                </c:pt>
                <c:pt idx="8">
                  <c:v>30.110774308806654</c:v>
                </c:pt>
                <c:pt idx="9">
                  <c:v>35.007682241380749</c:v>
                </c:pt>
              </c:numCache>
            </c:numRef>
          </c:val>
          <c:smooth val="0"/>
          <c:extLst>
            <c:ext xmlns:c16="http://schemas.microsoft.com/office/drawing/2014/chart" uri="{C3380CC4-5D6E-409C-BE32-E72D297353CC}">
              <c16:uniqueId val="{00000001-D64B-48BA-9EF2-AC86EBA76CC2}"/>
            </c:ext>
          </c:extLst>
        </c:ser>
        <c:ser>
          <c:idx val="2"/>
          <c:order val="2"/>
          <c:tx>
            <c:strRef>
              <c:f>'US States'!$A$44</c:f>
              <c:strCache>
                <c:ptCount val="1"/>
                <c:pt idx="0">
                  <c:v>Michigan</c:v>
                </c:pt>
              </c:strCache>
            </c:strRef>
          </c:tx>
          <c:spPr>
            <a:ln w="31750" cap="rnd">
              <a:solidFill>
                <a:schemeClr val="accent3"/>
              </a:solidFill>
              <a:round/>
            </a:ln>
            <a:effectLst/>
          </c:spPr>
          <c:marker>
            <c:symbol val="circle"/>
            <c:size val="17"/>
            <c:spPr>
              <a:solidFill>
                <a:schemeClr val="accent3"/>
              </a:solidFill>
              <a:ln>
                <a:noFill/>
              </a:ln>
              <a:effectLst/>
            </c:spPr>
          </c:marker>
          <c:cat>
            <c:numRef>
              <c:f>'US States'!$K$37:$T$37</c:f>
              <c:numCache>
                <c:formatCode>m/d;@</c:formatCode>
                <c:ptCount val="10"/>
                <c:pt idx="0">
                  <c:v>43909</c:v>
                </c:pt>
                <c:pt idx="1">
                  <c:v>43910</c:v>
                </c:pt>
                <c:pt idx="2">
                  <c:v>43911</c:v>
                </c:pt>
                <c:pt idx="3">
                  <c:v>43912</c:v>
                </c:pt>
                <c:pt idx="4">
                  <c:v>43913</c:v>
                </c:pt>
                <c:pt idx="5">
                  <c:v>43914</c:v>
                </c:pt>
                <c:pt idx="6">
                  <c:v>43915</c:v>
                </c:pt>
                <c:pt idx="7">
                  <c:v>43916</c:v>
                </c:pt>
                <c:pt idx="8">
                  <c:v>43917</c:v>
                </c:pt>
                <c:pt idx="9">
                  <c:v>43918</c:v>
                </c:pt>
              </c:numCache>
            </c:numRef>
          </c:cat>
          <c:val>
            <c:numRef>
              <c:f>'US States'!$K$44:$T$44</c:f>
              <c:numCache>
                <c:formatCode>0</c:formatCode>
                <c:ptCount val="10"/>
                <c:pt idx="0">
                  <c:v>3.3443955390569822</c:v>
                </c:pt>
                <c:pt idx="1">
                  <c:v>5.5272644837109413</c:v>
                </c:pt>
                <c:pt idx="2">
                  <c:v>7.8903703137032997</c:v>
                </c:pt>
                <c:pt idx="3">
                  <c:v>10.363620906958015</c:v>
                </c:pt>
                <c:pt idx="4">
                  <c:v>13.307490034151884</c:v>
                </c:pt>
                <c:pt idx="5">
                  <c:v>17.953596411763982</c:v>
                </c:pt>
                <c:pt idx="6">
                  <c:v>22.990216040942613</c:v>
                </c:pt>
                <c:pt idx="7">
                  <c:v>28.48744104376382</c:v>
                </c:pt>
                <c:pt idx="8">
                  <c:v>36.387824517763697</c:v>
                </c:pt>
                <c:pt idx="9">
                  <c:v>46.561195379086733</c:v>
                </c:pt>
              </c:numCache>
            </c:numRef>
          </c:val>
          <c:smooth val="0"/>
          <c:extLst>
            <c:ext xmlns:c16="http://schemas.microsoft.com/office/drawing/2014/chart" uri="{C3380CC4-5D6E-409C-BE32-E72D297353CC}">
              <c16:uniqueId val="{00000002-D64B-48BA-9EF2-AC86EBA76CC2}"/>
            </c:ext>
          </c:extLst>
        </c:ser>
        <c:ser>
          <c:idx val="3"/>
          <c:order val="3"/>
          <c:tx>
            <c:strRef>
              <c:f>'US States'!$A$45</c:f>
              <c:strCache>
                <c:ptCount val="1"/>
                <c:pt idx="0">
                  <c:v>Washington</c:v>
                </c:pt>
              </c:strCache>
            </c:strRef>
          </c:tx>
          <c:spPr>
            <a:ln w="31750" cap="rnd">
              <a:solidFill>
                <a:schemeClr val="accent4"/>
              </a:solidFill>
              <a:round/>
            </a:ln>
            <a:effectLst/>
          </c:spPr>
          <c:marker>
            <c:symbol val="circle"/>
            <c:size val="17"/>
            <c:spPr>
              <a:solidFill>
                <a:schemeClr val="accent4"/>
              </a:solidFill>
              <a:ln>
                <a:noFill/>
              </a:ln>
              <a:effectLst/>
            </c:spPr>
          </c:marker>
          <c:cat>
            <c:numRef>
              <c:f>'US States'!$K$37:$T$37</c:f>
              <c:numCache>
                <c:formatCode>m/d;@</c:formatCode>
                <c:ptCount val="10"/>
                <c:pt idx="0">
                  <c:v>43909</c:v>
                </c:pt>
                <c:pt idx="1">
                  <c:v>43910</c:v>
                </c:pt>
                <c:pt idx="2">
                  <c:v>43911</c:v>
                </c:pt>
                <c:pt idx="3">
                  <c:v>43912</c:v>
                </c:pt>
                <c:pt idx="4">
                  <c:v>43913</c:v>
                </c:pt>
                <c:pt idx="5">
                  <c:v>43914</c:v>
                </c:pt>
                <c:pt idx="6">
                  <c:v>43915</c:v>
                </c:pt>
                <c:pt idx="7">
                  <c:v>43916</c:v>
                </c:pt>
                <c:pt idx="8">
                  <c:v>43917</c:v>
                </c:pt>
                <c:pt idx="9">
                  <c:v>43918</c:v>
                </c:pt>
              </c:numCache>
            </c:numRef>
          </c:cat>
          <c:val>
            <c:numRef>
              <c:f>'US States'!$K$45:$T$45</c:f>
              <c:numCache>
                <c:formatCode>0</c:formatCode>
                <c:ptCount val="10"/>
                <c:pt idx="0">
                  <c:v>18.069853378110501</c:v>
                </c:pt>
                <c:pt idx="1">
                  <c:v>20.013413189128201</c:v>
                </c:pt>
                <c:pt idx="2">
                  <c:v>23.545964467261719</c:v>
                </c:pt>
                <c:pt idx="3">
                  <c:v>26.211793126968427</c:v>
                </c:pt>
                <c:pt idx="4">
                  <c:v>29.166529326150741</c:v>
                </c:pt>
                <c:pt idx="5">
                  <c:v>30.571670540872994</c:v>
                </c:pt>
                <c:pt idx="6">
                  <c:v>34.02542885369499</c:v>
                </c:pt>
                <c:pt idx="7">
                  <c:v>42.114839959011903</c:v>
                </c:pt>
                <c:pt idx="8">
                  <c:v>45.660523398030676</c:v>
                </c:pt>
                <c:pt idx="9">
                  <c:v>52.922608367576537</c:v>
                </c:pt>
              </c:numCache>
            </c:numRef>
          </c:val>
          <c:smooth val="0"/>
          <c:extLst>
            <c:ext xmlns:c16="http://schemas.microsoft.com/office/drawing/2014/chart" uri="{C3380CC4-5D6E-409C-BE32-E72D297353CC}">
              <c16:uniqueId val="{00000003-D64B-48BA-9EF2-AC86EBA76CC2}"/>
            </c:ext>
          </c:extLst>
        </c:ser>
        <c:ser>
          <c:idx val="4"/>
          <c:order val="4"/>
          <c:tx>
            <c:strRef>
              <c:f>'US States'!$A$46</c:f>
              <c:strCache>
                <c:ptCount val="1"/>
                <c:pt idx="0">
                  <c:v>Massachusetts</c:v>
                </c:pt>
              </c:strCache>
            </c:strRef>
          </c:tx>
          <c:spPr>
            <a:ln w="31750" cap="rnd">
              <a:solidFill>
                <a:schemeClr val="accent5"/>
              </a:solidFill>
              <a:round/>
            </a:ln>
            <a:effectLst/>
          </c:spPr>
          <c:marker>
            <c:symbol val="circle"/>
            <c:size val="17"/>
            <c:spPr>
              <a:solidFill>
                <a:schemeClr val="accent5"/>
              </a:solidFill>
              <a:ln>
                <a:noFill/>
              </a:ln>
              <a:effectLst/>
            </c:spPr>
          </c:marker>
          <c:cat>
            <c:numRef>
              <c:f>'US States'!$K$37:$T$37</c:f>
              <c:numCache>
                <c:formatCode>m/d;@</c:formatCode>
                <c:ptCount val="10"/>
                <c:pt idx="0">
                  <c:v>43909</c:v>
                </c:pt>
                <c:pt idx="1">
                  <c:v>43910</c:v>
                </c:pt>
                <c:pt idx="2">
                  <c:v>43911</c:v>
                </c:pt>
                <c:pt idx="3">
                  <c:v>43912</c:v>
                </c:pt>
                <c:pt idx="4">
                  <c:v>43913</c:v>
                </c:pt>
                <c:pt idx="5">
                  <c:v>43914</c:v>
                </c:pt>
                <c:pt idx="6">
                  <c:v>43915</c:v>
                </c:pt>
                <c:pt idx="7">
                  <c:v>43916</c:v>
                </c:pt>
                <c:pt idx="8">
                  <c:v>43917</c:v>
                </c:pt>
                <c:pt idx="9">
                  <c:v>43918</c:v>
                </c:pt>
              </c:numCache>
            </c:numRef>
          </c:cat>
          <c:val>
            <c:numRef>
              <c:f>'US States'!$K$46:$T$46</c:f>
              <c:numCache>
                <c:formatCode>0</c:formatCode>
                <c:ptCount val="10"/>
                <c:pt idx="0">
                  <c:v>4.7587937212359579</c:v>
                </c:pt>
                <c:pt idx="1">
                  <c:v>5.9920177038733247</c:v>
                </c:pt>
                <c:pt idx="2">
                  <c:v>7.6169716574660908</c:v>
                </c:pt>
                <c:pt idx="3">
                  <c:v>9.3725022680439896</c:v>
                </c:pt>
                <c:pt idx="4">
                  <c:v>11.273118053049814</c:v>
                </c:pt>
                <c:pt idx="5">
                  <c:v>16.815371716196569</c:v>
                </c:pt>
                <c:pt idx="6">
                  <c:v>26.666655059852715</c:v>
                </c:pt>
                <c:pt idx="7">
                  <c:v>35.067086659229602</c:v>
                </c:pt>
                <c:pt idx="8">
                  <c:v>47.007596514647872</c:v>
                </c:pt>
                <c:pt idx="9">
                  <c:v>61.762758753967894</c:v>
                </c:pt>
              </c:numCache>
            </c:numRef>
          </c:val>
          <c:smooth val="0"/>
          <c:extLst>
            <c:ext xmlns:c16="http://schemas.microsoft.com/office/drawing/2014/chart" uri="{C3380CC4-5D6E-409C-BE32-E72D297353CC}">
              <c16:uniqueId val="{00000004-D64B-48BA-9EF2-AC86EBA76CC2}"/>
            </c:ext>
          </c:extLst>
        </c:ser>
        <c:ser>
          <c:idx val="5"/>
          <c:order val="5"/>
          <c:tx>
            <c:strRef>
              <c:f>'US States'!$A$47</c:f>
              <c:strCache>
                <c:ptCount val="1"/>
                <c:pt idx="0">
                  <c:v>Louisiana</c:v>
                </c:pt>
              </c:strCache>
            </c:strRef>
          </c:tx>
          <c:spPr>
            <a:ln w="31750" cap="rnd">
              <a:solidFill>
                <a:schemeClr val="accent6"/>
              </a:solidFill>
              <a:round/>
            </a:ln>
            <a:effectLst/>
          </c:spPr>
          <c:marker>
            <c:symbol val="circle"/>
            <c:size val="17"/>
            <c:spPr>
              <a:solidFill>
                <a:schemeClr val="accent6"/>
              </a:solidFill>
              <a:ln>
                <a:noFill/>
              </a:ln>
              <a:effectLst/>
            </c:spPr>
          </c:marker>
          <c:cat>
            <c:numRef>
              <c:f>'US States'!$K$37:$T$37</c:f>
              <c:numCache>
                <c:formatCode>m/d;@</c:formatCode>
                <c:ptCount val="10"/>
                <c:pt idx="0">
                  <c:v>43909</c:v>
                </c:pt>
                <c:pt idx="1">
                  <c:v>43910</c:v>
                </c:pt>
                <c:pt idx="2">
                  <c:v>43911</c:v>
                </c:pt>
                <c:pt idx="3">
                  <c:v>43912</c:v>
                </c:pt>
                <c:pt idx="4">
                  <c:v>43913</c:v>
                </c:pt>
                <c:pt idx="5">
                  <c:v>43914</c:v>
                </c:pt>
                <c:pt idx="6">
                  <c:v>43915</c:v>
                </c:pt>
                <c:pt idx="7">
                  <c:v>43916</c:v>
                </c:pt>
                <c:pt idx="8">
                  <c:v>43917</c:v>
                </c:pt>
                <c:pt idx="9">
                  <c:v>43918</c:v>
                </c:pt>
              </c:numCache>
            </c:numRef>
          </c:cat>
          <c:val>
            <c:numRef>
              <c:f>'US States'!$K$47:$T$47</c:f>
              <c:numCache>
                <c:formatCode>0</c:formatCode>
                <c:ptCount val="10"/>
                <c:pt idx="0">
                  <c:v>8.4322944832573778</c:v>
                </c:pt>
                <c:pt idx="1">
                  <c:v>11.572893959164462</c:v>
                </c:pt>
                <c:pt idx="2">
                  <c:v>12.583908858942772</c:v>
                </c:pt>
                <c:pt idx="3">
                  <c:v>18.004669598179657</c:v>
                </c:pt>
                <c:pt idx="4">
                  <c:v>25.210839628514403</c:v>
                </c:pt>
                <c:pt idx="5">
                  <c:v>29.857205976431736</c:v>
                </c:pt>
                <c:pt idx="6">
                  <c:v>38.612164789405597</c:v>
                </c:pt>
                <c:pt idx="7">
                  <c:v>49.561241044451528</c:v>
                </c:pt>
                <c:pt idx="8">
                  <c:v>59.02606138280165</c:v>
                </c:pt>
                <c:pt idx="9">
                  <c:v>71.308816867342372</c:v>
                </c:pt>
              </c:numCache>
            </c:numRef>
          </c:val>
          <c:smooth val="0"/>
          <c:extLst>
            <c:ext xmlns:c16="http://schemas.microsoft.com/office/drawing/2014/chart" uri="{C3380CC4-5D6E-409C-BE32-E72D297353CC}">
              <c16:uniqueId val="{00000005-D64B-48BA-9EF2-AC86EBA76CC2}"/>
            </c:ext>
          </c:extLst>
        </c:ser>
        <c:ser>
          <c:idx val="6"/>
          <c:order val="6"/>
          <c:tx>
            <c:strRef>
              <c:f>'US States'!$A$48</c:f>
              <c:strCache>
                <c:ptCount val="1"/>
                <c:pt idx="0">
                  <c:v>New Jersey</c:v>
                </c:pt>
              </c:strCache>
            </c:strRef>
          </c:tx>
          <c:spPr>
            <a:ln w="31750" cap="rnd">
              <a:solidFill>
                <a:schemeClr val="accent1">
                  <a:lumMod val="60000"/>
                </a:schemeClr>
              </a:solidFill>
              <a:round/>
            </a:ln>
            <a:effectLst/>
          </c:spPr>
          <c:marker>
            <c:symbol val="circle"/>
            <c:size val="17"/>
            <c:spPr>
              <a:solidFill>
                <a:schemeClr val="accent1">
                  <a:lumMod val="60000"/>
                </a:schemeClr>
              </a:solidFill>
              <a:ln>
                <a:noFill/>
              </a:ln>
              <a:effectLst/>
            </c:spPr>
          </c:marker>
          <c:cat>
            <c:numRef>
              <c:f>'US States'!$K$37:$T$37</c:f>
              <c:numCache>
                <c:formatCode>m/d;@</c:formatCode>
                <c:ptCount val="10"/>
                <c:pt idx="0">
                  <c:v>43909</c:v>
                </c:pt>
                <c:pt idx="1">
                  <c:v>43910</c:v>
                </c:pt>
                <c:pt idx="2">
                  <c:v>43911</c:v>
                </c:pt>
                <c:pt idx="3">
                  <c:v>43912</c:v>
                </c:pt>
                <c:pt idx="4">
                  <c:v>43913</c:v>
                </c:pt>
                <c:pt idx="5">
                  <c:v>43914</c:v>
                </c:pt>
                <c:pt idx="6">
                  <c:v>43915</c:v>
                </c:pt>
                <c:pt idx="7">
                  <c:v>43916</c:v>
                </c:pt>
                <c:pt idx="8">
                  <c:v>43917</c:v>
                </c:pt>
                <c:pt idx="9">
                  <c:v>43918</c:v>
                </c:pt>
              </c:numCache>
            </c:numRef>
          </c:cat>
          <c:val>
            <c:numRef>
              <c:f>'US States'!$K$48:$T$48</c:f>
              <c:numCache>
                <c:formatCode>0</c:formatCode>
                <c:ptCount val="10"/>
                <c:pt idx="0">
                  <c:v>10.765319942552074</c:v>
                </c:pt>
                <c:pt idx="1">
                  <c:v>12.912580524085371</c:v>
                </c:pt>
                <c:pt idx="2">
                  <c:v>19.252802646585717</c:v>
                </c:pt>
                <c:pt idx="3">
                  <c:v>27.769302385504947</c:v>
                </c:pt>
                <c:pt idx="4">
                  <c:v>41.262223607302019</c:v>
                </c:pt>
                <c:pt idx="5">
                  <c:v>53.318801602262631</c:v>
                </c:pt>
                <c:pt idx="6">
                  <c:v>63.866493783172821</c:v>
                </c:pt>
                <c:pt idx="7">
                  <c:v>99.760565936641598</c:v>
                </c:pt>
                <c:pt idx="8">
                  <c:v>128.03766643264427</c:v>
                </c:pt>
                <c:pt idx="9">
                  <c:v>161.39274803362437</c:v>
                </c:pt>
              </c:numCache>
            </c:numRef>
          </c:val>
          <c:smooth val="0"/>
          <c:extLst>
            <c:ext xmlns:c16="http://schemas.microsoft.com/office/drawing/2014/chart" uri="{C3380CC4-5D6E-409C-BE32-E72D297353CC}">
              <c16:uniqueId val="{00000006-D64B-48BA-9EF2-AC86EBA76CC2}"/>
            </c:ext>
          </c:extLst>
        </c:ser>
        <c:ser>
          <c:idx val="7"/>
          <c:order val="7"/>
          <c:tx>
            <c:strRef>
              <c:f>'US States'!$A$49</c:f>
              <c:strCache>
                <c:ptCount val="1"/>
                <c:pt idx="0">
                  <c:v>New York</c:v>
                </c:pt>
              </c:strCache>
            </c:strRef>
          </c:tx>
          <c:spPr>
            <a:ln w="31750" cap="rnd">
              <a:solidFill>
                <a:schemeClr val="accent2">
                  <a:lumMod val="60000"/>
                </a:schemeClr>
              </a:solidFill>
              <a:round/>
            </a:ln>
            <a:effectLst/>
          </c:spPr>
          <c:marker>
            <c:symbol val="circle"/>
            <c:size val="17"/>
            <c:spPr>
              <a:solidFill>
                <a:schemeClr val="accent2">
                  <a:lumMod val="60000"/>
                </a:schemeClr>
              </a:solidFill>
              <a:ln>
                <a:noFill/>
              </a:ln>
              <a:effectLst/>
            </c:spPr>
          </c:marker>
          <c:cat>
            <c:numRef>
              <c:f>'US States'!$K$37:$T$37</c:f>
              <c:numCache>
                <c:formatCode>m/d;@</c:formatCode>
                <c:ptCount val="10"/>
                <c:pt idx="0">
                  <c:v>43909</c:v>
                </c:pt>
                <c:pt idx="1">
                  <c:v>43910</c:v>
                </c:pt>
                <c:pt idx="2">
                  <c:v>43911</c:v>
                </c:pt>
                <c:pt idx="3">
                  <c:v>43912</c:v>
                </c:pt>
                <c:pt idx="4">
                  <c:v>43913</c:v>
                </c:pt>
                <c:pt idx="5">
                  <c:v>43914</c:v>
                </c:pt>
                <c:pt idx="6">
                  <c:v>43915</c:v>
                </c:pt>
                <c:pt idx="7">
                  <c:v>43916</c:v>
                </c:pt>
                <c:pt idx="8">
                  <c:v>43917</c:v>
                </c:pt>
                <c:pt idx="9">
                  <c:v>43918</c:v>
                </c:pt>
              </c:numCache>
            </c:numRef>
          </c:cat>
          <c:val>
            <c:numRef>
              <c:f>'US States'!$K$49:$T$49</c:f>
              <c:numCache>
                <c:formatCode>0</c:formatCode>
                <c:ptCount val="10"/>
                <c:pt idx="0">
                  <c:v>27.578498353077872</c:v>
                </c:pt>
                <c:pt idx="1">
                  <c:v>42.717114876808417</c:v>
                </c:pt>
                <c:pt idx="2">
                  <c:v>60.194634802337724</c:v>
                </c:pt>
                <c:pt idx="3">
                  <c:v>81.183080054083661</c:v>
                </c:pt>
                <c:pt idx="4">
                  <c:v>107.35309591904537</c:v>
                </c:pt>
                <c:pt idx="5">
                  <c:v>132.01182035515245</c:v>
                </c:pt>
                <c:pt idx="6">
                  <c:v>158.53652706566166</c:v>
                </c:pt>
                <c:pt idx="7">
                  <c:v>194.70471241743351</c:v>
                </c:pt>
                <c:pt idx="8">
                  <c:v>230.68270122883931</c:v>
                </c:pt>
                <c:pt idx="9">
                  <c:v>269.41082920499747</c:v>
                </c:pt>
              </c:numCache>
            </c:numRef>
          </c:val>
          <c:smooth val="0"/>
          <c:extLst>
            <c:ext xmlns:c16="http://schemas.microsoft.com/office/drawing/2014/chart" uri="{C3380CC4-5D6E-409C-BE32-E72D297353CC}">
              <c16:uniqueId val="{00000007-D64B-48BA-9EF2-AC86EBA76CC2}"/>
            </c:ext>
          </c:extLst>
        </c:ser>
        <c:dLbls>
          <c:showLegendKey val="0"/>
          <c:showVal val="0"/>
          <c:showCatName val="0"/>
          <c:showSerName val="0"/>
          <c:showPercent val="0"/>
          <c:showBubbleSize val="0"/>
        </c:dLbls>
        <c:marker val="1"/>
        <c:smooth val="0"/>
        <c:axId val="900089768"/>
        <c:axId val="900090096"/>
      </c:lineChart>
      <c:dateAx>
        <c:axId val="900089768"/>
        <c:scaling>
          <c:orientation val="minMax"/>
        </c:scaling>
        <c:delete val="0"/>
        <c:axPos val="b"/>
        <c:numFmt formatCode="m/d;@"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900090096"/>
        <c:crosses val="autoZero"/>
        <c:auto val="1"/>
        <c:lblOffset val="100"/>
        <c:baseTimeUnit val="days"/>
      </c:dateAx>
      <c:valAx>
        <c:axId val="900090096"/>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Cases per 100,000</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900089768"/>
        <c:crosses val="autoZero"/>
        <c:crossBetween val="between"/>
      </c:val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Top</a:t>
            </a:r>
            <a:r>
              <a:rPr lang="en-US" b="1" baseline="0"/>
              <a:t> 10 US Counties- Case Fatality Rate</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1-63FE-5D45-A46E-674C4E080E81}"/>
              </c:ext>
            </c:extLst>
          </c:dPt>
          <c:dPt>
            <c:idx val="4"/>
            <c:invertIfNegative val="0"/>
            <c:bubble3D val="0"/>
            <c:spPr>
              <a:solidFill>
                <a:srgbClr val="FFC000"/>
              </a:solidFill>
              <a:ln>
                <a:noFill/>
              </a:ln>
              <a:effectLst/>
            </c:spPr>
            <c:extLst>
              <c:ext xmlns:c16="http://schemas.microsoft.com/office/drawing/2014/chart" uri="{C3380CC4-5D6E-409C-BE32-E72D297353CC}">
                <c16:uniqueId val="{00000003-63FE-5D45-A46E-674C4E080E8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 counties'!$R$110:$R$119</c:f>
              <c:strCache>
                <c:ptCount val="10"/>
                <c:pt idx="0">
                  <c:v>Riverside, CAL</c:v>
                </c:pt>
                <c:pt idx="1">
                  <c:v>East Baton Rouge, LA</c:v>
                </c:pt>
                <c:pt idx="2">
                  <c:v>Lee, FL</c:v>
                </c:pt>
                <c:pt idx="3">
                  <c:v>Weld, CO</c:v>
                </c:pt>
                <c:pt idx="4">
                  <c:v>El Paso, CO</c:v>
                </c:pt>
                <c:pt idx="5">
                  <c:v>New Orleans, LA</c:v>
                </c:pt>
                <c:pt idx="6">
                  <c:v>Kane, IL</c:v>
                </c:pt>
                <c:pt idx="7">
                  <c:v>Whatcom, WA</c:v>
                </c:pt>
                <c:pt idx="8">
                  <c:v>King, WA</c:v>
                </c:pt>
                <c:pt idx="9">
                  <c:v>Dougherty, GA</c:v>
                </c:pt>
              </c:strCache>
            </c:strRef>
          </c:cat>
          <c:val>
            <c:numRef>
              <c:f>'top counties'!$S$110:$S$119</c:f>
              <c:numCache>
                <c:formatCode>0.0%</c:formatCode>
                <c:ptCount val="10"/>
                <c:pt idx="0">
                  <c:v>4.1025641025641026E-2</c:v>
                </c:pt>
                <c:pt idx="1">
                  <c:v>4.2682926829268296E-2</c:v>
                </c:pt>
                <c:pt idx="2">
                  <c:v>4.8387096774193547E-2</c:v>
                </c:pt>
                <c:pt idx="3">
                  <c:v>0.05</c:v>
                </c:pt>
                <c:pt idx="4">
                  <c:v>5.1401869158878503E-2</c:v>
                </c:pt>
                <c:pt idx="5">
                  <c:v>5.4074074074074073E-2</c:v>
                </c:pt>
                <c:pt idx="6">
                  <c:v>0.06</c:v>
                </c:pt>
                <c:pt idx="7">
                  <c:v>6.0344827586206899E-2</c:v>
                </c:pt>
                <c:pt idx="8">
                  <c:v>6.5308012968967113E-2</c:v>
                </c:pt>
                <c:pt idx="9">
                  <c:v>7.1129707112970716E-2</c:v>
                </c:pt>
              </c:numCache>
            </c:numRef>
          </c:val>
          <c:extLst>
            <c:ext xmlns:c16="http://schemas.microsoft.com/office/drawing/2014/chart" uri="{C3380CC4-5D6E-409C-BE32-E72D297353CC}">
              <c16:uniqueId val="{00000004-63FE-5D45-A46E-674C4E080E81}"/>
            </c:ext>
          </c:extLst>
        </c:ser>
        <c:dLbls>
          <c:showLegendKey val="0"/>
          <c:showVal val="0"/>
          <c:showCatName val="0"/>
          <c:showSerName val="0"/>
          <c:showPercent val="0"/>
          <c:showBubbleSize val="0"/>
        </c:dLbls>
        <c:gapWidth val="182"/>
        <c:axId val="1064835912"/>
        <c:axId val="1064836568"/>
      </c:barChart>
      <c:catAx>
        <c:axId val="1064835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4836568"/>
        <c:crosses val="autoZero"/>
        <c:auto val="1"/>
        <c:lblAlgn val="ctr"/>
        <c:lblOffset val="100"/>
        <c:noMultiLvlLbl val="0"/>
      </c:catAx>
      <c:valAx>
        <c:axId val="10648365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Deaths/ Total Cases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4835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800" b="1" i="0" baseline="0">
                <a:effectLst/>
              </a:rPr>
              <a:t>EPC COVID-19</a:t>
            </a:r>
            <a:endParaRPr lang="en-US" b="1">
              <a:effectLst/>
            </a:endParaRPr>
          </a:p>
          <a:p>
            <a:pPr>
              <a:defRPr b="1"/>
            </a:pPr>
            <a:r>
              <a:rPr lang="en-US" sz="1800" b="1" i="0" baseline="0">
                <a:effectLst/>
              </a:rPr>
              <a:t>Cases, Hospitalizations and Deaths</a:t>
            </a:r>
            <a:endParaRPr lang="en-US" b="1">
              <a:effectLs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'EPC case demographics'!$E$2</c:f>
              <c:strCache>
                <c:ptCount val="1"/>
                <c:pt idx="0">
                  <c:v>Cases</c:v>
                </c:pt>
              </c:strCache>
            </c:strRef>
          </c:tx>
          <c:spPr>
            <a:solidFill>
              <a:schemeClr val="accent6"/>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B7D7-0C48-908C-CB59F83CF564}"/>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8-B7D7-0C48-908C-CB59F83CF564}"/>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2-B7D7-0C48-908C-CB59F83CF564}"/>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3-B7D7-0C48-908C-CB59F83CF56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B7D7-0C48-908C-CB59F83CF564}"/>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6-B7D7-0C48-908C-CB59F83CF564}"/>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5-B7D7-0C48-908C-CB59F83CF564}"/>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0-B7D7-0C48-908C-CB59F83CF564}"/>
              </c:ext>
            </c:extLst>
          </c:dPt>
          <c:dPt>
            <c:idx val="8"/>
            <c:invertIfNegative val="0"/>
            <c:bubble3D val="0"/>
            <c:spPr>
              <a:solidFill>
                <a:schemeClr val="accent5"/>
              </a:solidFill>
              <a:ln>
                <a:noFill/>
              </a:ln>
              <a:effectLst/>
            </c:spPr>
            <c:extLst>
              <c:ext xmlns:c16="http://schemas.microsoft.com/office/drawing/2014/chart" uri="{C3380CC4-5D6E-409C-BE32-E72D297353CC}">
                <c16:uniqueId val="{00000004-B7D7-0C48-908C-CB59F83CF56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'EPC case demographics'!$D$3:$D$11</c:f>
              <c:strCache>
                <c:ptCount val="9"/>
                <c:pt idx="0">
                  <c:v>0 to 9</c:v>
                </c:pt>
                <c:pt idx="1">
                  <c:v>10 to 19</c:v>
                </c:pt>
                <c:pt idx="2">
                  <c:v>20 to 29</c:v>
                </c:pt>
                <c:pt idx="3">
                  <c:v>30 to 39</c:v>
                </c:pt>
                <c:pt idx="4">
                  <c:v>40 to 49</c:v>
                </c:pt>
                <c:pt idx="5">
                  <c:v>50 to 59</c:v>
                </c:pt>
                <c:pt idx="6">
                  <c:v>60 to 69</c:v>
                </c:pt>
                <c:pt idx="7">
                  <c:v>70 to 79</c:v>
                </c:pt>
                <c:pt idx="8">
                  <c:v>80+ </c:v>
                </c:pt>
              </c:strCache>
            </c:strRef>
          </c:cat>
          <c:val>
            <c:numRef>
              <c:f>'EPC case demographics'!$E$3:$E$11</c:f>
              <c:numCache>
                <c:formatCode>General</c:formatCode>
                <c:ptCount val="9"/>
                <c:pt idx="0">
                  <c:v>5</c:v>
                </c:pt>
                <c:pt idx="1">
                  <c:v>5</c:v>
                </c:pt>
                <c:pt idx="2">
                  <c:v>23</c:v>
                </c:pt>
                <c:pt idx="3">
                  <c:v>27</c:v>
                </c:pt>
                <c:pt idx="4">
                  <c:v>23</c:v>
                </c:pt>
                <c:pt idx="5">
                  <c:v>29</c:v>
                </c:pt>
                <c:pt idx="6">
                  <c:v>45</c:v>
                </c:pt>
                <c:pt idx="7">
                  <c:v>34</c:v>
                </c:pt>
                <c:pt idx="8">
                  <c:v>26</c:v>
                </c:pt>
              </c:numCache>
            </c:numRef>
          </c:val>
          <c:extLst>
            <c:ext xmlns:c16="http://schemas.microsoft.com/office/drawing/2014/chart" uri="{C3380CC4-5D6E-409C-BE32-E72D297353CC}">
              <c16:uniqueId val="{00000000-064B-4B1D-A2D4-3D9D2F05FB9D}"/>
            </c:ext>
          </c:extLst>
        </c:ser>
        <c:ser>
          <c:idx val="1"/>
          <c:order val="1"/>
          <c:tx>
            <c:strRef>
              <c:f>'EPC case demographics'!$F$2</c:f>
              <c:strCache>
                <c:ptCount val="1"/>
                <c:pt idx="0">
                  <c:v>Hospitalizaiton</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'EPC case demographics'!$D$3:$D$11</c:f>
              <c:strCache>
                <c:ptCount val="9"/>
                <c:pt idx="0">
                  <c:v>0 to 9</c:v>
                </c:pt>
                <c:pt idx="1">
                  <c:v>10 to 19</c:v>
                </c:pt>
                <c:pt idx="2">
                  <c:v>20 to 29</c:v>
                </c:pt>
                <c:pt idx="3">
                  <c:v>30 to 39</c:v>
                </c:pt>
                <c:pt idx="4">
                  <c:v>40 to 49</c:v>
                </c:pt>
                <c:pt idx="5">
                  <c:v>50 to 59</c:v>
                </c:pt>
                <c:pt idx="6">
                  <c:v>60 to 69</c:v>
                </c:pt>
                <c:pt idx="7">
                  <c:v>70 to 79</c:v>
                </c:pt>
                <c:pt idx="8">
                  <c:v>80+ </c:v>
                </c:pt>
              </c:strCache>
            </c:strRef>
          </c:cat>
          <c:val>
            <c:numRef>
              <c:f>'EPC case demographics'!$F$3:$F$11</c:f>
              <c:numCache>
                <c:formatCode>General</c:formatCode>
                <c:ptCount val="9"/>
                <c:pt idx="3">
                  <c:v>2</c:v>
                </c:pt>
                <c:pt idx="4">
                  <c:v>1</c:v>
                </c:pt>
                <c:pt idx="5">
                  <c:v>8</c:v>
                </c:pt>
                <c:pt idx="6">
                  <c:v>15</c:v>
                </c:pt>
                <c:pt idx="7">
                  <c:v>12</c:v>
                </c:pt>
                <c:pt idx="8">
                  <c:v>9</c:v>
                </c:pt>
              </c:numCache>
            </c:numRef>
          </c:val>
          <c:extLst>
            <c:ext xmlns:c16="http://schemas.microsoft.com/office/drawing/2014/chart" uri="{C3380CC4-5D6E-409C-BE32-E72D297353CC}">
              <c16:uniqueId val="{00000001-064B-4B1D-A2D4-3D9D2F05FB9D}"/>
            </c:ext>
          </c:extLst>
        </c:ser>
        <c:ser>
          <c:idx val="2"/>
          <c:order val="2"/>
          <c:tx>
            <c:strRef>
              <c:f>'EPC case demographics'!$G$2</c:f>
              <c:strCache>
                <c:ptCount val="1"/>
                <c:pt idx="0">
                  <c:v>Death</c:v>
                </c:pt>
              </c:strCache>
            </c:strRef>
          </c:tx>
          <c:spPr>
            <a:solidFill>
              <a:srgbClr val="FF4B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'EPC case demographics'!$D$3:$D$11</c:f>
              <c:strCache>
                <c:ptCount val="9"/>
                <c:pt idx="0">
                  <c:v>0 to 9</c:v>
                </c:pt>
                <c:pt idx="1">
                  <c:v>10 to 19</c:v>
                </c:pt>
                <c:pt idx="2">
                  <c:v>20 to 29</c:v>
                </c:pt>
                <c:pt idx="3">
                  <c:v>30 to 39</c:v>
                </c:pt>
                <c:pt idx="4">
                  <c:v>40 to 49</c:v>
                </c:pt>
                <c:pt idx="5">
                  <c:v>50 to 59</c:v>
                </c:pt>
                <c:pt idx="6">
                  <c:v>60 to 69</c:v>
                </c:pt>
                <c:pt idx="7">
                  <c:v>70 to 79</c:v>
                </c:pt>
                <c:pt idx="8">
                  <c:v>80+ </c:v>
                </c:pt>
              </c:strCache>
            </c:strRef>
          </c:cat>
          <c:val>
            <c:numRef>
              <c:f>'EPC case demographics'!$G$3:$G$11</c:f>
              <c:numCache>
                <c:formatCode>General</c:formatCode>
                <c:ptCount val="9"/>
                <c:pt idx="6">
                  <c:v>1</c:v>
                </c:pt>
                <c:pt idx="7">
                  <c:v>3</c:v>
                </c:pt>
                <c:pt idx="8">
                  <c:v>7</c:v>
                </c:pt>
              </c:numCache>
            </c:numRef>
          </c:val>
          <c:extLst>
            <c:ext xmlns:c16="http://schemas.microsoft.com/office/drawing/2014/chart" uri="{C3380CC4-5D6E-409C-BE32-E72D297353CC}">
              <c16:uniqueId val="{00000002-064B-4B1D-A2D4-3D9D2F05FB9D}"/>
            </c:ext>
          </c:extLst>
        </c:ser>
        <c:dLbls>
          <c:showLegendKey val="0"/>
          <c:showVal val="0"/>
          <c:showCatName val="0"/>
          <c:showSerName val="0"/>
          <c:showPercent val="0"/>
          <c:showBubbleSize val="0"/>
        </c:dLbls>
        <c:gapWidth val="150"/>
        <c:overlap val="100"/>
        <c:axId val="1067097016"/>
        <c:axId val="1067099640"/>
      </c:barChart>
      <c:catAx>
        <c:axId val="1067097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7099640"/>
        <c:crosses val="autoZero"/>
        <c:auto val="1"/>
        <c:lblAlgn val="ctr"/>
        <c:lblOffset val="100"/>
        <c:noMultiLvlLbl val="0"/>
      </c:catAx>
      <c:valAx>
        <c:axId val="1067099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7097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EPC COVID-19 Case Demographics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'EPC case demographics'!$E$23:$E$27</c:f>
              <c:strCache>
                <c:ptCount val="5"/>
                <c:pt idx="0">
                  <c:v>Female</c:v>
                </c:pt>
                <c:pt idx="1">
                  <c:v>Male</c:v>
                </c:pt>
                <c:pt idx="2">
                  <c:v>Cases ages 60+</c:v>
                </c:pt>
                <c:pt idx="3">
                  <c:v>Onset of Symptoms 3/10-3/20</c:v>
                </c:pt>
                <c:pt idx="4">
                  <c:v>Hospitalized ages 60+</c:v>
                </c:pt>
              </c:strCache>
            </c:strRef>
          </c:cat>
          <c:val>
            <c:numRef>
              <c:f>'EPC case demographics'!$F$23:$F$27</c:f>
              <c:numCache>
                <c:formatCode>0%</c:formatCode>
                <c:ptCount val="5"/>
                <c:pt idx="0">
                  <c:v>0.54</c:v>
                </c:pt>
                <c:pt idx="1">
                  <c:v>0.45</c:v>
                </c:pt>
                <c:pt idx="2">
                  <c:v>0.48</c:v>
                </c:pt>
                <c:pt idx="3">
                  <c:v>0.65</c:v>
                </c:pt>
                <c:pt idx="4">
                  <c:v>0.77</c:v>
                </c:pt>
              </c:numCache>
            </c:numRef>
          </c:val>
          <c:extLst>
            <c:ext xmlns:c16="http://schemas.microsoft.com/office/drawing/2014/chart" uri="{C3380CC4-5D6E-409C-BE32-E72D297353CC}">
              <c16:uniqueId val="{00000000-B356-4E50-B5B5-0F224BA627D1}"/>
            </c:ext>
          </c:extLst>
        </c:ser>
        <c:dLbls>
          <c:showLegendKey val="0"/>
          <c:showVal val="0"/>
          <c:showCatName val="0"/>
          <c:showSerName val="0"/>
          <c:showPercent val="0"/>
          <c:showBubbleSize val="0"/>
        </c:dLbls>
        <c:gapWidth val="182"/>
        <c:axId val="432282232"/>
        <c:axId val="432285184"/>
      </c:barChart>
      <c:catAx>
        <c:axId val="432282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32285184"/>
        <c:crosses val="autoZero"/>
        <c:auto val="1"/>
        <c:lblAlgn val="ctr"/>
        <c:lblOffset val="100"/>
        <c:noMultiLvlLbl val="0"/>
      </c:catAx>
      <c:valAx>
        <c:axId val="4322851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2282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CO COVID-19</a:t>
            </a:r>
          </a:p>
          <a:p>
            <a:pPr>
              <a:defRPr/>
            </a:pPr>
            <a:r>
              <a:rPr lang="en-US" b="1"/>
              <a:t>Cases</a:t>
            </a:r>
            <a:r>
              <a:rPr lang="en-US" b="1" baseline="0"/>
              <a:t> and H</a:t>
            </a:r>
            <a:r>
              <a:rPr lang="en-US" b="1"/>
              <a:t>ospitalizations</a:t>
            </a:r>
          </a:p>
          <a:p>
            <a:pPr>
              <a:defRPr/>
            </a:pPr>
            <a:r>
              <a:rPr lang="en-US" sz="1200" b="1"/>
              <a:t>(30-Mar-2020)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'CO Cases'!$B$36</c:f>
              <c:strCache>
                <c:ptCount val="1"/>
                <c:pt idx="0">
                  <c:v>Cases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'CO Cases'!$A$37:$A$57</c:f>
              <c:numCache>
                <c:formatCode>m/d/yy</c:formatCode>
                <c:ptCount val="21"/>
                <c:pt idx="0">
                  <c:v>43900</c:v>
                </c:pt>
                <c:pt idx="1">
                  <c:v>43901</c:v>
                </c:pt>
                <c:pt idx="2">
                  <c:v>43902</c:v>
                </c:pt>
                <c:pt idx="3">
                  <c:v>43903</c:v>
                </c:pt>
                <c:pt idx="4">
                  <c:v>43904</c:v>
                </c:pt>
                <c:pt idx="5">
                  <c:v>43905</c:v>
                </c:pt>
                <c:pt idx="6">
                  <c:v>43906</c:v>
                </c:pt>
                <c:pt idx="7">
                  <c:v>43907</c:v>
                </c:pt>
                <c:pt idx="8">
                  <c:v>43908</c:v>
                </c:pt>
                <c:pt idx="9">
                  <c:v>43909</c:v>
                </c:pt>
                <c:pt idx="10">
                  <c:v>43910</c:v>
                </c:pt>
                <c:pt idx="11">
                  <c:v>43911</c:v>
                </c:pt>
                <c:pt idx="12">
                  <c:v>43912</c:v>
                </c:pt>
                <c:pt idx="13">
                  <c:v>43913</c:v>
                </c:pt>
                <c:pt idx="14">
                  <c:v>43914</c:v>
                </c:pt>
                <c:pt idx="15">
                  <c:v>43915</c:v>
                </c:pt>
                <c:pt idx="16">
                  <c:v>43916</c:v>
                </c:pt>
                <c:pt idx="17">
                  <c:v>43917</c:v>
                </c:pt>
                <c:pt idx="18">
                  <c:v>43918</c:v>
                </c:pt>
                <c:pt idx="19">
                  <c:v>43919</c:v>
                </c:pt>
                <c:pt idx="20">
                  <c:v>43920</c:v>
                </c:pt>
              </c:numCache>
            </c:numRef>
          </c:xVal>
          <c:yVal>
            <c:numRef>
              <c:f>'CO Cases'!$B$37:$B$57</c:f>
              <c:numCache>
                <c:formatCode>General</c:formatCode>
                <c:ptCount val="21"/>
                <c:pt idx="0">
                  <c:v>18</c:v>
                </c:pt>
                <c:pt idx="1">
                  <c:v>33</c:v>
                </c:pt>
                <c:pt idx="2">
                  <c:v>49</c:v>
                </c:pt>
                <c:pt idx="3">
                  <c:v>77</c:v>
                </c:pt>
                <c:pt idx="4">
                  <c:v>109</c:v>
                </c:pt>
                <c:pt idx="5">
                  <c:v>144</c:v>
                </c:pt>
                <c:pt idx="6">
                  <c:v>160</c:v>
                </c:pt>
                <c:pt idx="7">
                  <c:v>183</c:v>
                </c:pt>
                <c:pt idx="8">
                  <c:v>216</c:v>
                </c:pt>
                <c:pt idx="9">
                  <c:v>277</c:v>
                </c:pt>
                <c:pt idx="10">
                  <c:v>363</c:v>
                </c:pt>
                <c:pt idx="11">
                  <c:v>475</c:v>
                </c:pt>
                <c:pt idx="12">
                  <c:v>591</c:v>
                </c:pt>
                <c:pt idx="13">
                  <c:v>720</c:v>
                </c:pt>
                <c:pt idx="14">
                  <c:v>912</c:v>
                </c:pt>
                <c:pt idx="15">
                  <c:v>1086</c:v>
                </c:pt>
                <c:pt idx="16">
                  <c:v>1430</c:v>
                </c:pt>
                <c:pt idx="17">
                  <c:v>1734</c:v>
                </c:pt>
                <c:pt idx="18">
                  <c:v>2016</c:v>
                </c:pt>
                <c:pt idx="19">
                  <c:v>2307</c:v>
                </c:pt>
                <c:pt idx="20">
                  <c:v>2627</c:v>
                </c:pt>
              </c:numCache>
            </c:numRef>
          </c:yVal>
          <c:smooth val="0"/>
          <c:extLst>
            <c:ext xmlns:c16="http://schemas.microsoft.com/office/drawing/2014/chart" uri="{C3380CC4-5D6E-409C-BE32-E72D297353CC}">
              <c16:uniqueId val="{00000000-9F77-9347-BFCE-4FF137105879}"/>
            </c:ext>
          </c:extLst>
        </c:ser>
        <c:ser>
          <c:idx val="1"/>
          <c:order val="1"/>
          <c:tx>
            <c:strRef>
              <c:f>'CO Cases'!$C$36</c:f>
              <c:strCache>
                <c:ptCount val="1"/>
                <c:pt idx="0">
                  <c:v>Hospitalized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 Cases'!$A$37:$A$57</c:f>
              <c:numCache>
                <c:formatCode>m/d/yy</c:formatCode>
                <c:ptCount val="21"/>
                <c:pt idx="0">
                  <c:v>43900</c:v>
                </c:pt>
                <c:pt idx="1">
                  <c:v>43901</c:v>
                </c:pt>
                <c:pt idx="2">
                  <c:v>43902</c:v>
                </c:pt>
                <c:pt idx="3">
                  <c:v>43903</c:v>
                </c:pt>
                <c:pt idx="4">
                  <c:v>43904</c:v>
                </c:pt>
                <c:pt idx="5">
                  <c:v>43905</c:v>
                </c:pt>
                <c:pt idx="6">
                  <c:v>43906</c:v>
                </c:pt>
                <c:pt idx="7">
                  <c:v>43907</c:v>
                </c:pt>
                <c:pt idx="8">
                  <c:v>43908</c:v>
                </c:pt>
                <c:pt idx="9">
                  <c:v>43909</c:v>
                </c:pt>
                <c:pt idx="10">
                  <c:v>43910</c:v>
                </c:pt>
                <c:pt idx="11">
                  <c:v>43911</c:v>
                </c:pt>
                <c:pt idx="12">
                  <c:v>43912</c:v>
                </c:pt>
                <c:pt idx="13">
                  <c:v>43913</c:v>
                </c:pt>
                <c:pt idx="14">
                  <c:v>43914</c:v>
                </c:pt>
                <c:pt idx="15">
                  <c:v>43915</c:v>
                </c:pt>
                <c:pt idx="16">
                  <c:v>43916</c:v>
                </c:pt>
                <c:pt idx="17">
                  <c:v>43917</c:v>
                </c:pt>
                <c:pt idx="18">
                  <c:v>43918</c:v>
                </c:pt>
                <c:pt idx="19">
                  <c:v>43919</c:v>
                </c:pt>
                <c:pt idx="20">
                  <c:v>43920</c:v>
                </c:pt>
              </c:numCache>
            </c:numRef>
          </c:xVal>
          <c:yVal>
            <c:numRef>
              <c:f>'CO Cases'!$C$37:$C$57</c:f>
              <c:numCache>
                <c:formatCode>General</c:formatCode>
                <c:ptCount val="21"/>
                <c:pt idx="0">
                  <c:v>5</c:v>
                </c:pt>
                <c:pt idx="1">
                  <c:v>7</c:v>
                </c:pt>
                <c:pt idx="2">
                  <c:v>8</c:v>
                </c:pt>
                <c:pt idx="3">
                  <c:v>10</c:v>
                </c:pt>
                <c:pt idx="4">
                  <c:v>15</c:v>
                </c:pt>
                <c:pt idx="5">
                  <c:v>20</c:v>
                </c:pt>
                <c:pt idx="6">
                  <c:v>20</c:v>
                </c:pt>
                <c:pt idx="7">
                  <c:v>20</c:v>
                </c:pt>
                <c:pt idx="8">
                  <c:v>26</c:v>
                </c:pt>
                <c:pt idx="9">
                  <c:v>38</c:v>
                </c:pt>
                <c:pt idx="10">
                  <c:v>44</c:v>
                </c:pt>
                <c:pt idx="11">
                  <c:v>49</c:v>
                </c:pt>
                <c:pt idx="12">
                  <c:v>58</c:v>
                </c:pt>
                <c:pt idx="13">
                  <c:v>72</c:v>
                </c:pt>
                <c:pt idx="14">
                  <c:v>84</c:v>
                </c:pt>
                <c:pt idx="15">
                  <c:v>147</c:v>
                </c:pt>
                <c:pt idx="16">
                  <c:v>184</c:v>
                </c:pt>
                <c:pt idx="17">
                  <c:v>239</c:v>
                </c:pt>
                <c:pt idx="18">
                  <c:v>274</c:v>
                </c:pt>
                <c:pt idx="19">
                  <c:v>326</c:v>
                </c:pt>
                <c:pt idx="20">
                  <c:v>414</c:v>
                </c:pt>
              </c:numCache>
            </c:numRef>
          </c:yVal>
          <c:smooth val="0"/>
          <c:extLst>
            <c:ext xmlns:c16="http://schemas.microsoft.com/office/drawing/2014/chart" uri="{C3380CC4-5D6E-409C-BE32-E72D297353CC}">
              <c16:uniqueId val="{00000001-9F77-9347-BFCE-4FF137105879}"/>
            </c:ext>
          </c:extLst>
        </c:ser>
        <c:dLbls>
          <c:showLegendKey val="0"/>
          <c:showVal val="0"/>
          <c:showCatName val="0"/>
          <c:showSerName val="0"/>
          <c:showPercent val="0"/>
          <c:showBubbleSize val="0"/>
        </c:dLbls>
        <c:axId val="383317600"/>
        <c:axId val="424793984"/>
      </c:scatterChart>
      <c:scatterChart>
        <c:scatterStyle val="lineMarker"/>
        <c:varyColors val="0"/>
        <c:ser>
          <c:idx val="2"/>
          <c:order val="2"/>
          <c:tx>
            <c:strRef>
              <c:f>'CO Cases'!$D$36</c:f>
              <c:strCache>
                <c:ptCount val="1"/>
                <c:pt idx="0">
                  <c:v>% Hospitalized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 Cases'!$A$37:$A$57</c:f>
              <c:numCache>
                <c:formatCode>m/d/yy</c:formatCode>
                <c:ptCount val="21"/>
                <c:pt idx="0">
                  <c:v>43900</c:v>
                </c:pt>
                <c:pt idx="1">
                  <c:v>43901</c:v>
                </c:pt>
                <c:pt idx="2">
                  <c:v>43902</c:v>
                </c:pt>
                <c:pt idx="3">
                  <c:v>43903</c:v>
                </c:pt>
                <c:pt idx="4">
                  <c:v>43904</c:v>
                </c:pt>
                <c:pt idx="5">
                  <c:v>43905</c:v>
                </c:pt>
                <c:pt idx="6">
                  <c:v>43906</c:v>
                </c:pt>
                <c:pt idx="7">
                  <c:v>43907</c:v>
                </c:pt>
                <c:pt idx="8">
                  <c:v>43908</c:v>
                </c:pt>
                <c:pt idx="9">
                  <c:v>43909</c:v>
                </c:pt>
                <c:pt idx="10">
                  <c:v>43910</c:v>
                </c:pt>
                <c:pt idx="11">
                  <c:v>43911</c:v>
                </c:pt>
                <c:pt idx="12">
                  <c:v>43912</c:v>
                </c:pt>
                <c:pt idx="13">
                  <c:v>43913</c:v>
                </c:pt>
                <c:pt idx="14">
                  <c:v>43914</c:v>
                </c:pt>
                <c:pt idx="15">
                  <c:v>43915</c:v>
                </c:pt>
                <c:pt idx="16">
                  <c:v>43916</c:v>
                </c:pt>
                <c:pt idx="17">
                  <c:v>43917</c:v>
                </c:pt>
                <c:pt idx="18">
                  <c:v>43918</c:v>
                </c:pt>
                <c:pt idx="19">
                  <c:v>43919</c:v>
                </c:pt>
                <c:pt idx="20">
                  <c:v>43920</c:v>
                </c:pt>
              </c:numCache>
            </c:numRef>
          </c:xVal>
          <c:yVal>
            <c:numRef>
              <c:f>'CO Cases'!$D$37:$D$57</c:f>
              <c:numCache>
                <c:formatCode>General</c:formatCode>
                <c:ptCount val="21"/>
                <c:pt idx="3" formatCode="0.0%">
                  <c:v>0.12987012987012986</c:v>
                </c:pt>
                <c:pt idx="4" formatCode="0.0%">
                  <c:v>0.13761467889908258</c:v>
                </c:pt>
                <c:pt idx="5" formatCode="0.0%">
                  <c:v>0.1388888888888889</c:v>
                </c:pt>
                <c:pt idx="6" formatCode="0.0%">
                  <c:v>0.125</c:v>
                </c:pt>
                <c:pt idx="7" formatCode="0.0%">
                  <c:v>0.10928961748633879</c:v>
                </c:pt>
                <c:pt idx="8" formatCode="0.0%">
                  <c:v>0.12037037037037036</c:v>
                </c:pt>
                <c:pt idx="9" formatCode="0.0%">
                  <c:v>0.13718411552346571</c:v>
                </c:pt>
                <c:pt idx="10" formatCode="0.0%">
                  <c:v>0.12121212121212122</c:v>
                </c:pt>
                <c:pt idx="11" formatCode="0.0%">
                  <c:v>0.1031578947368421</c:v>
                </c:pt>
                <c:pt idx="12" formatCode="0.0%">
                  <c:v>9.8138747884940772E-2</c:v>
                </c:pt>
                <c:pt idx="13" formatCode="0.0%">
                  <c:v>0.1</c:v>
                </c:pt>
                <c:pt idx="14" formatCode="0.0%">
                  <c:v>9.2105263157894732E-2</c:v>
                </c:pt>
                <c:pt idx="15" formatCode="0.0%">
                  <c:v>0.13535911602209943</c:v>
                </c:pt>
                <c:pt idx="16" formatCode="0.0%">
                  <c:v>0.12867132867132866</c:v>
                </c:pt>
                <c:pt idx="17" formatCode="0.0%">
                  <c:v>0.13783160322952712</c:v>
                </c:pt>
                <c:pt idx="18" formatCode="0.0%">
                  <c:v>0.1359126984126984</c:v>
                </c:pt>
                <c:pt idx="19" formatCode="0.0%">
                  <c:v>0.14130905938448202</c:v>
                </c:pt>
                <c:pt idx="20" formatCode="0.0%">
                  <c:v>0.1575942139322421</c:v>
                </c:pt>
              </c:numCache>
            </c:numRef>
          </c:yVal>
          <c:smooth val="0"/>
          <c:extLst>
            <c:ext xmlns:c16="http://schemas.microsoft.com/office/drawing/2014/chart" uri="{C3380CC4-5D6E-409C-BE32-E72D297353CC}">
              <c16:uniqueId val="{00000002-9F77-9347-BFCE-4FF137105879}"/>
            </c:ext>
          </c:extLst>
        </c:ser>
        <c:dLbls>
          <c:showLegendKey val="0"/>
          <c:showVal val="0"/>
          <c:showCatName val="0"/>
          <c:showSerName val="0"/>
          <c:showPercent val="0"/>
          <c:showBubbleSize val="0"/>
        </c:dLbls>
        <c:axId val="2126223967"/>
        <c:axId val="381414656"/>
      </c:scatterChart>
      <c:valAx>
        <c:axId val="383317600"/>
        <c:scaling>
          <c:orientation val="minMax"/>
        </c:scaling>
        <c:delete val="0"/>
        <c:axPos val="b"/>
        <c:majorGridlines>
          <c:spPr>
            <a:ln w="9525" cap="flat" cmpd="sng" algn="ctr">
              <a:solidFill>
                <a:schemeClr val="tx1">
                  <a:lumMod val="15000"/>
                  <a:lumOff val="85000"/>
                </a:schemeClr>
              </a:solidFill>
              <a:round/>
            </a:ln>
            <a:effectLst/>
          </c:spPr>
        </c:majorGridlines>
        <c:numFmt formatCode="m/d/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793984"/>
        <c:crosses val="autoZero"/>
        <c:crossBetween val="midCat"/>
      </c:valAx>
      <c:valAx>
        <c:axId val="424793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a:t>
                </a:r>
                <a:r>
                  <a:rPr lang="en-US" baseline="0"/>
                  <a:t> of Cases and Hospitalizations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317600"/>
        <c:crosses val="autoZero"/>
        <c:crossBetween val="midCat"/>
      </c:valAx>
      <c:valAx>
        <c:axId val="381414656"/>
        <c:scaling>
          <c:orientation val="minMax"/>
          <c:max val="0.4"/>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r>
                  <a:rPr lang="en-US" baseline="0"/>
                  <a:t> of Cases Hospitalized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223967"/>
        <c:crosses val="max"/>
        <c:crossBetween val="midCat"/>
      </c:valAx>
      <c:valAx>
        <c:axId val="2126223967"/>
        <c:scaling>
          <c:orientation val="minMax"/>
        </c:scaling>
        <c:delete val="1"/>
        <c:axPos val="b"/>
        <c:numFmt formatCode="m/d/yy" sourceLinked="1"/>
        <c:majorTickMark val="out"/>
        <c:minorTickMark val="none"/>
        <c:tickLblPos val="nextTo"/>
        <c:crossAx val="3814146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EPC</a:t>
            </a:r>
            <a:r>
              <a:rPr lang="en-US" b="1" baseline="0"/>
              <a:t> COVID-19</a:t>
            </a:r>
          </a:p>
          <a:p>
            <a:pPr>
              <a:defRPr/>
            </a:pPr>
            <a:r>
              <a:rPr lang="en-US" b="1" baseline="0"/>
              <a:t>Cases and Hospitalizations</a:t>
            </a:r>
          </a:p>
          <a:p>
            <a:pPr>
              <a:defRPr/>
            </a:pPr>
            <a:r>
              <a:rPr lang="en-US" sz="1200" b="1" baseline="0"/>
              <a:t>(29-Mar-2020)</a:t>
            </a:r>
            <a:endParaRPr lang="en-US" sz="12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'EPC Cases'!$B$31</c:f>
              <c:strCache>
                <c:ptCount val="1"/>
                <c:pt idx="0">
                  <c:v>Cases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'EPC Cases'!$A$32:$A$48</c:f>
              <c:numCache>
                <c:formatCode>m/d/yy</c:formatCode>
                <c:ptCount val="17"/>
                <c:pt idx="0">
                  <c:v>43903</c:v>
                </c:pt>
                <c:pt idx="1">
                  <c:v>43904</c:v>
                </c:pt>
                <c:pt idx="2">
                  <c:v>43905</c:v>
                </c:pt>
                <c:pt idx="3">
                  <c:v>43906</c:v>
                </c:pt>
                <c:pt idx="4">
                  <c:v>43907</c:v>
                </c:pt>
                <c:pt idx="5">
                  <c:v>43908</c:v>
                </c:pt>
                <c:pt idx="6">
                  <c:v>43909</c:v>
                </c:pt>
                <c:pt idx="7">
                  <c:v>43910</c:v>
                </c:pt>
                <c:pt idx="8">
                  <c:v>43911</c:v>
                </c:pt>
                <c:pt idx="9">
                  <c:v>43912</c:v>
                </c:pt>
                <c:pt idx="10">
                  <c:v>43913</c:v>
                </c:pt>
                <c:pt idx="11">
                  <c:v>43914</c:v>
                </c:pt>
                <c:pt idx="12">
                  <c:v>43915</c:v>
                </c:pt>
                <c:pt idx="13">
                  <c:v>43916</c:v>
                </c:pt>
                <c:pt idx="14">
                  <c:v>43917</c:v>
                </c:pt>
                <c:pt idx="15">
                  <c:v>43918</c:v>
                </c:pt>
                <c:pt idx="16">
                  <c:v>43919</c:v>
                </c:pt>
              </c:numCache>
            </c:numRef>
          </c:xVal>
          <c:yVal>
            <c:numRef>
              <c:f>'EPC Cases'!$B$32:$B$48</c:f>
              <c:numCache>
                <c:formatCode>General</c:formatCode>
                <c:ptCount val="17"/>
                <c:pt idx="0">
                  <c:v>2</c:v>
                </c:pt>
                <c:pt idx="1">
                  <c:v>3</c:v>
                </c:pt>
                <c:pt idx="2">
                  <c:v>3</c:v>
                </c:pt>
                <c:pt idx="3">
                  <c:v>6</c:v>
                </c:pt>
                <c:pt idx="4">
                  <c:v>7</c:v>
                </c:pt>
                <c:pt idx="5">
                  <c:v>14</c:v>
                </c:pt>
                <c:pt idx="6">
                  <c:v>26</c:v>
                </c:pt>
                <c:pt idx="7">
                  <c:v>37</c:v>
                </c:pt>
                <c:pt idx="8">
                  <c:v>50</c:v>
                </c:pt>
                <c:pt idx="9">
                  <c:v>66</c:v>
                </c:pt>
                <c:pt idx="10">
                  <c:v>109</c:v>
                </c:pt>
                <c:pt idx="11">
                  <c:v>124</c:v>
                </c:pt>
                <c:pt idx="12">
                  <c:v>141</c:v>
                </c:pt>
                <c:pt idx="13">
                  <c:v>162</c:v>
                </c:pt>
                <c:pt idx="14">
                  <c:v>187</c:v>
                </c:pt>
                <c:pt idx="15">
                  <c:v>214</c:v>
                </c:pt>
                <c:pt idx="16">
                  <c:v>245</c:v>
                </c:pt>
              </c:numCache>
            </c:numRef>
          </c:yVal>
          <c:smooth val="0"/>
          <c:extLst>
            <c:ext xmlns:c16="http://schemas.microsoft.com/office/drawing/2014/chart" uri="{C3380CC4-5D6E-409C-BE32-E72D297353CC}">
              <c16:uniqueId val="{00000000-432B-6A4D-AB86-5EF1A6D3EF80}"/>
            </c:ext>
          </c:extLst>
        </c:ser>
        <c:ser>
          <c:idx val="1"/>
          <c:order val="1"/>
          <c:tx>
            <c:strRef>
              <c:f>'EPC Cases'!$C$31</c:f>
              <c:strCache>
                <c:ptCount val="1"/>
                <c:pt idx="0">
                  <c:v>Hospitalizations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'EPC Cases'!$A$32:$A$48</c:f>
              <c:numCache>
                <c:formatCode>m/d/yy</c:formatCode>
                <c:ptCount val="17"/>
                <c:pt idx="0">
                  <c:v>43903</c:v>
                </c:pt>
                <c:pt idx="1">
                  <c:v>43904</c:v>
                </c:pt>
                <c:pt idx="2">
                  <c:v>43905</c:v>
                </c:pt>
                <c:pt idx="3">
                  <c:v>43906</c:v>
                </c:pt>
                <c:pt idx="4">
                  <c:v>43907</c:v>
                </c:pt>
                <c:pt idx="5">
                  <c:v>43908</c:v>
                </c:pt>
                <c:pt idx="6">
                  <c:v>43909</c:v>
                </c:pt>
                <c:pt idx="7">
                  <c:v>43910</c:v>
                </c:pt>
                <c:pt idx="8">
                  <c:v>43911</c:v>
                </c:pt>
                <c:pt idx="9">
                  <c:v>43912</c:v>
                </c:pt>
                <c:pt idx="10">
                  <c:v>43913</c:v>
                </c:pt>
                <c:pt idx="11">
                  <c:v>43914</c:v>
                </c:pt>
                <c:pt idx="12">
                  <c:v>43915</c:v>
                </c:pt>
                <c:pt idx="13">
                  <c:v>43916</c:v>
                </c:pt>
                <c:pt idx="14">
                  <c:v>43917</c:v>
                </c:pt>
                <c:pt idx="15">
                  <c:v>43918</c:v>
                </c:pt>
                <c:pt idx="16">
                  <c:v>43919</c:v>
                </c:pt>
              </c:numCache>
            </c:numRef>
          </c:xVal>
          <c:yVal>
            <c:numRef>
              <c:f>'EPC Cases'!$C$32:$C$48</c:f>
              <c:numCache>
                <c:formatCode>General</c:formatCode>
                <c:ptCount val="17"/>
                <c:pt idx="0">
                  <c:v>1</c:v>
                </c:pt>
                <c:pt idx="1">
                  <c:v>2</c:v>
                </c:pt>
                <c:pt idx="2">
                  <c:v>2</c:v>
                </c:pt>
                <c:pt idx="3">
                  <c:v>2</c:v>
                </c:pt>
                <c:pt idx="4">
                  <c:v>2</c:v>
                </c:pt>
                <c:pt idx="5">
                  <c:v>3</c:v>
                </c:pt>
                <c:pt idx="6">
                  <c:v>7</c:v>
                </c:pt>
                <c:pt idx="7">
                  <c:v>9</c:v>
                </c:pt>
                <c:pt idx="8">
                  <c:v>9</c:v>
                </c:pt>
                <c:pt idx="9">
                  <c:v>10</c:v>
                </c:pt>
                <c:pt idx="10">
                  <c:v>16</c:v>
                </c:pt>
                <c:pt idx="11">
                  <c:v>19</c:v>
                </c:pt>
                <c:pt idx="12">
                  <c:v>21</c:v>
                </c:pt>
                <c:pt idx="13">
                  <c:v>27</c:v>
                </c:pt>
                <c:pt idx="14">
                  <c:v>34</c:v>
                </c:pt>
                <c:pt idx="15">
                  <c:v>47</c:v>
                </c:pt>
                <c:pt idx="16">
                  <c:v>61</c:v>
                </c:pt>
              </c:numCache>
            </c:numRef>
          </c:yVal>
          <c:smooth val="0"/>
          <c:extLst>
            <c:ext xmlns:c16="http://schemas.microsoft.com/office/drawing/2014/chart" uri="{C3380CC4-5D6E-409C-BE32-E72D297353CC}">
              <c16:uniqueId val="{00000001-432B-6A4D-AB86-5EF1A6D3EF80}"/>
            </c:ext>
          </c:extLst>
        </c:ser>
        <c:dLbls>
          <c:showLegendKey val="0"/>
          <c:showVal val="0"/>
          <c:showCatName val="0"/>
          <c:showSerName val="0"/>
          <c:showPercent val="0"/>
          <c:showBubbleSize val="0"/>
        </c:dLbls>
        <c:axId val="352314752"/>
        <c:axId val="423349728"/>
      </c:scatterChart>
      <c:scatterChart>
        <c:scatterStyle val="lineMarker"/>
        <c:varyColors val="0"/>
        <c:ser>
          <c:idx val="2"/>
          <c:order val="2"/>
          <c:tx>
            <c:strRef>
              <c:f>'EPC Cases'!$D$31</c:f>
              <c:strCache>
                <c:ptCount val="1"/>
                <c:pt idx="0">
                  <c:v>% Hospitalized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'EPC Cases'!$A$32:$A$48</c:f>
              <c:numCache>
                <c:formatCode>m/d/yy</c:formatCode>
                <c:ptCount val="17"/>
                <c:pt idx="0">
                  <c:v>43903</c:v>
                </c:pt>
                <c:pt idx="1">
                  <c:v>43904</c:v>
                </c:pt>
                <c:pt idx="2">
                  <c:v>43905</c:v>
                </c:pt>
                <c:pt idx="3">
                  <c:v>43906</c:v>
                </c:pt>
                <c:pt idx="4">
                  <c:v>43907</c:v>
                </c:pt>
                <c:pt idx="5">
                  <c:v>43908</c:v>
                </c:pt>
                <c:pt idx="6">
                  <c:v>43909</c:v>
                </c:pt>
                <c:pt idx="7">
                  <c:v>43910</c:v>
                </c:pt>
                <c:pt idx="8">
                  <c:v>43911</c:v>
                </c:pt>
                <c:pt idx="9">
                  <c:v>43912</c:v>
                </c:pt>
                <c:pt idx="10">
                  <c:v>43913</c:v>
                </c:pt>
                <c:pt idx="11">
                  <c:v>43914</c:v>
                </c:pt>
                <c:pt idx="12">
                  <c:v>43915</c:v>
                </c:pt>
                <c:pt idx="13">
                  <c:v>43916</c:v>
                </c:pt>
                <c:pt idx="14">
                  <c:v>43917</c:v>
                </c:pt>
                <c:pt idx="15">
                  <c:v>43918</c:v>
                </c:pt>
                <c:pt idx="16">
                  <c:v>43919</c:v>
                </c:pt>
              </c:numCache>
            </c:numRef>
          </c:xVal>
          <c:yVal>
            <c:numRef>
              <c:f>'EPC Cases'!$D$32:$D$48</c:f>
              <c:numCache>
                <c:formatCode>General</c:formatCode>
                <c:ptCount val="17"/>
                <c:pt idx="9" formatCode="0.0%">
                  <c:v>0.15151515151515152</c:v>
                </c:pt>
                <c:pt idx="10" formatCode="0.0%">
                  <c:v>0.14678899082568808</c:v>
                </c:pt>
                <c:pt idx="11" formatCode="0.0%">
                  <c:v>0.15322580645161291</c:v>
                </c:pt>
                <c:pt idx="12" formatCode="0.0%">
                  <c:v>0.14893617021276595</c:v>
                </c:pt>
                <c:pt idx="13" formatCode="0.0%">
                  <c:v>0.16666666666666666</c:v>
                </c:pt>
                <c:pt idx="14" formatCode="0.0%">
                  <c:v>0.18181818181818182</c:v>
                </c:pt>
                <c:pt idx="15" formatCode="0.0%">
                  <c:v>0.21962616822429906</c:v>
                </c:pt>
                <c:pt idx="16" formatCode="0.0%">
                  <c:v>0.24897959183673468</c:v>
                </c:pt>
              </c:numCache>
            </c:numRef>
          </c:yVal>
          <c:smooth val="0"/>
          <c:extLst>
            <c:ext xmlns:c16="http://schemas.microsoft.com/office/drawing/2014/chart" uri="{C3380CC4-5D6E-409C-BE32-E72D297353CC}">
              <c16:uniqueId val="{00000002-432B-6A4D-AB86-5EF1A6D3EF80}"/>
            </c:ext>
          </c:extLst>
        </c:ser>
        <c:dLbls>
          <c:showLegendKey val="0"/>
          <c:showVal val="0"/>
          <c:showCatName val="0"/>
          <c:showSerName val="0"/>
          <c:showPercent val="0"/>
          <c:showBubbleSize val="0"/>
        </c:dLbls>
        <c:axId val="2130623935"/>
        <c:axId val="2130464127"/>
      </c:scatterChart>
      <c:valAx>
        <c:axId val="352314752"/>
        <c:scaling>
          <c:orientation val="minMax"/>
        </c:scaling>
        <c:delete val="0"/>
        <c:axPos val="b"/>
        <c:majorGridlines>
          <c:spPr>
            <a:ln w="9525" cap="flat" cmpd="sng" algn="ctr">
              <a:solidFill>
                <a:schemeClr val="tx1">
                  <a:lumMod val="15000"/>
                  <a:lumOff val="85000"/>
                </a:schemeClr>
              </a:solidFill>
              <a:round/>
            </a:ln>
            <a:effectLst/>
          </c:spPr>
        </c:majorGridlines>
        <c:numFmt formatCode="m/d/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349728"/>
        <c:crosses val="autoZero"/>
        <c:crossBetween val="midCat"/>
      </c:valAx>
      <c:valAx>
        <c:axId val="423349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 of Cases and Hospitalizations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314752"/>
        <c:crosses val="autoZero"/>
        <c:crossBetween val="midCat"/>
      </c:valAx>
      <c:valAx>
        <c:axId val="2130464127"/>
        <c:scaling>
          <c:orientation val="minMax"/>
          <c:max val="0.4"/>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of Cases Hospitalized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623935"/>
        <c:crosses val="max"/>
        <c:crossBetween val="midCat"/>
      </c:valAx>
      <c:valAx>
        <c:axId val="2130623935"/>
        <c:scaling>
          <c:orientation val="minMax"/>
        </c:scaling>
        <c:delete val="1"/>
        <c:axPos val="b"/>
        <c:numFmt formatCode="m/d/yy" sourceLinked="1"/>
        <c:majorTickMark val="out"/>
        <c:minorTickMark val="none"/>
        <c:tickLblPos val="nextTo"/>
        <c:crossAx val="21304641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i="0" baseline="0">
                <a:solidFill>
                  <a:schemeClr val="tx1"/>
                </a:solidFill>
                <a:effectLst/>
              </a:rPr>
              <a:t>EPC-COVID-19</a:t>
            </a:r>
          </a:p>
          <a:p>
            <a:pPr>
              <a:defRPr>
                <a:solidFill>
                  <a:schemeClr val="tx1"/>
                </a:solidFill>
              </a:defRPr>
            </a:pPr>
            <a:r>
              <a:rPr lang="en-US" sz="1400" b="1" i="0" baseline="0">
                <a:solidFill>
                  <a:schemeClr val="tx1"/>
                </a:solidFill>
                <a:effectLst/>
              </a:rPr>
              <a:t>Cases vs Doubling Times</a:t>
            </a:r>
          </a:p>
          <a:p>
            <a:pPr>
              <a:defRPr>
                <a:solidFill>
                  <a:schemeClr val="tx1"/>
                </a:solidFill>
              </a:defRPr>
            </a:pPr>
            <a:r>
              <a:rPr lang="en-US" sz="1200" b="1" i="0" baseline="0">
                <a:solidFill>
                  <a:schemeClr val="tx1"/>
                </a:solidFill>
                <a:effectLst/>
              </a:rPr>
              <a:t>(29-Mar-2020)</a:t>
            </a:r>
            <a:endParaRPr lang="en-US" sz="1200" b="1">
              <a:solidFill>
                <a:schemeClr val="tx1"/>
              </a:solidFill>
              <a:effectLst/>
            </a:endParaRPr>
          </a:p>
        </c:rich>
      </c:tx>
      <c:layout>
        <c:manualLayout>
          <c:xMode val="edge"/>
          <c:yMode val="edge"/>
          <c:x val="0.41630501448666868"/>
          <c:y val="1.639106235379527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Exponential!$B$3</c:f>
              <c:strCache>
                <c:ptCount val="1"/>
                <c:pt idx="0">
                  <c:v>Cases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Exponential!$A$4:$A$33</c:f>
              <c:numCache>
                <c:formatCode>m/d/yy</c:formatCode>
                <c:ptCount val="30"/>
                <c:pt idx="0">
                  <c:v>43903</c:v>
                </c:pt>
                <c:pt idx="1">
                  <c:v>43904</c:v>
                </c:pt>
                <c:pt idx="2">
                  <c:v>43905</c:v>
                </c:pt>
                <c:pt idx="3">
                  <c:v>43906</c:v>
                </c:pt>
                <c:pt idx="4">
                  <c:v>43907</c:v>
                </c:pt>
                <c:pt idx="5">
                  <c:v>43908</c:v>
                </c:pt>
                <c:pt idx="6">
                  <c:v>43909</c:v>
                </c:pt>
                <c:pt idx="7">
                  <c:v>43910</c:v>
                </c:pt>
                <c:pt idx="8">
                  <c:v>43911</c:v>
                </c:pt>
                <c:pt idx="9">
                  <c:v>43912</c:v>
                </c:pt>
                <c:pt idx="10">
                  <c:v>43913</c:v>
                </c:pt>
                <c:pt idx="11">
                  <c:v>43914</c:v>
                </c:pt>
                <c:pt idx="12">
                  <c:v>43915</c:v>
                </c:pt>
                <c:pt idx="13">
                  <c:v>43916</c:v>
                </c:pt>
                <c:pt idx="14">
                  <c:v>43917</c:v>
                </c:pt>
                <c:pt idx="15">
                  <c:v>43918</c:v>
                </c:pt>
                <c:pt idx="16">
                  <c:v>43919</c:v>
                </c:pt>
                <c:pt idx="17">
                  <c:v>43920</c:v>
                </c:pt>
                <c:pt idx="18">
                  <c:v>43921</c:v>
                </c:pt>
                <c:pt idx="19">
                  <c:v>43922</c:v>
                </c:pt>
                <c:pt idx="20">
                  <c:v>43923</c:v>
                </c:pt>
                <c:pt idx="21">
                  <c:v>43924</c:v>
                </c:pt>
                <c:pt idx="22">
                  <c:v>43925</c:v>
                </c:pt>
                <c:pt idx="23">
                  <c:v>43926</c:v>
                </c:pt>
                <c:pt idx="24">
                  <c:v>43927</c:v>
                </c:pt>
                <c:pt idx="25">
                  <c:v>43928</c:v>
                </c:pt>
                <c:pt idx="26">
                  <c:v>43929</c:v>
                </c:pt>
                <c:pt idx="27">
                  <c:v>43930</c:v>
                </c:pt>
                <c:pt idx="28">
                  <c:v>43931</c:v>
                </c:pt>
                <c:pt idx="29">
                  <c:v>43932</c:v>
                </c:pt>
              </c:numCache>
            </c:numRef>
          </c:cat>
          <c:val>
            <c:numRef>
              <c:f>Exponential!$B$4:$B$33</c:f>
              <c:numCache>
                <c:formatCode>General</c:formatCode>
                <c:ptCount val="30"/>
                <c:pt idx="0">
                  <c:v>2</c:v>
                </c:pt>
                <c:pt idx="1">
                  <c:v>3</c:v>
                </c:pt>
                <c:pt idx="2">
                  <c:v>3</c:v>
                </c:pt>
                <c:pt idx="3">
                  <c:v>6</c:v>
                </c:pt>
                <c:pt idx="4">
                  <c:v>7</c:v>
                </c:pt>
                <c:pt idx="5">
                  <c:v>14</c:v>
                </c:pt>
                <c:pt idx="6">
                  <c:v>26</c:v>
                </c:pt>
                <c:pt idx="7">
                  <c:v>37</c:v>
                </c:pt>
                <c:pt idx="8">
                  <c:v>50</c:v>
                </c:pt>
                <c:pt idx="9">
                  <c:v>66</c:v>
                </c:pt>
                <c:pt idx="10">
                  <c:v>109</c:v>
                </c:pt>
                <c:pt idx="11">
                  <c:v>124</c:v>
                </c:pt>
                <c:pt idx="12">
                  <c:v>141</c:v>
                </c:pt>
                <c:pt idx="13">
                  <c:v>162</c:v>
                </c:pt>
                <c:pt idx="14">
                  <c:v>187</c:v>
                </c:pt>
                <c:pt idx="15">
                  <c:v>214</c:v>
                </c:pt>
                <c:pt idx="16">
                  <c:v>245</c:v>
                </c:pt>
              </c:numCache>
            </c:numRef>
          </c:val>
          <c:smooth val="0"/>
          <c:extLst>
            <c:ext xmlns:c16="http://schemas.microsoft.com/office/drawing/2014/chart" uri="{C3380CC4-5D6E-409C-BE32-E72D297353CC}">
              <c16:uniqueId val="{00000000-7F3B-BA42-ACB2-2F6B073774B5}"/>
            </c:ext>
          </c:extLst>
        </c:ser>
        <c:ser>
          <c:idx val="1"/>
          <c:order val="1"/>
          <c:tx>
            <c:strRef>
              <c:f>Exponential!$D$3</c:f>
              <c:strCache>
                <c:ptCount val="1"/>
                <c:pt idx="0">
                  <c:v>2 days</c:v>
                </c:pt>
              </c:strCache>
            </c:strRef>
          </c:tx>
          <c:spPr>
            <a:ln w="28575" cap="rnd">
              <a:solidFill>
                <a:schemeClr val="accent2"/>
              </a:solidFill>
              <a:round/>
            </a:ln>
            <a:effectLst/>
          </c:spPr>
          <c:marker>
            <c:symbol val="none"/>
          </c:marker>
          <c:cat>
            <c:numRef>
              <c:f>Exponential!$A$4:$A$33</c:f>
              <c:numCache>
                <c:formatCode>m/d/yy</c:formatCode>
                <c:ptCount val="30"/>
                <c:pt idx="0">
                  <c:v>43903</c:v>
                </c:pt>
                <c:pt idx="1">
                  <c:v>43904</c:v>
                </c:pt>
                <c:pt idx="2">
                  <c:v>43905</c:v>
                </c:pt>
                <c:pt idx="3">
                  <c:v>43906</c:v>
                </c:pt>
                <c:pt idx="4">
                  <c:v>43907</c:v>
                </c:pt>
                <c:pt idx="5">
                  <c:v>43908</c:v>
                </c:pt>
                <c:pt idx="6">
                  <c:v>43909</c:v>
                </c:pt>
                <c:pt idx="7">
                  <c:v>43910</c:v>
                </c:pt>
                <c:pt idx="8">
                  <c:v>43911</c:v>
                </c:pt>
                <c:pt idx="9">
                  <c:v>43912</c:v>
                </c:pt>
                <c:pt idx="10">
                  <c:v>43913</c:v>
                </c:pt>
                <c:pt idx="11">
                  <c:v>43914</c:v>
                </c:pt>
                <c:pt idx="12">
                  <c:v>43915</c:v>
                </c:pt>
                <c:pt idx="13">
                  <c:v>43916</c:v>
                </c:pt>
                <c:pt idx="14">
                  <c:v>43917</c:v>
                </c:pt>
                <c:pt idx="15">
                  <c:v>43918</c:v>
                </c:pt>
                <c:pt idx="16">
                  <c:v>43919</c:v>
                </c:pt>
                <c:pt idx="17">
                  <c:v>43920</c:v>
                </c:pt>
                <c:pt idx="18">
                  <c:v>43921</c:v>
                </c:pt>
                <c:pt idx="19">
                  <c:v>43922</c:v>
                </c:pt>
                <c:pt idx="20">
                  <c:v>43923</c:v>
                </c:pt>
                <c:pt idx="21">
                  <c:v>43924</c:v>
                </c:pt>
                <c:pt idx="22">
                  <c:v>43925</c:v>
                </c:pt>
                <c:pt idx="23">
                  <c:v>43926</c:v>
                </c:pt>
                <c:pt idx="24">
                  <c:v>43927</c:v>
                </c:pt>
                <c:pt idx="25">
                  <c:v>43928</c:v>
                </c:pt>
                <c:pt idx="26">
                  <c:v>43929</c:v>
                </c:pt>
                <c:pt idx="27">
                  <c:v>43930</c:v>
                </c:pt>
                <c:pt idx="28">
                  <c:v>43931</c:v>
                </c:pt>
                <c:pt idx="29">
                  <c:v>43932</c:v>
                </c:pt>
              </c:numCache>
            </c:numRef>
          </c:cat>
          <c:val>
            <c:numRef>
              <c:f>Exponential!$D$4:$D$33</c:f>
              <c:numCache>
                <c:formatCode>0.00</c:formatCode>
                <c:ptCount val="30"/>
                <c:pt idx="0" formatCode="General">
                  <c:v>2</c:v>
                </c:pt>
                <c:pt idx="1">
                  <c:v>2.8279999999999998</c:v>
                </c:pt>
                <c:pt idx="2">
                  <c:v>3.9987919999999995</c:v>
                </c:pt>
                <c:pt idx="3">
                  <c:v>5.6542918879999986</c:v>
                </c:pt>
                <c:pt idx="4">
                  <c:v>7.995168729631998</c:v>
                </c:pt>
                <c:pt idx="5">
                  <c:v>11.305168583699645</c:v>
                </c:pt>
                <c:pt idx="6">
                  <c:v>15.985508377351298</c:v>
                </c:pt>
                <c:pt idx="7">
                  <c:v>22.603508845574733</c:v>
                </c:pt>
                <c:pt idx="8">
                  <c:v>31.961361507642671</c:v>
                </c:pt>
                <c:pt idx="9">
                  <c:v>45.193365171806732</c:v>
                </c:pt>
                <c:pt idx="10">
                  <c:v>63.903418352934715</c:v>
                </c:pt>
                <c:pt idx="11">
                  <c:v>90.359433551049676</c:v>
                </c:pt>
                <c:pt idx="12">
                  <c:v>127.76823904118423</c:v>
                </c:pt>
                <c:pt idx="13">
                  <c:v>180.66429000423449</c:v>
                </c:pt>
                <c:pt idx="14">
                  <c:v>255.45930606598756</c:v>
                </c:pt>
                <c:pt idx="15">
                  <c:v>361.21945877730639</c:v>
                </c:pt>
                <c:pt idx="16">
                  <c:v>510.76431471111118</c:v>
                </c:pt>
                <c:pt idx="17">
                  <c:v>722.22074100151121</c:v>
                </c:pt>
                <c:pt idx="18">
                  <c:v>1021.2201277761368</c:v>
                </c:pt>
                <c:pt idx="19">
                  <c:v>1444.0052606754573</c:v>
                </c:pt>
                <c:pt idx="20">
                  <c:v>2041.8234385950966</c:v>
                </c:pt>
                <c:pt idx="21">
                  <c:v>2887.1383421734663</c:v>
                </c:pt>
                <c:pt idx="22">
                  <c:v>4082.4136158332813</c:v>
                </c:pt>
                <c:pt idx="23">
                  <c:v>5772.5328527882593</c:v>
                </c:pt>
                <c:pt idx="24">
                  <c:v>8162.3614538425982</c:v>
                </c:pt>
                <c:pt idx="25">
                  <c:v>11541.579095733434</c:v>
                </c:pt>
                <c:pt idx="26">
                  <c:v>16319.792841367074</c:v>
                </c:pt>
                <c:pt idx="27">
                  <c:v>23076.187077693041</c:v>
                </c:pt>
                <c:pt idx="28">
                  <c:v>32629.728527857958</c:v>
                </c:pt>
                <c:pt idx="29">
                  <c:v>46138.436138391153</c:v>
                </c:pt>
              </c:numCache>
            </c:numRef>
          </c:val>
          <c:smooth val="0"/>
          <c:extLst>
            <c:ext xmlns:c16="http://schemas.microsoft.com/office/drawing/2014/chart" uri="{C3380CC4-5D6E-409C-BE32-E72D297353CC}">
              <c16:uniqueId val="{00000001-7F3B-BA42-ACB2-2F6B073774B5}"/>
            </c:ext>
          </c:extLst>
        </c:ser>
        <c:ser>
          <c:idx val="2"/>
          <c:order val="2"/>
          <c:tx>
            <c:strRef>
              <c:f>Exponential!$E$3</c:f>
              <c:strCache>
                <c:ptCount val="1"/>
                <c:pt idx="0">
                  <c:v>3 days</c:v>
                </c:pt>
              </c:strCache>
            </c:strRef>
          </c:tx>
          <c:spPr>
            <a:ln w="28575" cap="rnd">
              <a:solidFill>
                <a:schemeClr val="accent3"/>
              </a:solidFill>
              <a:round/>
            </a:ln>
            <a:effectLst/>
          </c:spPr>
          <c:marker>
            <c:symbol val="none"/>
          </c:marker>
          <c:cat>
            <c:numRef>
              <c:f>Exponential!$A$4:$A$33</c:f>
              <c:numCache>
                <c:formatCode>m/d/yy</c:formatCode>
                <c:ptCount val="30"/>
                <c:pt idx="0">
                  <c:v>43903</c:v>
                </c:pt>
                <c:pt idx="1">
                  <c:v>43904</c:v>
                </c:pt>
                <c:pt idx="2">
                  <c:v>43905</c:v>
                </c:pt>
                <c:pt idx="3">
                  <c:v>43906</c:v>
                </c:pt>
                <c:pt idx="4">
                  <c:v>43907</c:v>
                </c:pt>
                <c:pt idx="5">
                  <c:v>43908</c:v>
                </c:pt>
                <c:pt idx="6">
                  <c:v>43909</c:v>
                </c:pt>
                <c:pt idx="7">
                  <c:v>43910</c:v>
                </c:pt>
                <c:pt idx="8">
                  <c:v>43911</c:v>
                </c:pt>
                <c:pt idx="9">
                  <c:v>43912</c:v>
                </c:pt>
                <c:pt idx="10">
                  <c:v>43913</c:v>
                </c:pt>
                <c:pt idx="11">
                  <c:v>43914</c:v>
                </c:pt>
                <c:pt idx="12">
                  <c:v>43915</c:v>
                </c:pt>
                <c:pt idx="13">
                  <c:v>43916</c:v>
                </c:pt>
                <c:pt idx="14">
                  <c:v>43917</c:v>
                </c:pt>
                <c:pt idx="15">
                  <c:v>43918</c:v>
                </c:pt>
                <c:pt idx="16">
                  <c:v>43919</c:v>
                </c:pt>
                <c:pt idx="17">
                  <c:v>43920</c:v>
                </c:pt>
                <c:pt idx="18">
                  <c:v>43921</c:v>
                </c:pt>
                <c:pt idx="19">
                  <c:v>43922</c:v>
                </c:pt>
                <c:pt idx="20">
                  <c:v>43923</c:v>
                </c:pt>
                <c:pt idx="21">
                  <c:v>43924</c:v>
                </c:pt>
                <c:pt idx="22">
                  <c:v>43925</c:v>
                </c:pt>
                <c:pt idx="23">
                  <c:v>43926</c:v>
                </c:pt>
                <c:pt idx="24">
                  <c:v>43927</c:v>
                </c:pt>
                <c:pt idx="25">
                  <c:v>43928</c:v>
                </c:pt>
                <c:pt idx="26">
                  <c:v>43929</c:v>
                </c:pt>
                <c:pt idx="27">
                  <c:v>43930</c:v>
                </c:pt>
                <c:pt idx="28">
                  <c:v>43931</c:v>
                </c:pt>
                <c:pt idx="29">
                  <c:v>43932</c:v>
                </c:pt>
              </c:numCache>
            </c:numRef>
          </c:cat>
          <c:val>
            <c:numRef>
              <c:f>Exponential!$E$4:$E$33</c:f>
              <c:numCache>
                <c:formatCode>0.00</c:formatCode>
                <c:ptCount val="30"/>
                <c:pt idx="0" formatCode="General">
                  <c:v>2</c:v>
                </c:pt>
                <c:pt idx="1">
                  <c:v>2.52</c:v>
                </c:pt>
                <c:pt idx="2">
                  <c:v>3.1752000000000002</c:v>
                </c:pt>
                <c:pt idx="3">
                  <c:v>4.0007520000000003</c:v>
                </c:pt>
                <c:pt idx="4">
                  <c:v>5.0409475200000005</c:v>
                </c:pt>
                <c:pt idx="5">
                  <c:v>6.3515938752000007</c:v>
                </c:pt>
                <c:pt idx="6">
                  <c:v>8.0030082827520008</c:v>
                </c:pt>
                <c:pt idx="7">
                  <c:v>10.08379043626752</c:v>
                </c:pt>
                <c:pt idx="8">
                  <c:v>12.705575949697076</c:v>
                </c:pt>
                <c:pt idx="9">
                  <c:v>16.009025696618316</c:v>
                </c:pt>
                <c:pt idx="10">
                  <c:v>20.171372377739079</c:v>
                </c:pt>
                <c:pt idx="11">
                  <c:v>25.415929195951239</c:v>
                </c:pt>
                <c:pt idx="12">
                  <c:v>32.024070786898562</c:v>
                </c:pt>
                <c:pt idx="13">
                  <c:v>40.350329191492186</c:v>
                </c:pt>
                <c:pt idx="14">
                  <c:v>50.841414781280157</c:v>
                </c:pt>
                <c:pt idx="15">
                  <c:v>64.060182624413002</c:v>
                </c:pt>
                <c:pt idx="16">
                  <c:v>80.715830106760379</c:v>
                </c:pt>
                <c:pt idx="17">
                  <c:v>101.70194593451808</c:v>
                </c:pt>
                <c:pt idx="18">
                  <c:v>128.14445187749277</c:v>
                </c:pt>
                <c:pt idx="19">
                  <c:v>161.46200936564088</c:v>
                </c:pt>
                <c:pt idx="20">
                  <c:v>203.4421318007075</c:v>
                </c:pt>
                <c:pt idx="21">
                  <c:v>256.33708606889144</c:v>
                </c:pt>
                <c:pt idx="22">
                  <c:v>322.98472844680322</c:v>
                </c:pt>
                <c:pt idx="23">
                  <c:v>406.96075784297204</c:v>
                </c:pt>
                <c:pt idx="24">
                  <c:v>512.77055488214478</c:v>
                </c:pt>
                <c:pt idx="25">
                  <c:v>646.09089915150241</c:v>
                </c:pt>
                <c:pt idx="26">
                  <c:v>814.07453293089304</c:v>
                </c:pt>
                <c:pt idx="27">
                  <c:v>1025.7339114929252</c:v>
                </c:pt>
                <c:pt idx="28">
                  <c:v>1292.4247284810858</c:v>
                </c:pt>
                <c:pt idx="29">
                  <c:v>1628.4551578861681</c:v>
                </c:pt>
              </c:numCache>
            </c:numRef>
          </c:val>
          <c:smooth val="0"/>
          <c:extLst>
            <c:ext xmlns:c16="http://schemas.microsoft.com/office/drawing/2014/chart" uri="{C3380CC4-5D6E-409C-BE32-E72D297353CC}">
              <c16:uniqueId val="{00000002-7F3B-BA42-ACB2-2F6B073774B5}"/>
            </c:ext>
          </c:extLst>
        </c:ser>
        <c:ser>
          <c:idx val="3"/>
          <c:order val="3"/>
          <c:tx>
            <c:strRef>
              <c:f>Exponential!$F$3</c:f>
              <c:strCache>
                <c:ptCount val="1"/>
                <c:pt idx="0">
                  <c:v>4 days</c:v>
                </c:pt>
              </c:strCache>
            </c:strRef>
          </c:tx>
          <c:spPr>
            <a:ln w="28575" cap="rnd">
              <a:solidFill>
                <a:schemeClr val="accent4"/>
              </a:solidFill>
              <a:round/>
            </a:ln>
            <a:effectLst/>
          </c:spPr>
          <c:marker>
            <c:symbol val="none"/>
          </c:marker>
          <c:cat>
            <c:numRef>
              <c:f>Exponential!$A$4:$A$33</c:f>
              <c:numCache>
                <c:formatCode>m/d/yy</c:formatCode>
                <c:ptCount val="30"/>
                <c:pt idx="0">
                  <c:v>43903</c:v>
                </c:pt>
                <c:pt idx="1">
                  <c:v>43904</c:v>
                </c:pt>
                <c:pt idx="2">
                  <c:v>43905</c:v>
                </c:pt>
                <c:pt idx="3">
                  <c:v>43906</c:v>
                </c:pt>
                <c:pt idx="4">
                  <c:v>43907</c:v>
                </c:pt>
                <c:pt idx="5">
                  <c:v>43908</c:v>
                </c:pt>
                <c:pt idx="6">
                  <c:v>43909</c:v>
                </c:pt>
                <c:pt idx="7">
                  <c:v>43910</c:v>
                </c:pt>
                <c:pt idx="8">
                  <c:v>43911</c:v>
                </c:pt>
                <c:pt idx="9">
                  <c:v>43912</c:v>
                </c:pt>
                <c:pt idx="10">
                  <c:v>43913</c:v>
                </c:pt>
                <c:pt idx="11">
                  <c:v>43914</c:v>
                </c:pt>
                <c:pt idx="12">
                  <c:v>43915</c:v>
                </c:pt>
                <c:pt idx="13">
                  <c:v>43916</c:v>
                </c:pt>
                <c:pt idx="14">
                  <c:v>43917</c:v>
                </c:pt>
                <c:pt idx="15">
                  <c:v>43918</c:v>
                </c:pt>
                <c:pt idx="16">
                  <c:v>43919</c:v>
                </c:pt>
                <c:pt idx="17">
                  <c:v>43920</c:v>
                </c:pt>
                <c:pt idx="18">
                  <c:v>43921</c:v>
                </c:pt>
                <c:pt idx="19">
                  <c:v>43922</c:v>
                </c:pt>
                <c:pt idx="20">
                  <c:v>43923</c:v>
                </c:pt>
                <c:pt idx="21">
                  <c:v>43924</c:v>
                </c:pt>
                <c:pt idx="22">
                  <c:v>43925</c:v>
                </c:pt>
                <c:pt idx="23">
                  <c:v>43926</c:v>
                </c:pt>
                <c:pt idx="24">
                  <c:v>43927</c:v>
                </c:pt>
                <c:pt idx="25">
                  <c:v>43928</c:v>
                </c:pt>
                <c:pt idx="26">
                  <c:v>43929</c:v>
                </c:pt>
                <c:pt idx="27">
                  <c:v>43930</c:v>
                </c:pt>
                <c:pt idx="28">
                  <c:v>43931</c:v>
                </c:pt>
                <c:pt idx="29">
                  <c:v>43932</c:v>
                </c:pt>
              </c:numCache>
            </c:numRef>
          </c:cat>
          <c:val>
            <c:numRef>
              <c:f>Exponential!$F$4:$F$33</c:f>
              <c:numCache>
                <c:formatCode>0.00</c:formatCode>
                <c:ptCount val="30"/>
                <c:pt idx="0" formatCode="General">
                  <c:v>2</c:v>
                </c:pt>
                <c:pt idx="1">
                  <c:v>2.3780000000000001</c:v>
                </c:pt>
                <c:pt idx="2">
                  <c:v>2.8274420000000005</c:v>
                </c:pt>
                <c:pt idx="3">
                  <c:v>3.3618285380000006</c:v>
                </c:pt>
                <c:pt idx="4">
                  <c:v>3.9972141316820009</c:v>
                </c:pt>
                <c:pt idx="5">
                  <c:v>4.7526876025698996</c:v>
                </c:pt>
                <c:pt idx="6">
                  <c:v>5.6509455594556108</c:v>
                </c:pt>
                <c:pt idx="7">
                  <c:v>6.7189742701927218</c:v>
                </c:pt>
                <c:pt idx="8">
                  <c:v>7.9888604072591463</c:v>
                </c:pt>
                <c:pt idx="9">
                  <c:v>9.4987550242311247</c:v>
                </c:pt>
                <c:pt idx="10">
                  <c:v>11.294019723810807</c:v>
                </c:pt>
                <c:pt idx="11">
                  <c:v>13.428589451611051</c:v>
                </c:pt>
                <c:pt idx="12">
                  <c:v>15.966592857965541</c:v>
                </c:pt>
                <c:pt idx="13">
                  <c:v>18.984278908121031</c:v>
                </c:pt>
                <c:pt idx="14">
                  <c:v>22.572307621755908</c:v>
                </c:pt>
                <c:pt idx="15">
                  <c:v>26.838473762267775</c:v>
                </c:pt>
                <c:pt idx="16">
                  <c:v>31.910945303336387</c:v>
                </c:pt>
                <c:pt idx="17">
                  <c:v>37.942113965666969</c:v>
                </c:pt>
                <c:pt idx="18">
                  <c:v>45.113173505178025</c:v>
                </c:pt>
                <c:pt idx="19">
                  <c:v>53.639563297656672</c:v>
                </c:pt>
                <c:pt idx="20">
                  <c:v>63.777440760913784</c:v>
                </c:pt>
                <c:pt idx="21">
                  <c:v>75.831377064726496</c:v>
                </c:pt>
                <c:pt idx="22">
                  <c:v>90.163507329959813</c:v>
                </c:pt>
                <c:pt idx="23">
                  <c:v>107.20441021532223</c:v>
                </c:pt>
                <c:pt idx="24">
                  <c:v>127.46604374601813</c:v>
                </c:pt>
                <c:pt idx="25">
                  <c:v>151.55712601401555</c:v>
                </c:pt>
                <c:pt idx="26">
                  <c:v>180.20142283066451</c:v>
                </c:pt>
                <c:pt idx="27">
                  <c:v>214.25949174566011</c:v>
                </c:pt>
                <c:pt idx="28">
                  <c:v>254.7545356855899</c:v>
                </c:pt>
                <c:pt idx="29">
                  <c:v>302.90314293016638</c:v>
                </c:pt>
              </c:numCache>
            </c:numRef>
          </c:val>
          <c:smooth val="0"/>
          <c:extLst>
            <c:ext xmlns:c16="http://schemas.microsoft.com/office/drawing/2014/chart" uri="{C3380CC4-5D6E-409C-BE32-E72D297353CC}">
              <c16:uniqueId val="{00000003-7F3B-BA42-ACB2-2F6B073774B5}"/>
            </c:ext>
          </c:extLst>
        </c:ser>
        <c:dLbls>
          <c:showLegendKey val="0"/>
          <c:showVal val="0"/>
          <c:showCatName val="0"/>
          <c:showSerName val="0"/>
          <c:showPercent val="0"/>
          <c:showBubbleSize val="0"/>
        </c:dLbls>
        <c:marker val="1"/>
        <c:smooth val="0"/>
        <c:axId val="71710591"/>
        <c:axId val="93203599"/>
      </c:lineChart>
      <c:dateAx>
        <c:axId val="717105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203599"/>
        <c:crosses val="autoZero"/>
        <c:auto val="1"/>
        <c:lblOffset val="100"/>
        <c:baseTimeUnit val="days"/>
      </c:dateAx>
      <c:valAx>
        <c:axId val="93203599"/>
        <c:scaling>
          <c:orientation val="minMax"/>
          <c:max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71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0.5158</cdr:x>
      <cdr:y>0.64417</cdr:y>
    </cdr:from>
    <cdr:to>
      <cdr:x>0.6002</cdr:x>
      <cdr:y>0.73604</cdr:y>
    </cdr:to>
    <cdr:sp macro="" textlink="">
      <cdr:nvSpPr>
        <cdr:cNvPr id="2" name="Oval 1">
          <a:extLst xmlns:a="http://schemas.openxmlformats.org/drawingml/2006/main">
            <a:ext uri="{FF2B5EF4-FFF2-40B4-BE49-F238E27FC236}">
              <a16:creationId xmlns:a16="http://schemas.microsoft.com/office/drawing/2014/main" id="{C7B31BDE-F18E-4EF4-AB3E-43B04BF0E69F}"/>
            </a:ext>
          </a:extLst>
        </cdr:cNvPr>
        <cdr:cNvSpPr/>
      </cdr:nvSpPr>
      <cdr:spPr>
        <a:xfrm xmlns:a="http://schemas.openxmlformats.org/drawingml/2006/main">
          <a:off x="5609219" y="3516665"/>
          <a:ext cx="917854" cy="501532"/>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0.79646</cdr:x>
      <cdr:y>0.18457</cdr:y>
    </cdr:from>
    <cdr:to>
      <cdr:x>0.89491</cdr:x>
      <cdr:y>0.23449</cdr:y>
    </cdr:to>
    <cdr:sp macro="" textlink="">
      <cdr:nvSpPr>
        <cdr:cNvPr id="2" name="TextBox 1">
          <a:extLst xmlns:a="http://schemas.openxmlformats.org/drawingml/2006/main">
            <a:ext uri="{FF2B5EF4-FFF2-40B4-BE49-F238E27FC236}">
              <a16:creationId xmlns:a16="http://schemas.microsoft.com/office/drawing/2014/main" id="{858081CE-3E2F-3B4D-82A0-3BD44A9BE84A}"/>
            </a:ext>
          </a:extLst>
        </cdr:cNvPr>
        <cdr:cNvSpPr txBox="1"/>
      </cdr:nvSpPr>
      <cdr:spPr>
        <a:xfrm xmlns:a="http://schemas.openxmlformats.org/drawingml/2006/main">
          <a:off x="9144000" y="1549400"/>
          <a:ext cx="1130300" cy="4191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0.6638</cdr:x>
      <cdr:y>0.1421</cdr:y>
    </cdr:from>
    <cdr:to>
      <cdr:x>0.72464</cdr:x>
      <cdr:y>0.18143</cdr:y>
    </cdr:to>
    <cdr:sp macro="" textlink="">
      <cdr:nvSpPr>
        <cdr:cNvPr id="3" name="TextBox 2">
          <a:extLst xmlns:a="http://schemas.openxmlformats.org/drawingml/2006/main">
            <a:ext uri="{FF2B5EF4-FFF2-40B4-BE49-F238E27FC236}">
              <a16:creationId xmlns:a16="http://schemas.microsoft.com/office/drawing/2014/main" id="{53D6786E-0C38-5442-A7AF-2C973F63908A}"/>
            </a:ext>
          </a:extLst>
        </cdr:cNvPr>
        <cdr:cNvSpPr txBox="1"/>
      </cdr:nvSpPr>
      <cdr:spPr>
        <a:xfrm xmlns:a="http://schemas.openxmlformats.org/drawingml/2006/main">
          <a:off x="7417981" y="880824"/>
          <a:ext cx="679893" cy="2437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a:t>2 Days</a:t>
          </a:r>
        </a:p>
      </cdr:txBody>
    </cdr:sp>
  </cdr:relSizeAnchor>
  <cdr:relSizeAnchor xmlns:cdr="http://schemas.openxmlformats.org/drawingml/2006/chartDrawing">
    <cdr:from>
      <cdr:x>0.91104</cdr:x>
      <cdr:y>0.44581</cdr:y>
    </cdr:from>
    <cdr:to>
      <cdr:x>0.97188</cdr:x>
      <cdr:y>0.48515</cdr:y>
    </cdr:to>
    <cdr:sp macro="" textlink="">
      <cdr:nvSpPr>
        <cdr:cNvPr id="4" name="TextBox 1">
          <a:extLst xmlns:a="http://schemas.openxmlformats.org/drawingml/2006/main">
            <a:ext uri="{FF2B5EF4-FFF2-40B4-BE49-F238E27FC236}">
              <a16:creationId xmlns:a16="http://schemas.microsoft.com/office/drawing/2014/main" id="{F38F2794-7A3A-EC46-84F4-67B49A661D55}"/>
            </a:ext>
          </a:extLst>
        </cdr:cNvPr>
        <cdr:cNvSpPr txBox="1"/>
      </cdr:nvSpPr>
      <cdr:spPr>
        <a:xfrm xmlns:a="http://schemas.openxmlformats.org/drawingml/2006/main">
          <a:off x="10180951" y="2763368"/>
          <a:ext cx="679893" cy="243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a:t>3 Days</a:t>
          </a:r>
        </a:p>
      </cdr:txBody>
    </cdr:sp>
  </cdr:relSizeAnchor>
  <cdr:relSizeAnchor xmlns:cdr="http://schemas.openxmlformats.org/drawingml/2006/chartDrawing">
    <cdr:from>
      <cdr:x>0.91601</cdr:x>
      <cdr:y>0.75954</cdr:y>
    </cdr:from>
    <cdr:to>
      <cdr:x>0.97685</cdr:x>
      <cdr:y>0.79888</cdr:y>
    </cdr:to>
    <cdr:sp macro="" textlink="">
      <cdr:nvSpPr>
        <cdr:cNvPr id="5" name="TextBox 1">
          <a:extLst xmlns:a="http://schemas.openxmlformats.org/drawingml/2006/main">
            <a:ext uri="{FF2B5EF4-FFF2-40B4-BE49-F238E27FC236}">
              <a16:creationId xmlns:a16="http://schemas.microsoft.com/office/drawing/2014/main" id="{95286DDD-2621-D24F-A390-AE3E2A3A85B6}"/>
            </a:ext>
          </a:extLst>
        </cdr:cNvPr>
        <cdr:cNvSpPr txBox="1"/>
      </cdr:nvSpPr>
      <cdr:spPr>
        <a:xfrm xmlns:a="http://schemas.openxmlformats.org/drawingml/2006/main">
          <a:off x="10236453" y="4707994"/>
          <a:ext cx="679893" cy="243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a:t>4 Days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653B2-2946-2042-A388-C0A39DF424AD}" type="datetimeFigureOut">
              <a:rPr lang="en-US" smtClean="0"/>
              <a:t>3/31/2020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2D240-1B9C-0244-8083-8C8FA5B23DE3}" type="slidenum">
              <a:rPr lang="en-US" smtClean="0"/>
              <a:t>‹#›</a:t>
            </a:fld>
            <a:endParaRPr lang="en-US"/>
          </a:p>
        </p:txBody>
      </p:sp>
    </p:spTree>
    <p:extLst>
      <p:ext uri="{BB962C8B-B14F-4D97-AF65-F5344CB8AC3E}">
        <p14:creationId xmlns:p14="http://schemas.microsoft.com/office/powerpoint/2010/main" val="890167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6</a:t>
            </a:fld>
            <a:endParaRPr lang="en-US"/>
          </a:p>
        </p:txBody>
      </p:sp>
    </p:spTree>
    <p:extLst>
      <p:ext uri="{BB962C8B-B14F-4D97-AF65-F5344CB8AC3E}">
        <p14:creationId xmlns:p14="http://schemas.microsoft.com/office/powerpoint/2010/main" val="384029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03a3fe0f9_0_4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03a3fe0f9_0_41: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endParaRPr sz="1100">
              <a:solidFill>
                <a:srgbClr val="222222"/>
              </a:solidFill>
              <a:latin typeface="Arial"/>
              <a:ea typeface="Arial"/>
              <a:cs typeface="Arial"/>
              <a:sym typeface="Arial"/>
            </a:endParaRPr>
          </a:p>
        </p:txBody>
      </p:sp>
      <p:sp>
        <p:nvSpPr>
          <p:cNvPr id="63" name="Google Shape;63;g703a3fe0f9_0_41:notes"/>
          <p:cNvSpPr txBox="1">
            <a:spLocks noGrp="1"/>
          </p:cNvSpPr>
          <p:nvPr>
            <p:ph type="sldNum" idx="12"/>
          </p:nvPr>
        </p:nvSpPr>
        <p:spPr>
          <a:xfrm>
            <a:off x="3978132" y="8842029"/>
            <a:ext cx="3043343" cy="465455"/>
          </a:xfrm>
          <a:prstGeom prst="rect">
            <a:avLst/>
          </a:prstGeom>
        </p:spPr>
        <p:txBody>
          <a:bodyPr spcFirstLastPara="1" wrap="square" lIns="93308" tIns="46641" rIns="93308" bIns="46641" anchor="b" anchorCtr="0">
            <a:noAutofit/>
          </a:bodyPr>
          <a:lstStyle/>
          <a:p>
            <a:pPr algn="r"/>
            <a:fld id="{00000000-1234-1234-1234-123412341234}" type="slidenum">
              <a:rPr lang="en-US"/>
              <a:pPr algn="r"/>
              <a:t>25</a:t>
            </a:fld>
            <a:endParaRPr/>
          </a:p>
        </p:txBody>
      </p:sp>
    </p:spTree>
    <p:extLst>
      <p:ext uri="{BB962C8B-B14F-4D97-AF65-F5344CB8AC3E}">
        <p14:creationId xmlns:p14="http://schemas.microsoft.com/office/powerpoint/2010/main" val="135079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7</a:t>
            </a:fld>
            <a:endParaRPr lang="en-US"/>
          </a:p>
        </p:txBody>
      </p:sp>
    </p:spTree>
    <p:extLst>
      <p:ext uri="{BB962C8B-B14F-4D97-AF65-F5344CB8AC3E}">
        <p14:creationId xmlns:p14="http://schemas.microsoft.com/office/powerpoint/2010/main" val="388206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8</a:t>
            </a:fld>
            <a:endParaRPr lang="en-US"/>
          </a:p>
        </p:txBody>
      </p:sp>
    </p:spTree>
    <p:extLst>
      <p:ext uri="{BB962C8B-B14F-4D97-AF65-F5344CB8AC3E}">
        <p14:creationId xmlns:p14="http://schemas.microsoft.com/office/powerpoint/2010/main" val="238879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10</a:t>
            </a:fld>
            <a:endParaRPr lang="en-US"/>
          </a:p>
        </p:txBody>
      </p:sp>
    </p:spTree>
    <p:extLst>
      <p:ext uri="{BB962C8B-B14F-4D97-AF65-F5344CB8AC3E}">
        <p14:creationId xmlns:p14="http://schemas.microsoft.com/office/powerpoint/2010/main" val="3347823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12</a:t>
            </a:fld>
            <a:endParaRPr lang="en-US"/>
          </a:p>
        </p:txBody>
      </p:sp>
    </p:spTree>
    <p:extLst>
      <p:ext uri="{BB962C8B-B14F-4D97-AF65-F5344CB8AC3E}">
        <p14:creationId xmlns:p14="http://schemas.microsoft.com/office/powerpoint/2010/main" val="222946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13</a:t>
            </a:fld>
            <a:endParaRPr lang="en-US"/>
          </a:p>
        </p:txBody>
      </p:sp>
    </p:spTree>
    <p:extLst>
      <p:ext uri="{BB962C8B-B14F-4D97-AF65-F5344CB8AC3E}">
        <p14:creationId xmlns:p14="http://schemas.microsoft.com/office/powerpoint/2010/main" val="1105487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16</a:t>
            </a:fld>
            <a:endParaRPr lang="en-US"/>
          </a:p>
        </p:txBody>
      </p:sp>
    </p:spTree>
    <p:extLst>
      <p:ext uri="{BB962C8B-B14F-4D97-AF65-F5344CB8AC3E}">
        <p14:creationId xmlns:p14="http://schemas.microsoft.com/office/powerpoint/2010/main" val="75016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03a3fe0f9_0_4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03a3fe0f9_0_41: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pPr marL="0" indent="0"/>
            <a:endParaRPr sz="1100">
              <a:solidFill>
                <a:srgbClr val="222222"/>
              </a:solidFill>
              <a:latin typeface="Arial"/>
              <a:ea typeface="Arial"/>
              <a:cs typeface="Arial"/>
              <a:sym typeface="Arial"/>
            </a:endParaRPr>
          </a:p>
        </p:txBody>
      </p:sp>
      <p:sp>
        <p:nvSpPr>
          <p:cNvPr id="63" name="Google Shape;63;g703a3fe0f9_0_41:notes"/>
          <p:cNvSpPr txBox="1">
            <a:spLocks noGrp="1"/>
          </p:cNvSpPr>
          <p:nvPr>
            <p:ph type="sldNum" idx="12"/>
          </p:nvPr>
        </p:nvSpPr>
        <p:spPr>
          <a:xfrm>
            <a:off x="3978132" y="8842029"/>
            <a:ext cx="3043343" cy="465455"/>
          </a:xfrm>
          <a:prstGeom prst="rect">
            <a:avLst/>
          </a:prstGeom>
        </p:spPr>
        <p:txBody>
          <a:bodyPr spcFirstLastPara="1" wrap="square" lIns="93308" tIns="46641" rIns="93308" bIns="46641" anchor="b" anchorCtr="0">
            <a:noAutofit/>
          </a:bodyPr>
          <a:lstStyle/>
          <a:p>
            <a:pPr algn="r"/>
            <a:fld id="{00000000-1234-1234-1234-123412341234}" type="slidenum">
              <a:rPr lang="en-US"/>
              <a:pPr algn="r"/>
              <a:t>18</a:t>
            </a:fld>
            <a:endParaRPr/>
          </a:p>
        </p:txBody>
      </p:sp>
    </p:spTree>
    <p:extLst>
      <p:ext uri="{BB962C8B-B14F-4D97-AF65-F5344CB8AC3E}">
        <p14:creationId xmlns:p14="http://schemas.microsoft.com/office/powerpoint/2010/main" val="361961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2D240-1B9C-0244-8083-8C8FA5B23DE3}" type="slidenum">
              <a:rPr lang="en-US" smtClean="0"/>
              <a:t>19</a:t>
            </a:fld>
            <a:endParaRPr lang="en-US"/>
          </a:p>
        </p:txBody>
      </p:sp>
    </p:spTree>
    <p:extLst>
      <p:ext uri="{BB962C8B-B14F-4D97-AF65-F5344CB8AC3E}">
        <p14:creationId xmlns:p14="http://schemas.microsoft.com/office/powerpoint/2010/main" val="168005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4E15-B628-4C48-B497-8622CA3E0A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37ABF-E20D-304E-B97E-E204A54D9A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5E009B-0A58-DD4F-87A5-5D6CE12EE140}"/>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5" name="Footer Placeholder 4">
            <a:extLst>
              <a:ext uri="{FF2B5EF4-FFF2-40B4-BE49-F238E27FC236}">
                <a16:creationId xmlns:a16="http://schemas.microsoft.com/office/drawing/2014/main" id="{41D2C868-4387-E242-8064-E71280A07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0ED5E-B695-C547-95CD-8D1D300E371F}"/>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363876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A6CD-C980-8349-92B0-50A44A62E6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DF7A8-76C3-D840-AEC8-373A50C200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EEC5D-EF63-C24C-8671-1ED31B83F778}"/>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5" name="Footer Placeholder 4">
            <a:extLst>
              <a:ext uri="{FF2B5EF4-FFF2-40B4-BE49-F238E27FC236}">
                <a16:creationId xmlns:a16="http://schemas.microsoft.com/office/drawing/2014/main" id="{9BBED9E4-92BD-9E45-B6AC-E234A4E61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49731-7485-424A-88E3-B99999F87D2E}"/>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7126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6BB2F7-3EC9-5E40-ABA5-6CC7FAFA1C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0E00A3-879D-9F49-ADE1-8033E95ABF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28BBD-586F-CA48-BF18-AD00B0B0F001}"/>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5" name="Footer Placeholder 4">
            <a:extLst>
              <a:ext uri="{FF2B5EF4-FFF2-40B4-BE49-F238E27FC236}">
                <a16:creationId xmlns:a16="http://schemas.microsoft.com/office/drawing/2014/main" id="{1D113D3E-971A-6F44-B250-31EE90A3E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1F811-0E62-6E4B-8F75-4737576B44F5}"/>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15329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BE99-1D20-B140-B346-EE08D895A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37E87E-9480-5348-9BC0-615BC6751F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F67F6-FF97-A04A-9F10-CDB49A92D5D3}"/>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5" name="Footer Placeholder 4">
            <a:extLst>
              <a:ext uri="{FF2B5EF4-FFF2-40B4-BE49-F238E27FC236}">
                <a16:creationId xmlns:a16="http://schemas.microsoft.com/office/drawing/2014/main" id="{20E97DDE-77CD-644A-86A6-82127E88B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51C3F-3269-6D49-807E-495761FA037D}"/>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49771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C7BE-A409-CB4E-B42E-5DCDFC564B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04E46-521D-6A4C-9E6A-EC40E778B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8C6CC7-FF3F-F14C-8DA7-0E11FB14C6CE}"/>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5" name="Footer Placeholder 4">
            <a:extLst>
              <a:ext uri="{FF2B5EF4-FFF2-40B4-BE49-F238E27FC236}">
                <a16:creationId xmlns:a16="http://schemas.microsoft.com/office/drawing/2014/main" id="{2DE00EAF-BD4F-3B41-8D50-56546F89B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BB11F-7FBF-F040-95E2-CAD56AA0212F}"/>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884561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BAD0-5898-EA46-9C88-F32D388A8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246380-2DD6-9945-8A10-31308601AB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E397BE-E5E9-3942-A2BF-529725B7A0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DC6D1-F336-E342-B673-E378FDF7EBEB}"/>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6" name="Footer Placeholder 5">
            <a:extLst>
              <a:ext uri="{FF2B5EF4-FFF2-40B4-BE49-F238E27FC236}">
                <a16:creationId xmlns:a16="http://schemas.microsoft.com/office/drawing/2014/main" id="{601AD593-DDF2-664F-BB6E-DEE530B00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B2269-B8E1-1A4E-A9BA-F94D05907C48}"/>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82515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34FA-8950-424E-9CE7-8089267AD9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639365-483B-1D4E-8BBF-11CC839A3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8055D9-D8A7-BC41-B9D6-13E6C19274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81919-7311-B545-8B70-599AC0DD5D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B3897B-6C79-EF4D-99FB-15B2D2C4F4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D9F8AA-9A25-9B48-9AEC-67F94D14717C}"/>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8" name="Footer Placeholder 7">
            <a:extLst>
              <a:ext uri="{FF2B5EF4-FFF2-40B4-BE49-F238E27FC236}">
                <a16:creationId xmlns:a16="http://schemas.microsoft.com/office/drawing/2014/main" id="{306C0515-EB5E-C84D-8339-0A39E5809B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43F573-4A2E-2B40-9C30-855A00D67915}"/>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427389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F8EC-2BBD-FF47-AD45-1BE77EA9C6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113A-8B7D-8045-8722-1B82C44A65BC}"/>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4" name="Footer Placeholder 3">
            <a:extLst>
              <a:ext uri="{FF2B5EF4-FFF2-40B4-BE49-F238E27FC236}">
                <a16:creationId xmlns:a16="http://schemas.microsoft.com/office/drawing/2014/main" id="{EAA9CC75-5048-BA46-913B-0A1380D70B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BD4B3F-4685-2547-93F0-AE812628D2B4}"/>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155758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3C9F7-F99C-5140-B435-1BB39A7220D6}"/>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3" name="Footer Placeholder 2">
            <a:extLst>
              <a:ext uri="{FF2B5EF4-FFF2-40B4-BE49-F238E27FC236}">
                <a16:creationId xmlns:a16="http://schemas.microsoft.com/office/drawing/2014/main" id="{E255A2B1-6D73-D640-ADCB-EFDD2F443C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56EB1D-4371-7145-B03C-4EEBF4447CC4}"/>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100680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AEF2-EDC1-9449-BC4A-E27B741060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E9B90-8D18-DA45-8529-09B95D0ADA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E94686-8E20-364A-9673-1A084EBA7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74A643-0256-604B-B161-34421F14D009}"/>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6" name="Footer Placeholder 5">
            <a:extLst>
              <a:ext uri="{FF2B5EF4-FFF2-40B4-BE49-F238E27FC236}">
                <a16:creationId xmlns:a16="http://schemas.microsoft.com/office/drawing/2014/main" id="{203AC4C4-58F7-3748-8095-897400B99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B3CA2-6443-2942-A719-6FA3A3E47921}"/>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205376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9642-362A-D04E-89F8-28034999C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249A70-5EA2-CB43-A7BE-C95AB0DA5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94954E-1E2B-ED45-8B79-148072387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7B5FDF-0CD6-3142-9E09-25639B1D7C6B}"/>
              </a:ext>
            </a:extLst>
          </p:cNvPr>
          <p:cNvSpPr>
            <a:spLocks noGrp="1"/>
          </p:cNvSpPr>
          <p:nvPr>
            <p:ph type="dt" sz="half" idx="10"/>
          </p:nvPr>
        </p:nvSpPr>
        <p:spPr/>
        <p:txBody>
          <a:bodyPr/>
          <a:lstStyle/>
          <a:p>
            <a:fld id="{654496D1-BC3E-0F42-A029-73FD6D3F365C}" type="datetimeFigureOut">
              <a:rPr lang="en-US" smtClean="0"/>
              <a:t>3/31/2020</a:t>
            </a:fld>
            <a:endParaRPr lang="en-US"/>
          </a:p>
        </p:txBody>
      </p:sp>
      <p:sp>
        <p:nvSpPr>
          <p:cNvPr id="6" name="Footer Placeholder 5">
            <a:extLst>
              <a:ext uri="{FF2B5EF4-FFF2-40B4-BE49-F238E27FC236}">
                <a16:creationId xmlns:a16="http://schemas.microsoft.com/office/drawing/2014/main" id="{24597A47-EDA0-224A-83F6-6A23A268F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3691F-381A-8240-98E2-C675C7B1E26A}"/>
              </a:ext>
            </a:extLst>
          </p:cNvPr>
          <p:cNvSpPr>
            <a:spLocks noGrp="1"/>
          </p:cNvSpPr>
          <p:nvPr>
            <p:ph type="sldNum" sz="quarter" idx="12"/>
          </p:nvPr>
        </p:nvSpPr>
        <p:spPr/>
        <p:txBody>
          <a:bodyPr/>
          <a:lstStyle/>
          <a:p>
            <a:fld id="{2E95E3B2-F278-E34C-8122-10E702B5A935}" type="slidenum">
              <a:rPr lang="en-US" smtClean="0"/>
              <a:t>‹#›</a:t>
            </a:fld>
            <a:endParaRPr lang="en-US"/>
          </a:p>
        </p:txBody>
      </p:sp>
    </p:spTree>
    <p:extLst>
      <p:ext uri="{BB962C8B-B14F-4D97-AF65-F5344CB8AC3E}">
        <p14:creationId xmlns:p14="http://schemas.microsoft.com/office/powerpoint/2010/main" val="138825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38F25-A12E-5C4C-9320-6CE2B34F80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51E0D3-AD58-3F42-A1B7-64BDAF779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9D39D-9AC2-304F-9CE3-938B61ED5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496D1-BC3E-0F42-A029-73FD6D3F365C}" type="datetimeFigureOut">
              <a:rPr lang="en-US" smtClean="0"/>
              <a:t>3/31/2020</a:t>
            </a:fld>
            <a:endParaRPr lang="en-US"/>
          </a:p>
        </p:txBody>
      </p:sp>
      <p:sp>
        <p:nvSpPr>
          <p:cNvPr id="5" name="Footer Placeholder 4">
            <a:extLst>
              <a:ext uri="{FF2B5EF4-FFF2-40B4-BE49-F238E27FC236}">
                <a16:creationId xmlns:a16="http://schemas.microsoft.com/office/drawing/2014/main" id="{83EFA80A-F2E6-A841-9EF2-74B8A60B5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229DA6-0933-7444-B790-813E45D06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5E3B2-F278-E34C-8122-10E702B5A935}" type="slidenum">
              <a:rPr lang="en-US" smtClean="0"/>
              <a:t>‹#›</a:t>
            </a:fld>
            <a:endParaRPr lang="en-US"/>
          </a:p>
        </p:txBody>
      </p:sp>
    </p:spTree>
    <p:extLst>
      <p:ext uri="{BB962C8B-B14F-4D97-AF65-F5344CB8AC3E}">
        <p14:creationId xmlns:p14="http://schemas.microsoft.com/office/powerpoint/2010/main" val="3896179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VjP8ygnhVqI?feature=oembed" TargetMode="External"/><Relationship Id="rId4" Type="http://schemas.openxmlformats.org/officeDocument/2006/relationships/hyperlink" Target="https://www.youtube.com/watch?v=VjP8ygnhVq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medium.com/@tomaspueyo/coronavirus-act-today-or-people-will-die-f4d3d9cd99c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pnas.org/content/104/18/7582"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 of the 2019–20 Wuhan coronavirus outbreak - Wikipedia">
            <a:extLst>
              <a:ext uri="{FF2B5EF4-FFF2-40B4-BE49-F238E27FC236}">
                <a16:creationId xmlns:a16="http://schemas.microsoft.com/office/drawing/2014/main" id="{A911A2C8-C7F9-4345-AC5B-B4CAFFC51DB3}"/>
              </a:ext>
            </a:extLst>
          </p:cNvPr>
          <p:cNvPicPr>
            <a:picLocks noGrp="1" noChangeAspect="1"/>
          </p:cNvPicPr>
          <p:nvPr>
            <p:ph idx="1"/>
          </p:nvPr>
        </p:nvPicPr>
        <p:blipFill>
          <a:blip r:embed="rId2"/>
          <a:stretch>
            <a:fillRect/>
          </a:stretch>
        </p:blipFill>
        <p:spPr>
          <a:xfrm>
            <a:off x="4812505" y="2798662"/>
            <a:ext cx="2566989" cy="2566989"/>
          </a:xfrm>
        </p:spPr>
      </p:pic>
      <p:sp>
        <p:nvSpPr>
          <p:cNvPr id="4" name="Rectangle 3">
            <a:extLst>
              <a:ext uri="{FF2B5EF4-FFF2-40B4-BE49-F238E27FC236}">
                <a16:creationId xmlns:a16="http://schemas.microsoft.com/office/drawing/2014/main" id="{5730DE0C-303B-954A-BAD0-0C6AE511EC95}"/>
              </a:ext>
            </a:extLst>
          </p:cNvPr>
          <p:cNvSpPr/>
          <p:nvPr/>
        </p:nvSpPr>
        <p:spPr>
          <a:xfrm>
            <a:off x="0" y="0"/>
            <a:ext cx="12192000" cy="2600696"/>
          </a:xfrm>
          <a:prstGeom prst="rect">
            <a:avLst/>
          </a:prstGeom>
          <a:gradFill flip="none" rotWithShape="1">
            <a:gsLst>
              <a:gs pos="0">
                <a:srgbClr val="479DA5">
                  <a:shade val="30000"/>
                  <a:satMod val="115000"/>
                </a:srgbClr>
              </a:gs>
              <a:gs pos="50000">
                <a:srgbClr val="479DA5">
                  <a:shade val="67500"/>
                  <a:satMod val="115000"/>
                </a:srgbClr>
              </a:gs>
              <a:gs pos="100000">
                <a:srgbClr val="479DA5">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B35999-466F-4438-9585-F72531ACCC0C}"/>
              </a:ext>
            </a:extLst>
          </p:cNvPr>
          <p:cNvSpPr>
            <a:spLocks noGrp="1"/>
          </p:cNvSpPr>
          <p:nvPr>
            <p:ph type="title"/>
          </p:nvPr>
        </p:nvSpPr>
        <p:spPr>
          <a:xfrm>
            <a:off x="757813" y="506132"/>
            <a:ext cx="10817888" cy="1325563"/>
          </a:xfrm>
        </p:spPr>
        <p:txBody>
          <a:bodyPr/>
          <a:lstStyle/>
          <a:p>
            <a:pPr algn="ctr"/>
            <a:r>
              <a:rPr lang="en-US" b="1">
                <a:solidFill>
                  <a:schemeClr val="bg1"/>
                </a:solidFill>
                <a:cs typeface="Calibri Light"/>
              </a:rPr>
              <a:t>El Paso County Board of County Commissioners COVID-19 Update</a:t>
            </a:r>
            <a:endParaRPr lang="en-US" b="1">
              <a:solidFill>
                <a:schemeClr val="bg1"/>
              </a:solidFill>
            </a:endParaRPr>
          </a:p>
        </p:txBody>
      </p:sp>
      <p:pic>
        <p:nvPicPr>
          <p:cNvPr id="9" name="Picture 8">
            <a:extLst>
              <a:ext uri="{FF2B5EF4-FFF2-40B4-BE49-F238E27FC236}">
                <a16:creationId xmlns:a16="http://schemas.microsoft.com/office/drawing/2014/main" id="{CD0009AD-1F2E-714A-A7F9-8B486D73FFEF}"/>
              </a:ext>
            </a:extLst>
          </p:cNvPr>
          <p:cNvPicPr>
            <a:picLocks noChangeAspect="1"/>
          </p:cNvPicPr>
          <p:nvPr/>
        </p:nvPicPr>
        <p:blipFill>
          <a:blip r:embed="rId3"/>
          <a:stretch>
            <a:fillRect/>
          </a:stretch>
        </p:blipFill>
        <p:spPr>
          <a:xfrm>
            <a:off x="9463087" y="5150508"/>
            <a:ext cx="2566988" cy="1644477"/>
          </a:xfrm>
          <a:prstGeom prst="rect">
            <a:avLst/>
          </a:prstGeom>
        </p:spPr>
      </p:pic>
      <p:sp>
        <p:nvSpPr>
          <p:cNvPr id="10" name="Subtitle 2">
            <a:extLst>
              <a:ext uri="{FF2B5EF4-FFF2-40B4-BE49-F238E27FC236}">
                <a16:creationId xmlns:a16="http://schemas.microsoft.com/office/drawing/2014/main" id="{9B3B57BF-587F-CE40-9A27-C0D69CBE62F0}"/>
              </a:ext>
            </a:extLst>
          </p:cNvPr>
          <p:cNvSpPr txBox="1">
            <a:spLocks/>
          </p:cNvSpPr>
          <p:nvPr/>
        </p:nvSpPr>
        <p:spPr>
          <a:xfrm>
            <a:off x="65087" y="5672582"/>
            <a:ext cx="8051084" cy="1117721"/>
          </a:xfrm>
          <a:prstGeom prst="rect">
            <a:avLst/>
          </a:prstGeom>
        </p:spPr>
        <p:txBody>
          <a:bodyPr vert="horz" lIns="91440" tIns="45720" rIns="91440" bIns="45720" rtlCol="0" anchor="t">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600" dirty="0">
                <a:solidFill>
                  <a:srgbClr val="7F5D29"/>
                </a:solidFill>
              </a:rPr>
              <a:t>Presented by: Dr. Leon Kelly, </a:t>
            </a:r>
            <a:r>
              <a:rPr lang="en-US" sz="1600" dirty="0">
                <a:solidFill>
                  <a:srgbClr val="7F5D29"/>
                </a:solidFill>
                <a:ea typeface="+mn-lt"/>
                <a:cs typeface="+mn-lt"/>
              </a:rPr>
              <a:t>El Paso County Public Health Deputy Medical Director/</a:t>
            </a:r>
            <a:r>
              <a:rPr lang="en-US" sz="1600" dirty="0">
                <a:solidFill>
                  <a:srgbClr val="7F5D29"/>
                </a:solidFill>
              </a:rPr>
              <a:t>El Paso County Coroner </a:t>
            </a:r>
          </a:p>
          <a:p>
            <a:pPr algn="l"/>
            <a:r>
              <a:rPr lang="en-US" sz="1600" dirty="0">
                <a:solidFill>
                  <a:srgbClr val="7F5D29"/>
                </a:solidFill>
              </a:rPr>
              <a:t>Compiled with assistance from: Dr. Robin Johnson, </a:t>
            </a:r>
            <a:r>
              <a:rPr lang="en-US" sz="1600" dirty="0">
                <a:solidFill>
                  <a:srgbClr val="7F5D29"/>
                </a:solidFill>
                <a:ea typeface="+mn-lt"/>
                <a:cs typeface="+mn-lt"/>
              </a:rPr>
              <a:t>El Paso County Public Health Medical Director</a:t>
            </a:r>
            <a:r>
              <a:rPr lang="en-US" sz="1600" dirty="0">
                <a:solidFill>
                  <a:srgbClr val="7F5D29"/>
                </a:solidFill>
              </a:rPr>
              <a:t> and the Public Health Data and Analytics Office </a:t>
            </a:r>
            <a:endParaRPr lang="en-US" sz="1600">
              <a:solidFill>
                <a:srgbClr val="7F5D29"/>
              </a:solidFill>
              <a:cs typeface="Calibri"/>
            </a:endParaRPr>
          </a:p>
          <a:p>
            <a:pPr algn="l"/>
            <a:r>
              <a:rPr lang="en-US" sz="1600" dirty="0">
                <a:solidFill>
                  <a:srgbClr val="7F5D29"/>
                </a:solidFill>
              </a:rPr>
              <a:t>To: El Paso County Board of County Commissioners</a:t>
            </a:r>
            <a:endParaRPr lang="en-US" sz="1600" dirty="0">
              <a:solidFill>
                <a:srgbClr val="7F5D29"/>
              </a:solidFill>
              <a:cs typeface="Calibri"/>
            </a:endParaRPr>
          </a:p>
          <a:p>
            <a:pPr algn="l"/>
            <a:r>
              <a:rPr lang="en-US" sz="1600" dirty="0">
                <a:solidFill>
                  <a:srgbClr val="7F5D29"/>
                </a:solidFill>
              </a:rPr>
              <a:t>Date: March 31, 2020</a:t>
            </a:r>
            <a:endParaRPr lang="en-US" sz="1600" dirty="0">
              <a:solidFill>
                <a:srgbClr val="7F5D29"/>
              </a:solidFill>
              <a:cs typeface="Calibri"/>
            </a:endParaRPr>
          </a:p>
        </p:txBody>
      </p:sp>
    </p:spTree>
    <p:extLst>
      <p:ext uri="{BB962C8B-B14F-4D97-AF65-F5344CB8AC3E}">
        <p14:creationId xmlns:p14="http://schemas.microsoft.com/office/powerpoint/2010/main" val="119097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420A7D3-F545-D14D-B332-921FA5853524}"/>
              </a:ext>
            </a:extLst>
          </p:cNvPr>
          <p:cNvSpPr/>
          <p:nvPr/>
        </p:nvSpPr>
        <p:spPr>
          <a:xfrm>
            <a:off x="239872" y="778024"/>
            <a:ext cx="3883231" cy="3883231"/>
          </a:xfrm>
          <a:prstGeom prst="ellipse">
            <a:avLst/>
          </a:prstGeom>
          <a:solidFill>
            <a:srgbClr val="479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5E69EB-0EC8-BF40-B2AF-B85D13076EA4}"/>
              </a:ext>
            </a:extLst>
          </p:cNvPr>
          <p:cNvSpPr>
            <a:spLocks noGrp="1"/>
          </p:cNvSpPr>
          <p:nvPr>
            <p:ph type="title"/>
          </p:nvPr>
        </p:nvSpPr>
        <p:spPr>
          <a:xfrm>
            <a:off x="584255" y="1361708"/>
            <a:ext cx="3194463" cy="2939650"/>
          </a:xfrm>
        </p:spPr>
        <p:txBody>
          <a:bodyPr>
            <a:normAutofit/>
          </a:bodyPr>
          <a:lstStyle/>
          <a:p>
            <a:pPr algn="ctr"/>
            <a:r>
              <a:rPr lang="en-US" b="1">
                <a:solidFill>
                  <a:schemeClr val="bg1"/>
                </a:solidFill>
              </a:rPr>
              <a:t>Where we are now</a:t>
            </a:r>
          </a:p>
        </p:txBody>
      </p:sp>
      <p:sp>
        <p:nvSpPr>
          <p:cNvPr id="5" name="Rectangle 4">
            <a:extLst>
              <a:ext uri="{FF2B5EF4-FFF2-40B4-BE49-F238E27FC236}">
                <a16:creationId xmlns:a16="http://schemas.microsoft.com/office/drawing/2014/main" id="{6EBBEFBE-A1BC-6645-AC6F-AFDE1E5A9566}"/>
              </a:ext>
            </a:extLst>
          </p:cNvPr>
          <p:cNvSpPr/>
          <p:nvPr/>
        </p:nvSpPr>
        <p:spPr>
          <a:xfrm>
            <a:off x="4649002" y="692207"/>
            <a:ext cx="4062907" cy="369332"/>
          </a:xfrm>
          <a:prstGeom prst="rect">
            <a:avLst/>
          </a:prstGeom>
        </p:spPr>
        <p:txBody>
          <a:bodyPr wrap="none">
            <a:spAutoFit/>
          </a:bodyPr>
          <a:lstStyle/>
          <a:p>
            <a:r>
              <a:rPr lang="en-US"/>
              <a:t>COVID-19 numbers as of 5 p.m. March 30</a:t>
            </a:r>
            <a:endParaRPr lang="en-US">
              <a:cs typeface="Calibri"/>
            </a:endParaRPr>
          </a:p>
        </p:txBody>
      </p:sp>
      <p:pic>
        <p:nvPicPr>
          <p:cNvPr id="6" name="Picture 5">
            <a:extLst>
              <a:ext uri="{FF2B5EF4-FFF2-40B4-BE49-F238E27FC236}">
                <a16:creationId xmlns:a16="http://schemas.microsoft.com/office/drawing/2014/main" id="{32B44237-9F61-AF4F-BDE9-29649474A5A3}"/>
              </a:ext>
            </a:extLst>
          </p:cNvPr>
          <p:cNvPicPr>
            <a:picLocks noChangeAspect="1"/>
          </p:cNvPicPr>
          <p:nvPr/>
        </p:nvPicPr>
        <p:blipFill>
          <a:blip r:embed="rId3"/>
          <a:stretch>
            <a:fillRect/>
          </a:stretch>
        </p:blipFill>
        <p:spPr>
          <a:xfrm>
            <a:off x="4565962" y="1837954"/>
            <a:ext cx="859637" cy="644016"/>
          </a:xfrm>
          <a:prstGeom prst="rect">
            <a:avLst/>
          </a:prstGeom>
        </p:spPr>
      </p:pic>
      <p:pic>
        <p:nvPicPr>
          <p:cNvPr id="8" name="Picture 7">
            <a:extLst>
              <a:ext uri="{FF2B5EF4-FFF2-40B4-BE49-F238E27FC236}">
                <a16:creationId xmlns:a16="http://schemas.microsoft.com/office/drawing/2014/main" id="{04B75D97-2149-3845-8EAA-B10AD3BE9280}"/>
              </a:ext>
            </a:extLst>
          </p:cNvPr>
          <p:cNvPicPr>
            <a:picLocks noChangeAspect="1"/>
          </p:cNvPicPr>
          <p:nvPr/>
        </p:nvPicPr>
        <p:blipFill>
          <a:blip r:embed="rId4"/>
          <a:stretch>
            <a:fillRect/>
          </a:stretch>
        </p:blipFill>
        <p:spPr>
          <a:xfrm>
            <a:off x="4649002" y="2592544"/>
            <a:ext cx="697538" cy="477979"/>
          </a:xfrm>
          <a:prstGeom prst="rect">
            <a:avLst/>
          </a:prstGeom>
        </p:spPr>
      </p:pic>
      <p:pic>
        <p:nvPicPr>
          <p:cNvPr id="12" name="Picture 11">
            <a:extLst>
              <a:ext uri="{FF2B5EF4-FFF2-40B4-BE49-F238E27FC236}">
                <a16:creationId xmlns:a16="http://schemas.microsoft.com/office/drawing/2014/main" id="{973FB008-A92E-C34E-B4CB-C17D6808CF11}"/>
              </a:ext>
            </a:extLst>
          </p:cNvPr>
          <p:cNvPicPr>
            <a:picLocks noChangeAspect="1"/>
          </p:cNvPicPr>
          <p:nvPr/>
        </p:nvPicPr>
        <p:blipFill>
          <a:blip r:embed="rId5"/>
          <a:stretch>
            <a:fillRect/>
          </a:stretch>
        </p:blipFill>
        <p:spPr>
          <a:xfrm>
            <a:off x="4731178" y="3926141"/>
            <a:ext cx="600547" cy="606477"/>
          </a:xfrm>
          <a:prstGeom prst="rect">
            <a:avLst/>
          </a:prstGeom>
        </p:spPr>
      </p:pic>
      <p:graphicFrame>
        <p:nvGraphicFramePr>
          <p:cNvPr id="15" name="Content Placeholder 3">
            <a:extLst>
              <a:ext uri="{FF2B5EF4-FFF2-40B4-BE49-F238E27FC236}">
                <a16:creationId xmlns:a16="http://schemas.microsoft.com/office/drawing/2014/main" id="{1ED2691D-D934-914E-BC07-2C2BDA0FB728}"/>
              </a:ext>
            </a:extLst>
          </p:cNvPr>
          <p:cNvGraphicFramePr>
            <a:graphicFrameLocks noGrp="1"/>
          </p:cNvGraphicFramePr>
          <p:nvPr>
            <p:ph idx="1"/>
            <p:extLst>
              <p:ext uri="{D42A27DB-BD31-4B8C-83A1-F6EECF244321}">
                <p14:modId xmlns:p14="http://schemas.microsoft.com/office/powerpoint/2010/main" val="2979461201"/>
              </p:ext>
            </p:extLst>
          </p:nvPr>
        </p:nvGraphicFramePr>
        <p:xfrm>
          <a:off x="5640421" y="1241622"/>
          <a:ext cx="3445016" cy="3419633"/>
        </p:xfrm>
        <a:graphic>
          <a:graphicData uri="http://schemas.openxmlformats.org/drawingml/2006/table">
            <a:tbl>
              <a:tblPr firstRow="1">
                <a:tableStyleId>{2D5ABB26-0587-4C30-8999-92F81FD0307C}</a:tableStyleId>
              </a:tblPr>
              <a:tblGrid>
                <a:gridCol w="1525650">
                  <a:extLst>
                    <a:ext uri="{9D8B030D-6E8A-4147-A177-3AD203B41FA5}">
                      <a16:colId xmlns:a16="http://schemas.microsoft.com/office/drawing/2014/main" val="1619581127"/>
                    </a:ext>
                  </a:extLst>
                </a:gridCol>
                <a:gridCol w="1919366">
                  <a:extLst>
                    <a:ext uri="{9D8B030D-6E8A-4147-A177-3AD203B41FA5}">
                      <a16:colId xmlns:a16="http://schemas.microsoft.com/office/drawing/2014/main" val="1206458249"/>
                    </a:ext>
                  </a:extLst>
                </a:gridCol>
              </a:tblGrid>
              <a:tr h="666673">
                <a:tc>
                  <a:txBody>
                    <a:bodyPr/>
                    <a:lstStyle/>
                    <a:p>
                      <a:r>
                        <a:rPr lang="en-US" sz="2800">
                          <a:solidFill>
                            <a:srgbClr val="3E91AA"/>
                          </a:solidFill>
                        </a:rPr>
                        <a:t>  Cases</a:t>
                      </a:r>
                    </a:p>
                  </a:txBody>
                  <a:tcPr/>
                </a:tc>
                <a:tc>
                  <a:txBody>
                    <a:bodyPr/>
                    <a:lstStyle/>
                    <a:p>
                      <a:r>
                        <a:rPr lang="en-US" sz="2800">
                          <a:solidFill>
                            <a:srgbClr val="3E91AA"/>
                          </a:solidFill>
                        </a:rPr>
                        <a:t>    Deaths</a:t>
                      </a:r>
                    </a:p>
                  </a:txBody>
                  <a:tcPr/>
                </a:tc>
                <a:extLst>
                  <a:ext uri="{0D108BD9-81ED-4DB2-BD59-A6C34878D82A}">
                    <a16:rowId xmlns:a16="http://schemas.microsoft.com/office/drawing/2014/main" val="2401730966"/>
                  </a:ext>
                </a:extLst>
              </a:tr>
              <a:tr h="526793">
                <a:tc>
                  <a:txBody>
                    <a:bodyPr/>
                    <a:lstStyle/>
                    <a:p>
                      <a:pPr algn="ctr"/>
                      <a:r>
                        <a:rPr lang="en-US" sz="2800">
                          <a:solidFill>
                            <a:srgbClr val="3E91AA"/>
                          </a:solidFill>
                        </a:rPr>
                        <a:t>245</a:t>
                      </a:r>
                    </a:p>
                  </a:txBody>
                  <a:tcPr anchor="ctr"/>
                </a:tc>
                <a:tc>
                  <a:txBody>
                    <a:bodyPr/>
                    <a:lstStyle/>
                    <a:p>
                      <a:pPr algn="ctr"/>
                      <a:r>
                        <a:rPr lang="en-US" sz="2800">
                          <a:solidFill>
                            <a:srgbClr val="3E91AA"/>
                          </a:solidFill>
                        </a:rPr>
                        <a:t>11</a:t>
                      </a:r>
                    </a:p>
                  </a:txBody>
                  <a:tcPr anchor="ctr"/>
                </a:tc>
                <a:extLst>
                  <a:ext uri="{0D108BD9-81ED-4DB2-BD59-A6C34878D82A}">
                    <a16:rowId xmlns:a16="http://schemas.microsoft.com/office/drawing/2014/main" val="1748852819"/>
                  </a:ext>
                </a:extLst>
              </a:tr>
              <a:tr h="743708">
                <a:tc>
                  <a:txBody>
                    <a:bodyPr/>
                    <a:lstStyle/>
                    <a:p>
                      <a:pPr algn="ctr"/>
                      <a:r>
                        <a:rPr lang="en-US" sz="2800">
                          <a:solidFill>
                            <a:srgbClr val="3E91AA"/>
                          </a:solidFill>
                        </a:rPr>
                        <a:t>2,627</a:t>
                      </a:r>
                    </a:p>
                  </a:txBody>
                  <a:tcPr anchor="ctr"/>
                </a:tc>
                <a:tc>
                  <a:txBody>
                    <a:bodyPr/>
                    <a:lstStyle/>
                    <a:p>
                      <a:pPr algn="ctr"/>
                      <a:r>
                        <a:rPr lang="en-US" sz="2800">
                          <a:solidFill>
                            <a:srgbClr val="3E91AA"/>
                          </a:solidFill>
                        </a:rPr>
                        <a:t>51</a:t>
                      </a:r>
                    </a:p>
                  </a:txBody>
                  <a:tcPr anchor="ctr"/>
                </a:tc>
                <a:extLst>
                  <a:ext uri="{0D108BD9-81ED-4DB2-BD59-A6C34878D82A}">
                    <a16:rowId xmlns:a16="http://schemas.microsoft.com/office/drawing/2014/main" val="3825372875"/>
                  </a:ext>
                </a:extLst>
              </a:tr>
              <a:tr h="666673">
                <a:tc>
                  <a:txBody>
                    <a:bodyPr/>
                    <a:lstStyle/>
                    <a:p>
                      <a:pPr algn="ctr"/>
                      <a:r>
                        <a:rPr lang="en-US" sz="2800">
                          <a:solidFill>
                            <a:srgbClr val="3E91AA"/>
                          </a:solidFill>
                        </a:rPr>
                        <a:t>160,020</a:t>
                      </a:r>
                    </a:p>
                  </a:txBody>
                  <a:tcPr anchor="ctr"/>
                </a:tc>
                <a:tc>
                  <a:txBody>
                    <a:bodyPr/>
                    <a:lstStyle/>
                    <a:p>
                      <a:pPr algn="ctr"/>
                      <a:r>
                        <a:rPr lang="en-US" sz="2800">
                          <a:solidFill>
                            <a:srgbClr val="3E91AA"/>
                          </a:solidFill>
                        </a:rPr>
                        <a:t>2,953</a:t>
                      </a:r>
                    </a:p>
                  </a:txBody>
                  <a:tcPr anchor="ctr"/>
                </a:tc>
                <a:extLst>
                  <a:ext uri="{0D108BD9-81ED-4DB2-BD59-A6C34878D82A}">
                    <a16:rowId xmlns:a16="http://schemas.microsoft.com/office/drawing/2014/main" val="574365463"/>
                  </a:ext>
                </a:extLst>
              </a:tr>
              <a:tr h="815786">
                <a:tc>
                  <a:txBody>
                    <a:bodyPr/>
                    <a:lstStyle/>
                    <a:p>
                      <a:pPr algn="ctr"/>
                      <a:r>
                        <a:rPr lang="en-US" sz="2800">
                          <a:solidFill>
                            <a:srgbClr val="3E91AA"/>
                          </a:solidFill>
                        </a:rPr>
                        <a:t>777,386</a:t>
                      </a:r>
                    </a:p>
                  </a:txBody>
                  <a:tcPr anchor="ctr"/>
                </a:tc>
                <a:tc>
                  <a:txBody>
                    <a:bodyPr/>
                    <a:lstStyle/>
                    <a:p>
                      <a:pPr algn="ctr"/>
                      <a:r>
                        <a:rPr lang="en-US" sz="2800">
                          <a:solidFill>
                            <a:srgbClr val="3E91AA"/>
                          </a:solidFill>
                        </a:rPr>
                        <a:t>37,140</a:t>
                      </a:r>
                    </a:p>
                  </a:txBody>
                  <a:tcPr anchor="ctr"/>
                </a:tc>
                <a:extLst>
                  <a:ext uri="{0D108BD9-81ED-4DB2-BD59-A6C34878D82A}">
                    <a16:rowId xmlns:a16="http://schemas.microsoft.com/office/drawing/2014/main" val="91621391"/>
                  </a:ext>
                </a:extLst>
              </a:tr>
            </a:tbl>
          </a:graphicData>
        </a:graphic>
      </p:graphicFrame>
      <p:pic>
        <p:nvPicPr>
          <p:cNvPr id="16" name="Picture 15">
            <a:extLst>
              <a:ext uri="{FF2B5EF4-FFF2-40B4-BE49-F238E27FC236}">
                <a16:creationId xmlns:a16="http://schemas.microsoft.com/office/drawing/2014/main" id="{F976C3CB-6506-A24E-B7AA-1DF7366C42E2}"/>
              </a:ext>
            </a:extLst>
          </p:cNvPr>
          <p:cNvPicPr>
            <a:picLocks noChangeAspect="1"/>
          </p:cNvPicPr>
          <p:nvPr/>
        </p:nvPicPr>
        <p:blipFill>
          <a:blip r:embed="rId6"/>
          <a:stretch>
            <a:fillRect/>
          </a:stretch>
        </p:blipFill>
        <p:spPr>
          <a:xfrm>
            <a:off x="4621711" y="3308996"/>
            <a:ext cx="818159" cy="423756"/>
          </a:xfrm>
          <a:prstGeom prst="rect">
            <a:avLst/>
          </a:prstGeom>
        </p:spPr>
      </p:pic>
      <p:sp>
        <p:nvSpPr>
          <p:cNvPr id="17" name="Rectangle 16">
            <a:extLst>
              <a:ext uri="{FF2B5EF4-FFF2-40B4-BE49-F238E27FC236}">
                <a16:creationId xmlns:a16="http://schemas.microsoft.com/office/drawing/2014/main" id="{1687AD28-6812-F642-A267-3D886B82169C}"/>
              </a:ext>
            </a:extLst>
          </p:cNvPr>
          <p:cNvSpPr/>
          <p:nvPr/>
        </p:nvSpPr>
        <p:spPr>
          <a:xfrm>
            <a:off x="4621710" y="5268853"/>
            <a:ext cx="6339193" cy="646331"/>
          </a:xfrm>
          <a:prstGeom prst="rect">
            <a:avLst/>
          </a:prstGeom>
        </p:spPr>
        <p:txBody>
          <a:bodyPr wrap="square" anchor="t">
            <a:spAutoFit/>
          </a:bodyPr>
          <a:lstStyle/>
          <a:p>
            <a:r>
              <a:rPr lang="en-US">
                <a:latin typeface="Calibri"/>
                <a:ea typeface="Calibri" panose="020F0502020204030204" pitchFamily="34" charset="0"/>
                <a:cs typeface="Times New Roman"/>
              </a:rPr>
              <a:t>COVID-19 cases and deaths. Data from JHU-JSSE Interactive Map (30-Mar-2020), CEDRS (30-Mar-2020) and CDPHE (</a:t>
            </a:r>
            <a:r>
              <a:rPr lang="en-US">
                <a:latin typeface="Calibri"/>
                <a:ea typeface="Calibri" panose="020F0502020204030204" pitchFamily="34" charset="0"/>
                <a:cs typeface="Calibri"/>
              </a:rPr>
              <a:t>30-Mar-2020) </a:t>
            </a:r>
            <a:endParaRPr lang="en-US">
              <a:latin typeface="Calibri"/>
              <a:cs typeface="Times New Roman"/>
            </a:endParaRPr>
          </a:p>
        </p:txBody>
      </p:sp>
      <p:sp>
        <p:nvSpPr>
          <p:cNvPr id="18" name="Rectangle 17">
            <a:extLst>
              <a:ext uri="{FF2B5EF4-FFF2-40B4-BE49-F238E27FC236}">
                <a16:creationId xmlns:a16="http://schemas.microsoft.com/office/drawing/2014/main" id="{8D019780-FE70-F941-ADF8-9D6C2BE30055}"/>
              </a:ext>
            </a:extLst>
          </p:cNvPr>
          <p:cNvSpPr/>
          <p:nvPr/>
        </p:nvSpPr>
        <p:spPr>
          <a:xfrm>
            <a:off x="0" y="636870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76D037-FD7B-D14E-9A35-B2A1483C2066}"/>
              </a:ext>
            </a:extLst>
          </p:cNvPr>
          <p:cNvSpPr txBox="1"/>
          <p:nvPr/>
        </p:nvSpPr>
        <p:spPr>
          <a:xfrm>
            <a:off x="239872" y="6415604"/>
            <a:ext cx="3463044" cy="369332"/>
          </a:xfrm>
          <a:prstGeom prst="rect">
            <a:avLst/>
          </a:prstGeom>
          <a:noFill/>
        </p:spPr>
        <p:txBody>
          <a:bodyPr wrap="square" rtlCol="0">
            <a:spAutoFit/>
          </a:bodyPr>
          <a:lstStyle/>
          <a:p>
            <a:r>
              <a:rPr lang="en-US">
                <a:solidFill>
                  <a:schemeClr val="bg1"/>
                </a:solidFill>
              </a:rPr>
              <a:t>Prevent • Promote • Protect</a:t>
            </a:r>
          </a:p>
        </p:txBody>
      </p:sp>
      <p:sp>
        <p:nvSpPr>
          <p:cNvPr id="20" name="TextBox 19">
            <a:extLst>
              <a:ext uri="{FF2B5EF4-FFF2-40B4-BE49-F238E27FC236}">
                <a16:creationId xmlns:a16="http://schemas.microsoft.com/office/drawing/2014/main" id="{E87D1DFD-60F2-FF4B-963F-FDA6673A12D1}"/>
              </a:ext>
            </a:extLst>
          </p:cNvPr>
          <p:cNvSpPr txBox="1"/>
          <p:nvPr/>
        </p:nvSpPr>
        <p:spPr>
          <a:xfrm>
            <a:off x="8961499" y="6413298"/>
            <a:ext cx="3059875" cy="338554"/>
          </a:xfrm>
          <a:prstGeom prst="rect">
            <a:avLst/>
          </a:prstGeom>
          <a:noFill/>
        </p:spPr>
        <p:txBody>
          <a:bodyPr wrap="square" rtlCol="0">
            <a:spAutoFit/>
          </a:bodyPr>
          <a:lstStyle/>
          <a:p>
            <a:r>
              <a:rPr lang="en-US" sz="1600">
                <a:solidFill>
                  <a:schemeClr val="bg1"/>
                </a:solidFill>
              </a:rPr>
              <a:t>www.elpasocountyhealth.org</a:t>
            </a:r>
          </a:p>
        </p:txBody>
      </p:sp>
      <p:cxnSp>
        <p:nvCxnSpPr>
          <p:cNvPr id="21" name="Straight Connector 20">
            <a:extLst>
              <a:ext uri="{FF2B5EF4-FFF2-40B4-BE49-F238E27FC236}">
                <a16:creationId xmlns:a16="http://schemas.microsoft.com/office/drawing/2014/main" id="{674CCC66-4863-BC46-8FEA-D9DC44A7B719}"/>
              </a:ext>
            </a:extLst>
          </p:cNvPr>
          <p:cNvCxnSpPr/>
          <p:nvPr/>
        </p:nvCxnSpPr>
        <p:spPr>
          <a:xfrm>
            <a:off x="4649002" y="2493872"/>
            <a:ext cx="4145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0B628F-56AC-0945-96CE-E19C508CF8E0}"/>
              </a:ext>
            </a:extLst>
          </p:cNvPr>
          <p:cNvCxnSpPr/>
          <p:nvPr/>
        </p:nvCxnSpPr>
        <p:spPr>
          <a:xfrm>
            <a:off x="4649002" y="3180635"/>
            <a:ext cx="4145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A4EEB5-6F85-7945-83E0-D7B5F87070ED}"/>
              </a:ext>
            </a:extLst>
          </p:cNvPr>
          <p:cNvCxnSpPr/>
          <p:nvPr/>
        </p:nvCxnSpPr>
        <p:spPr>
          <a:xfrm>
            <a:off x="4621711" y="3831799"/>
            <a:ext cx="4145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AAA809-9110-624D-A5CB-5C9B987FE16A}"/>
              </a:ext>
            </a:extLst>
          </p:cNvPr>
          <p:cNvCxnSpPr/>
          <p:nvPr/>
        </p:nvCxnSpPr>
        <p:spPr>
          <a:xfrm>
            <a:off x="7101444" y="1361708"/>
            <a:ext cx="0" cy="32995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262698-63B2-2240-9A6B-825C0FECC26E}"/>
              </a:ext>
            </a:extLst>
          </p:cNvPr>
          <p:cNvCxnSpPr/>
          <p:nvPr/>
        </p:nvCxnSpPr>
        <p:spPr>
          <a:xfrm>
            <a:off x="4649002" y="1731872"/>
            <a:ext cx="414594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136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3122E1-0BDD-470E-89F7-8D2C23A298D6}"/>
              </a:ext>
            </a:extLst>
          </p:cNvPr>
          <p:cNvSpPr>
            <a:spLocks noGrp="1"/>
          </p:cNvSpPr>
          <p:nvPr>
            <p:ph idx="1"/>
          </p:nvPr>
        </p:nvSpPr>
        <p:spPr/>
        <p:txBody>
          <a:bodyPr vert="horz" lIns="91440" tIns="45720" rIns="91440" bIns="45720" rtlCol="0" anchor="t">
            <a:normAutofit/>
          </a:bodyPr>
          <a:lstStyle/>
          <a:p>
            <a:endParaRPr lang="en-US"/>
          </a:p>
          <a:p>
            <a:endParaRPr lang="en-US">
              <a:cs typeface="Calibri" panose="020F0502020204030204"/>
            </a:endParaRPr>
          </a:p>
        </p:txBody>
      </p:sp>
      <p:sp>
        <p:nvSpPr>
          <p:cNvPr id="3" name="TextBox 2">
            <a:extLst>
              <a:ext uri="{FF2B5EF4-FFF2-40B4-BE49-F238E27FC236}">
                <a16:creationId xmlns:a16="http://schemas.microsoft.com/office/drawing/2014/main" id="{60AE63FB-3902-4E09-917A-A4F3EB5FCA81}"/>
              </a:ext>
            </a:extLst>
          </p:cNvPr>
          <p:cNvSpPr txBox="1"/>
          <p:nvPr/>
        </p:nvSpPr>
        <p:spPr>
          <a:xfrm>
            <a:off x="1478280" y="5468653"/>
            <a:ext cx="99575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Death counts of the top seven countries in the world in terms of days after the first death. As of 29-Mar-2020, the U.S is at Day 29 since the first death and has intersected China’s trend. Data from JHU-JSSE Interactive Map (30-Mar-2020), analyzed by </a:t>
            </a:r>
            <a:r>
              <a:rPr lang="en-US" sz="1400">
                <a:ea typeface="+mn-lt"/>
                <a:cs typeface="+mn-lt"/>
              </a:rPr>
              <a:t>El Paso County Public Health Data and Analytics Office. </a:t>
            </a:r>
          </a:p>
        </p:txBody>
      </p:sp>
      <p:graphicFrame>
        <p:nvGraphicFramePr>
          <p:cNvPr id="5" name="Chart 4">
            <a:extLst>
              <a:ext uri="{FF2B5EF4-FFF2-40B4-BE49-F238E27FC236}">
                <a16:creationId xmlns:a16="http://schemas.microsoft.com/office/drawing/2014/main" id="{35582770-0411-4FD1-A439-A8174012E12D}"/>
              </a:ext>
            </a:extLst>
          </p:cNvPr>
          <p:cNvGraphicFramePr/>
          <p:nvPr>
            <p:extLst>
              <p:ext uri="{D42A27DB-BD31-4B8C-83A1-F6EECF244321}">
                <p14:modId xmlns:p14="http://schemas.microsoft.com/office/powerpoint/2010/main" val="1202184398"/>
              </p:ext>
            </p:extLst>
          </p:nvPr>
        </p:nvGraphicFramePr>
        <p:xfrm>
          <a:off x="653143" y="187234"/>
          <a:ext cx="10874827" cy="528138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7FACB580-F218-F840-A042-1B6F61612315}"/>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C9350E-09AC-F247-A9C4-52DF917F11DC}"/>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1DDAC99A-3FF3-5242-BA3C-D70BAC9AD193}"/>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2227411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FE7DB5B-69C0-4EEF-8D30-81084264089F}"/>
              </a:ext>
            </a:extLst>
          </p:cNvPr>
          <p:cNvGraphicFramePr/>
          <p:nvPr>
            <p:extLst>
              <p:ext uri="{D42A27DB-BD31-4B8C-83A1-F6EECF244321}">
                <p14:modId xmlns:p14="http://schemas.microsoft.com/office/powerpoint/2010/main" val="87540052"/>
              </p:ext>
            </p:extLst>
          </p:nvPr>
        </p:nvGraphicFramePr>
        <p:xfrm>
          <a:off x="1135464" y="449931"/>
          <a:ext cx="9274628" cy="524921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385756CF-5AF1-42DF-9BC5-785B7C013F1E}"/>
              </a:ext>
            </a:extLst>
          </p:cNvPr>
          <p:cNvSpPr/>
          <p:nvPr/>
        </p:nvSpPr>
        <p:spPr>
          <a:xfrm>
            <a:off x="1751921" y="5761738"/>
            <a:ext cx="8457472" cy="738664"/>
          </a:xfrm>
          <a:prstGeom prst="rect">
            <a:avLst/>
          </a:prstGeom>
        </p:spPr>
        <p:txBody>
          <a:bodyPr wrap="square" anchor="t">
            <a:spAutoFit/>
          </a:bodyPr>
          <a:lstStyle/>
          <a:p>
            <a:r>
              <a:rPr lang="en-US" sz="1400">
                <a:latin typeface="Calibri"/>
                <a:ea typeface="Calibri" panose="020F0502020204030204" pitchFamily="34" charset="0"/>
                <a:cs typeface="Times New Roman"/>
              </a:rPr>
              <a:t>States that have more than 30 COVID-19 cases per 100,000 and El Paso County as of 28-Mar-2020. Data from JHU-JSSE Interactive Map (29-Mar-2020) </a:t>
            </a:r>
            <a:r>
              <a:rPr lang="en-US" sz="1400">
                <a:ea typeface="+mn-lt"/>
                <a:cs typeface="+mn-lt"/>
              </a:rPr>
              <a:t>, analyzed by </a:t>
            </a:r>
            <a:r>
              <a:rPr lang="en-US" sz="1400">
                <a:latin typeface="Calibri"/>
                <a:ea typeface="Calibri" panose="020F0502020204030204" pitchFamily="34" charset="0"/>
                <a:cs typeface="Calibri"/>
              </a:rPr>
              <a:t>El Paso County Public Health Data and Analytics Office. </a:t>
            </a:r>
            <a:endParaRPr lang="en-US" sz="1400">
              <a:ea typeface="+mn-lt"/>
              <a:cs typeface="+mn-lt"/>
            </a:endParaRPr>
          </a:p>
          <a:p>
            <a:endParaRPr lang="en-US" sz="1400">
              <a:cs typeface="Times New Roman"/>
            </a:endParaRPr>
          </a:p>
        </p:txBody>
      </p:sp>
      <p:sp>
        <p:nvSpPr>
          <p:cNvPr id="8" name="Rectangle 7">
            <a:extLst>
              <a:ext uri="{FF2B5EF4-FFF2-40B4-BE49-F238E27FC236}">
                <a16:creationId xmlns:a16="http://schemas.microsoft.com/office/drawing/2014/main" id="{B19EEE2E-5A1F-DC4C-8DD4-09AF973D811A}"/>
              </a:ext>
            </a:extLst>
          </p:cNvPr>
          <p:cNvSpPr/>
          <p:nvPr/>
        </p:nvSpPr>
        <p:spPr>
          <a:xfrm>
            <a:off x="0" y="6378381"/>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7E0A8E2-A527-5140-8206-5E85F445D671}"/>
              </a:ext>
            </a:extLst>
          </p:cNvPr>
          <p:cNvSpPr txBox="1"/>
          <p:nvPr/>
        </p:nvSpPr>
        <p:spPr>
          <a:xfrm>
            <a:off x="239872" y="6425283"/>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0" name="TextBox 9">
            <a:extLst>
              <a:ext uri="{FF2B5EF4-FFF2-40B4-BE49-F238E27FC236}">
                <a16:creationId xmlns:a16="http://schemas.microsoft.com/office/drawing/2014/main" id="{9DD76E92-BCB4-A14D-B726-63F090B52FA1}"/>
              </a:ext>
            </a:extLst>
          </p:cNvPr>
          <p:cNvSpPr txBox="1"/>
          <p:nvPr/>
        </p:nvSpPr>
        <p:spPr>
          <a:xfrm>
            <a:off x="8961499" y="6422977"/>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3943680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0CA86BC-FC2E-43E5-A4F0-36AA2327C99A}"/>
              </a:ext>
            </a:extLst>
          </p:cNvPr>
          <p:cNvGraphicFramePr/>
          <p:nvPr>
            <p:extLst>
              <p:ext uri="{D42A27DB-BD31-4B8C-83A1-F6EECF244321}">
                <p14:modId xmlns:p14="http://schemas.microsoft.com/office/powerpoint/2010/main" val="2223693896"/>
              </p:ext>
            </p:extLst>
          </p:nvPr>
        </p:nvGraphicFramePr>
        <p:xfrm>
          <a:off x="1751921" y="669401"/>
          <a:ext cx="7944738" cy="473661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1AE2F4C9-AC1D-A149-9CD5-E790FD423337}"/>
              </a:ext>
            </a:extLst>
          </p:cNvPr>
          <p:cNvSpPr/>
          <p:nvPr/>
        </p:nvSpPr>
        <p:spPr>
          <a:xfrm>
            <a:off x="2061974" y="5496548"/>
            <a:ext cx="8066312" cy="954107"/>
          </a:xfrm>
          <a:prstGeom prst="rect">
            <a:avLst/>
          </a:prstGeom>
        </p:spPr>
        <p:txBody>
          <a:bodyPr wrap="square" anchor="t">
            <a:spAutoFit/>
          </a:bodyPr>
          <a:lstStyle/>
          <a:p>
            <a:r>
              <a:rPr lang="en-US" sz="1400">
                <a:latin typeface="Calibri"/>
                <a:ea typeface="Calibri" panose="020F0502020204030204" pitchFamily="34" charset="0"/>
                <a:cs typeface="Times New Roman"/>
              </a:rPr>
              <a:t>Top 10 US counties for COVID-19 Fatalities/Cases rate (with greater than 100 confirmed cases). Data from JHU-JSSE Interactive Map (29-Mar-2020)</a:t>
            </a:r>
            <a:r>
              <a:rPr lang="en-US" sz="1400">
                <a:latin typeface="Calibri"/>
                <a:ea typeface="Calibri" panose="020F0502020204030204" pitchFamily="34" charset="0"/>
                <a:cs typeface="Calibri"/>
              </a:rPr>
              <a:t>, </a:t>
            </a:r>
            <a:r>
              <a:rPr lang="en-US" sz="1400">
                <a:ea typeface="+mn-lt"/>
                <a:cs typeface="+mn-lt"/>
              </a:rPr>
              <a:t>analyzed by </a:t>
            </a:r>
            <a:r>
              <a:rPr lang="en-US" sz="1400">
                <a:latin typeface="Calibri"/>
                <a:ea typeface="Calibri" panose="020F0502020204030204" pitchFamily="34" charset="0"/>
                <a:cs typeface="Calibri"/>
              </a:rPr>
              <a:t>El Paso County Public Health Data and Analytics Office. </a:t>
            </a:r>
            <a:endParaRPr lang="en-US" sz="1400">
              <a:ea typeface="+mn-lt"/>
              <a:cs typeface="+mn-lt"/>
            </a:endParaRPr>
          </a:p>
          <a:p>
            <a:endParaRPr lang="en-US" sz="1400">
              <a:cs typeface="Times New Roman"/>
            </a:endParaRPr>
          </a:p>
        </p:txBody>
      </p:sp>
      <p:sp>
        <p:nvSpPr>
          <p:cNvPr id="7" name="Rectangle 6">
            <a:extLst>
              <a:ext uri="{FF2B5EF4-FFF2-40B4-BE49-F238E27FC236}">
                <a16:creationId xmlns:a16="http://schemas.microsoft.com/office/drawing/2014/main" id="{4566A906-8894-154B-9649-4FE08C7CE1A3}"/>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D3D712D-97A7-D548-AB93-C1D7FA72C975}"/>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0" name="TextBox 9">
            <a:extLst>
              <a:ext uri="{FF2B5EF4-FFF2-40B4-BE49-F238E27FC236}">
                <a16:creationId xmlns:a16="http://schemas.microsoft.com/office/drawing/2014/main" id="{8DA2F023-3F84-CA46-B8A0-4DCD34798014}"/>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2556607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2331D1-05EE-144B-AD65-A89522DDFB75}"/>
              </a:ext>
            </a:extLst>
          </p:cNvPr>
          <p:cNvSpPr/>
          <p:nvPr/>
        </p:nvSpPr>
        <p:spPr>
          <a:xfrm>
            <a:off x="0" y="1"/>
            <a:ext cx="12192000" cy="1864426"/>
          </a:xfrm>
          <a:prstGeom prst="rect">
            <a:avLst/>
          </a:prstGeom>
          <a:solidFill>
            <a:srgbClr val="479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05644F-A3C1-4CD6-87DF-787F03462B2E}"/>
              </a:ext>
            </a:extLst>
          </p:cNvPr>
          <p:cNvSpPr>
            <a:spLocks noGrp="1"/>
          </p:cNvSpPr>
          <p:nvPr>
            <p:ph type="title"/>
          </p:nvPr>
        </p:nvSpPr>
        <p:spPr>
          <a:xfrm>
            <a:off x="0" y="1"/>
            <a:ext cx="12192000" cy="1847210"/>
          </a:xfrm>
        </p:spPr>
        <p:txBody>
          <a:bodyPr/>
          <a:lstStyle/>
          <a:p>
            <a:pPr algn="ctr"/>
            <a:r>
              <a:rPr lang="en-US" b="1">
                <a:solidFill>
                  <a:schemeClr val="bg1"/>
                </a:solidFill>
              </a:rPr>
              <a:t>What are we doing about it?</a:t>
            </a:r>
          </a:p>
        </p:txBody>
      </p:sp>
      <p:sp>
        <p:nvSpPr>
          <p:cNvPr id="8" name="TextBox 7">
            <a:extLst>
              <a:ext uri="{FF2B5EF4-FFF2-40B4-BE49-F238E27FC236}">
                <a16:creationId xmlns:a16="http://schemas.microsoft.com/office/drawing/2014/main" id="{E33F8EC1-7884-49F3-B07F-0A935E997EEF}"/>
              </a:ext>
            </a:extLst>
          </p:cNvPr>
          <p:cNvSpPr txBox="1"/>
          <p:nvPr/>
        </p:nvSpPr>
        <p:spPr>
          <a:xfrm>
            <a:off x="353786" y="1894114"/>
            <a:ext cx="11239192" cy="4339650"/>
          </a:xfrm>
          <a:prstGeom prst="rect">
            <a:avLst/>
          </a:prstGeom>
          <a:noFill/>
        </p:spPr>
        <p:txBody>
          <a:bodyPr wrap="square" rtlCol="0" anchor="t">
            <a:spAutoFit/>
          </a:bodyPr>
          <a:lstStyle/>
          <a:p>
            <a:pPr marL="285750" indent="-285750">
              <a:buFont typeface="Arial" panose="020B0604020202020204" pitchFamily="34" charset="0"/>
              <a:buChar char="•"/>
            </a:pPr>
            <a:r>
              <a:rPr lang="en-US" sz="2300" dirty="0"/>
              <a:t>As cases become known, they are investigated by EPCPH which includes collecting information regarding symptoms, home-environment, work-environment, activities and possible exposure points. </a:t>
            </a:r>
          </a:p>
          <a:p>
            <a:pPr marL="285750" indent="-285750">
              <a:buFont typeface="Arial" panose="020B0604020202020204" pitchFamily="34" charset="0"/>
              <a:buChar char="•"/>
            </a:pPr>
            <a:endParaRPr lang="en-US" sz="2300"/>
          </a:p>
          <a:p>
            <a:pPr marL="285750" indent="-285750">
              <a:buFont typeface="Arial" panose="020B0604020202020204" pitchFamily="34" charset="0"/>
              <a:buChar char="•"/>
            </a:pPr>
            <a:r>
              <a:rPr lang="en-US" sz="2300" dirty="0"/>
              <a:t>Each case results in an average of 10</a:t>
            </a:r>
            <a:r>
              <a:rPr lang="en-US" sz="2300" dirty="0">
                <a:solidFill>
                  <a:srgbClr val="FF0000"/>
                </a:solidFill>
              </a:rPr>
              <a:t> </a:t>
            </a:r>
            <a:r>
              <a:rPr lang="en-US" sz="2300" dirty="0"/>
              <a:t>contacts that </a:t>
            </a:r>
            <a:r>
              <a:rPr lang="en-US" sz="2300"/>
              <a:t>are notified </a:t>
            </a:r>
            <a:r>
              <a:rPr lang="en-US" sz="2300" dirty="0"/>
              <a:t>by the </a:t>
            </a:r>
            <a:r>
              <a:rPr lang="en-US" sz="2300"/>
              <a:t>epidemiological</a:t>
            </a:r>
            <a:r>
              <a:rPr lang="en-US" sz="2300" dirty="0"/>
              <a:t> team for consultation and issuing of quarantine/isolation letters. As case numbers increase, processes may be adjusted. </a:t>
            </a:r>
            <a:endParaRPr lang="en-US" sz="2300" dirty="0">
              <a:cs typeface="Calibri"/>
            </a:endParaRPr>
          </a:p>
          <a:p>
            <a:pPr marL="285750" indent="-285750">
              <a:buFont typeface="Arial" panose="020B0604020202020204" pitchFamily="34" charset="0"/>
              <a:buChar char="•"/>
            </a:pPr>
            <a:endParaRPr lang="en-US" sz="2300">
              <a:cs typeface="Calibri"/>
            </a:endParaRPr>
          </a:p>
          <a:p>
            <a:pPr marL="285750" indent="-285750">
              <a:buFont typeface="Arial" panose="020B0604020202020204" pitchFamily="34" charset="0"/>
              <a:buChar char="•"/>
            </a:pPr>
            <a:r>
              <a:rPr lang="en-US" sz="2300" dirty="0">
                <a:cs typeface="Calibri"/>
              </a:rPr>
              <a:t>Clusters and suspect cases of high-risk demographics are prioritized by EPCPH. </a:t>
            </a:r>
          </a:p>
          <a:p>
            <a:pPr marL="285750" indent="-285750">
              <a:buFont typeface="Arial" panose="020B0604020202020204" pitchFamily="34" charset="0"/>
              <a:buChar char="•"/>
            </a:pPr>
            <a:endParaRPr lang="en-US" sz="2300"/>
          </a:p>
          <a:p>
            <a:pPr marL="285750" indent="-285750">
              <a:buFont typeface="Arial" panose="020B0604020202020204" pitchFamily="34" charset="0"/>
              <a:buChar char="•"/>
            </a:pPr>
            <a:r>
              <a:rPr lang="en-US" sz="2300" dirty="0"/>
              <a:t>In addition to case investigations, EPCPH responds to daily calls from residents, providers, businesses, potential cases and others regarding complex COVID inquiries.</a:t>
            </a:r>
            <a:endParaRPr lang="en-US" sz="2300" dirty="0">
              <a:cs typeface="Calibri"/>
            </a:endParaRPr>
          </a:p>
        </p:txBody>
      </p:sp>
      <p:sp>
        <p:nvSpPr>
          <p:cNvPr id="5" name="Rectangle 4">
            <a:extLst>
              <a:ext uri="{FF2B5EF4-FFF2-40B4-BE49-F238E27FC236}">
                <a16:creationId xmlns:a16="http://schemas.microsoft.com/office/drawing/2014/main" id="{D9D3C14E-D674-1E48-A21B-FA5F3628AC79}"/>
              </a:ext>
            </a:extLst>
          </p:cNvPr>
          <p:cNvSpPr/>
          <p:nvPr/>
        </p:nvSpPr>
        <p:spPr>
          <a:xfrm>
            <a:off x="0" y="6383751"/>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A506AE-76D6-C442-9625-81519082DF9D}"/>
              </a:ext>
            </a:extLst>
          </p:cNvPr>
          <p:cNvSpPr txBox="1"/>
          <p:nvPr/>
        </p:nvSpPr>
        <p:spPr>
          <a:xfrm>
            <a:off x="239872" y="6430653"/>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id="{391F13A0-7528-F343-B416-0F34C36E07BB}"/>
              </a:ext>
            </a:extLst>
          </p:cNvPr>
          <p:cNvSpPr txBox="1"/>
          <p:nvPr/>
        </p:nvSpPr>
        <p:spPr>
          <a:xfrm>
            <a:off x="8961499" y="6428347"/>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1825682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n">
            <a:extLst>
              <a:ext uri="{FF2B5EF4-FFF2-40B4-BE49-F238E27FC236}">
                <a16:creationId xmlns:a16="http://schemas.microsoft.com/office/drawing/2014/main" id="{A80B09D4-2349-8342-81F9-FE470F8BCC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8779" y="1322322"/>
            <a:ext cx="648072" cy="648072"/>
          </a:xfrm>
          <a:prstGeom prst="rect">
            <a:avLst/>
          </a:prstGeom>
        </p:spPr>
      </p:pic>
      <p:pic>
        <p:nvPicPr>
          <p:cNvPr id="5" name="Graphic 4" descr="Woman">
            <a:extLst>
              <a:ext uri="{FF2B5EF4-FFF2-40B4-BE49-F238E27FC236}">
                <a16:creationId xmlns:a16="http://schemas.microsoft.com/office/drawing/2014/main" id="{40171EA6-1D0A-3F40-8D23-084867D8F7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6762" y="1322322"/>
            <a:ext cx="648072" cy="648072"/>
          </a:xfrm>
          <a:prstGeom prst="rect">
            <a:avLst/>
          </a:prstGeom>
        </p:spPr>
      </p:pic>
      <p:pic>
        <p:nvPicPr>
          <p:cNvPr id="6" name="Graphic 5" descr="Group of people">
            <a:extLst>
              <a:ext uri="{FF2B5EF4-FFF2-40B4-BE49-F238E27FC236}">
                <a16:creationId xmlns:a16="http://schemas.microsoft.com/office/drawing/2014/main" id="{465FF3E3-8194-3D41-99A2-859DB97E74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3917" y="1812710"/>
            <a:ext cx="1297405" cy="1297405"/>
          </a:xfrm>
          <a:prstGeom prst="rect">
            <a:avLst/>
          </a:prstGeom>
        </p:spPr>
      </p:pic>
      <p:pic>
        <p:nvPicPr>
          <p:cNvPr id="7" name="Graphic 6" descr="Group">
            <a:extLst>
              <a:ext uri="{FF2B5EF4-FFF2-40B4-BE49-F238E27FC236}">
                <a16:creationId xmlns:a16="http://schemas.microsoft.com/office/drawing/2014/main" id="{7E3C2858-246B-6448-84B6-E3004FC344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1187" y="1171804"/>
            <a:ext cx="914400" cy="914400"/>
          </a:xfrm>
          <a:prstGeom prst="rect">
            <a:avLst/>
          </a:prstGeom>
        </p:spPr>
      </p:pic>
      <p:sp>
        <p:nvSpPr>
          <p:cNvPr id="8" name="TextBox 7">
            <a:extLst>
              <a:ext uri="{FF2B5EF4-FFF2-40B4-BE49-F238E27FC236}">
                <a16:creationId xmlns:a16="http://schemas.microsoft.com/office/drawing/2014/main" id="{C41FB93E-84E2-B04A-9202-BC5532A17537}"/>
              </a:ext>
            </a:extLst>
          </p:cNvPr>
          <p:cNvSpPr txBox="1"/>
          <p:nvPr/>
        </p:nvSpPr>
        <p:spPr>
          <a:xfrm>
            <a:off x="2529373" y="2086204"/>
            <a:ext cx="972542" cy="738664"/>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unknown</a:t>
            </a:r>
          </a:p>
          <a:p>
            <a:pPr algn="ctr"/>
            <a:r>
              <a:rPr lang="en-US" sz="1400">
                <a:latin typeface="Calibri" panose="020F0502020204030204" pitchFamily="34" charset="0"/>
                <a:cs typeface="Calibri" panose="020F0502020204030204" pitchFamily="34" charset="0"/>
              </a:rPr>
              <a:t>infectious contact(s)</a:t>
            </a:r>
          </a:p>
        </p:txBody>
      </p:sp>
      <p:sp>
        <p:nvSpPr>
          <p:cNvPr id="9" name="TextBox 8">
            <a:extLst>
              <a:ext uri="{FF2B5EF4-FFF2-40B4-BE49-F238E27FC236}">
                <a16:creationId xmlns:a16="http://schemas.microsoft.com/office/drawing/2014/main" id="{A99733F0-898C-CC42-8F22-8512679819A1}"/>
              </a:ext>
            </a:extLst>
          </p:cNvPr>
          <p:cNvSpPr txBox="1"/>
          <p:nvPr/>
        </p:nvSpPr>
        <p:spPr>
          <a:xfrm>
            <a:off x="4201946" y="2109874"/>
            <a:ext cx="972542" cy="738664"/>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patient</a:t>
            </a:r>
          </a:p>
          <a:p>
            <a:pPr algn="ctr"/>
            <a:r>
              <a:rPr lang="en-US" sz="1400">
                <a:latin typeface="Calibri" panose="020F0502020204030204" pitchFamily="34" charset="0"/>
                <a:cs typeface="Calibri" panose="020F0502020204030204" pitchFamily="34" charset="0"/>
              </a:rPr>
              <a:t>dies in hospital</a:t>
            </a:r>
          </a:p>
        </p:txBody>
      </p:sp>
      <p:sp>
        <p:nvSpPr>
          <p:cNvPr id="10" name="TextBox 9">
            <a:extLst>
              <a:ext uri="{FF2B5EF4-FFF2-40B4-BE49-F238E27FC236}">
                <a16:creationId xmlns:a16="http://schemas.microsoft.com/office/drawing/2014/main" id="{3D3149D6-5FAF-BA49-B444-A21DCD5E8653}"/>
              </a:ext>
            </a:extLst>
          </p:cNvPr>
          <p:cNvSpPr txBox="1"/>
          <p:nvPr/>
        </p:nvSpPr>
        <p:spPr>
          <a:xfrm>
            <a:off x="5696617" y="2150931"/>
            <a:ext cx="2293929" cy="1600438"/>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families work with public health (PH) to trace contacts, some develop symptoms, recent Bridge Center contacts identified,</a:t>
            </a:r>
          </a:p>
          <a:p>
            <a:pPr algn="ctr"/>
            <a:r>
              <a:rPr lang="en-US" sz="1400">
                <a:latin typeface="Calibri" panose="020F0502020204030204" pitchFamily="34" charset="0"/>
                <a:cs typeface="Calibri" panose="020F0502020204030204" pitchFamily="34" charset="0"/>
              </a:rPr>
              <a:t>quarantine/isolation letters issued</a:t>
            </a:r>
          </a:p>
        </p:txBody>
      </p:sp>
      <p:sp>
        <p:nvSpPr>
          <p:cNvPr id="11" name="TextBox 10">
            <a:extLst>
              <a:ext uri="{FF2B5EF4-FFF2-40B4-BE49-F238E27FC236}">
                <a16:creationId xmlns:a16="http://schemas.microsoft.com/office/drawing/2014/main" id="{C81A5D1A-0869-F644-9745-6AD03E11B1C7}"/>
              </a:ext>
            </a:extLst>
          </p:cNvPr>
          <p:cNvSpPr txBox="1"/>
          <p:nvPr/>
        </p:nvSpPr>
        <p:spPr>
          <a:xfrm>
            <a:off x="8602975" y="3140940"/>
            <a:ext cx="2079155" cy="1815882"/>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PH works with Bridge Center to obtain roster to contact members. PH alerts public to potential risk for others who may have attended Bridge Club event</a:t>
            </a:r>
          </a:p>
          <a:p>
            <a:pPr algn="ctr"/>
            <a:r>
              <a:rPr lang="en-US" sz="1400">
                <a:latin typeface="Calibri" panose="020F0502020204030204" pitchFamily="34" charset="0"/>
                <a:cs typeface="Calibri" panose="020F0502020204030204" pitchFamily="34" charset="0"/>
              </a:rPr>
              <a:t>February 27 –March 3</a:t>
            </a:r>
          </a:p>
        </p:txBody>
      </p:sp>
      <p:sp>
        <p:nvSpPr>
          <p:cNvPr id="12" name="TextBox 11">
            <a:extLst>
              <a:ext uri="{FF2B5EF4-FFF2-40B4-BE49-F238E27FC236}">
                <a16:creationId xmlns:a16="http://schemas.microsoft.com/office/drawing/2014/main" id="{30F122D1-D680-7A4D-8871-774A36C773EB}"/>
              </a:ext>
            </a:extLst>
          </p:cNvPr>
          <p:cNvSpPr txBox="1"/>
          <p:nvPr/>
        </p:nvSpPr>
        <p:spPr>
          <a:xfrm>
            <a:off x="5696617" y="5447913"/>
            <a:ext cx="1886942" cy="1169551"/>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Members contacted, symptoms monitored,</a:t>
            </a:r>
          </a:p>
          <a:p>
            <a:pPr algn="ctr"/>
            <a:r>
              <a:rPr lang="en-US" sz="1400">
                <a:latin typeface="Calibri" panose="020F0502020204030204" pitchFamily="34" charset="0"/>
                <a:cs typeface="Calibri" panose="020F0502020204030204" pitchFamily="34" charset="0"/>
              </a:rPr>
              <a:t>quarantine/isolation letters issued</a:t>
            </a:r>
          </a:p>
          <a:p>
            <a:pPr algn="ctr"/>
            <a:r>
              <a:rPr lang="en-US" sz="1400">
                <a:latin typeface="Calibri" panose="020F0502020204030204" pitchFamily="34" charset="0"/>
                <a:cs typeface="Calibri" panose="020F0502020204030204" pitchFamily="34" charset="0"/>
              </a:rPr>
              <a:t> </a:t>
            </a:r>
          </a:p>
        </p:txBody>
      </p:sp>
      <p:sp>
        <p:nvSpPr>
          <p:cNvPr id="13" name="TextBox 12">
            <a:extLst>
              <a:ext uri="{FF2B5EF4-FFF2-40B4-BE49-F238E27FC236}">
                <a16:creationId xmlns:a16="http://schemas.microsoft.com/office/drawing/2014/main" id="{223E4B3F-73DD-744A-8793-ED221D6299A7}"/>
              </a:ext>
            </a:extLst>
          </p:cNvPr>
          <p:cNvSpPr txBox="1"/>
          <p:nvPr/>
        </p:nvSpPr>
        <p:spPr>
          <a:xfrm>
            <a:off x="3559136" y="5432202"/>
            <a:ext cx="1886942" cy="954107"/>
          </a:xfrm>
          <a:prstGeom prst="rect">
            <a:avLst/>
          </a:prstGeom>
          <a:noFill/>
        </p:spPr>
        <p:txBody>
          <a:bodyPr wrap="square" rtlCol="0" anchor="t">
            <a:spAutoFit/>
          </a:bodyPr>
          <a:lstStyle/>
          <a:p>
            <a:pPr algn="ctr"/>
            <a:r>
              <a:rPr lang="en-US" sz="1400" dirty="0">
                <a:latin typeface="Calibri"/>
                <a:cs typeface="Calibri"/>
              </a:rPr>
              <a:t>~ 300 secondary contacts identified, traced and interviewed</a:t>
            </a:r>
            <a:endParaRPr lang="en-US" sz="1400" dirty="0">
              <a:latin typeface="Calibri" panose="020F0502020204030204" pitchFamily="34" charset="0"/>
              <a:cs typeface="Calibri" panose="020F0502020204030204" pitchFamily="34" charset="0"/>
            </a:endParaRPr>
          </a:p>
          <a:p>
            <a:pPr algn="ctr"/>
            <a:endParaRPr lang="en-US" sz="1400" dirty="0">
              <a:latin typeface="Calibri" panose="020F0502020204030204" pitchFamily="34" charset="0"/>
              <a:cs typeface="Calibri" panose="020F0502020204030204" pitchFamily="34" charset="0"/>
            </a:endParaRPr>
          </a:p>
        </p:txBody>
      </p:sp>
      <p:pic>
        <p:nvPicPr>
          <p:cNvPr id="14" name="Graphic 13" descr="Man">
            <a:extLst>
              <a:ext uri="{FF2B5EF4-FFF2-40B4-BE49-F238E27FC236}">
                <a16:creationId xmlns:a16="http://schemas.microsoft.com/office/drawing/2014/main" id="{A4DD04E8-9A21-C144-96F0-1371B6E0C9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56880" y="3559214"/>
            <a:ext cx="415474" cy="415474"/>
          </a:xfrm>
          <a:prstGeom prst="rect">
            <a:avLst/>
          </a:prstGeom>
        </p:spPr>
      </p:pic>
      <p:pic>
        <p:nvPicPr>
          <p:cNvPr id="15" name="Graphic 14" descr="Man">
            <a:extLst>
              <a:ext uri="{FF2B5EF4-FFF2-40B4-BE49-F238E27FC236}">
                <a16:creationId xmlns:a16="http://schemas.microsoft.com/office/drawing/2014/main" id="{486D9CB4-64A6-3E40-837D-5595555698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94416" y="3784703"/>
            <a:ext cx="415474" cy="415474"/>
          </a:xfrm>
          <a:prstGeom prst="rect">
            <a:avLst/>
          </a:prstGeom>
        </p:spPr>
      </p:pic>
      <p:sp>
        <p:nvSpPr>
          <p:cNvPr id="17" name="TextBox 16">
            <a:extLst>
              <a:ext uri="{FF2B5EF4-FFF2-40B4-BE49-F238E27FC236}">
                <a16:creationId xmlns:a16="http://schemas.microsoft.com/office/drawing/2014/main" id="{FEC4C393-45C8-EF45-AB74-2BA6993FAE1E}"/>
              </a:ext>
            </a:extLst>
          </p:cNvPr>
          <p:cNvSpPr txBox="1"/>
          <p:nvPr/>
        </p:nvSpPr>
        <p:spPr>
          <a:xfrm>
            <a:off x="2340527" y="4315986"/>
            <a:ext cx="972542" cy="954107"/>
          </a:xfrm>
          <a:prstGeom prst="rect">
            <a:avLst/>
          </a:prstGeom>
          <a:noFill/>
        </p:spPr>
        <p:txBody>
          <a:bodyPr wrap="square" rtlCol="0">
            <a:spAutoFit/>
          </a:bodyPr>
          <a:lstStyle/>
          <a:p>
            <a:pPr algn="ctr"/>
            <a:r>
              <a:rPr lang="en-US" sz="1400">
                <a:latin typeface="Calibri" panose="020F0502020204030204" pitchFamily="34" charset="0"/>
                <a:cs typeface="Calibri" panose="020F0502020204030204" pitchFamily="34" charset="0"/>
              </a:rPr>
              <a:t>3</a:t>
            </a:r>
          </a:p>
          <a:p>
            <a:pPr algn="ctr"/>
            <a:r>
              <a:rPr lang="en-US" sz="1400">
                <a:latin typeface="Calibri" panose="020F0502020204030204" pitchFamily="34" charset="0"/>
                <a:cs typeface="Calibri" panose="020F0502020204030204" pitchFamily="34" charset="0"/>
              </a:rPr>
              <a:t>additional deaths to date</a:t>
            </a:r>
          </a:p>
        </p:txBody>
      </p:sp>
      <p:pic>
        <p:nvPicPr>
          <p:cNvPr id="18" name="Graphic 17" descr="Man">
            <a:extLst>
              <a:ext uri="{FF2B5EF4-FFF2-40B4-BE49-F238E27FC236}">
                <a16:creationId xmlns:a16="http://schemas.microsoft.com/office/drawing/2014/main" id="{D3274743-0935-3841-A996-118E292388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8407" y="4486777"/>
            <a:ext cx="359877" cy="359877"/>
          </a:xfrm>
          <a:prstGeom prst="rect">
            <a:avLst/>
          </a:prstGeom>
        </p:spPr>
      </p:pic>
      <p:pic>
        <p:nvPicPr>
          <p:cNvPr id="19" name="Graphic 18" descr="Man">
            <a:extLst>
              <a:ext uri="{FF2B5EF4-FFF2-40B4-BE49-F238E27FC236}">
                <a16:creationId xmlns:a16="http://schemas.microsoft.com/office/drawing/2014/main" id="{62F9EFD9-2727-3148-9EB0-FC2112B167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8345" y="4639177"/>
            <a:ext cx="359877" cy="359877"/>
          </a:xfrm>
          <a:prstGeom prst="rect">
            <a:avLst/>
          </a:prstGeom>
        </p:spPr>
      </p:pic>
      <p:pic>
        <p:nvPicPr>
          <p:cNvPr id="20" name="Graphic 19" descr="Man">
            <a:extLst>
              <a:ext uri="{FF2B5EF4-FFF2-40B4-BE49-F238E27FC236}">
                <a16:creationId xmlns:a16="http://schemas.microsoft.com/office/drawing/2014/main" id="{C05BB596-2EE7-DB40-AE92-AC47CADCFE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8344" y="4408104"/>
            <a:ext cx="359877" cy="359877"/>
          </a:xfrm>
          <a:prstGeom prst="rect">
            <a:avLst/>
          </a:prstGeom>
        </p:spPr>
      </p:pic>
      <p:pic>
        <p:nvPicPr>
          <p:cNvPr id="21" name="Graphic 20" descr="Man">
            <a:extLst>
              <a:ext uri="{FF2B5EF4-FFF2-40B4-BE49-F238E27FC236}">
                <a16:creationId xmlns:a16="http://schemas.microsoft.com/office/drawing/2014/main" id="{E20387FE-88E4-854A-8195-6611AE1C15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68282" y="4666715"/>
            <a:ext cx="359877" cy="359877"/>
          </a:xfrm>
          <a:prstGeom prst="rect">
            <a:avLst/>
          </a:prstGeom>
        </p:spPr>
      </p:pic>
      <p:pic>
        <p:nvPicPr>
          <p:cNvPr id="22" name="Graphic 21" descr="Man">
            <a:extLst>
              <a:ext uri="{FF2B5EF4-FFF2-40B4-BE49-F238E27FC236}">
                <a16:creationId xmlns:a16="http://schemas.microsoft.com/office/drawing/2014/main" id="{78B0E4EE-5876-D14B-B28A-CDAF14BE7D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01151" y="4421873"/>
            <a:ext cx="359877" cy="359877"/>
          </a:xfrm>
          <a:prstGeom prst="rect">
            <a:avLst/>
          </a:prstGeom>
        </p:spPr>
      </p:pic>
      <p:pic>
        <p:nvPicPr>
          <p:cNvPr id="23" name="Graphic 22" descr="Man">
            <a:extLst>
              <a:ext uri="{FF2B5EF4-FFF2-40B4-BE49-F238E27FC236}">
                <a16:creationId xmlns:a16="http://schemas.microsoft.com/office/drawing/2014/main" id="{061E7FFD-F56A-E542-9EEA-C63CDCC31C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3050" y="4775830"/>
            <a:ext cx="359877" cy="359877"/>
          </a:xfrm>
          <a:prstGeom prst="rect">
            <a:avLst/>
          </a:prstGeom>
        </p:spPr>
      </p:pic>
      <p:pic>
        <p:nvPicPr>
          <p:cNvPr id="24" name="Graphic 23" descr="Man">
            <a:extLst>
              <a:ext uri="{FF2B5EF4-FFF2-40B4-BE49-F238E27FC236}">
                <a16:creationId xmlns:a16="http://schemas.microsoft.com/office/drawing/2014/main" id="{2B42529C-210E-974B-B77A-757B614DBF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0567" y="4433259"/>
            <a:ext cx="359877" cy="359877"/>
          </a:xfrm>
          <a:prstGeom prst="rect">
            <a:avLst/>
          </a:prstGeom>
        </p:spPr>
      </p:pic>
      <p:pic>
        <p:nvPicPr>
          <p:cNvPr id="25" name="Graphic 24" descr="Man">
            <a:extLst>
              <a:ext uri="{FF2B5EF4-FFF2-40B4-BE49-F238E27FC236}">
                <a16:creationId xmlns:a16="http://schemas.microsoft.com/office/drawing/2014/main" id="{74B0C2CA-0156-EB4E-A648-E8C73060B3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50505" y="4585659"/>
            <a:ext cx="359877" cy="359877"/>
          </a:xfrm>
          <a:prstGeom prst="rect">
            <a:avLst/>
          </a:prstGeom>
        </p:spPr>
      </p:pic>
      <p:pic>
        <p:nvPicPr>
          <p:cNvPr id="26" name="Graphic 25" descr="Man">
            <a:extLst>
              <a:ext uri="{FF2B5EF4-FFF2-40B4-BE49-F238E27FC236}">
                <a16:creationId xmlns:a16="http://schemas.microsoft.com/office/drawing/2014/main" id="{3A575D9B-9C77-C74A-95CE-B8E9C900E3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50504" y="4354586"/>
            <a:ext cx="359877" cy="359877"/>
          </a:xfrm>
          <a:prstGeom prst="rect">
            <a:avLst/>
          </a:prstGeom>
        </p:spPr>
      </p:pic>
      <p:pic>
        <p:nvPicPr>
          <p:cNvPr id="27" name="Graphic 26" descr="Man">
            <a:extLst>
              <a:ext uri="{FF2B5EF4-FFF2-40B4-BE49-F238E27FC236}">
                <a16:creationId xmlns:a16="http://schemas.microsoft.com/office/drawing/2014/main" id="{7FB85A3D-649D-A548-A394-EF876378DB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0442" y="4613197"/>
            <a:ext cx="359877" cy="359877"/>
          </a:xfrm>
          <a:prstGeom prst="rect">
            <a:avLst/>
          </a:prstGeom>
        </p:spPr>
      </p:pic>
      <p:pic>
        <p:nvPicPr>
          <p:cNvPr id="28" name="Graphic 27" descr="Man">
            <a:extLst>
              <a:ext uri="{FF2B5EF4-FFF2-40B4-BE49-F238E27FC236}">
                <a16:creationId xmlns:a16="http://schemas.microsoft.com/office/drawing/2014/main" id="{9BAD9887-54BA-DB41-A22D-BA8DB88497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63311" y="4368355"/>
            <a:ext cx="359877" cy="359877"/>
          </a:xfrm>
          <a:prstGeom prst="rect">
            <a:avLst/>
          </a:prstGeom>
        </p:spPr>
      </p:pic>
      <p:pic>
        <p:nvPicPr>
          <p:cNvPr id="29" name="Graphic 28" descr="Man">
            <a:extLst>
              <a:ext uri="{FF2B5EF4-FFF2-40B4-BE49-F238E27FC236}">
                <a16:creationId xmlns:a16="http://schemas.microsoft.com/office/drawing/2014/main" id="{10DB9236-9CA2-0044-88CD-5BF69235614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25210" y="4722312"/>
            <a:ext cx="359877" cy="359877"/>
          </a:xfrm>
          <a:prstGeom prst="rect">
            <a:avLst/>
          </a:prstGeom>
        </p:spPr>
      </p:pic>
      <p:pic>
        <p:nvPicPr>
          <p:cNvPr id="30" name="Graphic 29" descr="Man">
            <a:extLst>
              <a:ext uri="{FF2B5EF4-FFF2-40B4-BE49-F238E27FC236}">
                <a16:creationId xmlns:a16="http://schemas.microsoft.com/office/drawing/2014/main" id="{F1AE28F1-20D3-9046-9902-86BF89DBF4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52028" y="4874712"/>
            <a:ext cx="359877" cy="359877"/>
          </a:xfrm>
          <a:prstGeom prst="rect">
            <a:avLst/>
          </a:prstGeom>
        </p:spPr>
      </p:pic>
      <p:pic>
        <p:nvPicPr>
          <p:cNvPr id="31" name="Graphic 30" descr="Man">
            <a:extLst>
              <a:ext uri="{FF2B5EF4-FFF2-40B4-BE49-F238E27FC236}">
                <a16:creationId xmlns:a16="http://schemas.microsoft.com/office/drawing/2014/main" id="{895073ED-3763-0946-A534-4CBEA9821F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84797" y="4826551"/>
            <a:ext cx="359877" cy="359877"/>
          </a:xfrm>
          <a:prstGeom prst="rect">
            <a:avLst/>
          </a:prstGeom>
        </p:spPr>
      </p:pic>
      <p:pic>
        <p:nvPicPr>
          <p:cNvPr id="32" name="Graphic 31" descr="Man">
            <a:extLst>
              <a:ext uri="{FF2B5EF4-FFF2-40B4-BE49-F238E27FC236}">
                <a16:creationId xmlns:a16="http://schemas.microsoft.com/office/drawing/2014/main" id="{3E8C9AA0-CB43-FD48-A0F2-5C164C34F5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97769" y="4933691"/>
            <a:ext cx="359877" cy="359877"/>
          </a:xfrm>
          <a:prstGeom prst="rect">
            <a:avLst/>
          </a:prstGeom>
        </p:spPr>
      </p:pic>
      <p:pic>
        <p:nvPicPr>
          <p:cNvPr id="33" name="Graphic 32" descr="Man">
            <a:extLst>
              <a:ext uri="{FF2B5EF4-FFF2-40B4-BE49-F238E27FC236}">
                <a16:creationId xmlns:a16="http://schemas.microsoft.com/office/drawing/2014/main" id="{6DB17183-4227-1145-B33E-3A30CAD467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15163" y="4892474"/>
            <a:ext cx="359877" cy="359877"/>
          </a:xfrm>
          <a:prstGeom prst="rect">
            <a:avLst/>
          </a:prstGeom>
        </p:spPr>
      </p:pic>
      <p:pic>
        <p:nvPicPr>
          <p:cNvPr id="34" name="Graphic 33" descr="Man">
            <a:extLst>
              <a:ext uri="{FF2B5EF4-FFF2-40B4-BE49-F238E27FC236}">
                <a16:creationId xmlns:a16="http://schemas.microsoft.com/office/drawing/2014/main" id="{9E3A98C1-3FF3-CE46-B8B6-FC29EE51A9A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6784" y="4646612"/>
            <a:ext cx="359877" cy="359877"/>
          </a:xfrm>
          <a:prstGeom prst="rect">
            <a:avLst/>
          </a:prstGeom>
        </p:spPr>
      </p:pic>
      <p:pic>
        <p:nvPicPr>
          <p:cNvPr id="35" name="Graphic 34" descr="Man">
            <a:extLst>
              <a:ext uri="{FF2B5EF4-FFF2-40B4-BE49-F238E27FC236}">
                <a16:creationId xmlns:a16="http://schemas.microsoft.com/office/drawing/2014/main" id="{6B88381F-E0BE-024D-A8B3-3C49195071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58252" y="4998698"/>
            <a:ext cx="359877" cy="359877"/>
          </a:xfrm>
          <a:prstGeom prst="rect">
            <a:avLst/>
          </a:prstGeom>
        </p:spPr>
      </p:pic>
      <p:pic>
        <p:nvPicPr>
          <p:cNvPr id="36" name="Graphic 35" descr="Man">
            <a:extLst>
              <a:ext uri="{FF2B5EF4-FFF2-40B4-BE49-F238E27FC236}">
                <a16:creationId xmlns:a16="http://schemas.microsoft.com/office/drawing/2014/main" id="{58760A42-C4DA-9D43-87D9-1F03C5C3C6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97256" y="5036480"/>
            <a:ext cx="359877" cy="359877"/>
          </a:xfrm>
          <a:prstGeom prst="rect">
            <a:avLst/>
          </a:prstGeom>
        </p:spPr>
      </p:pic>
      <p:cxnSp>
        <p:nvCxnSpPr>
          <p:cNvPr id="37" name="Straight Arrow Connector 36">
            <a:extLst>
              <a:ext uri="{FF2B5EF4-FFF2-40B4-BE49-F238E27FC236}">
                <a16:creationId xmlns:a16="http://schemas.microsoft.com/office/drawing/2014/main" id="{BB283324-8BEE-6E43-9E54-BA9860F9A8A3}"/>
              </a:ext>
            </a:extLst>
          </p:cNvPr>
          <p:cNvCxnSpPr/>
          <p:nvPr/>
        </p:nvCxnSpPr>
        <p:spPr>
          <a:xfrm>
            <a:off x="3549180" y="1646358"/>
            <a:ext cx="7485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AF2CE23-08E2-314A-877E-098213D96572}"/>
              </a:ext>
            </a:extLst>
          </p:cNvPr>
          <p:cNvCxnSpPr/>
          <p:nvPr/>
        </p:nvCxnSpPr>
        <p:spPr>
          <a:xfrm>
            <a:off x="5218195" y="1629004"/>
            <a:ext cx="7485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4CCB4C9-6BEB-7343-91EF-79BAD2B65B0B}"/>
              </a:ext>
            </a:extLst>
          </p:cNvPr>
          <p:cNvCxnSpPr>
            <a:cxnSpLocks/>
          </p:cNvCxnSpPr>
          <p:nvPr/>
        </p:nvCxnSpPr>
        <p:spPr>
          <a:xfrm>
            <a:off x="7740958" y="1815093"/>
            <a:ext cx="891787" cy="433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37F4DED-46F4-5644-A880-333BBE7CFEB5}"/>
              </a:ext>
            </a:extLst>
          </p:cNvPr>
          <p:cNvCxnSpPr>
            <a:cxnSpLocks/>
          </p:cNvCxnSpPr>
          <p:nvPr/>
        </p:nvCxnSpPr>
        <p:spPr>
          <a:xfrm flipH="1">
            <a:off x="7592500" y="4460511"/>
            <a:ext cx="795729" cy="3722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343C84-C4BE-7646-AAC9-FEEBB93679B4}"/>
              </a:ext>
            </a:extLst>
          </p:cNvPr>
          <p:cNvCxnSpPr>
            <a:cxnSpLocks/>
          </p:cNvCxnSpPr>
          <p:nvPr/>
        </p:nvCxnSpPr>
        <p:spPr>
          <a:xfrm flipH="1">
            <a:off x="5174238" y="4897461"/>
            <a:ext cx="6585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322F2AF-72AA-C046-BB08-530E6EAE4022}"/>
              </a:ext>
            </a:extLst>
          </p:cNvPr>
          <p:cNvCxnSpPr>
            <a:cxnSpLocks/>
          </p:cNvCxnSpPr>
          <p:nvPr/>
        </p:nvCxnSpPr>
        <p:spPr>
          <a:xfrm flipH="1" flipV="1">
            <a:off x="3346851" y="4408104"/>
            <a:ext cx="546234" cy="359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Woman">
            <a:extLst>
              <a:ext uri="{FF2B5EF4-FFF2-40B4-BE49-F238E27FC236}">
                <a16:creationId xmlns:a16="http://schemas.microsoft.com/office/drawing/2014/main" id="{FD64025C-23FE-CE4D-B3B6-CD69ED1284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7161" y="3461512"/>
            <a:ext cx="491053" cy="491053"/>
          </a:xfrm>
          <a:prstGeom prst="rect">
            <a:avLst/>
          </a:prstGeom>
        </p:spPr>
      </p:pic>
      <p:pic>
        <p:nvPicPr>
          <p:cNvPr id="44" name="Graphic 43" descr="Two Men">
            <a:extLst>
              <a:ext uri="{FF2B5EF4-FFF2-40B4-BE49-F238E27FC236}">
                <a16:creationId xmlns:a16="http://schemas.microsoft.com/office/drawing/2014/main" id="{58A25D89-E6E4-7E47-A955-4FE50F9F11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08407" y="609633"/>
            <a:ext cx="662196" cy="662196"/>
          </a:xfrm>
          <a:prstGeom prst="rect">
            <a:avLst/>
          </a:prstGeom>
        </p:spPr>
      </p:pic>
      <p:pic>
        <p:nvPicPr>
          <p:cNvPr id="45" name="Graphic 44" descr="Two Men">
            <a:extLst>
              <a:ext uri="{FF2B5EF4-FFF2-40B4-BE49-F238E27FC236}">
                <a16:creationId xmlns:a16="http://schemas.microsoft.com/office/drawing/2014/main" id="{18845DC0-E814-644C-8076-92467098522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92345" y="790765"/>
            <a:ext cx="662196" cy="662196"/>
          </a:xfrm>
          <a:prstGeom prst="rect">
            <a:avLst/>
          </a:prstGeom>
        </p:spPr>
      </p:pic>
      <p:pic>
        <p:nvPicPr>
          <p:cNvPr id="46" name="Graphic 45" descr="Two Men">
            <a:extLst>
              <a:ext uri="{FF2B5EF4-FFF2-40B4-BE49-F238E27FC236}">
                <a16:creationId xmlns:a16="http://schemas.microsoft.com/office/drawing/2014/main" id="{9B84DD00-8D3D-5143-8DA2-5574EF3C2C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05278" y="761935"/>
            <a:ext cx="662196" cy="662196"/>
          </a:xfrm>
          <a:prstGeom prst="rect">
            <a:avLst/>
          </a:prstGeom>
        </p:spPr>
      </p:pic>
      <p:pic>
        <p:nvPicPr>
          <p:cNvPr id="47" name="Graphic 46" descr="Lightning bolt">
            <a:extLst>
              <a:ext uri="{FF2B5EF4-FFF2-40B4-BE49-F238E27FC236}">
                <a16:creationId xmlns:a16="http://schemas.microsoft.com/office/drawing/2014/main" id="{0F7FAF11-E49D-5445-838C-C8144593062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716067">
            <a:off x="8349616" y="1246816"/>
            <a:ext cx="767277" cy="767277"/>
          </a:xfrm>
          <a:prstGeom prst="rect">
            <a:avLst/>
          </a:prstGeom>
        </p:spPr>
      </p:pic>
      <p:sp>
        <p:nvSpPr>
          <p:cNvPr id="48" name="Rectangle 47">
            <a:extLst>
              <a:ext uri="{FF2B5EF4-FFF2-40B4-BE49-F238E27FC236}">
                <a16:creationId xmlns:a16="http://schemas.microsoft.com/office/drawing/2014/main" id="{0A3BFFB1-8DD8-B243-8BAB-B2A212AE311C}"/>
              </a:ext>
            </a:extLst>
          </p:cNvPr>
          <p:cNvSpPr/>
          <p:nvPr/>
        </p:nvSpPr>
        <p:spPr>
          <a:xfrm>
            <a:off x="374090" y="82236"/>
            <a:ext cx="5841073" cy="1200329"/>
          </a:xfrm>
          <a:prstGeom prst="rect">
            <a:avLst/>
          </a:prstGeom>
        </p:spPr>
        <p:txBody>
          <a:bodyPr wrap="square" anchor="t">
            <a:spAutoFit/>
          </a:bodyPr>
          <a:lstStyle/>
          <a:p>
            <a:r>
              <a:rPr lang="en-US" sz="3600" b="1">
                <a:solidFill>
                  <a:srgbClr val="479DA5"/>
                </a:solidFill>
                <a:cs typeface="Calibri Light"/>
              </a:rPr>
              <a:t>Bridge</a:t>
            </a:r>
            <a:r>
              <a:rPr lang="en-US" sz="3600" b="1">
                <a:cs typeface="Calibri Light"/>
              </a:rPr>
              <a:t> </a:t>
            </a:r>
            <a:r>
              <a:rPr lang="en-US" sz="3600" b="1">
                <a:solidFill>
                  <a:srgbClr val="479DA5"/>
                </a:solidFill>
                <a:cs typeface="Calibri Light"/>
              </a:rPr>
              <a:t>Club Epidemiology  </a:t>
            </a:r>
          </a:p>
          <a:p>
            <a:r>
              <a:rPr lang="en-US" sz="3600" b="1">
                <a:solidFill>
                  <a:srgbClr val="479DA5"/>
                </a:solidFill>
                <a:cs typeface="Calibri Light"/>
              </a:rPr>
              <a:t>Investigation</a:t>
            </a:r>
          </a:p>
        </p:txBody>
      </p:sp>
      <p:sp>
        <p:nvSpPr>
          <p:cNvPr id="49" name="TextBox 48">
            <a:extLst>
              <a:ext uri="{FF2B5EF4-FFF2-40B4-BE49-F238E27FC236}">
                <a16:creationId xmlns:a16="http://schemas.microsoft.com/office/drawing/2014/main" id="{7DE140EC-1444-F94D-B2FC-E73E884ADF99}"/>
              </a:ext>
            </a:extLst>
          </p:cNvPr>
          <p:cNvSpPr txBox="1"/>
          <p:nvPr/>
        </p:nvSpPr>
        <p:spPr>
          <a:xfrm>
            <a:off x="8594665" y="679121"/>
            <a:ext cx="1297405" cy="523220"/>
          </a:xfrm>
          <a:prstGeom prst="rect">
            <a:avLst/>
          </a:prstGeom>
          <a:noFill/>
        </p:spPr>
        <p:txBody>
          <a:bodyPr wrap="square" rtlCol="0">
            <a:spAutoFit/>
          </a:bodyPr>
          <a:lstStyle/>
          <a:p>
            <a:pPr algn="ctr"/>
            <a:r>
              <a:rPr lang="en-US" sz="1400" i="1">
                <a:latin typeface="Calibri" panose="020F0502020204030204" pitchFamily="34" charset="0"/>
                <a:cs typeface="Calibri" panose="020F0502020204030204" pitchFamily="34" charset="0"/>
              </a:rPr>
              <a:t>Social</a:t>
            </a:r>
          </a:p>
          <a:p>
            <a:pPr algn="ctr"/>
            <a:r>
              <a:rPr lang="en-US" sz="1400" i="1">
                <a:latin typeface="Calibri" panose="020F0502020204030204" pitchFamily="34" charset="0"/>
                <a:cs typeface="Calibri" panose="020F0502020204030204" pitchFamily="34" charset="0"/>
              </a:rPr>
              <a:t>Distancing</a:t>
            </a:r>
          </a:p>
        </p:txBody>
      </p:sp>
      <p:sp>
        <p:nvSpPr>
          <p:cNvPr id="53" name="Rectangle 52">
            <a:extLst>
              <a:ext uri="{FF2B5EF4-FFF2-40B4-BE49-F238E27FC236}">
                <a16:creationId xmlns:a16="http://schemas.microsoft.com/office/drawing/2014/main" id="{D2A0B23F-C61D-A645-9301-1271B2CFFB46}"/>
              </a:ext>
            </a:extLst>
          </p:cNvPr>
          <p:cNvSpPr/>
          <p:nvPr/>
        </p:nvSpPr>
        <p:spPr>
          <a:xfrm>
            <a:off x="0" y="6386309"/>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9F98F30-6482-7443-BCC1-6E45231794A7}"/>
              </a:ext>
            </a:extLst>
          </p:cNvPr>
          <p:cNvSpPr txBox="1"/>
          <p:nvPr/>
        </p:nvSpPr>
        <p:spPr>
          <a:xfrm>
            <a:off x="239872" y="6433211"/>
            <a:ext cx="3463044" cy="369332"/>
          </a:xfrm>
          <a:prstGeom prst="rect">
            <a:avLst/>
          </a:prstGeom>
          <a:noFill/>
        </p:spPr>
        <p:txBody>
          <a:bodyPr wrap="square" rtlCol="0">
            <a:spAutoFit/>
          </a:bodyPr>
          <a:lstStyle/>
          <a:p>
            <a:r>
              <a:rPr lang="en-US">
                <a:solidFill>
                  <a:schemeClr val="bg1"/>
                </a:solidFill>
              </a:rPr>
              <a:t>Prevent • Promote • Protect</a:t>
            </a:r>
          </a:p>
        </p:txBody>
      </p:sp>
      <p:sp>
        <p:nvSpPr>
          <p:cNvPr id="55" name="TextBox 54">
            <a:extLst>
              <a:ext uri="{FF2B5EF4-FFF2-40B4-BE49-F238E27FC236}">
                <a16:creationId xmlns:a16="http://schemas.microsoft.com/office/drawing/2014/main" id="{04F0D3FA-CECE-BD47-8966-A890862DD74A}"/>
              </a:ext>
            </a:extLst>
          </p:cNvPr>
          <p:cNvSpPr txBox="1"/>
          <p:nvPr/>
        </p:nvSpPr>
        <p:spPr>
          <a:xfrm>
            <a:off x="8961499" y="6430905"/>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222736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D5C571F9-1E4E-754A-A131-F6028FF59968}"/>
              </a:ext>
            </a:extLst>
          </p:cNvPr>
          <p:cNvPicPr>
            <a:picLocks noGrp="1" noChangeAspect="1"/>
          </p:cNvPicPr>
          <p:nvPr>
            <p:ph idx="1"/>
          </p:nvPr>
        </p:nvPicPr>
        <p:blipFill>
          <a:blip r:embed="rId3"/>
          <a:stretch>
            <a:fillRect/>
          </a:stretch>
        </p:blipFill>
        <p:spPr>
          <a:xfrm>
            <a:off x="2251445" y="921385"/>
            <a:ext cx="7252230" cy="4351338"/>
          </a:xfrm>
        </p:spPr>
      </p:pic>
      <p:sp>
        <p:nvSpPr>
          <p:cNvPr id="7" name="Rectangle 6">
            <a:extLst>
              <a:ext uri="{FF2B5EF4-FFF2-40B4-BE49-F238E27FC236}">
                <a16:creationId xmlns:a16="http://schemas.microsoft.com/office/drawing/2014/main" id="{2254370A-1AEE-6242-8221-3D842530FEA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F8FA46-A005-7F4C-B6CF-C24EB4E0B4AE}"/>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8BF1134A-D891-9949-8524-D3DA1FA3BF95}"/>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2317761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112C15-70F2-45E7-B0E6-3037D6AF57E1}"/>
              </a:ext>
            </a:extLst>
          </p:cNvPr>
          <p:cNvSpPr txBox="1"/>
          <p:nvPr/>
        </p:nvSpPr>
        <p:spPr>
          <a:xfrm>
            <a:off x="4007990" y="2314655"/>
            <a:ext cx="3737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2" name="Picture 2">
            <a:hlinkClick r:id="" action="ppaction://media"/>
            <a:extLst>
              <a:ext uri="{FF2B5EF4-FFF2-40B4-BE49-F238E27FC236}">
                <a16:creationId xmlns:a16="http://schemas.microsoft.com/office/drawing/2014/main" id="{994642D2-A704-463A-B06D-0E6728B7CB12}"/>
              </a:ext>
            </a:extLst>
          </p:cNvPr>
          <p:cNvPicPr>
            <a:picLocks noRot="1" noChangeAspect="1"/>
          </p:cNvPicPr>
          <p:nvPr>
            <a:videoFile r:link="rId1"/>
          </p:nvPr>
        </p:nvPicPr>
        <p:blipFill>
          <a:blip r:embed="rId3"/>
          <a:stretch>
            <a:fillRect/>
          </a:stretch>
        </p:blipFill>
        <p:spPr>
          <a:xfrm>
            <a:off x="2403231" y="827535"/>
            <a:ext cx="7398564" cy="4160877"/>
          </a:xfrm>
          <a:prstGeom prst="rect">
            <a:avLst/>
          </a:prstGeom>
        </p:spPr>
      </p:pic>
      <p:sp>
        <p:nvSpPr>
          <p:cNvPr id="6" name="TextBox 5">
            <a:extLst>
              <a:ext uri="{FF2B5EF4-FFF2-40B4-BE49-F238E27FC236}">
                <a16:creationId xmlns:a16="http://schemas.microsoft.com/office/drawing/2014/main" id="{38EA9500-CAAD-46D1-8EDE-E28509540194}"/>
              </a:ext>
            </a:extLst>
          </p:cNvPr>
          <p:cNvSpPr txBox="1"/>
          <p:nvPr/>
        </p:nvSpPr>
        <p:spPr>
          <a:xfrm>
            <a:off x="5193323" y="5375682"/>
            <a:ext cx="1492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linkClick r:id="rId4"/>
              </a:rPr>
              <a:t>Click here</a:t>
            </a:r>
            <a:r>
              <a:rPr lang="en-US" sz="2400"/>
              <a:t> </a:t>
            </a:r>
          </a:p>
        </p:txBody>
      </p:sp>
      <p:sp>
        <p:nvSpPr>
          <p:cNvPr id="7" name="Rectangle 6">
            <a:extLst>
              <a:ext uri="{FF2B5EF4-FFF2-40B4-BE49-F238E27FC236}">
                <a16:creationId xmlns:a16="http://schemas.microsoft.com/office/drawing/2014/main" id="{A0A8D039-5186-D143-948A-AA099D554E7C}"/>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802A25-EB56-0740-A854-461B7873B664}"/>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48071466-6C94-6540-8E84-533F1E4097A0}"/>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371149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9"/>
          <p:cNvSpPr txBox="1">
            <a:spLocks noGrp="1"/>
          </p:cNvSpPr>
          <p:nvPr>
            <p:ph type="title"/>
          </p:nvPr>
        </p:nvSpPr>
        <p:spPr>
          <a:xfrm>
            <a:off x="0" y="0"/>
            <a:ext cx="12192000" cy="899256"/>
          </a:xfrm>
          <a:prstGeom prst="rect">
            <a:avLst/>
          </a:prstGeom>
          <a:solidFill>
            <a:srgbClr val="479DA5"/>
          </a:solidFill>
        </p:spPr>
        <p:txBody>
          <a:bodyPr spcFirstLastPara="1" vert="horz" wrap="square" lIns="91425" tIns="45700" rIns="91425" bIns="45700" rtlCol="0" anchor="ctr" anchorCtr="0">
            <a:noAutofit/>
          </a:bodyPr>
          <a:lstStyle/>
          <a:p>
            <a:pPr lvl="0" algn="ctr">
              <a:buClr>
                <a:schemeClr val="dk1"/>
              </a:buClr>
              <a:buSzPts val="1100"/>
            </a:pPr>
            <a:r>
              <a:rPr lang="en-US">
                <a:solidFill>
                  <a:schemeClr val="lt1"/>
                </a:solidFill>
              </a:rPr>
              <a:t>COVID-19: Tomas </a:t>
            </a:r>
            <a:r>
              <a:rPr lang="en-US" err="1">
                <a:solidFill>
                  <a:schemeClr val="lt1"/>
                </a:solidFill>
              </a:rPr>
              <a:t>Pueyo</a:t>
            </a:r>
            <a:endParaRPr lang="en-US">
              <a:solidFill>
                <a:srgbClr val="FFFFFF"/>
              </a:solidFill>
            </a:endParaRPr>
          </a:p>
        </p:txBody>
      </p:sp>
      <p:sp>
        <p:nvSpPr>
          <p:cNvPr id="65" name="Google Shape;65;p9"/>
          <p:cNvSpPr txBox="1">
            <a:spLocks noGrp="1"/>
          </p:cNvSpPr>
          <p:nvPr>
            <p:ph type="sldNum" idx="12"/>
          </p:nvPr>
        </p:nvSpPr>
        <p:spPr>
          <a:prstGeom prst="rect">
            <a:avLst/>
          </a:prstGeom>
        </p:spPr>
        <p:txBody>
          <a:bodyPr spcFirstLastPara="1" vert="horz" wrap="square" lIns="91425" tIns="45700" rIns="91425" bIns="45700" rtlCol="0" anchor="ctr" anchorCtr="0">
            <a:noAutofit/>
          </a:bodyPr>
          <a:lstStyle/>
          <a:p>
            <a:pPr algn="l">
              <a:buClr>
                <a:srgbClr val="000000"/>
              </a:buClr>
            </a:pPr>
            <a:fld id="{00000000-1234-1234-1234-123412341234}" type="slidenum">
              <a:rPr lang="en-US"/>
              <a:pPr algn="l">
                <a:buClr>
                  <a:srgbClr val="000000"/>
                </a:buClr>
              </a:pPr>
              <a:t>18</a:t>
            </a:fld>
            <a:endParaRPr/>
          </a:p>
        </p:txBody>
      </p:sp>
      <p:pic>
        <p:nvPicPr>
          <p:cNvPr id="1026" name="Picture 2" descr="https://miro.medium.com/max/4419/1*XcXT9eNuHRQMOUEf_gAB9A.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101300"/>
            <a:ext cx="8506444" cy="51050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94221" y="6021790"/>
            <a:ext cx="8863067" cy="369332"/>
          </a:xfrm>
          <a:prstGeom prst="rect">
            <a:avLst/>
          </a:prstGeom>
          <a:noFill/>
        </p:spPr>
        <p:txBody>
          <a:bodyPr wrap="none" rtlCol="0">
            <a:spAutoFit/>
          </a:bodyPr>
          <a:lstStyle/>
          <a:p>
            <a:r>
              <a:rPr lang="en-US">
                <a:hlinkClick r:id="rId4"/>
              </a:rPr>
              <a:t>https://medium.com/@tomaspueyo/coronavirus-act-today-or-people-will-die-f4d3d9cd99ca</a:t>
            </a:r>
            <a:endParaRPr lang="en-US"/>
          </a:p>
        </p:txBody>
      </p:sp>
      <p:sp>
        <p:nvSpPr>
          <p:cNvPr id="8" name="Rectangle 7">
            <a:extLst>
              <a:ext uri="{FF2B5EF4-FFF2-40B4-BE49-F238E27FC236}">
                <a16:creationId xmlns:a16="http://schemas.microsoft.com/office/drawing/2014/main" id="{5D808BBF-CA04-E744-89EF-AFF771967F28}"/>
              </a:ext>
            </a:extLst>
          </p:cNvPr>
          <p:cNvSpPr/>
          <p:nvPr/>
        </p:nvSpPr>
        <p:spPr>
          <a:xfrm>
            <a:off x="0" y="6408366"/>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736434-C4F6-5744-8FA6-71EEFB76A733}"/>
              </a:ext>
            </a:extLst>
          </p:cNvPr>
          <p:cNvSpPr txBox="1"/>
          <p:nvPr/>
        </p:nvSpPr>
        <p:spPr>
          <a:xfrm>
            <a:off x="239872" y="6455268"/>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0" name="TextBox 9">
            <a:extLst>
              <a:ext uri="{FF2B5EF4-FFF2-40B4-BE49-F238E27FC236}">
                <a16:creationId xmlns:a16="http://schemas.microsoft.com/office/drawing/2014/main" id="{71DDF8A6-4A23-6948-8AF3-5DAF54F5D959}"/>
              </a:ext>
            </a:extLst>
          </p:cNvPr>
          <p:cNvSpPr txBox="1"/>
          <p:nvPr/>
        </p:nvSpPr>
        <p:spPr>
          <a:xfrm>
            <a:off x="8961499" y="6452962"/>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6842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CCE90D-9F8E-4D3C-9A40-6DF1D82779D0}"/>
              </a:ext>
            </a:extLst>
          </p:cNvPr>
          <p:cNvSpPr txBox="1"/>
          <p:nvPr/>
        </p:nvSpPr>
        <p:spPr>
          <a:xfrm>
            <a:off x="609090" y="4681039"/>
            <a:ext cx="3363884" cy="369332"/>
          </a:xfrm>
          <a:prstGeom prst="rect">
            <a:avLst/>
          </a:prstGeom>
          <a:noFill/>
        </p:spPr>
        <p:txBody>
          <a:bodyPr wrap="square" rtlCol="0">
            <a:spAutoFit/>
          </a:bodyPr>
          <a:lstStyle/>
          <a:p>
            <a:pPr algn="ctr"/>
            <a:r>
              <a:rPr lang="en-US"/>
              <a:t>Number of cases</a:t>
            </a:r>
          </a:p>
        </p:txBody>
      </p:sp>
      <p:sp>
        <p:nvSpPr>
          <p:cNvPr id="8" name="TextBox 7">
            <a:extLst>
              <a:ext uri="{FF2B5EF4-FFF2-40B4-BE49-F238E27FC236}">
                <a16:creationId xmlns:a16="http://schemas.microsoft.com/office/drawing/2014/main" id="{80B47F35-B1DF-46F5-9211-B8CF061FB82A}"/>
              </a:ext>
            </a:extLst>
          </p:cNvPr>
          <p:cNvSpPr txBox="1"/>
          <p:nvPr/>
        </p:nvSpPr>
        <p:spPr>
          <a:xfrm>
            <a:off x="4627580" y="4542540"/>
            <a:ext cx="3363884" cy="646331"/>
          </a:xfrm>
          <a:prstGeom prst="rect">
            <a:avLst/>
          </a:prstGeom>
          <a:noFill/>
        </p:spPr>
        <p:txBody>
          <a:bodyPr wrap="square" rtlCol="0">
            <a:spAutoFit/>
          </a:bodyPr>
          <a:lstStyle/>
          <a:p>
            <a:pPr algn="ctr"/>
            <a:r>
              <a:rPr lang="en-US"/>
              <a:t>Cases per 100,000</a:t>
            </a:r>
          </a:p>
          <a:p>
            <a:pPr algn="ctr"/>
            <a:r>
              <a:rPr lang="en-US"/>
              <a:t>(total cases/population)x100,000</a:t>
            </a:r>
          </a:p>
        </p:txBody>
      </p:sp>
      <p:sp>
        <p:nvSpPr>
          <p:cNvPr id="9" name="TextBox 8">
            <a:extLst>
              <a:ext uri="{FF2B5EF4-FFF2-40B4-BE49-F238E27FC236}">
                <a16:creationId xmlns:a16="http://schemas.microsoft.com/office/drawing/2014/main" id="{9B1F629F-3A32-415C-AA42-17A126613CDF}"/>
              </a:ext>
            </a:extLst>
          </p:cNvPr>
          <p:cNvSpPr txBox="1"/>
          <p:nvPr/>
        </p:nvSpPr>
        <p:spPr>
          <a:xfrm>
            <a:off x="8707550" y="4542540"/>
            <a:ext cx="2830537" cy="646331"/>
          </a:xfrm>
          <a:prstGeom prst="rect">
            <a:avLst/>
          </a:prstGeom>
          <a:noFill/>
        </p:spPr>
        <p:txBody>
          <a:bodyPr wrap="square" rtlCol="0" anchor="t">
            <a:spAutoFit/>
          </a:bodyPr>
          <a:lstStyle/>
          <a:p>
            <a:pPr algn="ctr"/>
            <a:r>
              <a:rPr lang="en-US"/>
              <a:t>Fatality Rate</a:t>
            </a:r>
          </a:p>
          <a:p>
            <a:pPr algn="ctr"/>
            <a:r>
              <a:rPr lang="en-US"/>
              <a:t>(fatalities/number of cases)</a:t>
            </a:r>
            <a:endParaRPr lang="en-US">
              <a:cs typeface="Calibri"/>
            </a:endParaRPr>
          </a:p>
        </p:txBody>
      </p:sp>
      <p:pic>
        <p:nvPicPr>
          <p:cNvPr id="11" name="Picture 11">
            <a:extLst>
              <a:ext uri="{FF2B5EF4-FFF2-40B4-BE49-F238E27FC236}">
                <a16:creationId xmlns:a16="http://schemas.microsoft.com/office/drawing/2014/main" id="{0CBA01F3-3353-4952-A6F0-77DE46D5E9CF}"/>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243311" y="386684"/>
            <a:ext cx="4095443" cy="3945803"/>
          </a:xfrm>
        </p:spPr>
      </p:pic>
      <p:pic>
        <p:nvPicPr>
          <p:cNvPr id="3" name="Picture 2">
            <a:extLst>
              <a:ext uri="{FF2B5EF4-FFF2-40B4-BE49-F238E27FC236}">
                <a16:creationId xmlns:a16="http://schemas.microsoft.com/office/drawing/2014/main" id="{732CA20A-F8BD-4633-BB31-8C6A98D0E1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00862" y="283972"/>
            <a:ext cx="3817320" cy="4048515"/>
          </a:xfrm>
          <a:prstGeom prst="rect">
            <a:avLst/>
          </a:prstGeom>
        </p:spPr>
      </p:pic>
      <p:pic>
        <p:nvPicPr>
          <p:cNvPr id="10" name="Picture 9">
            <a:extLst>
              <a:ext uri="{FF2B5EF4-FFF2-40B4-BE49-F238E27FC236}">
                <a16:creationId xmlns:a16="http://schemas.microsoft.com/office/drawing/2014/main" id="{087E4BAC-D869-42B8-B30A-FBFDED1BAC7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280290" y="283972"/>
            <a:ext cx="3685056" cy="4048515"/>
          </a:xfrm>
          <a:prstGeom prst="rect">
            <a:avLst/>
          </a:prstGeom>
        </p:spPr>
      </p:pic>
      <p:sp>
        <p:nvSpPr>
          <p:cNvPr id="12" name="Rectangle 11">
            <a:extLst>
              <a:ext uri="{FF2B5EF4-FFF2-40B4-BE49-F238E27FC236}">
                <a16:creationId xmlns:a16="http://schemas.microsoft.com/office/drawing/2014/main" id="{83CF529A-1555-4A04-8B97-4F520E5F260D}"/>
              </a:ext>
            </a:extLst>
          </p:cNvPr>
          <p:cNvSpPr/>
          <p:nvPr/>
        </p:nvSpPr>
        <p:spPr>
          <a:xfrm>
            <a:off x="841639" y="6053741"/>
            <a:ext cx="11350361" cy="708656"/>
          </a:xfrm>
          <a:prstGeom prst="rect">
            <a:avLst/>
          </a:prstGeom>
        </p:spPr>
        <p:txBody>
          <a:bodyPr wrap="square">
            <a:spAutoFit/>
          </a:bodyPr>
          <a:lstStyle/>
          <a:p>
            <a:pPr>
              <a:lnSpc>
                <a:spcPct val="107000"/>
              </a:lnSpc>
              <a:spcAft>
                <a:spcPts val="800"/>
              </a:spcAft>
            </a:pPr>
            <a:r>
              <a:rPr lang="en-US" sz="1400">
                <a:latin typeface="Calibri" panose="020F0502020204030204" pitchFamily="34" charset="0"/>
                <a:ea typeface="Calibri" panose="020F0502020204030204" pitchFamily="34" charset="0"/>
                <a:cs typeface="Times New Roman" panose="02020603050405020304" pitchFamily="18" charset="0"/>
              </a:rPr>
              <a:t>Colorado COVID-19 case data as of 30-Mar-2020 at 5 p.m. Data from CDPHE, </a:t>
            </a:r>
            <a:r>
              <a:rPr lang="en-US" sz="1400">
                <a:ea typeface="+mn-lt"/>
                <a:cs typeface="+mn-lt"/>
              </a:rPr>
              <a:t>analyzed by </a:t>
            </a:r>
            <a:r>
              <a:rPr lang="en-US" sz="1400">
                <a:ea typeface="Calibri" panose="020F0502020204030204" pitchFamily="34" charset="0"/>
                <a:cs typeface="Calibri"/>
              </a:rPr>
              <a:t>El Paso County Public Health Data and Analytics Office. </a:t>
            </a:r>
            <a:endParaRPr lang="en-US" sz="1400">
              <a:ea typeface="+mn-lt"/>
              <a:cs typeface="+mn-lt"/>
            </a:endParaRPr>
          </a:p>
          <a:p>
            <a:pPr>
              <a:lnSpc>
                <a:spcPct val="107000"/>
              </a:lnSpc>
              <a:spcAft>
                <a:spcPts val="800"/>
              </a:spcAft>
            </a:pP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E40AE8F4-9DC3-8B45-9BFF-7BE75E438B7F}"/>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C9C444-B1D6-A64A-BD18-5DD89B644DBB}"/>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5" name="TextBox 14">
            <a:extLst>
              <a:ext uri="{FF2B5EF4-FFF2-40B4-BE49-F238E27FC236}">
                <a16:creationId xmlns:a16="http://schemas.microsoft.com/office/drawing/2014/main" id="{D2750336-A29C-D04E-9C61-285875CCD9D1}"/>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2203838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front of a building&#10;&#10;Description automatically generated">
            <a:extLst>
              <a:ext uri="{FF2B5EF4-FFF2-40B4-BE49-F238E27FC236}">
                <a16:creationId xmlns:a16="http://schemas.microsoft.com/office/drawing/2014/main" id="{51725906-C051-4643-9E70-F6D1FFC3AD9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0"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9CE905-1FBA-7049-BEBF-6241130C823C}"/>
              </a:ext>
            </a:extLst>
          </p:cNvPr>
          <p:cNvSpPr txBox="1"/>
          <p:nvPr/>
        </p:nvSpPr>
        <p:spPr>
          <a:xfrm>
            <a:off x="7934489" y="3858672"/>
            <a:ext cx="4027104" cy="1200329"/>
          </a:xfrm>
          <a:prstGeom prst="rect">
            <a:avLst/>
          </a:prstGeom>
          <a:noFill/>
        </p:spPr>
        <p:txBody>
          <a:bodyPr wrap="square" rtlCol="0">
            <a:spAutoFit/>
          </a:bodyPr>
          <a:lstStyle/>
          <a:p>
            <a:pPr algn="ctr"/>
            <a:r>
              <a:rPr lang="en-US" sz="3600" b="1">
                <a:solidFill>
                  <a:srgbClr val="479DA5"/>
                </a:solidFill>
              </a:rPr>
              <a:t>1918 Spanish Flu Epidemic</a:t>
            </a:r>
          </a:p>
        </p:txBody>
      </p:sp>
      <p:sp>
        <p:nvSpPr>
          <p:cNvPr id="7" name="Rectangle 6">
            <a:extLst>
              <a:ext uri="{FF2B5EF4-FFF2-40B4-BE49-F238E27FC236}">
                <a16:creationId xmlns:a16="http://schemas.microsoft.com/office/drawing/2014/main" id="{EF70ABB2-4EF5-3746-A02A-0BABFA397BEB}"/>
              </a:ext>
            </a:extLst>
          </p:cNvPr>
          <p:cNvSpPr/>
          <p:nvPr/>
        </p:nvSpPr>
        <p:spPr>
          <a:xfrm>
            <a:off x="0" y="6388915"/>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75705B-9A9C-9543-B6DE-4C35F0683A18}"/>
              </a:ext>
            </a:extLst>
          </p:cNvPr>
          <p:cNvSpPr txBox="1"/>
          <p:nvPr/>
        </p:nvSpPr>
        <p:spPr>
          <a:xfrm>
            <a:off x="239872" y="6435817"/>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318C176A-8F4A-3349-9CC1-BADBCD9B612B}"/>
              </a:ext>
            </a:extLst>
          </p:cNvPr>
          <p:cNvSpPr txBox="1"/>
          <p:nvPr/>
        </p:nvSpPr>
        <p:spPr>
          <a:xfrm>
            <a:off x="8961499" y="6433511"/>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1076398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19E7C0-E8B2-480D-8B8D-D8DABF841096}"/>
              </a:ext>
            </a:extLst>
          </p:cNvPr>
          <p:cNvGraphicFramePr/>
          <p:nvPr>
            <p:extLst>
              <p:ext uri="{D42A27DB-BD31-4B8C-83A1-F6EECF244321}">
                <p14:modId xmlns:p14="http://schemas.microsoft.com/office/powerpoint/2010/main" val="3502468572"/>
              </p:ext>
            </p:extLst>
          </p:nvPr>
        </p:nvGraphicFramePr>
        <p:xfrm>
          <a:off x="1566153" y="291829"/>
          <a:ext cx="9059694" cy="488977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0592B678-C83F-41B8-AFA4-003E9F3E3DFD}"/>
              </a:ext>
            </a:extLst>
          </p:cNvPr>
          <p:cNvSpPr/>
          <p:nvPr/>
        </p:nvSpPr>
        <p:spPr>
          <a:xfrm>
            <a:off x="1566153" y="5449352"/>
            <a:ext cx="9059694" cy="773673"/>
          </a:xfrm>
          <a:prstGeom prst="rect">
            <a:avLst/>
          </a:prstGeom>
        </p:spPr>
        <p:txBody>
          <a:bodyPr wrap="square">
            <a:spAutoFit/>
          </a:bodyPr>
          <a:lstStyle/>
          <a:p>
            <a:pPr>
              <a:lnSpc>
                <a:spcPct val="107000"/>
              </a:lnSpc>
              <a:spcAft>
                <a:spcPts val="800"/>
              </a:spcAft>
            </a:pPr>
            <a:r>
              <a:rPr lang="en-US" sz="1400">
                <a:latin typeface="Calibri" panose="020F0502020204030204" pitchFamily="34" charset="0"/>
                <a:ea typeface="Calibri" panose="020F0502020204030204" pitchFamily="34" charset="0"/>
                <a:cs typeface="Times New Roman" panose="02020603050405020304" pitchFamily="18" charset="0"/>
              </a:rPr>
              <a:t>El Paso County case data as reported to Colorado Electronic Disease Reporting System (CEDRS) as of 28-Mar-2020 at 10 p.m. Case details and hospitalizations are limited by the lag times of test confirmations.</a:t>
            </a:r>
            <a:r>
              <a:rPr lang="en-US" sz="1400">
                <a:ea typeface="+mn-lt"/>
                <a:cs typeface="+mn-lt"/>
              </a:rPr>
              <a:t> Analyzed by </a:t>
            </a:r>
            <a:r>
              <a:rPr lang="en-US" sz="1400">
                <a:ea typeface="Calibri" panose="020F0502020204030204" pitchFamily="34" charset="0"/>
                <a:cs typeface="Calibri"/>
              </a:rPr>
              <a:t>El Paso County Public Health Data and Analytics Office. </a:t>
            </a:r>
            <a:endParaRPr lang="en-US" sz="140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F5916E8-8143-FE4D-919B-95CEC029309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C077C3-A72D-E345-8795-AF80EE58C2D2}"/>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9A84B09F-C3CE-6349-8DD1-B24C93E31229}"/>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3469463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CF9E9EC-A204-4610-A724-6F1DD2F4CD90}"/>
              </a:ext>
            </a:extLst>
          </p:cNvPr>
          <p:cNvGraphicFramePr/>
          <p:nvPr>
            <p:extLst>
              <p:ext uri="{D42A27DB-BD31-4B8C-83A1-F6EECF244321}">
                <p14:modId xmlns:p14="http://schemas.microsoft.com/office/powerpoint/2010/main" val="3894240554"/>
              </p:ext>
            </p:extLst>
          </p:nvPr>
        </p:nvGraphicFramePr>
        <p:xfrm>
          <a:off x="1896599" y="385732"/>
          <a:ext cx="7555031" cy="461298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5DF797DB-969C-40B2-86E2-C740F06C4A2B}"/>
              </a:ext>
            </a:extLst>
          </p:cNvPr>
          <p:cNvSpPr/>
          <p:nvPr/>
        </p:nvSpPr>
        <p:spPr>
          <a:xfrm>
            <a:off x="1624509" y="5573608"/>
            <a:ext cx="8942962" cy="738664"/>
          </a:xfrm>
          <a:prstGeom prst="rect">
            <a:avLst/>
          </a:prstGeom>
        </p:spPr>
        <p:txBody>
          <a:bodyPr wrap="square">
            <a:spAutoFit/>
          </a:bodyPr>
          <a:lstStyle/>
          <a:p>
            <a:r>
              <a:rPr lang="en-US" sz="1400">
                <a:latin typeface="Calibri" panose="020F0502020204030204" pitchFamily="34" charset="0"/>
                <a:ea typeface="Calibri" panose="020F0502020204030204" pitchFamily="34" charset="0"/>
                <a:cs typeface="Times New Roman" panose="02020603050405020304" pitchFamily="18" charset="0"/>
              </a:rPr>
              <a:t>El Paso County case demographics as reported to Colorado Electronic Disease Reporting System (CEDRS) as of 28-Mar-2020 at 10 p.m. Case details and hospitalizations are limited by the lag times of test confirmations. </a:t>
            </a:r>
            <a:r>
              <a:rPr lang="en-US" sz="1400">
                <a:ea typeface="+mn-lt"/>
                <a:cs typeface="+mn-lt"/>
              </a:rPr>
              <a:t>Analyzed by </a:t>
            </a:r>
            <a:r>
              <a:rPr lang="en-US" sz="1400">
                <a:ea typeface="Calibri" panose="020F0502020204030204" pitchFamily="34" charset="0"/>
                <a:cs typeface="Calibri"/>
              </a:rPr>
              <a:t>El Paso County Public Health Data and Analytics Office. </a:t>
            </a:r>
            <a:endParaRPr lang="en-US" sz="1400"/>
          </a:p>
        </p:txBody>
      </p:sp>
      <p:sp>
        <p:nvSpPr>
          <p:cNvPr id="7" name="Rectangle 6">
            <a:extLst>
              <a:ext uri="{FF2B5EF4-FFF2-40B4-BE49-F238E27FC236}">
                <a16:creationId xmlns:a16="http://schemas.microsoft.com/office/drawing/2014/main" id="{8E362027-2E8E-F14C-B956-63F709EDD0D8}"/>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38B0C3-C0B5-1A4A-8B6C-788BB3C75EAF}"/>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82356716-94B6-334E-81F0-265CAB9E553C}"/>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2212514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1E7E1BC-64F2-E447-9FE6-7EC08C0886B8}"/>
              </a:ext>
            </a:extLst>
          </p:cNvPr>
          <p:cNvGraphicFramePr>
            <a:graphicFrameLocks/>
          </p:cNvGraphicFramePr>
          <p:nvPr>
            <p:extLst>
              <p:ext uri="{D42A27DB-BD31-4B8C-83A1-F6EECF244321}">
                <p14:modId xmlns:p14="http://schemas.microsoft.com/office/powerpoint/2010/main" val="419342638"/>
              </p:ext>
            </p:extLst>
          </p:nvPr>
        </p:nvGraphicFramePr>
        <p:xfrm>
          <a:off x="671639" y="234669"/>
          <a:ext cx="10586096" cy="604056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3D283161-99A1-A44A-A9F6-CEC0795E4F8E}"/>
              </a:ext>
            </a:extLst>
          </p:cNvPr>
          <p:cNvSpPr/>
          <p:nvPr/>
        </p:nvSpPr>
        <p:spPr>
          <a:xfrm>
            <a:off x="0" y="6391762"/>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622C41-C071-934E-BD18-E82D1A1A1BB2}"/>
              </a:ext>
            </a:extLst>
          </p:cNvPr>
          <p:cNvSpPr txBox="1"/>
          <p:nvPr/>
        </p:nvSpPr>
        <p:spPr>
          <a:xfrm>
            <a:off x="239872" y="6438664"/>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C35B3931-D888-ED44-B96B-2AC3169FC514}"/>
              </a:ext>
            </a:extLst>
          </p:cNvPr>
          <p:cNvSpPr txBox="1"/>
          <p:nvPr/>
        </p:nvSpPr>
        <p:spPr>
          <a:xfrm>
            <a:off x="8961499" y="6436358"/>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2244390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F39C9AF-0E7C-D44C-9BA5-6B1C3950D1CB}"/>
              </a:ext>
            </a:extLst>
          </p:cNvPr>
          <p:cNvGraphicFramePr>
            <a:graphicFrameLocks/>
          </p:cNvGraphicFramePr>
          <p:nvPr>
            <p:extLst>
              <p:ext uri="{D42A27DB-BD31-4B8C-83A1-F6EECF244321}">
                <p14:modId xmlns:p14="http://schemas.microsoft.com/office/powerpoint/2010/main" val="22263347"/>
              </p:ext>
            </p:extLst>
          </p:nvPr>
        </p:nvGraphicFramePr>
        <p:xfrm>
          <a:off x="1043872" y="381087"/>
          <a:ext cx="9816673" cy="591451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A0564814-82D2-764B-84F5-36F6EC463546}"/>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A1F0F3D-81B9-6F4D-8A89-9D4D004656AB}"/>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74DA8D88-0438-654E-AAED-5CE874BF7AB8}"/>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3717768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7D0B-6686-CC49-BF1B-D033D53F0E12}"/>
              </a:ext>
            </a:extLst>
          </p:cNvPr>
          <p:cNvSpPr>
            <a:spLocks noGrp="1"/>
          </p:cNvSpPr>
          <p:nvPr>
            <p:ph type="title"/>
          </p:nvPr>
        </p:nvSpPr>
        <p:spPr>
          <a:xfrm>
            <a:off x="0" y="0"/>
            <a:ext cx="12192000" cy="988630"/>
          </a:xfrm>
          <a:solidFill>
            <a:srgbClr val="479DA5"/>
          </a:solidFill>
        </p:spPr>
        <p:txBody>
          <a:bodyPr vert="horz" lIns="91440" tIns="45720" rIns="91440" bIns="45720" rtlCol="0" anchor="ctr">
            <a:normAutofit/>
          </a:bodyPr>
          <a:lstStyle/>
          <a:p>
            <a:pPr algn="ctr"/>
            <a:r>
              <a:rPr lang="en-US" sz="2800" b="1">
                <a:solidFill>
                  <a:schemeClr val="bg1"/>
                </a:solidFill>
              </a:rPr>
              <a:t>The Public Health Plan to Combat COVID-19: Containment and Mitigation</a:t>
            </a:r>
          </a:p>
        </p:txBody>
      </p:sp>
      <p:pic>
        <p:nvPicPr>
          <p:cNvPr id="5" name="Picture 4" descr="A picture containing text&#10;&#10;Description automatically generated">
            <a:extLst>
              <a:ext uri="{FF2B5EF4-FFF2-40B4-BE49-F238E27FC236}">
                <a16:creationId xmlns:a16="http://schemas.microsoft.com/office/drawing/2014/main" id="{4406E714-B558-AA43-A8B8-693045D6E46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b="-1"/>
          <a:stretch/>
        </p:blipFill>
        <p:spPr>
          <a:xfrm>
            <a:off x="239872" y="1643153"/>
            <a:ext cx="11548872" cy="4462272"/>
          </a:xfrm>
          <a:prstGeom prst="rect">
            <a:avLst/>
          </a:prstGeom>
        </p:spPr>
      </p:pic>
      <p:sp>
        <p:nvSpPr>
          <p:cNvPr id="7" name="Rectangle 6">
            <a:extLst>
              <a:ext uri="{FF2B5EF4-FFF2-40B4-BE49-F238E27FC236}">
                <a16:creationId xmlns:a16="http://schemas.microsoft.com/office/drawing/2014/main" id="{EB51AA3E-C6F1-1541-B92D-16E3FB9DB8EA}"/>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A3BCCC-4F95-6346-9D21-469F8427B085}"/>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88EFDB72-F1DB-B64A-828D-EC74C019A458}"/>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1704132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9"/>
          <p:cNvSpPr txBox="1">
            <a:spLocks noGrp="1"/>
          </p:cNvSpPr>
          <p:nvPr>
            <p:ph type="title"/>
          </p:nvPr>
        </p:nvSpPr>
        <p:spPr>
          <a:xfrm>
            <a:off x="3736356" y="4427891"/>
            <a:ext cx="4711227" cy="894846"/>
          </a:xfrm>
          <a:prstGeom prst="rect">
            <a:avLst/>
          </a:prstGeom>
        </p:spPr>
        <p:txBody>
          <a:bodyPr spcFirstLastPara="1" vert="horz" lIns="91425" tIns="45700" rIns="91425" bIns="45700" rtlCol="0" anchorCtr="0">
            <a:normAutofit/>
          </a:bodyPr>
          <a:lstStyle/>
          <a:p>
            <a:pPr algn="r">
              <a:spcBef>
                <a:spcPts val="0"/>
              </a:spcBef>
              <a:buClr>
                <a:schemeClr val="dk1"/>
              </a:buClr>
              <a:buSzPts val="1100"/>
            </a:pPr>
            <a:r>
              <a:rPr lang="en-US" sz="2400" b="1"/>
              <a:t>COVID-19: Gates Foundation Model</a:t>
            </a:r>
          </a:p>
        </p:txBody>
      </p:sp>
      <p:pic>
        <p:nvPicPr>
          <p:cNvPr id="10" name="Picture 9"/>
          <p:cNvPicPr>
            <a:picLocks noChangeAspect="1"/>
          </p:cNvPicPr>
          <p:nvPr/>
        </p:nvPicPr>
        <p:blipFill>
          <a:blip r:embed="rId3"/>
          <a:stretch>
            <a:fillRect/>
          </a:stretch>
        </p:blipFill>
        <p:spPr>
          <a:xfrm>
            <a:off x="834550" y="511747"/>
            <a:ext cx="10522900" cy="3799159"/>
          </a:xfrm>
          <a:prstGeom prst="rect">
            <a:avLst/>
          </a:prstGeom>
        </p:spPr>
      </p:pic>
      <p:sp>
        <p:nvSpPr>
          <p:cNvPr id="4" name="Text Placeholder 3"/>
          <p:cNvSpPr>
            <a:spLocks noGrp="1"/>
          </p:cNvSpPr>
          <p:nvPr>
            <p:ph type="body" idx="1"/>
          </p:nvPr>
        </p:nvSpPr>
        <p:spPr>
          <a:xfrm>
            <a:off x="2600696" y="4814583"/>
            <a:ext cx="8110230" cy="1461780"/>
          </a:xfrm>
        </p:spPr>
        <p:txBody>
          <a:bodyPr anchor="ctr">
            <a:normAutofit/>
          </a:bodyPr>
          <a:lstStyle/>
          <a:p>
            <a:r>
              <a:rPr lang="en-US" sz="1800"/>
              <a:t>Baseline estimates: Jan 10 -&gt; April 7</a:t>
            </a:r>
          </a:p>
          <a:p>
            <a:r>
              <a:rPr lang="en-US" sz="1800"/>
              <a:t>Alternative estimates: Institute social distancing of variable impact on March 10</a:t>
            </a:r>
          </a:p>
        </p:txBody>
      </p:sp>
      <p:sp>
        <p:nvSpPr>
          <p:cNvPr id="65" name="Google Shape;65;p9"/>
          <p:cNvSpPr txBox="1">
            <a:spLocks noGrp="1"/>
          </p:cNvSpPr>
          <p:nvPr>
            <p:ph type="sldNum" idx="12"/>
          </p:nvPr>
        </p:nvSpPr>
        <p:spPr>
          <a:xfrm>
            <a:off x="10534650" y="6356350"/>
            <a:ext cx="819150" cy="365125"/>
          </a:xfrm>
          <a:prstGeom prst="rect">
            <a:avLst/>
          </a:prstGeom>
        </p:spPr>
        <p:txBody>
          <a:bodyPr spcFirstLastPara="1" vert="horz" lIns="91425" tIns="45700" rIns="91425" bIns="45700" rtlCol="0" anchorCtr="0">
            <a:normAutofit/>
          </a:bodyPr>
          <a:lstStyle/>
          <a:p>
            <a:pPr>
              <a:spcAft>
                <a:spcPts val="600"/>
              </a:spcAft>
              <a:buClr>
                <a:srgbClr val="000000"/>
              </a:buClr>
            </a:pPr>
            <a:fld id="{00000000-1234-1234-1234-123412341234}" type="slidenum">
              <a:rPr lang="en-US">
                <a:solidFill>
                  <a:schemeClr val="bg1">
                    <a:alpha val="80000"/>
                  </a:schemeClr>
                </a:solidFill>
              </a:rPr>
              <a:pPr>
                <a:spcAft>
                  <a:spcPts val="600"/>
                </a:spcAft>
                <a:buClr>
                  <a:srgbClr val="000000"/>
                </a:buClr>
              </a:pPr>
              <a:t>25</a:t>
            </a:fld>
            <a:endParaRPr lang="en-US">
              <a:solidFill>
                <a:schemeClr val="bg1">
                  <a:alpha val="80000"/>
                </a:schemeClr>
              </a:solidFill>
            </a:endParaRPr>
          </a:p>
        </p:txBody>
      </p:sp>
      <p:sp>
        <p:nvSpPr>
          <p:cNvPr id="6" name="TextBox 5"/>
          <p:cNvSpPr txBox="1"/>
          <p:nvPr/>
        </p:nvSpPr>
        <p:spPr>
          <a:xfrm rot="16200000">
            <a:off x="9058451" y="2908595"/>
            <a:ext cx="5228208" cy="646331"/>
          </a:xfrm>
          <a:prstGeom prst="rect">
            <a:avLst/>
          </a:prstGeom>
          <a:noFill/>
        </p:spPr>
        <p:txBody>
          <a:bodyPr wrap="square" rtlCol="0">
            <a:spAutoFit/>
          </a:bodyPr>
          <a:lstStyle/>
          <a:p>
            <a:pPr>
              <a:spcAft>
                <a:spcPts val="600"/>
              </a:spcAft>
            </a:pPr>
            <a:r>
              <a:rPr lang="en-US"/>
              <a:t>Klein D, et. al. Working paper, Institute for Dis Modeling.  B&amp;M Gates Foundation.</a:t>
            </a:r>
          </a:p>
        </p:txBody>
      </p:sp>
      <p:sp>
        <p:nvSpPr>
          <p:cNvPr id="8" name="Rectangle 7">
            <a:extLst>
              <a:ext uri="{FF2B5EF4-FFF2-40B4-BE49-F238E27FC236}">
                <a16:creationId xmlns:a16="http://schemas.microsoft.com/office/drawing/2014/main" id="{3BD1856A-0A4F-B547-A7F2-9FA3DB02C9C3}"/>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ADF995B-1E76-D647-8574-B3C2E2A66AD9}"/>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1" name="TextBox 10">
            <a:extLst>
              <a:ext uri="{FF2B5EF4-FFF2-40B4-BE49-F238E27FC236}">
                <a16:creationId xmlns:a16="http://schemas.microsoft.com/office/drawing/2014/main" id="{FC6E3EFD-782F-C041-8F70-ACACB17BF25F}"/>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
        <p:nvSpPr>
          <p:cNvPr id="3" name="Rectangle 2">
            <a:extLst>
              <a:ext uri="{FF2B5EF4-FFF2-40B4-BE49-F238E27FC236}">
                <a16:creationId xmlns:a16="http://schemas.microsoft.com/office/drawing/2014/main" id="{8C0CB9B9-DA48-7B4C-A925-28F466DE08B3}"/>
              </a:ext>
            </a:extLst>
          </p:cNvPr>
          <p:cNvSpPr/>
          <p:nvPr/>
        </p:nvSpPr>
        <p:spPr>
          <a:xfrm>
            <a:off x="3567165" y="1004835"/>
            <a:ext cx="622998" cy="170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D46934F-6031-F543-8375-8BED517E8464}"/>
              </a:ext>
            </a:extLst>
          </p:cNvPr>
          <p:cNvSpPr txBox="1"/>
          <p:nvPr/>
        </p:nvSpPr>
        <p:spPr>
          <a:xfrm>
            <a:off x="3456632" y="910921"/>
            <a:ext cx="904351" cy="338554"/>
          </a:xfrm>
          <a:prstGeom prst="rect">
            <a:avLst/>
          </a:prstGeom>
          <a:noFill/>
        </p:spPr>
        <p:txBody>
          <a:bodyPr wrap="square" rtlCol="0">
            <a:spAutoFit/>
          </a:bodyPr>
          <a:lstStyle/>
          <a:p>
            <a:r>
              <a:rPr lang="en-US" sz="1600"/>
              <a:t>usual</a:t>
            </a:r>
          </a:p>
        </p:txBody>
      </p:sp>
    </p:spTree>
    <p:extLst>
      <p:ext uri="{BB962C8B-B14F-4D97-AF65-F5344CB8AC3E}">
        <p14:creationId xmlns:p14="http://schemas.microsoft.com/office/powerpoint/2010/main" val="4242867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5C027C6-BB00-E144-AB3A-2EFC86DFAE1C}"/>
              </a:ext>
            </a:extLst>
          </p:cNvPr>
          <p:cNvGraphicFramePr>
            <a:graphicFrameLocks/>
          </p:cNvGraphicFramePr>
          <p:nvPr>
            <p:extLst>
              <p:ext uri="{D42A27DB-BD31-4B8C-83A1-F6EECF244321}">
                <p14:modId xmlns:p14="http://schemas.microsoft.com/office/powerpoint/2010/main" val="1304412981"/>
              </p:ext>
            </p:extLst>
          </p:nvPr>
        </p:nvGraphicFramePr>
        <p:xfrm>
          <a:off x="331773" y="97104"/>
          <a:ext cx="11175102" cy="61985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C6309B7B-4DE1-9B48-8907-6045C15BA9BC}"/>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FB16CB6-DE00-AF49-BE9F-E67B8C4F6526}"/>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B1FEA103-B7E1-4842-AA19-B91F57612567}"/>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2433312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449292-EC9E-4544-8A84-87E11D6D18B8}"/>
              </a:ext>
            </a:extLst>
          </p:cNvPr>
          <p:cNvSpPr/>
          <p:nvPr/>
        </p:nvSpPr>
        <p:spPr>
          <a:xfrm>
            <a:off x="0" y="0"/>
            <a:ext cx="12192000" cy="1864426"/>
          </a:xfrm>
          <a:prstGeom prst="rect">
            <a:avLst/>
          </a:prstGeom>
          <a:solidFill>
            <a:srgbClr val="479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05644F-A3C1-4CD6-87DF-787F03462B2E}"/>
              </a:ext>
            </a:extLst>
          </p:cNvPr>
          <p:cNvSpPr>
            <a:spLocks noGrp="1"/>
          </p:cNvSpPr>
          <p:nvPr>
            <p:ph type="title"/>
          </p:nvPr>
        </p:nvSpPr>
        <p:spPr>
          <a:xfrm>
            <a:off x="0" y="0"/>
            <a:ext cx="12192000" cy="1690688"/>
          </a:xfrm>
        </p:spPr>
        <p:txBody>
          <a:bodyPr/>
          <a:lstStyle/>
          <a:p>
            <a:pPr algn="ctr"/>
            <a:r>
              <a:rPr lang="en-US" b="1">
                <a:solidFill>
                  <a:schemeClr val="bg1"/>
                </a:solidFill>
              </a:rPr>
              <a:t>On-Going Actions </a:t>
            </a:r>
          </a:p>
        </p:txBody>
      </p:sp>
      <p:sp>
        <p:nvSpPr>
          <p:cNvPr id="8" name="TextBox 7">
            <a:extLst>
              <a:ext uri="{FF2B5EF4-FFF2-40B4-BE49-F238E27FC236}">
                <a16:creationId xmlns:a16="http://schemas.microsoft.com/office/drawing/2014/main" id="{E33F8EC1-7884-49F3-B07F-0A935E997EEF}"/>
              </a:ext>
            </a:extLst>
          </p:cNvPr>
          <p:cNvSpPr txBox="1"/>
          <p:nvPr/>
        </p:nvSpPr>
        <p:spPr>
          <a:xfrm>
            <a:off x="353786" y="1894114"/>
            <a:ext cx="11239192" cy="4339650"/>
          </a:xfrm>
          <a:prstGeom prst="rect">
            <a:avLst/>
          </a:prstGeom>
          <a:noFill/>
        </p:spPr>
        <p:txBody>
          <a:bodyPr wrap="square" rtlCol="0" anchor="t">
            <a:spAutoFit/>
          </a:bodyPr>
          <a:lstStyle/>
          <a:p>
            <a:pPr marL="285750" indent="-285750">
              <a:buFont typeface="Arial" panose="020B0604020202020204" pitchFamily="34" charset="0"/>
              <a:buChar char="•"/>
            </a:pPr>
            <a:r>
              <a:rPr lang="en-US" sz="2300"/>
              <a:t>Continuous collaboration with hospitals, long-term care facilities, homeless service providers, law enforcement, the Criminal Justice Center/Sheriff’s Office, first responders, media, schools, emergency response structure and greater community.</a:t>
            </a:r>
            <a:endParaRPr lang="en-US" sz="2300">
              <a:cs typeface="Calibri"/>
            </a:endParaRPr>
          </a:p>
          <a:p>
            <a:endParaRPr lang="en-US" sz="2300"/>
          </a:p>
          <a:p>
            <a:pPr marL="285750" indent="-285750">
              <a:buFont typeface="Arial" panose="020B0604020202020204" pitchFamily="34" charset="0"/>
              <a:buChar char="•"/>
            </a:pPr>
            <a:r>
              <a:rPr lang="en-US" sz="2300"/>
              <a:t>Provide engagement, education and subject expertise for city and county leadership and business partners.</a:t>
            </a:r>
            <a:endParaRPr lang="en-US" sz="2300">
              <a:cs typeface="Calibri"/>
            </a:endParaRPr>
          </a:p>
          <a:p>
            <a:pPr marL="285750" indent="-285750">
              <a:buFont typeface="Arial" panose="020B0604020202020204" pitchFamily="34" charset="0"/>
              <a:buChar char="•"/>
            </a:pPr>
            <a:endParaRPr lang="en-US" sz="2300">
              <a:cs typeface="Calibri"/>
            </a:endParaRPr>
          </a:p>
          <a:p>
            <a:pPr marL="285750" indent="-285750">
              <a:buFont typeface="Arial" panose="020B0604020202020204" pitchFamily="34" charset="0"/>
              <a:buChar char="•"/>
            </a:pPr>
            <a:r>
              <a:rPr lang="en-US" sz="2300">
                <a:cs typeface="Calibri"/>
              </a:rPr>
              <a:t>Continuous data collection and policy refinement and deployment in coordination with federal, state, and local partners.</a:t>
            </a:r>
          </a:p>
          <a:p>
            <a:pPr marL="285750" indent="-285750">
              <a:buFont typeface="Arial" panose="020B0604020202020204" pitchFamily="34" charset="0"/>
              <a:buChar char="•"/>
            </a:pPr>
            <a:endParaRPr lang="en-US" sz="2300">
              <a:cs typeface="Calibri"/>
            </a:endParaRPr>
          </a:p>
          <a:p>
            <a:pPr marL="285750" indent="-285750">
              <a:buFont typeface="Arial" panose="020B0604020202020204" pitchFamily="34" charset="0"/>
              <a:buChar char="•"/>
            </a:pPr>
            <a:r>
              <a:rPr lang="en-US" sz="2300">
                <a:cs typeface="Calibri"/>
              </a:rPr>
              <a:t>Continuous analysis of all local, state, federal and international data in order to drive and evaluate, education, outreach and intervention.  </a:t>
            </a:r>
          </a:p>
        </p:txBody>
      </p:sp>
      <p:sp>
        <p:nvSpPr>
          <p:cNvPr id="5" name="Rectangle 4">
            <a:extLst>
              <a:ext uri="{FF2B5EF4-FFF2-40B4-BE49-F238E27FC236}">
                <a16:creationId xmlns:a16="http://schemas.microsoft.com/office/drawing/2014/main" id="{697F7BCE-E738-5E47-8058-43D43154E5BB}"/>
              </a:ext>
            </a:extLst>
          </p:cNvPr>
          <p:cNvSpPr/>
          <p:nvPr/>
        </p:nvSpPr>
        <p:spPr>
          <a:xfrm>
            <a:off x="0" y="639486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52A016-C11D-334F-8318-E26274F3D84D}"/>
              </a:ext>
            </a:extLst>
          </p:cNvPr>
          <p:cNvSpPr txBox="1"/>
          <p:nvPr/>
        </p:nvSpPr>
        <p:spPr>
          <a:xfrm>
            <a:off x="239872" y="644176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id="{4192FD87-0BCA-F444-9683-262A3ADDD366}"/>
              </a:ext>
            </a:extLst>
          </p:cNvPr>
          <p:cNvSpPr txBox="1"/>
          <p:nvPr/>
        </p:nvSpPr>
        <p:spPr>
          <a:xfrm>
            <a:off x="8961499" y="643945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106542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8E9817-5006-034C-8A48-89847CF0E07A}"/>
              </a:ext>
            </a:extLst>
          </p:cNvPr>
          <p:cNvPicPr>
            <a:picLocks noChangeAspect="1"/>
          </p:cNvPicPr>
          <p:nvPr/>
        </p:nvPicPr>
        <p:blipFill>
          <a:blip r:embed="rId2"/>
          <a:stretch>
            <a:fillRect/>
          </a:stretch>
        </p:blipFill>
        <p:spPr>
          <a:xfrm>
            <a:off x="0" y="-714758"/>
            <a:ext cx="12192000" cy="8620606"/>
          </a:xfrm>
          <a:prstGeom prst="rect">
            <a:avLst/>
          </a:prstGeom>
        </p:spPr>
      </p:pic>
      <p:sp>
        <p:nvSpPr>
          <p:cNvPr id="2" name="Title 1">
            <a:extLst>
              <a:ext uri="{FF2B5EF4-FFF2-40B4-BE49-F238E27FC236}">
                <a16:creationId xmlns:a16="http://schemas.microsoft.com/office/drawing/2014/main" id="{1ED4CF42-BCD0-3C4F-B375-F387FC234CA5}"/>
              </a:ext>
            </a:extLst>
          </p:cNvPr>
          <p:cNvSpPr>
            <a:spLocks noGrp="1"/>
          </p:cNvSpPr>
          <p:nvPr>
            <p:ph type="title"/>
          </p:nvPr>
        </p:nvSpPr>
        <p:spPr>
          <a:xfrm>
            <a:off x="428645" y="380437"/>
            <a:ext cx="10515600" cy="1325563"/>
          </a:xfrm>
        </p:spPr>
        <p:txBody>
          <a:bodyPr/>
          <a:lstStyle/>
          <a:p>
            <a:r>
              <a:rPr lang="en-US" b="1">
                <a:solidFill>
                  <a:schemeClr val="bg1"/>
                </a:solidFill>
              </a:rPr>
              <a:t>1918 Spanish Flu Epidemic</a:t>
            </a:r>
          </a:p>
        </p:txBody>
      </p:sp>
      <p:sp>
        <p:nvSpPr>
          <p:cNvPr id="3" name="Content Placeholder 2">
            <a:extLst>
              <a:ext uri="{FF2B5EF4-FFF2-40B4-BE49-F238E27FC236}">
                <a16:creationId xmlns:a16="http://schemas.microsoft.com/office/drawing/2014/main" id="{6BB393AB-C292-8045-8407-FE3F0B427C9E}"/>
              </a:ext>
            </a:extLst>
          </p:cNvPr>
          <p:cNvSpPr>
            <a:spLocks noGrp="1"/>
          </p:cNvSpPr>
          <p:nvPr>
            <p:ph idx="1"/>
          </p:nvPr>
        </p:nvSpPr>
        <p:spPr>
          <a:xfrm>
            <a:off x="325185" y="2506662"/>
            <a:ext cx="10515600" cy="4351338"/>
          </a:xfrm>
        </p:spPr>
        <p:txBody>
          <a:bodyPr/>
          <a:lstStyle/>
          <a:p>
            <a:r>
              <a:rPr lang="en-US" b="1">
                <a:solidFill>
                  <a:schemeClr val="bg1"/>
                </a:solidFill>
              </a:rPr>
              <a:t>First U.S. case occurred on Kansas military base, March 1918</a:t>
            </a:r>
          </a:p>
          <a:p>
            <a:r>
              <a:rPr lang="en-US" b="1">
                <a:solidFill>
                  <a:schemeClr val="bg1"/>
                </a:solidFill>
              </a:rPr>
              <a:t>Spread quickly around the world with outbreaks in America, Europe, and Asia due to war efforts</a:t>
            </a:r>
          </a:p>
          <a:p>
            <a:r>
              <a:rPr lang="en-US" b="1">
                <a:solidFill>
                  <a:schemeClr val="bg1"/>
                </a:solidFill>
              </a:rPr>
              <a:t>Killed 50-100 million around the world and 500,000 Americans </a:t>
            </a:r>
          </a:p>
          <a:p>
            <a:r>
              <a:rPr lang="en-US" b="1">
                <a:solidFill>
                  <a:schemeClr val="bg1"/>
                </a:solidFill>
              </a:rPr>
              <a:t>Marked variability of death rates between U.S. cities depending on measures taken to control the outbreak</a:t>
            </a:r>
          </a:p>
          <a:p>
            <a:endParaRPr lang="en-US"/>
          </a:p>
        </p:txBody>
      </p:sp>
      <p:pic>
        <p:nvPicPr>
          <p:cNvPr id="6" name="Picture 5">
            <a:extLst>
              <a:ext uri="{FF2B5EF4-FFF2-40B4-BE49-F238E27FC236}">
                <a16:creationId xmlns:a16="http://schemas.microsoft.com/office/drawing/2014/main" id="{27C0CF5E-2078-B44C-867F-0D587EC5F2B5}"/>
              </a:ext>
            </a:extLst>
          </p:cNvPr>
          <p:cNvPicPr>
            <a:picLocks noChangeAspect="1"/>
          </p:cNvPicPr>
          <p:nvPr/>
        </p:nvPicPr>
        <p:blipFill>
          <a:blip r:embed="rId3"/>
          <a:stretch>
            <a:fillRect/>
          </a:stretch>
        </p:blipFill>
        <p:spPr>
          <a:xfrm>
            <a:off x="428645" y="7592194"/>
            <a:ext cx="12191980" cy="474397"/>
          </a:xfrm>
          <a:prstGeom prst="rect">
            <a:avLst/>
          </a:prstGeom>
        </p:spPr>
      </p:pic>
      <p:sp>
        <p:nvSpPr>
          <p:cNvPr id="7" name="Rectangle 6">
            <a:extLst>
              <a:ext uri="{FF2B5EF4-FFF2-40B4-BE49-F238E27FC236}">
                <a16:creationId xmlns:a16="http://schemas.microsoft.com/office/drawing/2014/main" id="{76C66926-8C03-9B4D-8D56-525DFCB302D9}"/>
              </a:ext>
            </a:extLst>
          </p:cNvPr>
          <p:cNvSpPr/>
          <p:nvPr/>
        </p:nvSpPr>
        <p:spPr>
          <a:xfrm>
            <a:off x="0" y="670680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CCA974A-915E-B94F-9D55-CC7D11C8F486}"/>
              </a:ext>
            </a:extLst>
          </p:cNvPr>
          <p:cNvSpPr txBox="1"/>
          <p:nvPr/>
        </p:nvSpPr>
        <p:spPr>
          <a:xfrm>
            <a:off x="239872" y="675370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A79EBB4E-F7EB-CD4B-ABBB-0F5D4128C317}"/>
              </a:ext>
            </a:extLst>
          </p:cNvPr>
          <p:cNvSpPr txBox="1"/>
          <p:nvPr/>
        </p:nvSpPr>
        <p:spPr>
          <a:xfrm>
            <a:off x="8961499" y="675139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685585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F797-B575-3E44-BA85-F9B62DA6B2DD}"/>
              </a:ext>
            </a:extLst>
          </p:cNvPr>
          <p:cNvSpPr>
            <a:spLocks noGrp="1"/>
          </p:cNvSpPr>
          <p:nvPr>
            <p:ph type="ctrTitle"/>
          </p:nvPr>
        </p:nvSpPr>
        <p:spPr>
          <a:xfrm>
            <a:off x="1407622" y="3794920"/>
            <a:ext cx="9144000" cy="2387600"/>
          </a:xfrm>
        </p:spPr>
        <p:txBody>
          <a:bodyPr>
            <a:noAutofit/>
          </a:bodyPr>
          <a:lstStyle/>
          <a:p>
            <a:r>
              <a:rPr lang="en-US" sz="2800"/>
              <a:t>In 2007, </a:t>
            </a:r>
            <a:r>
              <a:rPr lang="en-US" sz="2800">
                <a:hlinkClick r:id="rId2"/>
              </a:rPr>
              <a:t>two studies</a:t>
            </a:r>
            <a:r>
              <a:rPr lang="en-US" sz="2800"/>
              <a:t> published in the </a:t>
            </a:r>
            <a:r>
              <a:rPr lang="en-US" sz="2800" i="1"/>
              <a:t>Proceedings of the National Academy of Sciences</a:t>
            </a:r>
            <a:r>
              <a:rPr lang="en-US" sz="2800"/>
              <a:t> sought to understand how responses influenced the disease’s spread in different cities. By comparing fatality rates, timing, and public health interventions, they found </a:t>
            </a:r>
            <a:r>
              <a:rPr lang="en-US" sz="2800">
                <a:highlight>
                  <a:srgbClr val="FFFF00"/>
                </a:highlight>
              </a:rPr>
              <a:t>death rates were around 50 percent lower in cities that implemented preventative measures early on, versus those that did so late or not at all. </a:t>
            </a:r>
            <a:r>
              <a:rPr lang="en-US" sz="2800"/>
              <a:t>The most effective efforts had simultaneously closed schools, churches, and theaters, and banned public gatherings. </a:t>
            </a:r>
            <a:r>
              <a:rPr lang="en-US" sz="2800" u="sng"/>
              <a:t>This allowed time for vaccine development and lessened the strain on health care systems.</a:t>
            </a:r>
          </a:p>
        </p:txBody>
      </p:sp>
      <p:sp>
        <p:nvSpPr>
          <p:cNvPr id="3" name="Subtitle 2">
            <a:extLst>
              <a:ext uri="{FF2B5EF4-FFF2-40B4-BE49-F238E27FC236}">
                <a16:creationId xmlns:a16="http://schemas.microsoft.com/office/drawing/2014/main" id="{3F5DCEC2-FFFE-CF49-AFEB-702E83CD653B}"/>
              </a:ext>
            </a:extLst>
          </p:cNvPr>
          <p:cNvSpPr>
            <a:spLocks noGrp="1"/>
          </p:cNvSpPr>
          <p:nvPr>
            <p:ph type="subTitle" idx="1"/>
          </p:nvPr>
        </p:nvSpPr>
        <p:spPr>
          <a:xfrm>
            <a:off x="1524000" y="788284"/>
            <a:ext cx="9144000" cy="1655762"/>
          </a:xfrm>
        </p:spPr>
        <p:txBody>
          <a:bodyPr>
            <a:normAutofit/>
          </a:bodyPr>
          <a:lstStyle/>
          <a:p>
            <a:r>
              <a:rPr lang="en-US" sz="3600" b="1"/>
              <a:t>National Geographic</a:t>
            </a:r>
          </a:p>
          <a:p>
            <a:r>
              <a:rPr lang="en-US" b="1"/>
              <a:t>How some cities ‘flattened the curve’ during the 1918 flu pandemic</a:t>
            </a:r>
          </a:p>
          <a:p>
            <a:endParaRPr lang="en-US" sz="3600"/>
          </a:p>
        </p:txBody>
      </p:sp>
      <p:sp>
        <p:nvSpPr>
          <p:cNvPr id="5" name="Rectangle 4">
            <a:extLst>
              <a:ext uri="{FF2B5EF4-FFF2-40B4-BE49-F238E27FC236}">
                <a16:creationId xmlns:a16="http://schemas.microsoft.com/office/drawing/2014/main" id="{7B265796-F101-6443-935E-E85CEC75860D}"/>
              </a:ext>
            </a:extLst>
          </p:cNvPr>
          <p:cNvSpPr/>
          <p:nvPr/>
        </p:nvSpPr>
        <p:spPr>
          <a:xfrm>
            <a:off x="0" y="6626431"/>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AAD31A-EEDB-EE45-B935-8E63B866204C}"/>
              </a:ext>
            </a:extLst>
          </p:cNvPr>
          <p:cNvSpPr txBox="1"/>
          <p:nvPr/>
        </p:nvSpPr>
        <p:spPr>
          <a:xfrm>
            <a:off x="239872" y="6673333"/>
            <a:ext cx="3463044" cy="369332"/>
          </a:xfrm>
          <a:prstGeom prst="rect">
            <a:avLst/>
          </a:prstGeom>
          <a:noFill/>
        </p:spPr>
        <p:txBody>
          <a:bodyPr wrap="square" rtlCol="0">
            <a:spAutoFit/>
          </a:bodyPr>
          <a:lstStyle/>
          <a:p>
            <a:r>
              <a:rPr lang="en-US">
                <a:solidFill>
                  <a:schemeClr val="bg1"/>
                </a:solidFill>
              </a:rPr>
              <a:t>Prevent • Promote • Protect</a:t>
            </a:r>
          </a:p>
        </p:txBody>
      </p:sp>
      <p:sp>
        <p:nvSpPr>
          <p:cNvPr id="7" name="TextBox 6">
            <a:extLst>
              <a:ext uri="{FF2B5EF4-FFF2-40B4-BE49-F238E27FC236}">
                <a16:creationId xmlns:a16="http://schemas.microsoft.com/office/drawing/2014/main" id="{ECA51816-5A5A-7E43-B9A8-A02E4EA91545}"/>
              </a:ext>
            </a:extLst>
          </p:cNvPr>
          <p:cNvSpPr txBox="1"/>
          <p:nvPr/>
        </p:nvSpPr>
        <p:spPr>
          <a:xfrm>
            <a:off x="8961499" y="6671027"/>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1555197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FCDDA2-9703-9B4F-B395-89D4842D7471}"/>
              </a:ext>
            </a:extLst>
          </p:cNvPr>
          <p:cNvPicPr>
            <a:picLocks noGrp="1" noChangeAspect="1"/>
          </p:cNvPicPr>
          <p:nvPr>
            <p:ph idx="1"/>
          </p:nvPr>
        </p:nvPicPr>
        <p:blipFill>
          <a:blip r:embed="rId2"/>
          <a:stretch>
            <a:fillRect/>
          </a:stretch>
        </p:blipFill>
        <p:spPr>
          <a:xfrm>
            <a:off x="1732968" y="0"/>
            <a:ext cx="9011813" cy="6222672"/>
          </a:xfrm>
          <a:prstGeom prst="rect">
            <a:avLst/>
          </a:prstGeom>
        </p:spPr>
      </p:pic>
      <p:sp>
        <p:nvSpPr>
          <p:cNvPr id="5" name="TextBox 4">
            <a:extLst>
              <a:ext uri="{FF2B5EF4-FFF2-40B4-BE49-F238E27FC236}">
                <a16:creationId xmlns:a16="http://schemas.microsoft.com/office/drawing/2014/main" id="{7486B822-357A-8445-A907-CA2D4420ACBC}"/>
              </a:ext>
            </a:extLst>
          </p:cNvPr>
          <p:cNvSpPr txBox="1"/>
          <p:nvPr/>
        </p:nvSpPr>
        <p:spPr>
          <a:xfrm rot="16200000">
            <a:off x="9314614" y="3113705"/>
            <a:ext cx="3229667" cy="369332"/>
          </a:xfrm>
          <a:prstGeom prst="rect">
            <a:avLst/>
          </a:prstGeom>
          <a:noFill/>
        </p:spPr>
        <p:txBody>
          <a:bodyPr wrap="none" rtlCol="0">
            <a:spAutoFit/>
          </a:bodyPr>
          <a:lstStyle/>
          <a:p>
            <a:r>
              <a:rPr lang="en-US"/>
              <a:t>Courtesy of National Geographic</a:t>
            </a:r>
          </a:p>
        </p:txBody>
      </p:sp>
      <p:sp>
        <p:nvSpPr>
          <p:cNvPr id="7" name="Rectangle 6">
            <a:extLst>
              <a:ext uri="{FF2B5EF4-FFF2-40B4-BE49-F238E27FC236}">
                <a16:creationId xmlns:a16="http://schemas.microsoft.com/office/drawing/2014/main" id="{6158A996-7A3A-4742-9C01-B6D0DE35CECB}"/>
              </a:ext>
            </a:extLst>
          </p:cNvPr>
          <p:cNvSpPr/>
          <p:nvPr/>
        </p:nvSpPr>
        <p:spPr>
          <a:xfrm>
            <a:off x="0" y="6400797"/>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AAF44D-E646-DD41-822B-0353865524D1}"/>
              </a:ext>
            </a:extLst>
          </p:cNvPr>
          <p:cNvSpPr txBox="1"/>
          <p:nvPr/>
        </p:nvSpPr>
        <p:spPr>
          <a:xfrm>
            <a:off x="239872" y="6447699"/>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49F726BB-B69A-8F48-BA2F-92A15F05F089}"/>
              </a:ext>
            </a:extLst>
          </p:cNvPr>
          <p:cNvSpPr txBox="1"/>
          <p:nvPr/>
        </p:nvSpPr>
        <p:spPr>
          <a:xfrm>
            <a:off x="8961499" y="6445393"/>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4028638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382260-C6E5-BE4C-9519-EF74BDA334E8}"/>
              </a:ext>
            </a:extLst>
          </p:cNvPr>
          <p:cNvSpPr>
            <a:spLocks noGrp="1"/>
          </p:cNvSpPr>
          <p:nvPr>
            <p:ph type="title"/>
          </p:nvPr>
        </p:nvSpPr>
        <p:spPr>
          <a:xfrm>
            <a:off x="749283" y="4690076"/>
            <a:ext cx="3885141" cy="1526741"/>
          </a:xfrm>
        </p:spPr>
        <p:txBody>
          <a:bodyPr>
            <a:normAutofit fontScale="90000"/>
          </a:bodyPr>
          <a:lstStyle/>
          <a:p>
            <a:pPr algn="r"/>
            <a:r>
              <a:rPr lang="en-US" sz="3000">
                <a:solidFill>
                  <a:schemeClr val="bg1"/>
                </a:solidFill>
              </a:rPr>
              <a:t>What we can learn from South Korea’s first case January 20, 2020</a:t>
            </a:r>
            <a:br>
              <a:rPr lang="en-US" sz="3000">
                <a:solidFill>
                  <a:schemeClr val="bg1"/>
                </a:solidFill>
              </a:rPr>
            </a:br>
            <a:endParaRPr lang="en-US" sz="3000">
              <a:solidFill>
                <a:schemeClr val="bg1"/>
              </a:solidFill>
            </a:endParaRPr>
          </a:p>
        </p:txBody>
      </p:sp>
      <p:pic>
        <p:nvPicPr>
          <p:cNvPr id="5" name="Content Placeholder 3">
            <a:extLst>
              <a:ext uri="{FF2B5EF4-FFF2-40B4-BE49-F238E27FC236}">
                <a16:creationId xmlns:a16="http://schemas.microsoft.com/office/drawing/2014/main" id="{66A9669A-1B05-224D-B9E6-8222A38F86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58001" y="62142"/>
            <a:ext cx="4475212" cy="4051517"/>
          </a:xfrm>
          <a:prstGeom prst="rect">
            <a:avLst/>
          </a:prstGeom>
        </p:spPr>
      </p:pic>
      <p:pic>
        <p:nvPicPr>
          <p:cNvPr id="4" name="Picture 3">
            <a:extLst>
              <a:ext uri="{FF2B5EF4-FFF2-40B4-BE49-F238E27FC236}">
                <a16:creationId xmlns:a16="http://schemas.microsoft.com/office/drawing/2014/main" id="{6AC362DA-7AAF-4F44-A959-AE544842D8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2"/>
          <a:stretch/>
        </p:blipFill>
        <p:spPr>
          <a:xfrm>
            <a:off x="214985" y="246808"/>
            <a:ext cx="6161000" cy="3370296"/>
          </a:xfrm>
          <a:prstGeom prst="rect">
            <a:avLst/>
          </a:prstGeom>
        </p:spPr>
      </p:pic>
      <p:cxnSp>
        <p:nvCxnSpPr>
          <p:cNvPr id="22" name="Straight Connector 1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D0A265C-7DE6-4829-B107-CEBC5ADEC5B1}"/>
              </a:ext>
            </a:extLst>
          </p:cNvPr>
          <p:cNvSpPr>
            <a:spLocks noGrp="1"/>
          </p:cNvSpPr>
          <p:nvPr>
            <p:ph idx="1"/>
          </p:nvPr>
        </p:nvSpPr>
        <p:spPr>
          <a:xfrm>
            <a:off x="5045349" y="4690076"/>
            <a:ext cx="6609921" cy="1526741"/>
          </a:xfrm>
        </p:spPr>
        <p:txBody>
          <a:bodyPr anchor="ctr">
            <a:normAutofit fontScale="92500" lnSpcReduction="20000"/>
          </a:bodyPr>
          <a:lstStyle/>
          <a:p>
            <a:r>
              <a:rPr lang="en-US" sz="2200">
                <a:solidFill>
                  <a:schemeClr val="bg1"/>
                </a:solidFill>
              </a:rPr>
              <a:t>Aggressive containment limits spread to 30 patients in first month of transmission</a:t>
            </a:r>
          </a:p>
          <a:p>
            <a:r>
              <a:rPr lang="en-US" sz="2200">
                <a:solidFill>
                  <a:schemeClr val="bg1"/>
                </a:solidFill>
              </a:rPr>
              <a:t>Patient 31 attends service at </a:t>
            </a:r>
            <a:r>
              <a:rPr lang="en-US" sz="2200" err="1">
                <a:solidFill>
                  <a:schemeClr val="bg1"/>
                </a:solidFill>
              </a:rPr>
              <a:t>Shincheonji</a:t>
            </a:r>
            <a:r>
              <a:rPr lang="en-US" sz="2200">
                <a:solidFill>
                  <a:schemeClr val="bg1"/>
                </a:solidFill>
              </a:rPr>
              <a:t> Church of Jesus</a:t>
            </a:r>
          </a:p>
          <a:p>
            <a:r>
              <a:rPr lang="en-US" sz="2200">
                <a:solidFill>
                  <a:schemeClr val="bg1"/>
                </a:solidFill>
              </a:rPr>
              <a:t>Within two days, 15 people associated with church test positive</a:t>
            </a:r>
          </a:p>
        </p:txBody>
      </p:sp>
      <p:sp>
        <p:nvSpPr>
          <p:cNvPr id="15" name="TextBox 14">
            <a:extLst>
              <a:ext uri="{FF2B5EF4-FFF2-40B4-BE49-F238E27FC236}">
                <a16:creationId xmlns:a16="http://schemas.microsoft.com/office/drawing/2014/main" id="{B6BAF553-F03A-5348-87B3-F53406B2276E}"/>
              </a:ext>
            </a:extLst>
          </p:cNvPr>
          <p:cNvSpPr txBox="1"/>
          <p:nvPr/>
        </p:nvSpPr>
        <p:spPr>
          <a:xfrm>
            <a:off x="7897490" y="4014799"/>
            <a:ext cx="3917739" cy="369332"/>
          </a:xfrm>
          <a:prstGeom prst="rect">
            <a:avLst/>
          </a:prstGeom>
          <a:noFill/>
        </p:spPr>
        <p:txBody>
          <a:bodyPr wrap="none" rtlCol="0">
            <a:spAutoFit/>
          </a:bodyPr>
          <a:lstStyle/>
          <a:p>
            <a:r>
              <a:rPr lang="en-US"/>
              <a:t>Courtesy of the Washington Post Online</a:t>
            </a:r>
          </a:p>
        </p:txBody>
      </p:sp>
      <p:sp>
        <p:nvSpPr>
          <p:cNvPr id="11" name="Rectangle 10">
            <a:extLst>
              <a:ext uri="{FF2B5EF4-FFF2-40B4-BE49-F238E27FC236}">
                <a16:creationId xmlns:a16="http://schemas.microsoft.com/office/drawing/2014/main" id="{A59671C3-6EB4-F34F-A255-B48CFA03AEFC}"/>
              </a:ext>
            </a:extLst>
          </p:cNvPr>
          <p:cNvSpPr/>
          <p:nvPr/>
        </p:nvSpPr>
        <p:spPr>
          <a:xfrm>
            <a:off x="0" y="6374016"/>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840D42B-EAAF-DC48-AAD4-317278C18380}"/>
              </a:ext>
            </a:extLst>
          </p:cNvPr>
          <p:cNvSpPr txBox="1"/>
          <p:nvPr/>
        </p:nvSpPr>
        <p:spPr>
          <a:xfrm>
            <a:off x="239872" y="6420918"/>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3" name="TextBox 12">
            <a:extLst>
              <a:ext uri="{FF2B5EF4-FFF2-40B4-BE49-F238E27FC236}">
                <a16:creationId xmlns:a16="http://schemas.microsoft.com/office/drawing/2014/main" id="{F345BC24-FB92-794C-97E4-EE14EABBCB08}"/>
              </a:ext>
            </a:extLst>
          </p:cNvPr>
          <p:cNvSpPr txBox="1"/>
          <p:nvPr/>
        </p:nvSpPr>
        <p:spPr>
          <a:xfrm>
            <a:off x="8961499" y="6418612"/>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31753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DA0A0C-08B7-7E4E-8202-34FDDAF8D5EA}"/>
              </a:ext>
            </a:extLst>
          </p:cNvPr>
          <p:cNvSpPr>
            <a:spLocks noGrp="1"/>
          </p:cNvSpPr>
          <p:nvPr>
            <p:ph type="title"/>
          </p:nvPr>
        </p:nvSpPr>
        <p:spPr>
          <a:xfrm>
            <a:off x="486890" y="4615840"/>
            <a:ext cx="4047522" cy="1526741"/>
          </a:xfrm>
        </p:spPr>
        <p:txBody>
          <a:bodyPr vert="horz" lIns="91440" tIns="45720" rIns="91440" bIns="45720" rtlCol="0">
            <a:normAutofit fontScale="90000"/>
          </a:bodyPr>
          <a:lstStyle/>
          <a:p>
            <a:r>
              <a:rPr lang="en-US" sz="3000" err="1">
                <a:solidFill>
                  <a:schemeClr val="bg1"/>
                </a:solidFill>
              </a:rPr>
              <a:t>Shincheonji</a:t>
            </a:r>
            <a:r>
              <a:rPr lang="en-US" sz="3000">
                <a:solidFill>
                  <a:schemeClr val="bg1"/>
                </a:solidFill>
              </a:rPr>
              <a:t> Church becomes the epicenter of the South Korean outbreak</a:t>
            </a:r>
          </a:p>
        </p:txBody>
      </p:sp>
      <p:pic>
        <p:nvPicPr>
          <p:cNvPr id="4" name="Content Placeholder 3">
            <a:extLst>
              <a:ext uri="{FF2B5EF4-FFF2-40B4-BE49-F238E27FC236}">
                <a16:creationId xmlns:a16="http://schemas.microsoft.com/office/drawing/2014/main" id="{D9F01F86-53CD-5A4C-904A-CBDEA925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3308" y="352931"/>
            <a:ext cx="5559480" cy="3749040"/>
          </a:xfrm>
          <a:prstGeom prst="rect">
            <a:avLst/>
          </a:prstGeom>
        </p:spPr>
      </p:pic>
      <p:pic>
        <p:nvPicPr>
          <p:cNvPr id="5" name="Picture 4">
            <a:extLst>
              <a:ext uri="{FF2B5EF4-FFF2-40B4-BE49-F238E27FC236}">
                <a16:creationId xmlns:a16="http://schemas.microsoft.com/office/drawing/2014/main" id="{B8D6D792-52E1-654F-A6FD-1C7731CBD38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a:stretch/>
        </p:blipFill>
        <p:spPr>
          <a:xfrm>
            <a:off x="6251736" y="357013"/>
            <a:ext cx="5546955" cy="3749040"/>
          </a:xfrm>
          <a:prstGeom prst="rect">
            <a:avLst/>
          </a:prstGeom>
        </p:spPr>
      </p:pic>
      <p:cxnSp>
        <p:nvCxnSpPr>
          <p:cNvPr id="23" name="Straight Connector 2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3FD49CB6-4D35-4B84-9292-6C7D1ABDD6A1}"/>
              </a:ext>
            </a:extLst>
          </p:cNvPr>
          <p:cNvSpPr>
            <a:spLocks noGrp="1"/>
          </p:cNvSpPr>
          <p:nvPr>
            <p:ph idx="1"/>
          </p:nvPr>
        </p:nvSpPr>
        <p:spPr>
          <a:xfrm>
            <a:off x="4945336" y="4615840"/>
            <a:ext cx="6609921" cy="1526741"/>
          </a:xfrm>
        </p:spPr>
        <p:txBody>
          <a:bodyPr anchor="ctr">
            <a:normAutofit/>
          </a:bodyPr>
          <a:lstStyle/>
          <a:p>
            <a:r>
              <a:rPr lang="en-US" sz="2400">
                <a:solidFill>
                  <a:schemeClr val="bg1"/>
                </a:solidFill>
              </a:rPr>
              <a:t>By March 25</a:t>
            </a:r>
            <a:r>
              <a:rPr lang="en-US" sz="2400" baseline="30000">
                <a:solidFill>
                  <a:schemeClr val="bg1"/>
                </a:solidFill>
              </a:rPr>
              <a:t>th  </a:t>
            </a:r>
            <a:r>
              <a:rPr lang="en-US" sz="2400">
                <a:solidFill>
                  <a:schemeClr val="bg1"/>
                </a:solidFill>
              </a:rPr>
              <a:t>(one month after church contagion), South Korea had 9137-plus cases with the church accounting for 5,080 of them</a:t>
            </a:r>
          </a:p>
        </p:txBody>
      </p:sp>
      <p:sp>
        <p:nvSpPr>
          <p:cNvPr id="13" name="TextBox 12">
            <a:extLst>
              <a:ext uri="{FF2B5EF4-FFF2-40B4-BE49-F238E27FC236}">
                <a16:creationId xmlns:a16="http://schemas.microsoft.com/office/drawing/2014/main" id="{AF0C731B-1D61-4E4A-973E-3C0F556B19F3}"/>
              </a:ext>
            </a:extLst>
          </p:cNvPr>
          <p:cNvSpPr txBox="1"/>
          <p:nvPr/>
        </p:nvSpPr>
        <p:spPr>
          <a:xfrm>
            <a:off x="7914362" y="4046284"/>
            <a:ext cx="3917739" cy="369332"/>
          </a:xfrm>
          <a:prstGeom prst="rect">
            <a:avLst/>
          </a:prstGeom>
          <a:noFill/>
        </p:spPr>
        <p:txBody>
          <a:bodyPr wrap="none" rtlCol="0">
            <a:spAutoFit/>
          </a:bodyPr>
          <a:lstStyle/>
          <a:p>
            <a:r>
              <a:rPr lang="en-US"/>
              <a:t>Courtesy of the Washington Post Online</a:t>
            </a:r>
          </a:p>
        </p:txBody>
      </p:sp>
      <p:sp>
        <p:nvSpPr>
          <p:cNvPr id="10" name="Rectangle 9">
            <a:extLst>
              <a:ext uri="{FF2B5EF4-FFF2-40B4-BE49-F238E27FC236}">
                <a16:creationId xmlns:a16="http://schemas.microsoft.com/office/drawing/2014/main" id="{08651B70-5E90-5E4E-9968-52C4A75BF077}"/>
              </a:ext>
            </a:extLst>
          </p:cNvPr>
          <p:cNvSpPr/>
          <p:nvPr/>
        </p:nvSpPr>
        <p:spPr>
          <a:xfrm>
            <a:off x="0" y="6370613"/>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50C5D22-479C-1144-9B4C-AB2DC776C602}"/>
              </a:ext>
            </a:extLst>
          </p:cNvPr>
          <p:cNvSpPr txBox="1"/>
          <p:nvPr/>
        </p:nvSpPr>
        <p:spPr>
          <a:xfrm>
            <a:off x="239872" y="6417515"/>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2" name="TextBox 11">
            <a:extLst>
              <a:ext uri="{FF2B5EF4-FFF2-40B4-BE49-F238E27FC236}">
                <a16:creationId xmlns:a16="http://schemas.microsoft.com/office/drawing/2014/main" id="{3874DA81-C0D7-CC4B-8104-6CC560D9E160}"/>
              </a:ext>
            </a:extLst>
          </p:cNvPr>
          <p:cNvSpPr txBox="1"/>
          <p:nvPr/>
        </p:nvSpPr>
        <p:spPr>
          <a:xfrm>
            <a:off x="8961499" y="6415209"/>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188527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16D19F-FEA2-3E41-9915-B222903A51F8}"/>
              </a:ext>
            </a:extLst>
          </p:cNvPr>
          <p:cNvPicPr>
            <a:picLocks noGrp="1" noChangeAspect="1"/>
          </p:cNvPicPr>
          <p:nvPr>
            <p:ph idx="1"/>
          </p:nvPr>
        </p:nvPicPr>
        <p:blipFill>
          <a:blip r:embed="rId3"/>
          <a:stretch>
            <a:fillRect/>
          </a:stretch>
        </p:blipFill>
        <p:spPr>
          <a:xfrm>
            <a:off x="2091741" y="0"/>
            <a:ext cx="9047747" cy="6423628"/>
          </a:xfrm>
          <a:prstGeom prst="rect">
            <a:avLst/>
          </a:prstGeom>
        </p:spPr>
      </p:pic>
      <p:sp>
        <p:nvSpPr>
          <p:cNvPr id="5" name="TextBox 4">
            <a:extLst>
              <a:ext uri="{FF2B5EF4-FFF2-40B4-BE49-F238E27FC236}">
                <a16:creationId xmlns:a16="http://schemas.microsoft.com/office/drawing/2014/main" id="{C7B178B7-73D5-944F-822D-678CA0D02145}"/>
              </a:ext>
            </a:extLst>
          </p:cNvPr>
          <p:cNvSpPr txBox="1"/>
          <p:nvPr/>
        </p:nvSpPr>
        <p:spPr>
          <a:xfrm rot="16200000">
            <a:off x="-1718998" y="3645817"/>
            <a:ext cx="3917739" cy="369332"/>
          </a:xfrm>
          <a:prstGeom prst="rect">
            <a:avLst/>
          </a:prstGeom>
          <a:noFill/>
        </p:spPr>
        <p:txBody>
          <a:bodyPr wrap="none" rtlCol="0">
            <a:spAutoFit/>
          </a:bodyPr>
          <a:lstStyle/>
          <a:p>
            <a:r>
              <a:rPr lang="en-US"/>
              <a:t>Courtesy of the Washington Post Online</a:t>
            </a:r>
          </a:p>
        </p:txBody>
      </p:sp>
      <p:sp>
        <p:nvSpPr>
          <p:cNvPr id="7" name="Rectangle 6">
            <a:extLst>
              <a:ext uri="{FF2B5EF4-FFF2-40B4-BE49-F238E27FC236}">
                <a16:creationId xmlns:a16="http://schemas.microsoft.com/office/drawing/2014/main" id="{1E65196E-A842-1240-A7E2-9A89A600C259}"/>
              </a:ext>
            </a:extLst>
          </p:cNvPr>
          <p:cNvSpPr/>
          <p:nvPr/>
        </p:nvSpPr>
        <p:spPr>
          <a:xfrm>
            <a:off x="0" y="6382064"/>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BA5ED0-5B69-694A-9FDF-B460300F0171}"/>
              </a:ext>
            </a:extLst>
          </p:cNvPr>
          <p:cNvSpPr txBox="1"/>
          <p:nvPr/>
        </p:nvSpPr>
        <p:spPr>
          <a:xfrm>
            <a:off x="239872" y="6428966"/>
            <a:ext cx="3463044" cy="369332"/>
          </a:xfrm>
          <a:prstGeom prst="rect">
            <a:avLst/>
          </a:prstGeom>
          <a:noFill/>
        </p:spPr>
        <p:txBody>
          <a:bodyPr wrap="square" rtlCol="0">
            <a:spAutoFit/>
          </a:bodyPr>
          <a:lstStyle/>
          <a:p>
            <a:r>
              <a:rPr lang="en-US">
                <a:solidFill>
                  <a:schemeClr val="bg1"/>
                </a:solidFill>
              </a:rPr>
              <a:t>Prevent • Promote • Protect</a:t>
            </a:r>
          </a:p>
        </p:txBody>
      </p:sp>
      <p:sp>
        <p:nvSpPr>
          <p:cNvPr id="9" name="TextBox 8">
            <a:extLst>
              <a:ext uri="{FF2B5EF4-FFF2-40B4-BE49-F238E27FC236}">
                <a16:creationId xmlns:a16="http://schemas.microsoft.com/office/drawing/2014/main" id="{180BBCC2-DC7B-5042-B72A-8BF48AC46214}"/>
              </a:ext>
            </a:extLst>
          </p:cNvPr>
          <p:cNvSpPr txBox="1"/>
          <p:nvPr/>
        </p:nvSpPr>
        <p:spPr>
          <a:xfrm>
            <a:off x="8961499" y="6426660"/>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3979649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4D2340-14D3-A744-9F8E-D23512DD516B}"/>
              </a:ext>
            </a:extLst>
          </p:cNvPr>
          <p:cNvSpPr/>
          <p:nvPr/>
        </p:nvSpPr>
        <p:spPr>
          <a:xfrm>
            <a:off x="0" y="1"/>
            <a:ext cx="12192000" cy="1864426"/>
          </a:xfrm>
          <a:prstGeom prst="rect">
            <a:avLst/>
          </a:prstGeom>
          <a:solidFill>
            <a:srgbClr val="479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25786-CD63-1D42-ADD7-BF9FF5318E7C}"/>
              </a:ext>
            </a:extLst>
          </p:cNvPr>
          <p:cNvSpPr>
            <a:spLocks noGrp="1"/>
          </p:cNvSpPr>
          <p:nvPr>
            <p:ph type="title"/>
          </p:nvPr>
        </p:nvSpPr>
        <p:spPr>
          <a:xfrm>
            <a:off x="25984" y="0"/>
            <a:ext cx="12166016" cy="2303813"/>
          </a:xfrm>
        </p:spPr>
        <p:txBody>
          <a:bodyPr/>
          <a:lstStyle/>
          <a:p>
            <a:pPr algn="ctr"/>
            <a:r>
              <a:rPr lang="en-US" b="1">
                <a:solidFill>
                  <a:schemeClr val="bg1"/>
                </a:solidFill>
              </a:rPr>
              <a:t>Simulation of Contagion of Disease X</a:t>
            </a:r>
          </a:p>
        </p:txBody>
      </p:sp>
      <p:pic>
        <p:nvPicPr>
          <p:cNvPr id="4" name="Content Placeholder 3">
            <a:extLst>
              <a:ext uri="{FF2B5EF4-FFF2-40B4-BE49-F238E27FC236}">
                <a16:creationId xmlns:a16="http://schemas.microsoft.com/office/drawing/2014/main" id="{859C41A3-60CA-7B41-BBC4-2779EC0BE67D}"/>
              </a:ext>
            </a:extLst>
          </p:cNvPr>
          <p:cNvPicPr>
            <a:picLocks noGrp="1" noChangeAspect="1"/>
          </p:cNvPicPr>
          <p:nvPr>
            <p:ph idx="1"/>
          </p:nvPr>
        </p:nvPicPr>
        <p:blipFill>
          <a:blip r:embed="rId2"/>
          <a:stretch>
            <a:fillRect/>
          </a:stretch>
        </p:blipFill>
        <p:spPr>
          <a:xfrm>
            <a:off x="210651" y="2477194"/>
            <a:ext cx="11643720" cy="2206178"/>
          </a:xfrm>
          <a:prstGeom prst="rect">
            <a:avLst/>
          </a:prstGeom>
        </p:spPr>
      </p:pic>
      <p:sp>
        <p:nvSpPr>
          <p:cNvPr id="5" name="TextBox 4">
            <a:extLst>
              <a:ext uri="{FF2B5EF4-FFF2-40B4-BE49-F238E27FC236}">
                <a16:creationId xmlns:a16="http://schemas.microsoft.com/office/drawing/2014/main" id="{14435D2E-F1A1-DB48-85A7-28A1BF3926E0}"/>
              </a:ext>
            </a:extLst>
          </p:cNvPr>
          <p:cNvSpPr txBox="1"/>
          <p:nvPr/>
        </p:nvSpPr>
        <p:spPr>
          <a:xfrm>
            <a:off x="7936632" y="5816440"/>
            <a:ext cx="3917739" cy="369332"/>
          </a:xfrm>
          <a:prstGeom prst="rect">
            <a:avLst/>
          </a:prstGeom>
          <a:noFill/>
        </p:spPr>
        <p:txBody>
          <a:bodyPr wrap="none" rtlCol="0">
            <a:spAutoFit/>
          </a:bodyPr>
          <a:lstStyle/>
          <a:p>
            <a:r>
              <a:rPr lang="en-US"/>
              <a:t>Courtesy of the Washington Post Online</a:t>
            </a:r>
          </a:p>
        </p:txBody>
      </p:sp>
      <p:sp>
        <p:nvSpPr>
          <p:cNvPr id="6" name="TextBox 5">
            <a:extLst>
              <a:ext uri="{FF2B5EF4-FFF2-40B4-BE49-F238E27FC236}">
                <a16:creationId xmlns:a16="http://schemas.microsoft.com/office/drawing/2014/main" id="{1891C514-F7C6-B14F-8FB4-3A68B4F97E3A}"/>
              </a:ext>
            </a:extLst>
          </p:cNvPr>
          <p:cNvSpPr txBox="1"/>
          <p:nvPr/>
        </p:nvSpPr>
        <p:spPr>
          <a:xfrm>
            <a:off x="513431" y="4314040"/>
            <a:ext cx="649537" cy="369332"/>
          </a:xfrm>
          <a:prstGeom prst="rect">
            <a:avLst/>
          </a:prstGeom>
          <a:noFill/>
        </p:spPr>
        <p:txBody>
          <a:bodyPr wrap="none" rtlCol="0">
            <a:spAutoFit/>
          </a:bodyPr>
          <a:lstStyle/>
          <a:p>
            <a:r>
              <a:rPr lang="en-US"/>
              <a:t>Time</a:t>
            </a:r>
          </a:p>
        </p:txBody>
      </p:sp>
      <p:sp>
        <p:nvSpPr>
          <p:cNvPr id="7" name="TextBox 6">
            <a:extLst>
              <a:ext uri="{FF2B5EF4-FFF2-40B4-BE49-F238E27FC236}">
                <a16:creationId xmlns:a16="http://schemas.microsoft.com/office/drawing/2014/main" id="{14E24A0E-7093-6A43-9906-875B6E6F4E80}"/>
              </a:ext>
            </a:extLst>
          </p:cNvPr>
          <p:cNvSpPr txBox="1"/>
          <p:nvPr/>
        </p:nvSpPr>
        <p:spPr>
          <a:xfrm rot="16200000">
            <a:off x="-230336" y="3685321"/>
            <a:ext cx="881973" cy="369332"/>
          </a:xfrm>
          <a:prstGeom prst="rect">
            <a:avLst/>
          </a:prstGeom>
          <a:noFill/>
        </p:spPr>
        <p:txBody>
          <a:bodyPr wrap="none" rtlCol="0">
            <a:spAutoFit/>
          </a:bodyPr>
          <a:lstStyle/>
          <a:p>
            <a:r>
              <a:rPr lang="en-US"/>
              <a:t>+ Cases</a:t>
            </a:r>
          </a:p>
        </p:txBody>
      </p:sp>
      <p:sp>
        <p:nvSpPr>
          <p:cNvPr id="8" name="TextBox 7">
            <a:extLst>
              <a:ext uri="{FF2B5EF4-FFF2-40B4-BE49-F238E27FC236}">
                <a16:creationId xmlns:a16="http://schemas.microsoft.com/office/drawing/2014/main" id="{B0530399-57AD-C742-9CDC-60E1BBAF35C3}"/>
              </a:ext>
            </a:extLst>
          </p:cNvPr>
          <p:cNvSpPr txBox="1"/>
          <p:nvPr/>
        </p:nvSpPr>
        <p:spPr>
          <a:xfrm>
            <a:off x="1812175" y="5467188"/>
            <a:ext cx="1098442" cy="369332"/>
          </a:xfrm>
          <a:prstGeom prst="rect">
            <a:avLst/>
          </a:prstGeom>
          <a:noFill/>
        </p:spPr>
        <p:txBody>
          <a:bodyPr wrap="none" rtlCol="0">
            <a:spAutoFit/>
          </a:bodyPr>
          <a:lstStyle/>
          <a:p>
            <a:r>
              <a:rPr lang="en-US">
                <a:solidFill>
                  <a:schemeClr val="accent2">
                    <a:lumMod val="75000"/>
                  </a:schemeClr>
                </a:solidFill>
              </a:rPr>
              <a:t>INFECTED</a:t>
            </a:r>
          </a:p>
        </p:txBody>
      </p:sp>
      <p:sp>
        <p:nvSpPr>
          <p:cNvPr id="9" name="TextBox 8">
            <a:extLst>
              <a:ext uri="{FF2B5EF4-FFF2-40B4-BE49-F238E27FC236}">
                <a16:creationId xmlns:a16="http://schemas.microsoft.com/office/drawing/2014/main" id="{AAA09261-CF78-8045-966B-C3174DF56967}"/>
              </a:ext>
            </a:extLst>
          </p:cNvPr>
          <p:cNvSpPr txBox="1"/>
          <p:nvPr/>
        </p:nvSpPr>
        <p:spPr>
          <a:xfrm>
            <a:off x="1812175" y="5816440"/>
            <a:ext cx="1313629" cy="369332"/>
          </a:xfrm>
          <a:prstGeom prst="rect">
            <a:avLst/>
          </a:prstGeom>
          <a:noFill/>
        </p:spPr>
        <p:txBody>
          <a:bodyPr wrap="none" rtlCol="0">
            <a:spAutoFit/>
          </a:bodyPr>
          <a:lstStyle/>
          <a:p>
            <a:r>
              <a:rPr lang="en-US">
                <a:solidFill>
                  <a:srgbClr val="FF40FF"/>
                </a:solidFill>
              </a:rPr>
              <a:t>RECOVERED</a:t>
            </a:r>
          </a:p>
        </p:txBody>
      </p:sp>
      <p:sp>
        <p:nvSpPr>
          <p:cNvPr id="10" name="TextBox 9">
            <a:extLst>
              <a:ext uri="{FF2B5EF4-FFF2-40B4-BE49-F238E27FC236}">
                <a16:creationId xmlns:a16="http://schemas.microsoft.com/office/drawing/2014/main" id="{B689CD9D-7364-3C4E-8B5B-43E9337025E1}"/>
              </a:ext>
            </a:extLst>
          </p:cNvPr>
          <p:cNvSpPr txBox="1"/>
          <p:nvPr/>
        </p:nvSpPr>
        <p:spPr>
          <a:xfrm>
            <a:off x="1812175" y="5117937"/>
            <a:ext cx="1401922" cy="369332"/>
          </a:xfrm>
          <a:prstGeom prst="rect">
            <a:avLst/>
          </a:prstGeom>
          <a:noFill/>
        </p:spPr>
        <p:txBody>
          <a:bodyPr wrap="none" rtlCol="0" anchor="t">
            <a:spAutoFit/>
          </a:bodyPr>
          <a:lstStyle/>
          <a:p>
            <a:r>
              <a:rPr lang="en-US" dirty="0">
                <a:solidFill>
                  <a:schemeClr val="tx2">
                    <a:lumMod val="60000"/>
                    <a:lumOff val="40000"/>
                  </a:schemeClr>
                </a:solidFill>
              </a:rPr>
              <a:t>SUSCEPTIBLE</a:t>
            </a:r>
          </a:p>
        </p:txBody>
      </p:sp>
      <p:sp>
        <p:nvSpPr>
          <p:cNvPr id="12" name="Rectangle 11">
            <a:extLst>
              <a:ext uri="{FF2B5EF4-FFF2-40B4-BE49-F238E27FC236}">
                <a16:creationId xmlns:a16="http://schemas.microsoft.com/office/drawing/2014/main" id="{1A05448A-FE67-F643-A165-71530B8CA7A0}"/>
              </a:ext>
            </a:extLst>
          </p:cNvPr>
          <p:cNvSpPr/>
          <p:nvPr/>
        </p:nvSpPr>
        <p:spPr>
          <a:xfrm>
            <a:off x="0" y="6388768"/>
            <a:ext cx="12192000" cy="463137"/>
          </a:xfrm>
          <a:prstGeom prst="rect">
            <a:avLst/>
          </a:prstGeom>
          <a:solidFill>
            <a:srgbClr val="3E9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06BDAB3-A0A1-0043-B56F-34542568DE13}"/>
              </a:ext>
            </a:extLst>
          </p:cNvPr>
          <p:cNvSpPr txBox="1"/>
          <p:nvPr/>
        </p:nvSpPr>
        <p:spPr>
          <a:xfrm>
            <a:off x="239872" y="6435670"/>
            <a:ext cx="3463044" cy="369332"/>
          </a:xfrm>
          <a:prstGeom prst="rect">
            <a:avLst/>
          </a:prstGeom>
          <a:noFill/>
        </p:spPr>
        <p:txBody>
          <a:bodyPr wrap="square" rtlCol="0">
            <a:spAutoFit/>
          </a:bodyPr>
          <a:lstStyle/>
          <a:p>
            <a:r>
              <a:rPr lang="en-US">
                <a:solidFill>
                  <a:schemeClr val="bg1"/>
                </a:solidFill>
              </a:rPr>
              <a:t>Prevent • Promote • Protect</a:t>
            </a:r>
          </a:p>
        </p:txBody>
      </p:sp>
      <p:sp>
        <p:nvSpPr>
          <p:cNvPr id="14" name="TextBox 13">
            <a:extLst>
              <a:ext uri="{FF2B5EF4-FFF2-40B4-BE49-F238E27FC236}">
                <a16:creationId xmlns:a16="http://schemas.microsoft.com/office/drawing/2014/main" id="{DF180A3C-C5B5-3942-939E-DE76EA5A3C83}"/>
              </a:ext>
            </a:extLst>
          </p:cNvPr>
          <p:cNvSpPr txBox="1"/>
          <p:nvPr/>
        </p:nvSpPr>
        <p:spPr>
          <a:xfrm>
            <a:off x="8961499" y="6433364"/>
            <a:ext cx="3059875" cy="338554"/>
          </a:xfrm>
          <a:prstGeom prst="rect">
            <a:avLst/>
          </a:prstGeom>
          <a:noFill/>
        </p:spPr>
        <p:txBody>
          <a:bodyPr wrap="square" rtlCol="0">
            <a:spAutoFit/>
          </a:bodyPr>
          <a:lstStyle/>
          <a:p>
            <a:r>
              <a:rPr lang="en-US" sz="1600">
                <a:solidFill>
                  <a:schemeClr val="bg1"/>
                </a:solidFill>
              </a:rPr>
              <a:t>www.elpasocountyhealth.org</a:t>
            </a:r>
          </a:p>
        </p:txBody>
      </p:sp>
    </p:spTree>
    <p:extLst>
      <p:ext uri="{BB962C8B-B14F-4D97-AF65-F5344CB8AC3E}">
        <p14:creationId xmlns:p14="http://schemas.microsoft.com/office/powerpoint/2010/main" val="4091406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10</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El Paso County Board of County Commissioners COVID-19 Update</vt:lpstr>
      <vt:lpstr>PowerPoint Presentation</vt:lpstr>
      <vt:lpstr>1918 Spanish Flu Epidemic</vt:lpstr>
      <vt:lpstr>In 2007, two studies published in the Proceedings of the National Academy of Sciences sought to understand how responses influenced the disease’s spread in different cities. By comparing fatality rates, timing, and public health interventions, they found death rates were around 50 percent lower in cities that implemented preventative measures early on, versus those that did so late or not at all. The most effective efforts had simultaneously closed schools, churches, and theaters, and banned public gatherings. This allowed time for vaccine development and lessened the strain on health care systems.</vt:lpstr>
      <vt:lpstr>PowerPoint Presentation</vt:lpstr>
      <vt:lpstr>What we can learn from South Korea’s first case January 20, 2020 </vt:lpstr>
      <vt:lpstr>Shincheonji Church becomes the epicenter of the South Korean outbreak</vt:lpstr>
      <vt:lpstr>PowerPoint Presentation</vt:lpstr>
      <vt:lpstr>Simulation of Contagion of Disease X</vt:lpstr>
      <vt:lpstr>Where we are now</vt:lpstr>
      <vt:lpstr>PowerPoint Presentation</vt:lpstr>
      <vt:lpstr>PowerPoint Presentation</vt:lpstr>
      <vt:lpstr>PowerPoint Presentation</vt:lpstr>
      <vt:lpstr>What are we doing about it?</vt:lpstr>
      <vt:lpstr>PowerPoint Presentation</vt:lpstr>
      <vt:lpstr>PowerPoint Presentation</vt:lpstr>
      <vt:lpstr>PowerPoint Presentation</vt:lpstr>
      <vt:lpstr>COVID-19: Tomas Pueyo</vt:lpstr>
      <vt:lpstr>PowerPoint Presentation</vt:lpstr>
      <vt:lpstr>PowerPoint Presentation</vt:lpstr>
      <vt:lpstr>PowerPoint Presentation</vt:lpstr>
      <vt:lpstr>PowerPoint Presentation</vt:lpstr>
      <vt:lpstr>PowerPoint Presentation</vt:lpstr>
      <vt:lpstr>The Public Health Plan to Combat COVID-19: Containment and Mitigation</vt:lpstr>
      <vt:lpstr>COVID-19: Gates Foundation Model</vt:lpstr>
      <vt:lpstr>PowerPoint Presentation</vt:lpstr>
      <vt:lpstr>On-Going Actions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BOCC COVID-19 Update</dc:title>
  <dc:creator>Leon Kelly</dc:creator>
  <cp:revision>35</cp:revision>
  <dcterms:created xsi:type="dcterms:W3CDTF">2020-03-29T17:48:22Z</dcterms:created>
  <dcterms:modified xsi:type="dcterms:W3CDTF">2020-03-31T14:15:58Z</dcterms:modified>
</cp:coreProperties>
</file>