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29"/>
  </p:notesMasterIdLst>
  <p:handoutMasterIdLst>
    <p:handoutMasterId r:id="rId30"/>
  </p:handoutMasterIdLst>
  <p:sldIdLst>
    <p:sldId id="282" r:id="rId2"/>
    <p:sldId id="283" r:id="rId3"/>
    <p:sldId id="293" r:id="rId4"/>
    <p:sldId id="296" r:id="rId5"/>
    <p:sldId id="294" r:id="rId6"/>
    <p:sldId id="325" r:id="rId7"/>
    <p:sldId id="311" r:id="rId8"/>
    <p:sldId id="326" r:id="rId9"/>
    <p:sldId id="329" r:id="rId10"/>
    <p:sldId id="324" r:id="rId11"/>
    <p:sldId id="285" r:id="rId12"/>
    <p:sldId id="271" r:id="rId13"/>
    <p:sldId id="287" r:id="rId14"/>
    <p:sldId id="290" r:id="rId15"/>
    <p:sldId id="291" r:id="rId16"/>
    <p:sldId id="314" r:id="rId17"/>
    <p:sldId id="302" r:id="rId18"/>
    <p:sldId id="303" r:id="rId19"/>
    <p:sldId id="304" r:id="rId20"/>
    <p:sldId id="305" r:id="rId21"/>
    <p:sldId id="316" r:id="rId22"/>
    <p:sldId id="317" r:id="rId23"/>
    <p:sldId id="318" r:id="rId24"/>
    <p:sldId id="319" r:id="rId25"/>
    <p:sldId id="320" r:id="rId26"/>
    <p:sldId id="321" r:id="rId27"/>
    <p:sldId id="323" r:id="rId28"/>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5" autoAdjust="0"/>
    <p:restoredTop sz="94981" autoAdjust="0"/>
  </p:normalViewPr>
  <p:slideViewPr>
    <p:cSldViewPr snapToGrid="0">
      <p:cViewPr varScale="1">
        <p:scale>
          <a:sx n="86" d="100"/>
          <a:sy n="86" d="100"/>
        </p:scale>
        <p:origin x="1212" y="84"/>
      </p:cViewPr>
      <p:guideLst>
        <p:guide orient="horz" pos="2160"/>
        <p:guide pos="2880"/>
      </p:guideLst>
    </p:cSldViewPr>
  </p:slideViewPr>
  <p:notesTextViewPr>
    <p:cViewPr>
      <p:scale>
        <a:sx n="1" d="1"/>
        <a:sy n="1" d="1"/>
      </p:scale>
      <p:origin x="0" y="0"/>
    </p:cViewPr>
  </p:notesTextViewPr>
  <p:notesViewPr>
    <p:cSldViewPr snapToGrid="0">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8313"/>
          </a:xfrm>
          <a:prstGeom prst="rect">
            <a:avLst/>
          </a:prstGeom>
        </p:spPr>
        <p:txBody>
          <a:bodyPr vert="horz" lIns="93350" tIns="46676" rIns="93350" bIns="4667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9863" y="0"/>
            <a:ext cx="3044825" cy="468313"/>
          </a:xfrm>
          <a:prstGeom prst="rect">
            <a:avLst/>
          </a:prstGeom>
        </p:spPr>
        <p:txBody>
          <a:bodyPr vert="horz" lIns="93350" tIns="46676" rIns="93350" bIns="46676" rtlCol="0"/>
          <a:lstStyle>
            <a:lvl1pPr algn="r" eaLnBrk="1" fontAlgn="auto" hangingPunct="1">
              <a:spcBef>
                <a:spcPts val="0"/>
              </a:spcBef>
              <a:spcAft>
                <a:spcPts val="0"/>
              </a:spcAft>
              <a:defRPr sz="1200">
                <a:latin typeface="+mn-lt"/>
              </a:defRPr>
            </a:lvl1pPr>
          </a:lstStyle>
          <a:p>
            <a:pPr>
              <a:defRPr/>
            </a:pPr>
            <a:fld id="{70BE626A-C540-4A75-9EC5-BA9EDFA4C083}" type="datetimeFigureOut">
              <a:rPr lang="en-US"/>
              <a:pPr>
                <a:defRPr/>
              </a:pPr>
              <a:t>2/24/2020</a:t>
            </a:fld>
            <a:endParaRPr lang="en-US" dirty="0"/>
          </a:p>
        </p:txBody>
      </p:sp>
      <p:sp>
        <p:nvSpPr>
          <p:cNvPr id="4" name="Footer Placeholder 3"/>
          <p:cNvSpPr>
            <a:spLocks noGrp="1"/>
          </p:cNvSpPr>
          <p:nvPr>
            <p:ph type="ftr" sz="quarter" idx="2"/>
          </p:nvPr>
        </p:nvSpPr>
        <p:spPr>
          <a:xfrm>
            <a:off x="0" y="8843963"/>
            <a:ext cx="3044825" cy="468312"/>
          </a:xfrm>
          <a:prstGeom prst="rect">
            <a:avLst/>
          </a:prstGeom>
        </p:spPr>
        <p:txBody>
          <a:bodyPr vert="horz" lIns="93350" tIns="46676" rIns="93350" bIns="46676"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9863" y="8843963"/>
            <a:ext cx="3044825" cy="468312"/>
          </a:xfrm>
          <a:prstGeom prst="rect">
            <a:avLst/>
          </a:prstGeom>
        </p:spPr>
        <p:txBody>
          <a:bodyPr vert="horz" lIns="93350" tIns="46676" rIns="93350" bIns="46676" rtlCol="0" anchor="b"/>
          <a:lstStyle>
            <a:lvl1pPr algn="r" eaLnBrk="1" fontAlgn="auto" hangingPunct="1">
              <a:spcBef>
                <a:spcPts val="0"/>
              </a:spcBef>
              <a:spcAft>
                <a:spcPts val="0"/>
              </a:spcAft>
              <a:defRPr sz="1200">
                <a:latin typeface="+mn-lt"/>
              </a:defRPr>
            </a:lvl1pPr>
          </a:lstStyle>
          <a:p>
            <a:pPr>
              <a:defRPr/>
            </a:pPr>
            <a:fld id="{C95E16EF-C12C-4FC8-8D47-F79734C604EE}" type="slidenum">
              <a:rPr lang="en-US"/>
              <a:pPr>
                <a:defRPr/>
              </a:pPr>
              <a:t>‹#›</a:t>
            </a:fld>
            <a:endParaRPr lang="en-US" dirty="0"/>
          </a:p>
        </p:txBody>
      </p:sp>
    </p:spTree>
    <p:extLst>
      <p:ext uri="{BB962C8B-B14F-4D97-AF65-F5344CB8AC3E}">
        <p14:creationId xmlns:p14="http://schemas.microsoft.com/office/powerpoint/2010/main" val="2117928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8313"/>
          </a:xfrm>
          <a:prstGeom prst="rect">
            <a:avLst/>
          </a:prstGeom>
        </p:spPr>
        <p:txBody>
          <a:bodyPr vert="horz" lIns="93350" tIns="46676" rIns="93350" bIns="4667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9863" y="0"/>
            <a:ext cx="3044825" cy="468313"/>
          </a:xfrm>
          <a:prstGeom prst="rect">
            <a:avLst/>
          </a:prstGeom>
        </p:spPr>
        <p:txBody>
          <a:bodyPr vert="horz" lIns="93350" tIns="46676" rIns="93350" bIns="46676" rtlCol="0"/>
          <a:lstStyle>
            <a:lvl1pPr algn="r" eaLnBrk="1" fontAlgn="auto" hangingPunct="1">
              <a:spcBef>
                <a:spcPts val="0"/>
              </a:spcBef>
              <a:spcAft>
                <a:spcPts val="0"/>
              </a:spcAft>
              <a:defRPr sz="1200">
                <a:latin typeface="+mn-lt"/>
              </a:defRPr>
            </a:lvl1pPr>
          </a:lstStyle>
          <a:p>
            <a:pPr>
              <a:defRPr/>
            </a:pPr>
            <a:fld id="{73681E8B-79D5-4CFE-942A-2EA6AB6BEFB8}" type="datetimeFigureOut">
              <a:rPr lang="en-US"/>
              <a:pPr>
                <a:defRPr/>
              </a:pPr>
              <a:t>2/24/2020</a:t>
            </a:fld>
            <a:endParaRPr lang="en-US" dirty="0"/>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50" tIns="46676" rIns="93350" bIns="46676" rtlCol="0" anchor="ctr"/>
          <a:lstStyle/>
          <a:p>
            <a:pPr lvl="0"/>
            <a:endParaRPr lang="en-US" noProof="0" dirty="0"/>
          </a:p>
        </p:txBody>
      </p:sp>
      <p:sp>
        <p:nvSpPr>
          <p:cNvPr id="5" name="Notes Placeholder 4"/>
          <p:cNvSpPr>
            <a:spLocks noGrp="1"/>
          </p:cNvSpPr>
          <p:nvPr>
            <p:ph type="body" sz="quarter" idx="3"/>
          </p:nvPr>
        </p:nvSpPr>
        <p:spPr>
          <a:xfrm>
            <a:off x="703263" y="4481513"/>
            <a:ext cx="5619750" cy="3667125"/>
          </a:xfrm>
          <a:prstGeom prst="rect">
            <a:avLst/>
          </a:prstGeom>
        </p:spPr>
        <p:txBody>
          <a:bodyPr vert="horz" lIns="93350" tIns="46676" rIns="93350" bIns="466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3963"/>
            <a:ext cx="3044825" cy="468312"/>
          </a:xfrm>
          <a:prstGeom prst="rect">
            <a:avLst/>
          </a:prstGeom>
        </p:spPr>
        <p:txBody>
          <a:bodyPr vert="horz" lIns="93350" tIns="46676" rIns="93350" bIns="4667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9863" y="8843963"/>
            <a:ext cx="3044825" cy="468312"/>
          </a:xfrm>
          <a:prstGeom prst="rect">
            <a:avLst/>
          </a:prstGeom>
        </p:spPr>
        <p:txBody>
          <a:bodyPr vert="horz" lIns="93350" tIns="46676" rIns="93350" bIns="46676" rtlCol="0" anchor="b"/>
          <a:lstStyle>
            <a:lvl1pPr algn="r" eaLnBrk="1" fontAlgn="auto" hangingPunct="1">
              <a:spcBef>
                <a:spcPts val="0"/>
              </a:spcBef>
              <a:spcAft>
                <a:spcPts val="0"/>
              </a:spcAft>
              <a:defRPr sz="1200">
                <a:latin typeface="+mn-lt"/>
              </a:defRPr>
            </a:lvl1pPr>
          </a:lstStyle>
          <a:p>
            <a:pPr>
              <a:defRPr/>
            </a:pPr>
            <a:fld id="{E6B39136-DDC6-4067-839A-100D7AE1FFF5}" type="slidenum">
              <a:rPr lang="en-US"/>
              <a:pPr>
                <a:defRPr/>
              </a:pPr>
              <a:t>‹#›</a:t>
            </a:fld>
            <a:endParaRPr lang="en-US" dirty="0"/>
          </a:p>
        </p:txBody>
      </p:sp>
    </p:spTree>
    <p:extLst>
      <p:ext uri="{BB962C8B-B14F-4D97-AF65-F5344CB8AC3E}">
        <p14:creationId xmlns:p14="http://schemas.microsoft.com/office/powerpoint/2010/main" val="3211376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ABC165A-137C-4EB0-A2DF-EE23433D99A0}"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95131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285D8CA-568C-4436-96EB-FE54BC6FC5A4}"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351652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5916A48-6E3C-49E2-BC7F-9FAC985EF306}" type="slidenum">
              <a:rPr lang="en-US" altLang="en-US" smtClean="0"/>
              <a:pPr fontAlgn="base">
                <a:spcBef>
                  <a:spcPct val="0"/>
                </a:spcBef>
                <a:spcAft>
                  <a:spcPct val="0"/>
                </a:spcAft>
              </a:pPr>
              <a:t>15</a:t>
            </a:fld>
            <a:endParaRPr lang="en-US" altLang="en-US"/>
          </a:p>
        </p:txBody>
      </p:sp>
    </p:spTree>
    <p:extLst>
      <p:ext uri="{BB962C8B-B14F-4D97-AF65-F5344CB8AC3E}">
        <p14:creationId xmlns:p14="http://schemas.microsoft.com/office/powerpoint/2010/main" val="129380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032C158-EA88-4262-B2C7-8E86058A4F44}" type="slidenum">
              <a:rPr lang="en-US" smtClean="0"/>
              <a:pPr>
                <a:defRPr/>
              </a:pPr>
              <a:t>16</a:t>
            </a:fld>
            <a:endParaRPr lang="en-US" dirty="0"/>
          </a:p>
        </p:txBody>
      </p:sp>
    </p:spTree>
    <p:extLst>
      <p:ext uri="{BB962C8B-B14F-4D97-AF65-F5344CB8AC3E}">
        <p14:creationId xmlns:p14="http://schemas.microsoft.com/office/powerpoint/2010/main" val="381967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DBCA916-9312-467E-A1C8-87C3EC92141D}" type="slidenum">
              <a:rPr lang="en-US" altLang="en-US" smtClean="0"/>
              <a:pPr fontAlgn="base">
                <a:spcBef>
                  <a:spcPct val="0"/>
                </a:spcBef>
                <a:spcAft>
                  <a:spcPct val="0"/>
                </a:spcAft>
              </a:pPr>
              <a:t>17</a:t>
            </a:fld>
            <a:endParaRPr lang="en-US" altLang="en-US"/>
          </a:p>
        </p:txBody>
      </p:sp>
    </p:spTree>
    <p:extLst>
      <p:ext uri="{BB962C8B-B14F-4D97-AF65-F5344CB8AC3E}">
        <p14:creationId xmlns:p14="http://schemas.microsoft.com/office/powerpoint/2010/main" val="85810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D8365E1-58C3-4CB3-8005-7478D847FA0E}" type="slidenum">
              <a:rPr lang="en-US" altLang="en-US" smtClean="0"/>
              <a:pPr fontAlgn="base">
                <a:spcBef>
                  <a:spcPct val="0"/>
                </a:spcBef>
                <a:spcAft>
                  <a:spcPct val="0"/>
                </a:spcAft>
              </a:pPr>
              <a:t>18</a:t>
            </a:fld>
            <a:endParaRPr lang="en-US" altLang="en-US"/>
          </a:p>
        </p:txBody>
      </p:sp>
    </p:spTree>
    <p:extLst>
      <p:ext uri="{BB962C8B-B14F-4D97-AF65-F5344CB8AC3E}">
        <p14:creationId xmlns:p14="http://schemas.microsoft.com/office/powerpoint/2010/main" val="2527095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09DDB10-F116-4B56-ABDF-707E9E63D811}" type="slidenum">
              <a:rPr lang="en-US" altLang="en-US" smtClean="0"/>
              <a:pPr fontAlgn="base">
                <a:spcBef>
                  <a:spcPct val="0"/>
                </a:spcBef>
                <a:spcAft>
                  <a:spcPct val="0"/>
                </a:spcAft>
              </a:pPr>
              <a:t>19</a:t>
            </a:fld>
            <a:endParaRPr lang="en-US" altLang="en-US"/>
          </a:p>
        </p:txBody>
      </p:sp>
    </p:spTree>
    <p:extLst>
      <p:ext uri="{BB962C8B-B14F-4D97-AF65-F5344CB8AC3E}">
        <p14:creationId xmlns:p14="http://schemas.microsoft.com/office/powerpoint/2010/main" val="39875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CCF5834-6E5C-4885-BE57-7D331227B615}" type="slidenum">
              <a:rPr lang="en-US" smtClean="0"/>
              <a:pPr>
                <a:defRPr/>
              </a:pPr>
              <a:t>20</a:t>
            </a:fld>
            <a:endParaRPr lang="en-US" dirty="0"/>
          </a:p>
        </p:txBody>
      </p:sp>
    </p:spTree>
    <p:extLst>
      <p:ext uri="{BB962C8B-B14F-4D97-AF65-F5344CB8AC3E}">
        <p14:creationId xmlns:p14="http://schemas.microsoft.com/office/powerpoint/2010/main" val="2754301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00893A0-FF47-4F16-88B0-411B505B27B3}" type="slidenum">
              <a:rPr lang="en-US" smtClean="0"/>
              <a:pPr>
                <a:defRPr/>
              </a:pPr>
              <a:t>21</a:t>
            </a:fld>
            <a:endParaRPr lang="en-US" dirty="0"/>
          </a:p>
        </p:txBody>
      </p:sp>
    </p:spTree>
    <p:extLst>
      <p:ext uri="{BB962C8B-B14F-4D97-AF65-F5344CB8AC3E}">
        <p14:creationId xmlns:p14="http://schemas.microsoft.com/office/powerpoint/2010/main" val="2007264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C31C16E-692F-46F3-8CF3-70B922195329}" type="slidenum">
              <a:rPr lang="en-US" smtClean="0"/>
              <a:pPr>
                <a:defRPr/>
              </a:pPr>
              <a:t>22</a:t>
            </a:fld>
            <a:endParaRPr lang="en-US" dirty="0"/>
          </a:p>
        </p:txBody>
      </p:sp>
    </p:spTree>
    <p:extLst>
      <p:ext uri="{BB962C8B-B14F-4D97-AF65-F5344CB8AC3E}">
        <p14:creationId xmlns:p14="http://schemas.microsoft.com/office/powerpoint/2010/main" val="3612523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CC3FFA4-C180-48C8-BD03-CA924008BAA4}" type="slidenum">
              <a:rPr lang="en-US" smtClean="0"/>
              <a:pPr>
                <a:defRPr/>
              </a:pPr>
              <a:t>23</a:t>
            </a:fld>
            <a:endParaRPr lang="en-US" dirty="0"/>
          </a:p>
        </p:txBody>
      </p:sp>
    </p:spTree>
    <p:extLst>
      <p:ext uri="{BB962C8B-B14F-4D97-AF65-F5344CB8AC3E}">
        <p14:creationId xmlns:p14="http://schemas.microsoft.com/office/powerpoint/2010/main" val="77429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A64E884-A4F1-4688-8376-6A0715671E13}"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796710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D97ECF2-CDF5-46C3-B1AC-407D2F334959}" type="slidenum">
              <a:rPr lang="en-US" smtClean="0"/>
              <a:pPr>
                <a:defRPr/>
              </a:pPr>
              <a:t>24</a:t>
            </a:fld>
            <a:endParaRPr lang="en-US" dirty="0"/>
          </a:p>
        </p:txBody>
      </p:sp>
    </p:spTree>
    <p:extLst>
      <p:ext uri="{BB962C8B-B14F-4D97-AF65-F5344CB8AC3E}">
        <p14:creationId xmlns:p14="http://schemas.microsoft.com/office/powerpoint/2010/main" val="2613284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2D88E9B-6F0B-4CC2-A255-2AB13A1DD4AE}" type="slidenum">
              <a:rPr lang="en-US" smtClean="0"/>
              <a:pPr>
                <a:defRPr/>
              </a:pPr>
              <a:t>25</a:t>
            </a:fld>
            <a:endParaRPr lang="en-US" dirty="0"/>
          </a:p>
        </p:txBody>
      </p:sp>
    </p:spTree>
    <p:extLst>
      <p:ext uri="{BB962C8B-B14F-4D97-AF65-F5344CB8AC3E}">
        <p14:creationId xmlns:p14="http://schemas.microsoft.com/office/powerpoint/2010/main" val="557110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A5661A5-E76D-4BD1-A9A4-972CA58C39B9}" type="slidenum">
              <a:rPr lang="en-US" smtClean="0"/>
              <a:pPr>
                <a:defRPr/>
              </a:pPr>
              <a:t>26</a:t>
            </a:fld>
            <a:endParaRPr lang="en-US" dirty="0"/>
          </a:p>
        </p:txBody>
      </p:sp>
    </p:spTree>
    <p:extLst>
      <p:ext uri="{BB962C8B-B14F-4D97-AF65-F5344CB8AC3E}">
        <p14:creationId xmlns:p14="http://schemas.microsoft.com/office/powerpoint/2010/main" val="137266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6A47603-6CD2-4845-B65E-3CAE4204E7EC}" type="slidenum">
              <a:rPr lang="en-US" altLang="en-US" smtClean="0"/>
              <a:pPr fontAlgn="base">
                <a:spcBef>
                  <a:spcPct val="0"/>
                </a:spcBef>
                <a:spcAft>
                  <a:spcPct val="0"/>
                </a:spcAft>
              </a:pPr>
              <a:t>3</a:t>
            </a:fld>
            <a:endParaRPr lang="en-US" altLang="en-US"/>
          </a:p>
        </p:txBody>
      </p:sp>
    </p:spTree>
    <p:extLst>
      <p:ext uri="{BB962C8B-B14F-4D97-AF65-F5344CB8AC3E}">
        <p14:creationId xmlns:p14="http://schemas.microsoft.com/office/powerpoint/2010/main" val="366288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B67D216-4A43-4D92-9A1A-867E64EC9296}"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32306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65CFD54-F9C5-4A70-98D8-DE17DDB6D119}"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75293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0778FAE-A64C-40B2-B2F6-C37BEF31308F}"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366358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4AB7B12-9367-4A49-81CE-A5D87EC0D811}"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154969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063761F-D4E5-4393-969F-0F7FB0C5372D}" type="slidenum">
              <a:rPr lang="en-US" altLang="en-US" smtClean="0"/>
              <a:pPr fontAlgn="base">
                <a:spcBef>
                  <a:spcPct val="0"/>
                </a:spcBef>
                <a:spcAft>
                  <a:spcPct val="0"/>
                </a:spcAft>
              </a:pPr>
              <a:t>12</a:t>
            </a:fld>
            <a:endParaRPr lang="en-US" altLang="en-US"/>
          </a:p>
        </p:txBody>
      </p:sp>
    </p:spTree>
    <p:extLst>
      <p:ext uri="{BB962C8B-B14F-4D97-AF65-F5344CB8AC3E}">
        <p14:creationId xmlns:p14="http://schemas.microsoft.com/office/powerpoint/2010/main" val="188436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FA7EF87-047E-43C8-AB5F-DB31C5FB13B4}" type="slidenum">
              <a:rPr lang="en-US" altLang="en-US" smtClean="0"/>
              <a:pPr fontAlgn="base">
                <a:spcBef>
                  <a:spcPct val="0"/>
                </a:spcBef>
                <a:spcAft>
                  <a:spcPct val="0"/>
                </a:spcAft>
              </a:pPr>
              <a:t>13</a:t>
            </a:fld>
            <a:endParaRPr lang="en-US" altLang="en-US"/>
          </a:p>
        </p:txBody>
      </p:sp>
    </p:spTree>
    <p:extLst>
      <p:ext uri="{BB962C8B-B14F-4D97-AF65-F5344CB8AC3E}">
        <p14:creationId xmlns:p14="http://schemas.microsoft.com/office/powerpoint/2010/main" val="109538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425">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3150" spc="113" baseline="0"/>
            </a:lvl1p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A46ABA74-9B8B-4B5B-9B31-77D8F873931B}" type="datetime1">
              <a:rPr lang="en-US"/>
              <a:pPr>
                <a:defRPr/>
              </a:pPr>
              <a:t>2/24/2020</a:t>
            </a:fld>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FF9244AC-73F0-4EC9-ABA6-F9289DB9799E}"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r>
              <a:rPr lang="en-US"/>
              <a:t>March 3, 2015</a:t>
            </a:r>
          </a:p>
        </p:txBody>
      </p:sp>
    </p:spTree>
    <p:extLst>
      <p:ext uri="{BB962C8B-B14F-4D97-AF65-F5344CB8AC3E}">
        <p14:creationId xmlns:p14="http://schemas.microsoft.com/office/powerpoint/2010/main" val="2648054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C3F0C658-69DB-4A59-B8C0-3ECACFE0E4E5}" type="datetime1">
              <a:rPr lang="en-US"/>
              <a:pPr>
                <a:defRPr/>
              </a:pPr>
              <a:t>2/24/2020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March 3, 2015</a:t>
            </a:r>
          </a:p>
        </p:txBody>
      </p:sp>
      <p:sp>
        <p:nvSpPr>
          <p:cNvPr id="6" name="Slide Number Placeholder 5"/>
          <p:cNvSpPr>
            <a:spLocks noGrp="1"/>
          </p:cNvSpPr>
          <p:nvPr>
            <p:ph type="sldNum" sz="quarter" idx="12"/>
          </p:nvPr>
        </p:nvSpPr>
        <p:spPr>
          <a:ln/>
        </p:spPr>
        <p:txBody>
          <a:bodyPr/>
          <a:lstStyle>
            <a:lvl1pPr>
              <a:defRPr/>
            </a:lvl1pPr>
          </a:lstStyle>
          <a:p>
            <a:pPr>
              <a:defRPr/>
            </a:pPr>
            <a:fld id="{DD6A141B-D811-4EF1-9A7E-CA0D9CAD58D0}" type="slidenum">
              <a:rPr lang="en-US"/>
              <a:pPr>
                <a:defRPr/>
              </a:pPr>
              <a:t>‹#›</a:t>
            </a:fld>
            <a:endParaRPr lang="en-US" dirty="0"/>
          </a:p>
        </p:txBody>
      </p:sp>
    </p:spTree>
    <p:extLst>
      <p:ext uri="{BB962C8B-B14F-4D97-AF65-F5344CB8AC3E}">
        <p14:creationId xmlns:p14="http://schemas.microsoft.com/office/powerpoint/2010/main" val="215694712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7162800" y="274640"/>
            <a:ext cx="1676400" cy="5851525"/>
          </a:xfrm>
        </p:spPr>
        <p:txBody>
          <a:bodyPr vert="eaVert"/>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5CF795-260B-4B0A-91B7-6CA725CCABC6}" type="datetime1">
              <a:rPr lang="en-US"/>
              <a:pPr>
                <a:defRPr/>
              </a:pPr>
              <a:t>2/24/2020</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March 3, 2015</a:t>
            </a:r>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7990EAF8-97E8-41B6-86B6-D6994DD97EDC}" type="slidenum">
              <a:rPr lang="en-US"/>
              <a:pPr>
                <a:defRPr/>
              </a:pPr>
              <a:t>‹#›</a:t>
            </a:fld>
            <a:endParaRPr lang="en-US" dirty="0"/>
          </a:p>
        </p:txBody>
      </p:sp>
    </p:spTree>
    <p:extLst>
      <p:ext uri="{BB962C8B-B14F-4D97-AF65-F5344CB8AC3E}">
        <p14:creationId xmlns:p14="http://schemas.microsoft.com/office/powerpoint/2010/main" val="7611172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1ACCB193-B62B-425E-8273-E6B028668BFC}" type="datetime1">
              <a:rPr lang="en-US"/>
              <a:pPr>
                <a:defRPr/>
              </a:pPr>
              <a:t>2/24/2020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March 3, 2015</a:t>
            </a:r>
          </a:p>
        </p:txBody>
      </p:sp>
      <p:sp>
        <p:nvSpPr>
          <p:cNvPr id="6" name="Slide Number Placeholder 5"/>
          <p:cNvSpPr>
            <a:spLocks noGrp="1"/>
          </p:cNvSpPr>
          <p:nvPr>
            <p:ph type="sldNum" sz="quarter" idx="12"/>
          </p:nvPr>
        </p:nvSpPr>
        <p:spPr>
          <a:ln/>
        </p:spPr>
        <p:txBody>
          <a:bodyPr/>
          <a:lstStyle>
            <a:lvl1pPr>
              <a:defRPr/>
            </a:lvl1pPr>
          </a:lstStyle>
          <a:p>
            <a:pPr>
              <a:defRPr/>
            </a:pPr>
            <a:fld id="{51860A3B-D653-475F-BC55-9950484E1A94}" type="slidenum">
              <a:rPr lang="en-US"/>
              <a:pPr>
                <a:defRPr/>
              </a:pPr>
              <a:t>‹#›</a:t>
            </a:fld>
            <a:endParaRPr lang="en-US" dirty="0"/>
          </a:p>
        </p:txBody>
      </p:sp>
    </p:spTree>
    <p:extLst>
      <p:ext uri="{BB962C8B-B14F-4D97-AF65-F5344CB8AC3E}">
        <p14:creationId xmlns:p14="http://schemas.microsoft.com/office/powerpoint/2010/main" val="108548242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15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3150" spc="113" baseline="0"/>
            </a:lvl1pPr>
          </a:lstStyle>
          <a:p>
            <a:r>
              <a:rPr lang="en-US"/>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000DBA16-FA61-47C3-B5B6-5BF4A1D13643}" type="datetime1">
              <a:rPr lang="en-US"/>
              <a:pPr>
                <a:defRPr/>
              </a:pPr>
              <a:t>2/24/2020</a:t>
            </a:fld>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B6BEC174-DED4-4693-98F2-109A9E81DDCD}" type="slidenum">
              <a:rPr lang="en-US"/>
              <a:pPr>
                <a:defRPr/>
              </a:pPr>
              <a:t>‹#›</a:t>
            </a:fld>
            <a:endParaRPr lang="en-US" dirty="0"/>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r>
              <a:rPr lang="en-US"/>
              <a:t>March 3, 2015</a:t>
            </a:r>
          </a:p>
        </p:txBody>
      </p:sp>
    </p:spTree>
    <p:extLst>
      <p:ext uri="{BB962C8B-B14F-4D97-AF65-F5344CB8AC3E}">
        <p14:creationId xmlns:p14="http://schemas.microsoft.com/office/powerpoint/2010/main" val="373613899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719072"/>
            <a:ext cx="4038600" cy="4407408"/>
          </a:xfrm>
        </p:spPr>
        <p:txBody>
          <a:bodyPr/>
          <a:lstStyle>
            <a:lvl1pPr>
              <a:defRPr sz="18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719072"/>
            <a:ext cx="4038600" cy="4407408"/>
          </a:xfrm>
        </p:spPr>
        <p:txBody>
          <a:bodyPr/>
          <a:lstStyle>
            <a:lvl1pPr>
              <a:defRPr sz="18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0EF69EA9-BFF0-45A1-B9F2-66A59B7DF4F4}" type="datetime1">
              <a:rPr lang="en-US"/>
              <a:pPr>
                <a:defRPr/>
              </a:pPr>
              <a:t>2/24/2020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March 3, 2015</a:t>
            </a:r>
          </a:p>
        </p:txBody>
      </p:sp>
      <p:sp>
        <p:nvSpPr>
          <p:cNvPr id="7" name="Slide Number Placeholder 5"/>
          <p:cNvSpPr>
            <a:spLocks noGrp="1"/>
          </p:cNvSpPr>
          <p:nvPr>
            <p:ph type="sldNum" sz="quarter" idx="12"/>
          </p:nvPr>
        </p:nvSpPr>
        <p:spPr>
          <a:ln/>
        </p:spPr>
        <p:txBody>
          <a:bodyPr/>
          <a:lstStyle>
            <a:lvl1pPr>
              <a:defRPr/>
            </a:lvl1pPr>
          </a:lstStyle>
          <a:p>
            <a:pPr>
              <a:defRPr/>
            </a:pPr>
            <a:fld id="{75AF070B-45A0-4EB1-91EE-AFB3E7EC02D3}" type="slidenum">
              <a:rPr lang="en-US"/>
              <a:pPr>
                <a:defRPr/>
              </a:pPr>
              <a:t>‹#›</a:t>
            </a:fld>
            <a:endParaRPr lang="en-US" dirty="0"/>
          </a:p>
        </p:txBody>
      </p:sp>
    </p:spTree>
    <p:extLst>
      <p:ext uri="{BB962C8B-B14F-4D97-AF65-F5344CB8AC3E}">
        <p14:creationId xmlns:p14="http://schemas.microsoft.com/office/powerpoint/2010/main" val="122691043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2438401"/>
            <a:ext cx="4041775"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722438"/>
            <a:ext cx="4040188" cy="639762"/>
          </a:xfrm>
        </p:spPr>
        <p:txBody>
          <a:bodyPr anchor="b"/>
          <a:lstStyle>
            <a:lvl1pPr marL="0" indent="0" algn="ctr">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670FBD46-9749-4F4B-ADCA-397967336B29}" type="datetime1">
              <a:rPr lang="en-US"/>
              <a:pPr>
                <a:defRPr/>
              </a:pPr>
              <a:t>2/24/2020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March 3, 2015</a:t>
            </a:r>
          </a:p>
        </p:txBody>
      </p:sp>
      <p:sp>
        <p:nvSpPr>
          <p:cNvPr id="9" name="Slide Number Placeholder 5"/>
          <p:cNvSpPr>
            <a:spLocks noGrp="1"/>
          </p:cNvSpPr>
          <p:nvPr>
            <p:ph type="sldNum" sz="quarter" idx="12"/>
          </p:nvPr>
        </p:nvSpPr>
        <p:spPr>
          <a:ln/>
        </p:spPr>
        <p:txBody>
          <a:bodyPr/>
          <a:lstStyle>
            <a:lvl1pPr>
              <a:defRPr/>
            </a:lvl1pPr>
          </a:lstStyle>
          <a:p>
            <a:pPr>
              <a:defRPr/>
            </a:pPr>
            <a:fld id="{6599B16A-1040-44B6-9D7A-19252C13A278}" type="slidenum">
              <a:rPr lang="en-US"/>
              <a:pPr>
                <a:defRPr/>
              </a:pPr>
              <a:t>‹#›</a:t>
            </a:fld>
            <a:endParaRPr lang="en-US" dirty="0"/>
          </a:p>
        </p:txBody>
      </p:sp>
    </p:spTree>
    <p:extLst>
      <p:ext uri="{BB962C8B-B14F-4D97-AF65-F5344CB8AC3E}">
        <p14:creationId xmlns:p14="http://schemas.microsoft.com/office/powerpoint/2010/main" val="2130674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FB5F1BC-A705-486B-BD8F-FC579FD6AABA}" type="datetime1">
              <a:rPr lang="en-US"/>
              <a:pPr>
                <a:defRPr/>
              </a:pPr>
              <a:t>2/24/2020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March 3, 2015</a:t>
            </a:r>
          </a:p>
        </p:txBody>
      </p:sp>
      <p:sp>
        <p:nvSpPr>
          <p:cNvPr id="5" name="Slide Number Placeholder 5"/>
          <p:cNvSpPr>
            <a:spLocks noGrp="1"/>
          </p:cNvSpPr>
          <p:nvPr>
            <p:ph type="sldNum" sz="quarter" idx="12"/>
          </p:nvPr>
        </p:nvSpPr>
        <p:spPr>
          <a:ln/>
        </p:spPr>
        <p:txBody>
          <a:bodyPr/>
          <a:lstStyle>
            <a:lvl1pPr>
              <a:defRPr/>
            </a:lvl1pPr>
          </a:lstStyle>
          <a:p>
            <a:pPr>
              <a:defRPr/>
            </a:pPr>
            <a:fld id="{68B6ED64-8E44-4BEA-B833-66CC200A58D9}" type="slidenum">
              <a:rPr lang="en-US"/>
              <a:pPr>
                <a:defRPr/>
              </a:pPr>
              <a:t>‹#›</a:t>
            </a:fld>
            <a:endParaRPr lang="en-US" dirty="0"/>
          </a:p>
        </p:txBody>
      </p:sp>
    </p:spTree>
    <p:extLst>
      <p:ext uri="{BB962C8B-B14F-4D97-AF65-F5344CB8AC3E}">
        <p14:creationId xmlns:p14="http://schemas.microsoft.com/office/powerpoint/2010/main" val="117631924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p:txBody>
          <a:bodyPr/>
          <a:lstStyle>
            <a:lvl1pPr>
              <a:defRPr/>
            </a:lvl1pPr>
          </a:lstStyle>
          <a:p>
            <a:pPr>
              <a:defRPr/>
            </a:pPr>
            <a:fld id="{FDD7F413-D266-4A92-A8C7-E971800CA3B5}" type="datetime1">
              <a:rPr lang="en-US"/>
              <a:pPr>
                <a:defRPr/>
              </a:pPr>
              <a:t>2/24/2020</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March 3, 2015</a:t>
            </a:r>
          </a:p>
        </p:txBody>
      </p:sp>
      <p:sp>
        <p:nvSpPr>
          <p:cNvPr id="5" name="Slide Number Placeholder 3"/>
          <p:cNvSpPr>
            <a:spLocks noGrp="1"/>
          </p:cNvSpPr>
          <p:nvPr>
            <p:ph type="sldNum" sz="quarter" idx="12"/>
          </p:nvPr>
        </p:nvSpPr>
        <p:spPr/>
        <p:txBody>
          <a:bodyPr/>
          <a:lstStyle>
            <a:lvl1pPr>
              <a:defRPr/>
            </a:lvl1pPr>
          </a:lstStyle>
          <a:p>
            <a:pPr>
              <a:defRPr/>
            </a:pPr>
            <a:fld id="{E020850C-2AA1-4716-A6ED-A23353A532A3}" type="slidenum">
              <a:rPr lang="en-US"/>
              <a:pPr>
                <a:defRPr/>
              </a:pPr>
              <a:t>‹#›</a:t>
            </a:fld>
            <a:endParaRPr lang="en-US" dirty="0"/>
          </a:p>
        </p:txBody>
      </p:sp>
    </p:spTree>
    <p:extLst>
      <p:ext uri="{BB962C8B-B14F-4D97-AF65-F5344CB8AC3E}">
        <p14:creationId xmlns:p14="http://schemas.microsoft.com/office/powerpoint/2010/main" val="282498053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Content Placeholder 2"/>
          <p:cNvSpPr>
            <a:spLocks noGrp="1"/>
          </p:cNvSpPr>
          <p:nvPr>
            <p:ph idx="1"/>
          </p:nvPr>
        </p:nvSpPr>
        <p:spPr>
          <a:xfrm>
            <a:off x="609600" y="304802"/>
            <a:ext cx="586740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1500" spc="113" baseline="0"/>
            </a:lvl1pPr>
          </a:lstStyle>
          <a:p>
            <a:r>
              <a:rPr lang="en-US"/>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A39F1317-C07C-4623-ADC9-63D0E9EBD3E1}" type="datetime1">
              <a:rPr lang="en-US"/>
              <a:pPr>
                <a:defRPr/>
              </a:pPr>
              <a:t>2/24/2020</a:t>
            </a:fld>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a:t>March 3, 2015</a:t>
            </a:r>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CDDF88F9-5747-42B5-9FC5-7956EDE65DDD}" type="slidenum">
              <a:rPr lang="en-US"/>
              <a:pPr>
                <a:defRPr/>
              </a:pPr>
              <a:t>‹#›</a:t>
            </a:fld>
            <a:endParaRPr lang="en-US" dirty="0"/>
          </a:p>
        </p:txBody>
      </p:sp>
    </p:spTree>
    <p:extLst>
      <p:ext uri="{BB962C8B-B14F-4D97-AF65-F5344CB8AC3E}">
        <p14:creationId xmlns:p14="http://schemas.microsoft.com/office/powerpoint/2010/main" val="185641753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1500" spc="113" baseline="0">
                <a:solidFill>
                  <a:schemeClr val="tx2"/>
                </a:solidFill>
              </a:defRPr>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B860FF14-23D3-4811-AC16-C4D7EBB10057}" type="datetime1">
              <a:rPr lang="en-US"/>
              <a:pPr>
                <a:defRPr/>
              </a:pPr>
              <a:t>2/24/2020</a:t>
            </a:fld>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a:t>March 3, 2015</a:t>
            </a:r>
          </a:p>
        </p:txBody>
      </p:sp>
      <p:sp>
        <p:nvSpPr>
          <p:cNvPr id="9" name="Slide Number Placeholder 6"/>
          <p:cNvSpPr>
            <a:spLocks noGrp="1"/>
          </p:cNvSpPr>
          <p:nvPr>
            <p:ph type="sldNum" sz="quarter" idx="12"/>
          </p:nvPr>
        </p:nvSpPr>
        <p:spPr/>
        <p:txBody>
          <a:bodyPr/>
          <a:lstStyle>
            <a:lvl1pPr>
              <a:defRPr/>
            </a:lvl1pPr>
          </a:lstStyle>
          <a:p>
            <a:pPr>
              <a:defRPr/>
            </a:pPr>
            <a:fld id="{B4F1823A-B665-45F7-A956-8906EC3E8DF5}" type="slidenum">
              <a:rPr lang="en-US"/>
              <a:pPr>
                <a:defRPr/>
              </a:pPr>
              <a:t>‹#›</a:t>
            </a:fld>
            <a:endParaRPr lang="en-US" dirty="0"/>
          </a:p>
        </p:txBody>
      </p:sp>
    </p:spTree>
    <p:extLst>
      <p:ext uri="{BB962C8B-B14F-4D97-AF65-F5344CB8AC3E}">
        <p14:creationId xmlns:p14="http://schemas.microsoft.com/office/powerpoint/2010/main" val="1825641621"/>
      </p:ext>
    </p:extLst>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825">
                <a:solidFill>
                  <a:schemeClr val="tx2"/>
                </a:solidFill>
                <a:latin typeface="+mn-lt"/>
              </a:defRPr>
            </a:lvl1pPr>
          </a:lstStyle>
          <a:p>
            <a:pPr>
              <a:defRPr/>
            </a:pPr>
            <a:fld id="{581AD8D1-EB19-4E3A-8F9F-17DFDF1CF9FB}" type="datetime1">
              <a:rPr lang="en-US"/>
              <a:pPr>
                <a:defRPr/>
              </a:pPr>
              <a:t>2/24/2020</a:t>
            </a:fld>
            <a:endParaRPr lang="en-US" dirty="0"/>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eaLnBrk="1" fontAlgn="auto" hangingPunct="1">
              <a:spcBef>
                <a:spcPts val="0"/>
              </a:spcBef>
              <a:spcAft>
                <a:spcPts val="0"/>
              </a:spcAft>
              <a:defRPr sz="825">
                <a:solidFill>
                  <a:schemeClr val="tx2"/>
                </a:solidFill>
                <a:latin typeface="+mn-lt"/>
              </a:defRPr>
            </a:lvl1pPr>
          </a:lstStyle>
          <a:p>
            <a:pPr>
              <a:defRPr/>
            </a:pPr>
            <a:r>
              <a:rPr lang="en-US"/>
              <a:t>March 3, 2015</a:t>
            </a: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eaLnBrk="1" fontAlgn="auto" hangingPunct="1">
              <a:spcBef>
                <a:spcPts val="0"/>
              </a:spcBef>
              <a:spcAft>
                <a:spcPts val="0"/>
              </a:spcAft>
              <a:defRPr sz="825">
                <a:solidFill>
                  <a:schemeClr val="tx2"/>
                </a:solidFill>
                <a:latin typeface="+mn-lt"/>
              </a:defRPr>
            </a:lvl1pPr>
          </a:lstStyle>
          <a:p>
            <a:pPr>
              <a:defRPr/>
            </a:pPr>
            <a:fld id="{409FA67B-5CB5-4A17-BCE9-2844256A77C2}" type="slidenum">
              <a:rPr lang="en-US"/>
              <a:pPr>
                <a:defRPr/>
              </a:pPr>
              <a:t>‹#›</a:t>
            </a:fld>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0" r:id="rId2"/>
    <p:sldLayoutId id="2147483866" r:id="rId3"/>
    <p:sldLayoutId id="2147483861" r:id="rId4"/>
    <p:sldLayoutId id="2147483862" r:id="rId5"/>
    <p:sldLayoutId id="2147483863" r:id="rId6"/>
    <p:sldLayoutId id="2147483867" r:id="rId7"/>
    <p:sldLayoutId id="2147483868" r:id="rId8"/>
    <p:sldLayoutId id="2147483869" r:id="rId9"/>
    <p:sldLayoutId id="2147483864" r:id="rId10"/>
    <p:sldLayoutId id="2147483870" r:id="rId11"/>
  </p:sldLayoutIdLst>
  <p:transition spd="med">
    <p:fade/>
  </p:transition>
  <p:hf hdr="0" dt="0"/>
  <p:txStyles>
    <p:titleStyle>
      <a:lvl1pPr algn="ctr" defTabSz="685800" rtl="0" eaLnBrk="0" fontAlgn="base" hangingPunct="0">
        <a:spcBef>
          <a:spcPct val="0"/>
        </a:spcBef>
        <a:spcAft>
          <a:spcPct val="0"/>
        </a:spcAft>
        <a:defRPr sz="2400" kern="1200" cap="all" spc="150">
          <a:solidFill>
            <a:schemeClr val="bg1"/>
          </a:solidFill>
          <a:latin typeface="+mj-lt"/>
          <a:ea typeface="+mj-ea"/>
          <a:cs typeface="+mj-cs"/>
        </a:defRPr>
      </a:lvl1pPr>
      <a:lvl2pPr algn="ctr" defTabSz="685800" rtl="0" eaLnBrk="0" fontAlgn="base" hangingPunct="0">
        <a:spcBef>
          <a:spcPct val="0"/>
        </a:spcBef>
        <a:spcAft>
          <a:spcPct val="0"/>
        </a:spcAft>
        <a:defRPr sz="2400">
          <a:solidFill>
            <a:schemeClr val="bg1"/>
          </a:solidFill>
          <a:latin typeface="Arial" panose="020B0604020202020204" pitchFamily="34" charset="0"/>
        </a:defRPr>
      </a:lvl2pPr>
      <a:lvl3pPr algn="ctr" defTabSz="685800" rtl="0" eaLnBrk="0" fontAlgn="base" hangingPunct="0">
        <a:spcBef>
          <a:spcPct val="0"/>
        </a:spcBef>
        <a:spcAft>
          <a:spcPct val="0"/>
        </a:spcAft>
        <a:defRPr sz="2400">
          <a:solidFill>
            <a:schemeClr val="bg1"/>
          </a:solidFill>
          <a:latin typeface="Arial" panose="020B0604020202020204" pitchFamily="34" charset="0"/>
        </a:defRPr>
      </a:lvl3pPr>
      <a:lvl4pPr algn="ctr" defTabSz="685800" rtl="0" eaLnBrk="0" fontAlgn="base" hangingPunct="0">
        <a:spcBef>
          <a:spcPct val="0"/>
        </a:spcBef>
        <a:spcAft>
          <a:spcPct val="0"/>
        </a:spcAft>
        <a:defRPr sz="2400">
          <a:solidFill>
            <a:schemeClr val="bg1"/>
          </a:solidFill>
          <a:latin typeface="Arial" panose="020B0604020202020204" pitchFamily="34" charset="0"/>
        </a:defRPr>
      </a:lvl4pPr>
      <a:lvl5pPr algn="ctr" defTabSz="685800" rtl="0" eaLnBrk="0" fontAlgn="base" hangingPunct="0">
        <a:spcBef>
          <a:spcPct val="0"/>
        </a:spcBef>
        <a:spcAft>
          <a:spcPct val="0"/>
        </a:spcAft>
        <a:defRPr sz="2400">
          <a:solidFill>
            <a:schemeClr val="bg1"/>
          </a:solidFill>
          <a:latin typeface="Arial" panose="020B0604020202020204" pitchFamily="34" charset="0"/>
        </a:defRPr>
      </a:lvl5pPr>
      <a:lvl6pPr marL="457200" algn="ctr" defTabSz="685800" rtl="0" fontAlgn="base">
        <a:spcBef>
          <a:spcPct val="0"/>
        </a:spcBef>
        <a:spcAft>
          <a:spcPct val="0"/>
        </a:spcAft>
        <a:defRPr sz="2400">
          <a:solidFill>
            <a:schemeClr val="bg1"/>
          </a:solidFill>
          <a:latin typeface="Arial" panose="020B0604020202020204" pitchFamily="34" charset="0"/>
        </a:defRPr>
      </a:lvl6pPr>
      <a:lvl7pPr marL="914400" algn="ctr" defTabSz="685800" rtl="0" fontAlgn="base">
        <a:spcBef>
          <a:spcPct val="0"/>
        </a:spcBef>
        <a:spcAft>
          <a:spcPct val="0"/>
        </a:spcAft>
        <a:defRPr sz="2400">
          <a:solidFill>
            <a:schemeClr val="bg1"/>
          </a:solidFill>
          <a:latin typeface="Arial" panose="020B0604020202020204" pitchFamily="34" charset="0"/>
        </a:defRPr>
      </a:lvl7pPr>
      <a:lvl8pPr marL="1371600" algn="ctr" defTabSz="685800" rtl="0" fontAlgn="base">
        <a:spcBef>
          <a:spcPct val="0"/>
        </a:spcBef>
        <a:spcAft>
          <a:spcPct val="0"/>
        </a:spcAft>
        <a:defRPr sz="2400">
          <a:solidFill>
            <a:schemeClr val="bg1"/>
          </a:solidFill>
          <a:latin typeface="Arial" panose="020B0604020202020204" pitchFamily="34" charset="0"/>
        </a:defRPr>
      </a:lvl8pPr>
      <a:lvl9pPr marL="1828800" algn="ctr" defTabSz="685800" rtl="0" fontAlgn="base">
        <a:spcBef>
          <a:spcPct val="0"/>
        </a:spcBef>
        <a:spcAft>
          <a:spcPct val="0"/>
        </a:spcAft>
        <a:defRPr sz="2400">
          <a:solidFill>
            <a:schemeClr val="bg1"/>
          </a:solidFill>
          <a:latin typeface="Arial" panose="020B0604020202020204" pitchFamily="34" charset="0"/>
        </a:defRPr>
      </a:lvl9pPr>
    </p:titleStyle>
    <p:bodyStyle>
      <a:lvl1pPr marL="204788" indent="-171450" algn="l" defTabSz="685800" rtl="0" eaLnBrk="0" fontAlgn="base" hangingPunct="0">
        <a:spcBef>
          <a:spcPct val="20000"/>
        </a:spcBef>
        <a:spcAft>
          <a:spcPct val="0"/>
        </a:spcAft>
        <a:buClr>
          <a:schemeClr val="accent1"/>
        </a:buClr>
        <a:buFont typeface="Wingdings 2" panose="05020102010507070707" pitchFamily="18" charset="2"/>
        <a:buChar char=""/>
        <a:defRPr kern="1200" spc="113">
          <a:solidFill>
            <a:schemeClr val="tx2"/>
          </a:solidFill>
          <a:latin typeface="+mn-lt"/>
          <a:ea typeface="+mn-ea"/>
          <a:cs typeface="+mn-cs"/>
        </a:defRPr>
      </a:lvl1pPr>
      <a:lvl2pPr marL="411163" indent="-136525" algn="l" defTabSz="685800" rtl="0" eaLnBrk="0" fontAlgn="base" hangingPunct="0">
        <a:spcBef>
          <a:spcPct val="20000"/>
        </a:spcBef>
        <a:spcAft>
          <a:spcPct val="0"/>
        </a:spcAft>
        <a:buClr>
          <a:schemeClr val="accent2"/>
        </a:buClr>
        <a:buFont typeface="Wingdings" panose="05000000000000000000" pitchFamily="2" charset="2"/>
        <a:buChar char="§"/>
        <a:defRPr sz="1500" kern="1200" spc="75">
          <a:solidFill>
            <a:schemeClr val="tx2"/>
          </a:solidFill>
          <a:latin typeface="+mn-lt"/>
          <a:ea typeface="+mn-ea"/>
          <a:cs typeface="+mn-cs"/>
        </a:defRPr>
      </a:lvl2pPr>
      <a:lvl3pPr marL="615950" indent="-136525" algn="l" defTabSz="685800" rtl="0" eaLnBrk="0" fontAlgn="base" hangingPunct="0">
        <a:spcBef>
          <a:spcPct val="20000"/>
        </a:spcBef>
        <a:spcAft>
          <a:spcPct val="0"/>
        </a:spcAft>
        <a:buClr>
          <a:srgbClr val="CCBDB7"/>
        </a:buClr>
        <a:buFont typeface="Wingdings" panose="05000000000000000000" pitchFamily="2" charset="2"/>
        <a:buChar char="§"/>
        <a:defRPr sz="1200" kern="1200" spc="75">
          <a:solidFill>
            <a:schemeClr val="tx2"/>
          </a:solidFill>
          <a:latin typeface="+mn-lt"/>
          <a:ea typeface="+mn-ea"/>
          <a:cs typeface="+mn-cs"/>
        </a:defRPr>
      </a:lvl3pPr>
      <a:lvl4pPr marL="822325" indent="-136525" algn="l" defTabSz="685800" rtl="0" eaLnBrk="0" fontAlgn="base" hangingPunct="0">
        <a:spcBef>
          <a:spcPct val="20000"/>
        </a:spcBef>
        <a:spcAft>
          <a:spcPct val="0"/>
        </a:spcAft>
        <a:buClr>
          <a:srgbClr val="EAE8E8"/>
        </a:buClr>
        <a:buFont typeface="Wingdings" panose="05000000000000000000" pitchFamily="2" charset="2"/>
        <a:buChar char="§"/>
        <a:defRPr sz="1000" kern="1200">
          <a:solidFill>
            <a:schemeClr val="tx2"/>
          </a:solidFill>
          <a:latin typeface="+mn-lt"/>
          <a:ea typeface="+mn-ea"/>
          <a:cs typeface="+mn-cs"/>
        </a:defRPr>
      </a:lvl4pPr>
      <a:lvl5pPr marL="958850" indent="-136525" algn="l" defTabSz="685800" rtl="0" eaLnBrk="0" fontAlgn="base" hangingPunct="0">
        <a:spcBef>
          <a:spcPct val="20000"/>
        </a:spcBef>
        <a:spcAft>
          <a:spcPct val="0"/>
        </a:spcAft>
        <a:buClr>
          <a:srgbClr val="968C8C"/>
        </a:buClr>
        <a:buFont typeface="Wingdings" panose="05000000000000000000" pitchFamily="2" charset="2"/>
        <a:buChar char="§"/>
        <a:defRPr sz="900" kern="1200" spc="75">
          <a:solidFill>
            <a:schemeClr val="tx2"/>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CAC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237785"/>
            <a:ext cx="6324600" cy="2611545"/>
          </a:xfrm>
        </p:spPr>
        <p:txBody>
          <a:bodyPr/>
          <a:lstStyle/>
          <a:p>
            <a:pPr algn="ctr" eaLnBrk="1" fontAlgn="auto" hangingPunct="1">
              <a:spcAft>
                <a:spcPts val="0"/>
              </a:spcAft>
              <a:defRPr/>
            </a:pP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falcon field metropolitan District</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El Paso County </a:t>
            </a:r>
            <a:br>
              <a:rPr lang="en-US" sz="2400" b="1" dirty="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BOARD OF COUNTY COMMISSIONERS  </a:t>
            </a:r>
            <a:r>
              <a:rPr lang="en-US" sz="2400" b="1" dirty="0">
                <a:latin typeface="Times New Roman" panose="02020603050405020304" pitchFamily="18" charset="0"/>
                <a:cs typeface="Times New Roman" panose="02020603050405020304" pitchFamily="18" charset="0"/>
              </a:rPr>
              <a:t>Hearing</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February </a:t>
            </a:r>
            <a:r>
              <a:rPr lang="en-US" sz="2400" b="1" dirty="0" smtClean="0">
                <a:latin typeface="Times New Roman" panose="02020603050405020304" pitchFamily="18" charset="0"/>
                <a:cs typeface="Times New Roman" panose="02020603050405020304" pitchFamily="18" charset="0"/>
              </a:rPr>
              <a:t>25, </a:t>
            </a:r>
            <a:r>
              <a:rPr lang="en-US" sz="2400" b="1" dirty="0">
                <a:latin typeface="Times New Roman" panose="02020603050405020304" pitchFamily="18" charset="0"/>
                <a:cs typeface="Times New Roman" panose="02020603050405020304" pitchFamily="18" charset="0"/>
              </a:rPr>
              <a:t>2020</a:t>
            </a:r>
          </a:p>
        </p:txBody>
      </p:sp>
      <p:pic>
        <p:nvPicPr>
          <p:cNvPr id="10243" name="Picture 5" descr="cid:image001.png@01CF8B97.2C3B9A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0" y="5600156"/>
            <a:ext cx="19685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3338" indent="0">
              <a:buNone/>
            </a:pPr>
            <a:r>
              <a:rPr lang="en-US" sz="2000" dirty="0" smtClean="0">
                <a:latin typeface="Times" panose="02020603050405020304" pitchFamily="18" charset="0"/>
                <a:cs typeface="Times" panose="02020603050405020304" pitchFamily="18" charset="0"/>
              </a:rPr>
              <a:t>The project is not presently served with the facilities to be provided by the District, and no other governmental entity considers it desirable, feasible, or practical to undertake the financing and construction of the public improvements necessary to serve the project. </a:t>
            </a:r>
          </a:p>
          <a:p>
            <a:pPr>
              <a:buClr>
                <a:schemeClr val="tx2"/>
              </a:buClr>
            </a:pPr>
            <a:r>
              <a:rPr lang="en-US" sz="2000" dirty="0" smtClean="0">
                <a:latin typeface="Times" panose="02020603050405020304" pitchFamily="18" charset="0"/>
                <a:cs typeface="Times" panose="02020603050405020304" pitchFamily="18" charset="0"/>
              </a:rPr>
              <a:t>In addition, WHMD has no mill levy, and no other legal revenue to maintain the drainage improvements, as part of the inclusion process, the District has agreed to maintain the detention ponds and channel improvements. </a:t>
            </a:r>
            <a:endParaRPr lang="en-US" sz="2000" dirty="0">
              <a:latin typeface="Times" panose="02020603050405020304" pitchFamily="18" charset="0"/>
              <a:cs typeface="Times" panose="02020603050405020304" pitchFamily="18" charset="0"/>
            </a:endParaRPr>
          </a:p>
        </p:txBody>
      </p:sp>
      <p:sp>
        <p:nvSpPr>
          <p:cNvPr id="3" name="Title 2"/>
          <p:cNvSpPr>
            <a:spLocks noGrp="1"/>
          </p:cNvSpPr>
          <p:nvPr>
            <p:ph type="title"/>
          </p:nvPr>
        </p:nvSpPr>
        <p:spPr/>
        <p:txBody>
          <a:bodyPr/>
          <a:lstStyle/>
          <a:p>
            <a:r>
              <a:rPr lang="en-US" dirty="0" smtClean="0">
                <a:latin typeface="Times" panose="02020603050405020304" pitchFamily="18" charset="0"/>
                <a:cs typeface="Times" panose="02020603050405020304" pitchFamily="18" charset="0"/>
              </a:rPr>
              <a:t>ANALYSIS OF ALTERNATIVES</a:t>
            </a:r>
            <a:endParaRPr lang="en-US"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51860A3B-D653-475F-BC55-9950484E1A94}" type="slidenum">
              <a:rPr lang="en-US" smtClean="0"/>
              <a:pPr>
                <a:defRPr/>
              </a:pPr>
              <a:t>10</a:t>
            </a:fld>
            <a:endParaRPr lang="en-US" dirty="0"/>
          </a:p>
        </p:txBody>
      </p:sp>
    </p:spTree>
    <p:extLst>
      <p:ext uri="{BB962C8B-B14F-4D97-AF65-F5344CB8AC3E}">
        <p14:creationId xmlns:p14="http://schemas.microsoft.com/office/powerpoint/2010/main" val="401305235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05740" eaLnBrk="1" fontAlgn="auto" hangingPunct="1">
              <a:spcAft>
                <a:spcPts val="0"/>
              </a:spcAft>
              <a:buClr>
                <a:schemeClr val="tx2"/>
              </a:buClr>
              <a:defRPr/>
            </a:pPr>
            <a:r>
              <a:rPr lang="en-US" sz="2300" dirty="0">
                <a:latin typeface="Times New Roman" panose="02020603050405020304" pitchFamily="18" charset="0"/>
                <a:cs typeface="Times New Roman" panose="02020603050405020304" pitchFamily="18" charset="0"/>
              </a:rPr>
              <a:t>Maximum Debt Authorization: </a:t>
            </a:r>
            <a:r>
              <a:rPr lang="en-US" sz="2300" dirty="0" smtClean="0">
                <a:latin typeface="Times New Roman" panose="02020603050405020304" pitchFamily="18" charset="0"/>
                <a:cs typeface="Times New Roman" panose="02020603050405020304" pitchFamily="18" charset="0"/>
              </a:rPr>
              <a:t>$20,000,000</a:t>
            </a:r>
            <a:endParaRPr lang="en-US" sz="2300" dirty="0">
              <a:latin typeface="Times New Roman" panose="02020603050405020304" pitchFamily="18" charset="0"/>
              <a:cs typeface="Times New Roman" panose="02020603050405020304" pitchFamily="18" charset="0"/>
            </a:endParaRPr>
          </a:p>
          <a:p>
            <a:pPr marL="205740" eaLnBrk="1" fontAlgn="auto" hangingPunct="1">
              <a:spcAft>
                <a:spcPts val="0"/>
              </a:spcAft>
              <a:buClr>
                <a:schemeClr val="tx2"/>
              </a:buClr>
              <a:defRPr/>
            </a:pPr>
            <a:r>
              <a:rPr lang="en-US" sz="2300" dirty="0" smtClean="0">
                <a:latin typeface="Times New Roman" panose="02020603050405020304" pitchFamily="18" charset="0"/>
                <a:cs typeface="Times New Roman" panose="02020603050405020304" pitchFamily="18" charset="0"/>
              </a:rPr>
              <a:t>Maximum </a:t>
            </a:r>
            <a:r>
              <a:rPr lang="en-US" sz="2300" dirty="0">
                <a:latin typeface="Times New Roman" panose="02020603050405020304" pitchFamily="18" charset="0"/>
                <a:cs typeface="Times New Roman" panose="02020603050405020304" pitchFamily="18" charset="0"/>
              </a:rPr>
              <a:t>Debt </a:t>
            </a:r>
            <a:r>
              <a:rPr lang="en-US" sz="2300" dirty="0" smtClean="0">
                <a:latin typeface="Times New Roman" panose="02020603050405020304" pitchFamily="18" charset="0"/>
                <a:cs typeface="Times New Roman" panose="02020603050405020304" pitchFamily="18" charset="0"/>
              </a:rPr>
              <a:t>Mill </a:t>
            </a:r>
            <a:r>
              <a:rPr lang="en-US" sz="2300" dirty="0">
                <a:latin typeface="Times New Roman" panose="02020603050405020304" pitchFamily="18" charset="0"/>
                <a:cs typeface="Times New Roman" panose="02020603050405020304" pitchFamily="18" charset="0"/>
              </a:rPr>
              <a:t>levy for </a:t>
            </a:r>
            <a:r>
              <a:rPr lang="en-US" sz="2300" dirty="0" smtClean="0">
                <a:latin typeface="Times New Roman" panose="02020603050405020304" pitchFamily="18" charset="0"/>
                <a:cs typeface="Times New Roman" panose="02020603050405020304" pitchFamily="18" charset="0"/>
              </a:rPr>
              <a:t>the </a:t>
            </a:r>
            <a:r>
              <a:rPr lang="en-US" sz="2300" dirty="0">
                <a:latin typeface="Times New Roman" panose="02020603050405020304" pitchFamily="18" charset="0"/>
                <a:cs typeface="Times New Roman" panose="02020603050405020304" pitchFamily="18" charset="0"/>
              </a:rPr>
              <a:t>District: </a:t>
            </a:r>
            <a:r>
              <a:rPr lang="en-US" sz="2300" dirty="0" smtClean="0">
                <a:latin typeface="Times New Roman" panose="02020603050405020304" pitchFamily="18" charset="0"/>
                <a:cs typeface="Times New Roman" panose="02020603050405020304" pitchFamily="18" charset="0"/>
              </a:rPr>
              <a:t>30 </a:t>
            </a:r>
            <a:r>
              <a:rPr lang="en-US" sz="2300" dirty="0">
                <a:latin typeface="Times New Roman" panose="02020603050405020304" pitchFamily="18" charset="0"/>
                <a:cs typeface="Times New Roman" panose="02020603050405020304" pitchFamily="18" charset="0"/>
              </a:rPr>
              <a:t>mills </a:t>
            </a:r>
            <a:endParaRPr lang="en-US" sz="2300" dirty="0" smtClean="0">
              <a:latin typeface="Times New Roman" panose="02020603050405020304" pitchFamily="18" charset="0"/>
              <a:cs typeface="Times New Roman" panose="02020603050405020304" pitchFamily="18" charset="0"/>
            </a:endParaRPr>
          </a:p>
          <a:p>
            <a:pPr marL="205740" eaLnBrk="1" fontAlgn="auto" hangingPunct="1">
              <a:spcAft>
                <a:spcPts val="0"/>
              </a:spcAft>
              <a:buClr>
                <a:schemeClr val="tx2"/>
              </a:buClr>
              <a:defRPr/>
            </a:pPr>
            <a:r>
              <a:rPr lang="en-US" sz="2300" dirty="0" smtClean="0">
                <a:latin typeface="Times New Roman" panose="02020603050405020304" pitchFamily="18" charset="0"/>
                <a:cs typeface="Times New Roman" panose="02020603050405020304" pitchFamily="18" charset="0"/>
              </a:rPr>
              <a:t>Maximum </a:t>
            </a:r>
            <a:r>
              <a:rPr lang="en-US" sz="2300" dirty="0">
                <a:latin typeface="Times New Roman" panose="02020603050405020304" pitchFamily="18" charset="0"/>
                <a:cs typeface="Times New Roman" panose="02020603050405020304" pitchFamily="18" charset="0"/>
              </a:rPr>
              <a:t>O&amp;M for each District: </a:t>
            </a:r>
            <a:r>
              <a:rPr lang="en-US" sz="2300" dirty="0" smtClean="0">
                <a:latin typeface="Times New Roman" panose="02020603050405020304" pitchFamily="18" charset="0"/>
                <a:cs typeface="Times New Roman" panose="02020603050405020304" pitchFamily="18" charset="0"/>
              </a:rPr>
              <a:t>5 mills</a:t>
            </a:r>
          </a:p>
          <a:p>
            <a:pPr marL="205740" eaLnBrk="1" fontAlgn="auto" hangingPunct="1">
              <a:spcAft>
                <a:spcPts val="0"/>
              </a:spcAft>
              <a:buClr>
                <a:schemeClr val="tx2"/>
              </a:buClr>
              <a:defRPr/>
            </a:pPr>
            <a:r>
              <a:rPr lang="en-US" sz="2300" dirty="0" smtClean="0">
                <a:latin typeface="Times New Roman" panose="02020603050405020304" pitchFamily="18" charset="0"/>
                <a:cs typeface="Times New Roman" panose="02020603050405020304" pitchFamily="18" charset="0"/>
              </a:rPr>
              <a:t>Special </a:t>
            </a:r>
            <a:r>
              <a:rPr lang="en-US" sz="2300" dirty="0">
                <a:latin typeface="Times New Roman" panose="02020603050405020304" pitchFamily="18" charset="0"/>
                <a:cs typeface="Times New Roman" panose="02020603050405020304" pitchFamily="18" charset="0"/>
              </a:rPr>
              <a:t>Purpose Mill Levy </a:t>
            </a:r>
            <a:r>
              <a:rPr lang="en-US" sz="2300" dirty="0" smtClean="0">
                <a:latin typeface="Times New Roman" panose="02020603050405020304" pitchFamily="18" charset="0"/>
                <a:cs typeface="Times New Roman" panose="02020603050405020304" pitchFamily="18" charset="0"/>
              </a:rPr>
              <a:t>(contribution to WHMD Parks and Recreation): 1 mill</a:t>
            </a:r>
            <a:endParaRPr lang="en-US" sz="2300" dirty="0">
              <a:latin typeface="Times New Roman" panose="02020603050405020304" pitchFamily="18" charset="0"/>
              <a:cs typeface="Times New Roman" panose="02020603050405020304" pitchFamily="18" charset="0"/>
            </a:endParaRPr>
          </a:p>
          <a:p>
            <a:pPr marL="205740" eaLnBrk="1" fontAlgn="auto" hangingPunct="1">
              <a:spcAft>
                <a:spcPts val="0"/>
              </a:spcAft>
              <a:buClr>
                <a:schemeClr val="tx2"/>
              </a:buClr>
              <a:defRPr/>
            </a:pPr>
            <a:r>
              <a:rPr lang="en-US" sz="2300" dirty="0" smtClean="0">
                <a:latin typeface="Times New Roman" panose="02020603050405020304" pitchFamily="18" charset="0"/>
                <a:cs typeface="Times New Roman" panose="02020603050405020304" pitchFamily="18" charset="0"/>
              </a:rPr>
              <a:t>Aggregate </a:t>
            </a:r>
            <a:r>
              <a:rPr lang="en-US" sz="2300" dirty="0">
                <a:latin typeface="Times New Roman" panose="02020603050405020304" pitchFamily="18" charset="0"/>
                <a:cs typeface="Times New Roman" panose="02020603050405020304" pitchFamily="18" charset="0"/>
              </a:rPr>
              <a:t>Mill Levy for each District: </a:t>
            </a:r>
            <a:r>
              <a:rPr lang="en-US" sz="2300" dirty="0" smtClean="0">
                <a:latin typeface="Times New Roman" panose="02020603050405020304" pitchFamily="18" charset="0"/>
                <a:cs typeface="Times New Roman" panose="02020603050405020304" pitchFamily="18" charset="0"/>
              </a:rPr>
              <a:t>36 </a:t>
            </a:r>
            <a:r>
              <a:rPr lang="en-US" sz="2300" dirty="0">
                <a:latin typeface="Times New Roman" panose="02020603050405020304" pitchFamily="18" charset="0"/>
                <a:cs typeface="Times New Roman" panose="02020603050405020304" pitchFamily="18" charset="0"/>
              </a:rPr>
              <a:t>mills </a:t>
            </a:r>
          </a:p>
          <a:p>
            <a:pPr marL="205740"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marL="205740"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marL="20574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latin typeface="Times New Roman" panose="02020603050405020304" pitchFamily="18" charset="0"/>
                <a:cs typeface="Times New Roman" panose="02020603050405020304" pitchFamily="18" charset="0"/>
              </a:rPr>
              <a:t>Financial information</a:t>
            </a:r>
          </a:p>
        </p:txBody>
      </p:sp>
      <p:sp>
        <p:nvSpPr>
          <p:cNvPr id="5" name="Slide Number Placeholder 4"/>
          <p:cNvSpPr>
            <a:spLocks noGrp="1"/>
          </p:cNvSpPr>
          <p:nvPr>
            <p:ph type="sldNum" sz="quarter" idx="12"/>
          </p:nvPr>
        </p:nvSpPr>
        <p:spPr/>
        <p:txBody>
          <a:bodyPr/>
          <a:lstStyle/>
          <a:p>
            <a:pPr>
              <a:defRPr/>
            </a:pPr>
            <a:fld id="{D3F89D8E-EA32-405F-A023-F24B153F13F2}" type="slidenum">
              <a:rPr lang="en-US">
                <a:latin typeface="Times New Roman" panose="02020603050405020304" pitchFamily="18" charset="0"/>
                <a:cs typeface="Times New Roman" panose="02020603050405020304" pitchFamily="18" charset="0"/>
              </a:rPr>
              <a:pPr>
                <a:defRPr/>
              </a:pPr>
              <a:t>11</a:t>
            </a:fld>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05740"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a:p>
            <a:pPr marL="20574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latin typeface="Times New Roman" panose="02020603050405020304" pitchFamily="18" charset="0"/>
                <a:cs typeface="Times New Roman" panose="02020603050405020304" pitchFamily="18" charset="0"/>
              </a:rPr>
              <a:t>Proposed service plan materially adheres to el </a:t>
            </a:r>
            <a:r>
              <a:rPr lang="en-US" dirty="0" err="1">
                <a:latin typeface="Times New Roman" panose="02020603050405020304" pitchFamily="18" charset="0"/>
                <a:cs typeface="Times New Roman" panose="02020603050405020304" pitchFamily="18" charset="0"/>
              </a:rPr>
              <a:t>paso</a:t>
            </a:r>
            <a:r>
              <a:rPr lang="en-US" dirty="0">
                <a:latin typeface="Times New Roman" panose="02020603050405020304" pitchFamily="18" charset="0"/>
                <a:cs typeface="Times New Roman" panose="02020603050405020304" pitchFamily="18" charset="0"/>
              </a:rPr>
              <a:t> model special district policies</a:t>
            </a:r>
          </a:p>
        </p:txBody>
      </p:sp>
      <p:sp>
        <p:nvSpPr>
          <p:cNvPr id="5" name="Slide Number Placeholder 4"/>
          <p:cNvSpPr>
            <a:spLocks noGrp="1"/>
          </p:cNvSpPr>
          <p:nvPr>
            <p:ph type="sldNum" sz="quarter" idx="12"/>
          </p:nvPr>
        </p:nvSpPr>
        <p:spPr/>
        <p:txBody>
          <a:bodyPr/>
          <a:lstStyle/>
          <a:p>
            <a:pPr>
              <a:defRPr/>
            </a:pPr>
            <a:fld id="{B08A2C5B-7E08-4483-B212-D41AFF249172}" type="slidenum">
              <a:rPr lang="en-US">
                <a:latin typeface="Times New Roman" panose="02020603050405020304" pitchFamily="18" charset="0"/>
                <a:cs typeface="Times New Roman" panose="02020603050405020304" pitchFamily="18" charset="0"/>
              </a:rPr>
              <a:pPr>
                <a:defRPr/>
              </a:pPr>
              <a:t>12</a:t>
            </a:fld>
            <a:endParaRPr lang="en-US"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85298590"/>
              </p:ext>
            </p:extLst>
          </p:nvPr>
        </p:nvGraphicFramePr>
        <p:xfrm>
          <a:off x="160338" y="1719263"/>
          <a:ext cx="8789987" cy="4910138"/>
        </p:xfrm>
        <a:graphic>
          <a:graphicData uri="http://schemas.openxmlformats.org/drawingml/2006/table">
            <a:tbl>
              <a:tblPr firstRow="1" bandRow="1">
                <a:tableStyleId>{5C22544A-7EE6-4342-B048-85BDC9FD1C3A}</a:tableStyleId>
              </a:tblPr>
              <a:tblGrid>
                <a:gridCol w="2080973">
                  <a:extLst>
                    <a:ext uri="{9D8B030D-6E8A-4147-A177-3AD203B41FA5}">
                      <a16:colId xmlns:a16="http://schemas.microsoft.com/office/drawing/2014/main" xmlns="" val="20000"/>
                    </a:ext>
                  </a:extLst>
                </a:gridCol>
                <a:gridCol w="2805338">
                  <a:extLst>
                    <a:ext uri="{9D8B030D-6E8A-4147-A177-3AD203B41FA5}">
                      <a16:colId xmlns:a16="http://schemas.microsoft.com/office/drawing/2014/main" xmlns="" val="20001"/>
                    </a:ext>
                  </a:extLst>
                </a:gridCol>
                <a:gridCol w="3903676">
                  <a:extLst>
                    <a:ext uri="{9D8B030D-6E8A-4147-A177-3AD203B41FA5}">
                      <a16:colId xmlns:a16="http://schemas.microsoft.com/office/drawing/2014/main" xmlns="" val="20002"/>
                    </a:ext>
                  </a:extLst>
                </a:gridCol>
              </a:tblGrid>
              <a:tr h="1230622">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Category</a:t>
                      </a:r>
                    </a:p>
                  </a:txBody>
                  <a:tcPr marL="91439" marR="91439" marT="45718" marB="45718"/>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El Paso County Model </a:t>
                      </a:r>
                    </a:p>
                  </a:txBody>
                  <a:tcPr marL="91439" marR="91439" marT="45718" marB="45718"/>
                </a:tc>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Falcon Field Metropolitan  </a:t>
                      </a:r>
                      <a:r>
                        <a:rPr lang="en-US" sz="2000" dirty="0">
                          <a:solidFill>
                            <a:schemeClr val="tx1"/>
                          </a:solidFill>
                          <a:latin typeface="Times New Roman" panose="02020603050405020304" pitchFamily="18" charset="0"/>
                          <a:cs typeface="Times New Roman" panose="02020603050405020304" pitchFamily="18" charset="0"/>
                        </a:rPr>
                        <a:t>District</a:t>
                      </a:r>
                    </a:p>
                  </a:txBody>
                  <a:tcPr marL="91439" marR="91439" marT="45718" marB="45718"/>
                </a:tc>
                <a:extLst>
                  <a:ext uri="{0D108BD9-81ED-4DB2-BD59-A6C34878D82A}">
                    <a16:rowId xmlns:a16="http://schemas.microsoft.com/office/drawing/2014/main" xmlns="" val="10000"/>
                  </a:ext>
                </a:extLst>
              </a:tr>
              <a:tr h="919879">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Max.</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Debt Service Mill Levy </a:t>
                      </a:r>
                    </a:p>
                  </a:txBody>
                  <a:tcPr marL="91439" marR="91439" marT="45718" marB="45718"/>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50</a:t>
                      </a:r>
                      <a:r>
                        <a:rPr lang="en-US" sz="1800" baseline="0" dirty="0">
                          <a:solidFill>
                            <a:schemeClr val="tx1"/>
                          </a:solidFill>
                          <a:latin typeface="Times New Roman" panose="02020603050405020304" pitchFamily="18" charset="0"/>
                          <a:cs typeface="Times New Roman" panose="02020603050405020304" pitchFamily="18" charset="0"/>
                        </a:rPr>
                        <a:t> mills</a:t>
                      </a:r>
                      <a:endParaRPr lang="en-US" sz="1800" dirty="0">
                        <a:solidFill>
                          <a:schemeClr val="tx1"/>
                        </a:solidFill>
                        <a:latin typeface="Times New Roman" panose="02020603050405020304" pitchFamily="18" charset="0"/>
                        <a:cs typeface="Times New Roman" panose="02020603050405020304" pitchFamily="18" charset="0"/>
                      </a:endParaRPr>
                    </a:p>
                  </a:txBody>
                  <a:tcPr marL="91439" marR="91439" marT="45718" marB="45718"/>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 mills</a:t>
                      </a:r>
                    </a:p>
                  </a:txBody>
                  <a:tcPr marL="91439" marR="91439" marT="45718" marB="45718"/>
                </a:tc>
                <a:extLst>
                  <a:ext uri="{0D108BD9-81ED-4DB2-BD59-A6C34878D82A}">
                    <a16:rowId xmlns:a16="http://schemas.microsoft.com/office/drawing/2014/main" xmlns="" val="10001"/>
                  </a:ext>
                </a:extLst>
              </a:tr>
              <a:tr h="919879">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Max. Operational Mill Levy</a:t>
                      </a:r>
                    </a:p>
                  </a:txBody>
                  <a:tcPr marL="91439" marR="91439" marT="45718" marB="45718"/>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10 mills</a:t>
                      </a:r>
                    </a:p>
                  </a:txBody>
                  <a:tcPr marL="91439" marR="91439" marT="45718" marB="45718"/>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5 mills</a:t>
                      </a:r>
                    </a:p>
                  </a:txBody>
                  <a:tcPr marL="91439" marR="91439" marT="45718" marB="45718"/>
                </a:tc>
                <a:extLst>
                  <a:ext uri="{0D108BD9-81ED-4DB2-BD59-A6C34878D82A}">
                    <a16:rowId xmlns:a16="http://schemas.microsoft.com/office/drawing/2014/main" xmlns="" val="10002"/>
                  </a:ext>
                </a:extLst>
              </a:tr>
              <a:tr h="919879">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Max. Special</a:t>
                      </a:r>
                      <a:r>
                        <a:rPr lang="en-US" sz="1800" baseline="0" dirty="0">
                          <a:solidFill>
                            <a:schemeClr val="tx1"/>
                          </a:solidFill>
                          <a:latin typeface="Times New Roman" panose="02020603050405020304" pitchFamily="18" charset="0"/>
                          <a:cs typeface="Times New Roman" panose="02020603050405020304" pitchFamily="18" charset="0"/>
                        </a:rPr>
                        <a:t> Purpose Mill Levy</a:t>
                      </a:r>
                      <a:endParaRPr lang="en-US" sz="1800" dirty="0">
                        <a:solidFill>
                          <a:schemeClr val="tx1"/>
                        </a:solidFill>
                        <a:latin typeface="Times New Roman" panose="02020603050405020304" pitchFamily="18" charset="0"/>
                        <a:cs typeface="Times New Roman" panose="02020603050405020304" pitchFamily="18" charset="0"/>
                      </a:endParaRPr>
                    </a:p>
                  </a:txBody>
                  <a:tcPr marL="91439" marR="91439" marT="45718" marB="45718"/>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5 mills</a:t>
                      </a:r>
                    </a:p>
                  </a:txBody>
                  <a:tcPr marL="91439" marR="91439" marT="45718" marB="45718"/>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 mill</a:t>
                      </a:r>
                    </a:p>
                  </a:txBody>
                  <a:tcPr marL="91439" marR="91439" marT="45718" marB="45718"/>
                </a:tc>
                <a:extLst>
                  <a:ext uri="{0D108BD9-81ED-4DB2-BD59-A6C34878D82A}">
                    <a16:rowId xmlns:a16="http://schemas.microsoft.com/office/drawing/2014/main" xmlns="" val="10003"/>
                  </a:ext>
                </a:extLst>
              </a:tr>
              <a:tr h="919879">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Maximum Aggregate Mill Levy</a:t>
                      </a:r>
                      <a:r>
                        <a:rPr lang="en-US" sz="1800" baseline="0" dirty="0">
                          <a:solidFill>
                            <a:schemeClr val="tx1"/>
                          </a:solidFill>
                          <a:latin typeface="Times New Roman" panose="02020603050405020304" pitchFamily="18" charset="0"/>
                          <a:cs typeface="Times New Roman" panose="02020603050405020304" pitchFamily="18" charset="0"/>
                        </a:rPr>
                        <a:t> </a:t>
                      </a:r>
                      <a:endParaRPr lang="en-US" sz="1800" dirty="0">
                        <a:solidFill>
                          <a:schemeClr val="tx1"/>
                        </a:solidFill>
                        <a:latin typeface="Times New Roman" panose="02020603050405020304" pitchFamily="18" charset="0"/>
                        <a:cs typeface="Times New Roman" panose="02020603050405020304" pitchFamily="18" charset="0"/>
                      </a:endParaRPr>
                    </a:p>
                  </a:txBody>
                  <a:tcPr marL="91439" marR="91439" marT="45718" marB="45718"/>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65 mills</a:t>
                      </a:r>
                    </a:p>
                  </a:txBody>
                  <a:tcPr marL="91439" marR="91439" marT="45718" marB="45718"/>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36 mills</a:t>
                      </a:r>
                    </a:p>
                  </a:txBody>
                  <a:tcPr marL="91439" marR="91439" marT="45718" marB="45718"/>
                </a:tc>
                <a:extLst>
                  <a:ext uri="{0D108BD9-81ED-4DB2-BD59-A6C34878D82A}">
                    <a16:rowId xmlns:a16="http://schemas.microsoft.com/office/drawing/2014/main" xmlns="" val="10004"/>
                  </a:ext>
                </a:extLst>
              </a:tr>
            </a:tbl>
          </a:graphicData>
        </a:graphic>
      </p:graphicFrame>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05740"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marL="411480" lvl="1" indent="-137160" eaLnBrk="1" fontAlgn="auto" hangingPunct="1">
              <a:spcAft>
                <a:spcPts val="0"/>
              </a:spcAft>
              <a:defRPr/>
            </a:pPr>
            <a:endParaRPr lang="en-US" sz="2100" dirty="0">
              <a:latin typeface="Times New Roman" panose="02020603050405020304" pitchFamily="18" charset="0"/>
              <a:cs typeface="Times New Roman" panose="02020603050405020304" pitchFamily="18" charset="0"/>
            </a:endParaRPr>
          </a:p>
          <a:p>
            <a:pPr marL="20574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sz="2600" dirty="0">
                <a:latin typeface="Times New Roman" panose="02020603050405020304" pitchFamily="18" charset="0"/>
                <a:cs typeface="Times New Roman" panose="02020603050405020304" pitchFamily="18" charset="0"/>
              </a:rPr>
              <a:t>Current OVERLAPPING MILL LEVY</a:t>
            </a:r>
          </a:p>
        </p:txBody>
      </p:sp>
      <p:sp>
        <p:nvSpPr>
          <p:cNvPr id="5" name="Slide Number Placeholder 4"/>
          <p:cNvSpPr>
            <a:spLocks noGrp="1"/>
          </p:cNvSpPr>
          <p:nvPr>
            <p:ph type="sldNum" sz="quarter" idx="12"/>
          </p:nvPr>
        </p:nvSpPr>
        <p:spPr/>
        <p:txBody>
          <a:bodyPr/>
          <a:lstStyle/>
          <a:p>
            <a:pPr>
              <a:defRPr/>
            </a:pPr>
            <a:fld id="{2962E001-9654-4234-87C4-7A994970090F}" type="slidenum">
              <a:rPr lang="en-US">
                <a:latin typeface="Times New Roman" panose="02020603050405020304" pitchFamily="18" charset="0"/>
                <a:cs typeface="Times New Roman" panose="02020603050405020304" pitchFamily="18" charset="0"/>
              </a:rPr>
              <a:pPr>
                <a:defRPr/>
              </a:pPr>
              <a:t>13</a:t>
            </a:fld>
            <a:endParaRPr lang="en-US"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82810278"/>
              </p:ext>
            </p:extLst>
          </p:nvPr>
        </p:nvGraphicFramePr>
        <p:xfrm>
          <a:off x="622300" y="1593851"/>
          <a:ext cx="8166100" cy="5040484"/>
        </p:xfrm>
        <a:graphic>
          <a:graphicData uri="http://schemas.openxmlformats.org/drawingml/2006/table">
            <a:tbl>
              <a:tblPr firstRow="1" bandRow="1">
                <a:tableStyleId>{5C22544A-7EE6-4342-B048-85BDC9FD1C3A}</a:tableStyleId>
              </a:tblPr>
              <a:tblGrid>
                <a:gridCol w="4083050">
                  <a:extLst>
                    <a:ext uri="{9D8B030D-6E8A-4147-A177-3AD203B41FA5}">
                      <a16:colId xmlns:a16="http://schemas.microsoft.com/office/drawing/2014/main" xmlns="" val="20000"/>
                    </a:ext>
                  </a:extLst>
                </a:gridCol>
                <a:gridCol w="4083050">
                  <a:extLst>
                    <a:ext uri="{9D8B030D-6E8A-4147-A177-3AD203B41FA5}">
                      <a16:colId xmlns:a16="http://schemas.microsoft.com/office/drawing/2014/main" xmlns="" val="20001"/>
                    </a:ext>
                  </a:extLst>
                </a:gridCol>
              </a:tblGrid>
              <a:tr h="394487">
                <a:tc>
                  <a:txBody>
                    <a:bodyPr/>
                    <a:lstStyle/>
                    <a:p>
                      <a:r>
                        <a:rPr lang="en-US" sz="2000" b="0" dirty="0">
                          <a:solidFill>
                            <a:schemeClr val="tx1"/>
                          </a:solidFill>
                          <a:latin typeface="Times New Roman" panose="02020603050405020304" pitchFamily="18" charset="0"/>
                          <a:cs typeface="Times New Roman" panose="02020603050405020304" pitchFamily="18" charset="0"/>
                        </a:rPr>
                        <a:t>El Paso County </a:t>
                      </a:r>
                    </a:p>
                  </a:txBody>
                  <a:tcPr marL="91449" marR="91449" marT="45735" marB="45735"/>
                </a:tc>
                <a:tc>
                  <a:txBody>
                    <a:bodyPr/>
                    <a:lstStyle/>
                    <a:p>
                      <a:r>
                        <a:rPr lang="en-US" sz="2000" b="0" dirty="0">
                          <a:solidFill>
                            <a:schemeClr val="tx1"/>
                          </a:solidFill>
                          <a:latin typeface="Times New Roman" panose="02020603050405020304" pitchFamily="18" charset="0"/>
                          <a:cs typeface="Times New Roman" panose="02020603050405020304" pitchFamily="18" charset="0"/>
                        </a:rPr>
                        <a:t>7.738 mills </a:t>
                      </a:r>
                    </a:p>
                  </a:txBody>
                  <a:tcPr marL="91449" marR="91449" marT="45735" marB="45735"/>
                </a:tc>
                <a:extLst>
                  <a:ext uri="{0D108BD9-81ED-4DB2-BD59-A6C34878D82A}">
                    <a16:rowId xmlns:a16="http://schemas.microsoft.com/office/drawing/2014/main" xmlns="" val="10000"/>
                  </a:ext>
                </a:extLst>
              </a:tr>
              <a:tr h="434508">
                <a:tc>
                  <a:txBody>
                    <a:bodyPr/>
                    <a:lstStyle/>
                    <a:p>
                      <a:r>
                        <a:rPr lang="en-US" sz="2000" dirty="0">
                          <a:latin typeface="Times New Roman" panose="02020603050405020304" pitchFamily="18" charset="0"/>
                          <a:cs typeface="Times New Roman" panose="02020603050405020304" pitchFamily="18" charset="0"/>
                        </a:rPr>
                        <a:t>El Paso County Road and Bridge </a:t>
                      </a:r>
                    </a:p>
                  </a:txBody>
                  <a:tcPr marL="91449" marR="91449" marT="45735" marB="45735"/>
                </a:tc>
                <a:tc>
                  <a:txBody>
                    <a:bodyPr/>
                    <a:lstStyle/>
                    <a:p>
                      <a:r>
                        <a:rPr lang="en-US" sz="2000" dirty="0">
                          <a:latin typeface="Times New Roman" panose="02020603050405020304" pitchFamily="18" charset="0"/>
                          <a:cs typeface="Times New Roman" panose="02020603050405020304" pitchFamily="18" charset="0"/>
                        </a:rPr>
                        <a:t>0.330 mills </a:t>
                      </a:r>
                    </a:p>
                  </a:txBody>
                  <a:tcPr marL="91449" marR="91449" marT="45735" marB="45735"/>
                </a:tc>
                <a:extLst>
                  <a:ext uri="{0D108BD9-81ED-4DB2-BD59-A6C34878D82A}">
                    <a16:rowId xmlns:a16="http://schemas.microsoft.com/office/drawing/2014/main" xmlns="" val="10001"/>
                  </a:ext>
                </a:extLst>
              </a:tr>
              <a:tr h="434508">
                <a:tc>
                  <a:txBody>
                    <a:bodyPr/>
                    <a:lstStyle/>
                    <a:p>
                      <a:r>
                        <a:rPr lang="en-US" sz="2000" dirty="0" smtClean="0">
                          <a:latin typeface="Times New Roman" panose="02020603050405020304" pitchFamily="18" charset="0"/>
                          <a:cs typeface="Times New Roman" panose="02020603050405020304" pitchFamily="18" charset="0"/>
                        </a:rPr>
                        <a:t>School District No. 49</a:t>
                      </a:r>
                      <a:endParaRPr lang="en-US" sz="2000" dirty="0">
                        <a:latin typeface="Times New Roman" panose="02020603050405020304" pitchFamily="18" charset="0"/>
                        <a:cs typeface="Times New Roman" panose="02020603050405020304" pitchFamily="18" charset="0"/>
                      </a:endParaRPr>
                    </a:p>
                  </a:txBody>
                  <a:tcPr marL="91449" marR="91449" marT="45735" marB="45735"/>
                </a:tc>
                <a:tc>
                  <a:txBody>
                    <a:bodyPr/>
                    <a:lstStyle/>
                    <a:p>
                      <a:r>
                        <a:rPr lang="en-US" sz="2000" dirty="0" smtClean="0">
                          <a:latin typeface="Times New Roman" panose="02020603050405020304" pitchFamily="18" charset="0"/>
                          <a:cs typeface="Times New Roman" panose="02020603050405020304" pitchFamily="18" charset="0"/>
                        </a:rPr>
                        <a:t>43.044</a:t>
                      </a:r>
                      <a:r>
                        <a:rPr lang="en-US" sz="2000" baseline="0" dirty="0" smtClean="0">
                          <a:latin typeface="Times New Roman" panose="02020603050405020304" pitchFamily="18" charset="0"/>
                          <a:cs typeface="Times New Roman" panose="02020603050405020304" pitchFamily="18" charset="0"/>
                        </a:rPr>
                        <a:t> </a:t>
                      </a:r>
                      <a:r>
                        <a:rPr lang="en-US" sz="2000" baseline="0" dirty="0">
                          <a:latin typeface="Times New Roman" panose="02020603050405020304" pitchFamily="18" charset="0"/>
                          <a:cs typeface="Times New Roman" panose="02020603050405020304" pitchFamily="18" charset="0"/>
                        </a:rPr>
                        <a:t>mills</a:t>
                      </a:r>
                      <a:endParaRPr lang="en-US" sz="2000" dirty="0">
                        <a:latin typeface="Times New Roman" panose="02020603050405020304" pitchFamily="18" charset="0"/>
                        <a:cs typeface="Times New Roman" panose="02020603050405020304" pitchFamily="18" charset="0"/>
                      </a:endParaRPr>
                    </a:p>
                  </a:txBody>
                  <a:tcPr marL="91449" marR="91449" marT="45735" marB="45735"/>
                </a:tc>
                <a:extLst>
                  <a:ext uri="{0D108BD9-81ED-4DB2-BD59-A6C34878D82A}">
                    <a16:rowId xmlns:a16="http://schemas.microsoft.com/office/drawing/2014/main" xmlns="" val="10002"/>
                  </a:ext>
                </a:extLst>
              </a:tr>
              <a:tr h="434508">
                <a:tc>
                  <a:txBody>
                    <a:bodyPr/>
                    <a:lstStyle/>
                    <a:p>
                      <a:r>
                        <a:rPr lang="en-US" sz="2000" dirty="0" smtClean="0">
                          <a:latin typeface="Times New Roman" panose="02020603050405020304" pitchFamily="18" charset="0"/>
                          <a:cs typeface="Times New Roman" panose="02020603050405020304" pitchFamily="18" charset="0"/>
                        </a:rPr>
                        <a:t>El</a:t>
                      </a:r>
                      <a:r>
                        <a:rPr lang="en-US" sz="2000" baseline="0" dirty="0" smtClean="0">
                          <a:latin typeface="Times New Roman" panose="02020603050405020304" pitchFamily="18" charset="0"/>
                          <a:cs typeface="Times New Roman" panose="02020603050405020304" pitchFamily="18" charset="0"/>
                        </a:rPr>
                        <a:t> Paso Conservation </a:t>
                      </a:r>
                      <a:endParaRPr lang="en-US" sz="2000" dirty="0">
                        <a:latin typeface="Times New Roman" panose="02020603050405020304" pitchFamily="18" charset="0"/>
                        <a:cs typeface="Times New Roman" panose="02020603050405020304" pitchFamily="18" charset="0"/>
                      </a:endParaRPr>
                    </a:p>
                  </a:txBody>
                  <a:tcPr marL="91449" marR="91449" marT="45735" marB="45735"/>
                </a:tc>
                <a:tc>
                  <a:txBody>
                    <a:bodyPr/>
                    <a:lstStyle/>
                    <a:p>
                      <a:r>
                        <a:rPr lang="en-US" sz="2000" dirty="0" smtClean="0">
                          <a:latin typeface="Times New Roman" panose="02020603050405020304" pitchFamily="18" charset="0"/>
                          <a:cs typeface="Times New Roman" panose="02020603050405020304" pitchFamily="18" charset="0"/>
                        </a:rPr>
                        <a:t>0.000</a:t>
                      </a:r>
                      <a:endParaRPr lang="en-US" sz="2000" dirty="0">
                        <a:latin typeface="Times New Roman" panose="02020603050405020304" pitchFamily="18" charset="0"/>
                        <a:cs typeface="Times New Roman" panose="02020603050405020304" pitchFamily="18" charset="0"/>
                      </a:endParaRPr>
                    </a:p>
                  </a:txBody>
                  <a:tcPr marL="91449" marR="91449" marT="45735" marB="45735"/>
                </a:tc>
              </a:tr>
              <a:tr h="434508">
                <a:tc>
                  <a:txBody>
                    <a:bodyPr/>
                    <a:lstStyle/>
                    <a:p>
                      <a:r>
                        <a:rPr lang="en-US" sz="2000" dirty="0">
                          <a:latin typeface="Times New Roman" panose="02020603050405020304" pitchFamily="18" charset="0"/>
                          <a:cs typeface="Times New Roman" panose="02020603050405020304" pitchFamily="18" charset="0"/>
                        </a:rPr>
                        <a:t>Pikes</a:t>
                      </a:r>
                      <a:r>
                        <a:rPr lang="en-US" sz="2000" baseline="0" dirty="0">
                          <a:latin typeface="Times New Roman" panose="02020603050405020304" pitchFamily="18" charset="0"/>
                          <a:cs typeface="Times New Roman" panose="02020603050405020304" pitchFamily="18" charset="0"/>
                        </a:rPr>
                        <a:t> Peak Library District </a:t>
                      </a:r>
                      <a:endParaRPr lang="en-US" sz="2000" dirty="0">
                        <a:latin typeface="Times New Roman" panose="02020603050405020304" pitchFamily="18" charset="0"/>
                        <a:cs typeface="Times New Roman" panose="02020603050405020304" pitchFamily="18" charset="0"/>
                      </a:endParaRPr>
                    </a:p>
                  </a:txBody>
                  <a:tcPr marL="91449" marR="91449" marT="45735" marB="45735"/>
                </a:tc>
                <a:tc>
                  <a:txBody>
                    <a:bodyPr/>
                    <a:lstStyle/>
                    <a:p>
                      <a:r>
                        <a:rPr lang="en-US" sz="2000" dirty="0">
                          <a:latin typeface="Times New Roman" panose="02020603050405020304" pitchFamily="18" charset="0"/>
                          <a:cs typeface="Times New Roman" panose="02020603050405020304" pitchFamily="18" charset="0"/>
                        </a:rPr>
                        <a:t>4.000 mills </a:t>
                      </a:r>
                    </a:p>
                  </a:txBody>
                  <a:tcPr marL="91449" marR="91449" marT="45735" marB="45735"/>
                </a:tc>
                <a:extLst>
                  <a:ext uri="{0D108BD9-81ED-4DB2-BD59-A6C34878D82A}">
                    <a16:rowId xmlns:a16="http://schemas.microsoft.com/office/drawing/2014/main" xmlns="" val="10003"/>
                  </a:ext>
                </a:extLst>
              </a:tr>
              <a:tr h="434508">
                <a:tc>
                  <a:txBody>
                    <a:bodyPr/>
                    <a:lstStyle/>
                    <a:p>
                      <a:r>
                        <a:rPr lang="en-US" sz="2000" dirty="0">
                          <a:latin typeface="Times New Roman" panose="02020603050405020304" pitchFamily="18" charset="0"/>
                          <a:cs typeface="Times New Roman" panose="02020603050405020304" pitchFamily="18" charset="0"/>
                        </a:rPr>
                        <a:t>Falcon Fire Protection District </a:t>
                      </a:r>
                    </a:p>
                  </a:txBody>
                  <a:tcPr marL="91449" marR="91449" marT="45735" marB="45735"/>
                </a:tc>
                <a:tc>
                  <a:txBody>
                    <a:bodyPr/>
                    <a:lstStyle/>
                    <a:p>
                      <a:r>
                        <a:rPr lang="en-US" sz="2000" dirty="0">
                          <a:latin typeface="Times New Roman" panose="02020603050405020304" pitchFamily="18" charset="0"/>
                          <a:cs typeface="Times New Roman" panose="02020603050405020304" pitchFamily="18" charset="0"/>
                        </a:rPr>
                        <a:t>14.886 mills </a:t>
                      </a:r>
                    </a:p>
                  </a:txBody>
                  <a:tcPr marL="91449" marR="91449" marT="45735" marB="45735"/>
                </a:tc>
                <a:extLst>
                  <a:ext uri="{0D108BD9-81ED-4DB2-BD59-A6C34878D82A}">
                    <a16:rowId xmlns:a16="http://schemas.microsoft.com/office/drawing/2014/main" xmlns="" val="10004"/>
                  </a:ext>
                </a:extLst>
              </a:tr>
              <a:tr h="697916">
                <a:tc>
                  <a:txBody>
                    <a:bodyPr/>
                    <a:lstStyle/>
                    <a:p>
                      <a:r>
                        <a:rPr lang="en-US" sz="2000" dirty="0">
                          <a:latin typeface="Times New Roman" panose="02020603050405020304" pitchFamily="18" charset="0"/>
                          <a:cs typeface="Times New Roman" panose="02020603050405020304" pitchFamily="18" charset="0"/>
                        </a:rPr>
                        <a:t>Upper BLK Squirrel CRK Ground Water </a:t>
                      </a:r>
                    </a:p>
                  </a:txBody>
                  <a:tcPr marL="91449" marR="91449" marT="45735" marB="45735"/>
                </a:tc>
                <a:tc>
                  <a:txBody>
                    <a:bodyPr/>
                    <a:lstStyle/>
                    <a:p>
                      <a:r>
                        <a:rPr lang="en-US" sz="2000" dirty="0">
                          <a:latin typeface="Times New Roman" panose="02020603050405020304" pitchFamily="18" charset="0"/>
                          <a:cs typeface="Times New Roman" panose="02020603050405020304" pitchFamily="18" charset="0"/>
                        </a:rPr>
                        <a:t>1.082 mills </a:t>
                      </a:r>
                    </a:p>
                  </a:txBody>
                  <a:tcPr marL="91449" marR="91449" marT="45735" marB="45735"/>
                </a:tc>
                <a:extLst>
                  <a:ext uri="{0D108BD9-81ED-4DB2-BD59-A6C34878D82A}">
                    <a16:rowId xmlns:a16="http://schemas.microsoft.com/office/drawing/2014/main" xmlns="" val="10005"/>
                  </a:ext>
                </a:extLst>
              </a:tr>
              <a:tr h="8853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Woodmen Hills Metropolitan District</a:t>
                      </a:r>
                      <a:endParaRPr lang="en-US" sz="2000" dirty="0">
                        <a:latin typeface="Times New Roman" panose="02020603050405020304" pitchFamily="18" charset="0"/>
                        <a:cs typeface="Times New Roman" panose="02020603050405020304" pitchFamily="18" charset="0"/>
                      </a:endParaRPr>
                    </a:p>
                  </a:txBody>
                  <a:tcPr marL="91449" marR="91449" marT="45735" marB="45735"/>
                </a:tc>
                <a:tc>
                  <a:txBody>
                    <a:bodyPr/>
                    <a:lstStyle/>
                    <a:p>
                      <a:r>
                        <a:rPr lang="en-US" sz="2000" dirty="0" smtClean="0">
                          <a:latin typeface="Times New Roman" panose="02020603050405020304" pitchFamily="18" charset="0"/>
                          <a:cs typeface="Times New Roman" panose="02020603050405020304" pitchFamily="18" charset="0"/>
                        </a:rPr>
                        <a:t>0.000 mills</a:t>
                      </a:r>
                      <a:endParaRPr lang="en-US" sz="2000" dirty="0">
                        <a:latin typeface="Times New Roman" panose="02020603050405020304" pitchFamily="18" charset="0"/>
                        <a:cs typeface="Times New Roman" panose="02020603050405020304" pitchFamily="18" charset="0"/>
                      </a:endParaRPr>
                    </a:p>
                  </a:txBody>
                  <a:tcPr marL="91449" marR="91449" marT="45735" marB="45735"/>
                </a:tc>
                <a:extLst>
                  <a:ext uri="{0D108BD9-81ED-4DB2-BD59-A6C34878D82A}">
                    <a16:rowId xmlns:a16="http://schemas.microsoft.com/office/drawing/2014/main" xmlns="" val="10006"/>
                  </a:ext>
                </a:extLst>
              </a:tr>
              <a:tr h="885302">
                <a:tc>
                  <a:txBody>
                    <a:bodyPr/>
                    <a:lstStyle/>
                    <a:p>
                      <a:pPr algn="r"/>
                      <a:r>
                        <a:rPr lang="en-US" sz="2000" b="1" dirty="0">
                          <a:latin typeface="Times New Roman" panose="02020603050405020304" pitchFamily="18" charset="0"/>
                          <a:cs typeface="Times New Roman" panose="02020603050405020304" pitchFamily="18" charset="0"/>
                        </a:rPr>
                        <a:t>Total Existing Mill Levy </a:t>
                      </a:r>
                    </a:p>
                  </a:txBody>
                  <a:tcPr marL="91449" marR="91449" marT="45735" marB="45735"/>
                </a:tc>
                <a:tc>
                  <a:txBody>
                    <a:bodyPr/>
                    <a:lstStyle/>
                    <a:p>
                      <a:r>
                        <a:rPr lang="en-US" sz="2000" dirty="0" smtClean="0">
                          <a:latin typeface="Times New Roman" panose="02020603050405020304" pitchFamily="18" charset="0"/>
                          <a:cs typeface="Times New Roman" panose="02020603050405020304" pitchFamily="18" charset="0"/>
                        </a:rPr>
                        <a:t>71.080</a:t>
                      </a:r>
                    </a:p>
                    <a:p>
                      <a:endParaRPr lang="en-US" sz="2000" dirty="0">
                        <a:latin typeface="Times New Roman" panose="02020603050405020304" pitchFamily="18" charset="0"/>
                        <a:cs typeface="Times New Roman" panose="02020603050405020304" pitchFamily="18" charset="0"/>
                      </a:endParaRPr>
                    </a:p>
                  </a:txBody>
                  <a:tcPr marL="91449" marR="91449" marT="45735" marB="45735"/>
                </a:tc>
                <a:extLst>
                  <a:ext uri="{0D108BD9-81ED-4DB2-BD59-A6C34878D82A}">
                    <a16:rowId xmlns:a16="http://schemas.microsoft.com/office/drawing/2014/main" xmlns="" val="10007"/>
                  </a:ext>
                </a:extLst>
              </a:tr>
            </a:tbl>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05740" eaLnBrk="1" fontAlgn="auto" hangingPunct="1">
              <a:spcAft>
                <a:spcPts val="0"/>
              </a:spcAft>
              <a:defRPr/>
            </a:pPr>
            <a:endParaRPr lang="en-US" sz="3200" dirty="0">
              <a:latin typeface="Times New Roman" panose="02020603050405020304" pitchFamily="18" charset="0"/>
              <a:cs typeface="Times New Roman" panose="02020603050405020304" pitchFamily="18" charset="0"/>
            </a:endParaRPr>
          </a:p>
          <a:p>
            <a:pPr marL="411480" lvl="1" indent="-137160" eaLnBrk="1" fontAlgn="auto" hangingPunct="1">
              <a:spcAft>
                <a:spcPts val="0"/>
              </a:spcAft>
              <a:defRPr/>
            </a:pPr>
            <a:r>
              <a:rPr lang="en-US" altLang="en-US" sz="3200" dirty="0">
                <a:latin typeface="Times New Roman" panose="02020603050405020304" pitchFamily="18" charset="0"/>
                <a:cs typeface="Times New Roman" panose="02020603050405020304" pitchFamily="18" charset="0"/>
              </a:rPr>
              <a:t>The Applicant, through legal counsel, respectfully requests </a:t>
            </a:r>
            <a:r>
              <a:rPr lang="en-US" altLang="en-US" sz="3200" dirty="0" smtClean="0">
                <a:latin typeface="Times New Roman" panose="02020603050405020304" pitchFamily="18" charset="0"/>
                <a:cs typeface="Times New Roman" panose="02020603050405020304" pitchFamily="18" charset="0"/>
              </a:rPr>
              <a:t>the </a:t>
            </a:r>
            <a:r>
              <a:rPr lang="en-US" altLang="en-US" sz="3200" dirty="0" smtClean="0">
                <a:latin typeface="Times New Roman" panose="02020603050405020304" pitchFamily="18" charset="0"/>
                <a:cs typeface="Times New Roman" panose="02020603050405020304" pitchFamily="18" charset="0"/>
              </a:rPr>
              <a:t>approval of this </a:t>
            </a:r>
            <a:r>
              <a:rPr lang="en-US" altLang="en-US" sz="3200" dirty="0" smtClean="0">
                <a:latin typeface="Times New Roman" panose="02020603050405020304" pitchFamily="18" charset="0"/>
                <a:cs typeface="Times New Roman" panose="02020603050405020304" pitchFamily="18" charset="0"/>
              </a:rPr>
              <a:t>Service Plan. </a:t>
            </a:r>
            <a:endParaRPr lang="en-US" altLang="en-US" sz="3200" dirty="0">
              <a:latin typeface="Times New Roman" panose="02020603050405020304" pitchFamily="18" charset="0"/>
              <a:cs typeface="Times New Roman" panose="02020603050405020304" pitchFamily="18" charset="0"/>
            </a:endParaRPr>
          </a:p>
          <a:p>
            <a:pPr marL="274320" lvl="1" indent="0" eaLnBrk="1" fontAlgn="auto" hangingPunct="1">
              <a:spcAft>
                <a:spcPts val="0"/>
              </a:spcAft>
              <a:buFont typeface="Wingdings" panose="05000000000000000000" pitchFamily="2" charset="2"/>
              <a:buNone/>
              <a:defRPr/>
            </a:pPr>
            <a:endParaRPr lang="en-US" sz="2100" dirty="0">
              <a:latin typeface="Times New Roman" panose="02020603050405020304" pitchFamily="18" charset="0"/>
              <a:cs typeface="Times New Roman" panose="02020603050405020304" pitchFamily="18" charset="0"/>
            </a:endParaRPr>
          </a:p>
          <a:p>
            <a:pPr marL="20574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latin typeface="Times New Roman" panose="02020603050405020304" pitchFamily="18" charset="0"/>
                <a:cs typeface="Times New Roman" panose="02020603050405020304" pitchFamily="18" charset="0"/>
              </a:rPr>
              <a:t>Request for APPROVAL </a:t>
            </a:r>
          </a:p>
        </p:txBody>
      </p:sp>
      <p:sp>
        <p:nvSpPr>
          <p:cNvPr id="5" name="Slide Number Placeholder 4"/>
          <p:cNvSpPr>
            <a:spLocks noGrp="1"/>
          </p:cNvSpPr>
          <p:nvPr>
            <p:ph type="sldNum" sz="quarter" idx="12"/>
          </p:nvPr>
        </p:nvSpPr>
        <p:spPr/>
        <p:txBody>
          <a:bodyPr/>
          <a:lstStyle/>
          <a:p>
            <a:pPr>
              <a:defRPr/>
            </a:pPr>
            <a:fld id="{6754D214-D6B3-420A-9F1A-DCAFB2FFE512}" type="slidenum">
              <a:rPr lang="en-US">
                <a:latin typeface="Times New Roman" panose="02020603050405020304" pitchFamily="18" charset="0"/>
                <a:cs typeface="Times New Roman" panose="02020603050405020304" pitchFamily="18" charset="0"/>
              </a:rPr>
              <a:pPr>
                <a:defRPr/>
              </a:pPr>
              <a:t>14</a:t>
            </a:fld>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05740" eaLnBrk="1" fontAlgn="auto" hangingPunct="1">
              <a:spcAft>
                <a:spcPts val="0"/>
              </a:spcAft>
              <a:defRPr/>
            </a:pPr>
            <a:endParaRPr lang="en-US" sz="3200" dirty="0">
              <a:latin typeface="Times New Roman" panose="02020603050405020304" pitchFamily="18" charset="0"/>
              <a:cs typeface="Times New Roman" panose="02020603050405020304" pitchFamily="18" charset="0"/>
            </a:endParaRPr>
          </a:p>
          <a:p>
            <a:pPr marL="274320" lvl="1" indent="0" eaLnBrk="1" fontAlgn="auto" hangingPunct="1">
              <a:spcAft>
                <a:spcPts val="0"/>
              </a:spcAft>
              <a:buFont typeface="Wingdings" panose="05000000000000000000" pitchFamily="2" charset="2"/>
              <a:buNone/>
              <a:defRPr/>
            </a:pPr>
            <a:endParaRPr lang="en-US" sz="2100" dirty="0">
              <a:latin typeface="Times New Roman" panose="02020603050405020304" pitchFamily="18" charset="0"/>
              <a:cs typeface="Times New Roman" panose="02020603050405020304" pitchFamily="18" charset="0"/>
            </a:endParaRPr>
          </a:p>
          <a:p>
            <a:pPr marL="20574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latin typeface="Times New Roman" panose="02020603050405020304" pitchFamily="18" charset="0"/>
                <a:cs typeface="Times New Roman" panose="02020603050405020304" pitchFamily="18" charset="0"/>
              </a:rPr>
              <a:t>Questions?</a:t>
            </a:r>
          </a:p>
        </p:txBody>
      </p:sp>
      <p:sp>
        <p:nvSpPr>
          <p:cNvPr id="5" name="Slide Number Placeholder 4"/>
          <p:cNvSpPr>
            <a:spLocks noGrp="1"/>
          </p:cNvSpPr>
          <p:nvPr>
            <p:ph type="sldNum" sz="quarter" idx="12"/>
          </p:nvPr>
        </p:nvSpPr>
        <p:spPr/>
        <p:txBody>
          <a:bodyPr/>
          <a:lstStyle/>
          <a:p>
            <a:pPr>
              <a:defRPr/>
            </a:pPr>
            <a:fld id="{1B9293E0-8C26-4EF7-A740-CDD5B14AF547}" type="slidenum">
              <a:rPr lang="en-US">
                <a:latin typeface="Times New Roman" panose="02020603050405020304" pitchFamily="18" charset="0"/>
                <a:cs typeface="Times New Roman" panose="02020603050405020304" pitchFamily="18" charset="0"/>
              </a:rPr>
              <a:pPr>
                <a:defRPr/>
              </a:pPr>
              <a:t>15</a:t>
            </a:fld>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162800" y="2892425"/>
            <a:ext cx="1600200" cy="1646238"/>
          </a:xfrm>
        </p:spPr>
        <p:txBody>
          <a:bodyPr/>
          <a:lstStyle/>
          <a:p>
            <a:pPr>
              <a:defRPr/>
            </a:pPr>
            <a:r>
              <a:rPr lang="en-US" sz="1800" dirty="0"/>
              <a:t>Compliance</a:t>
            </a:r>
          </a:p>
        </p:txBody>
      </p:sp>
      <p:sp>
        <p:nvSpPr>
          <p:cNvPr id="6" name="Title 5"/>
          <p:cNvSpPr>
            <a:spLocks noGrp="1"/>
          </p:cNvSpPr>
          <p:nvPr>
            <p:ph type="title"/>
          </p:nvPr>
        </p:nvSpPr>
        <p:spPr>
          <a:xfrm>
            <a:off x="433388" y="2892425"/>
            <a:ext cx="6324600" cy="1646238"/>
          </a:xfrm>
        </p:spPr>
        <p:txBody>
          <a:bodyPr/>
          <a:lstStyle/>
          <a:p>
            <a:pPr>
              <a:defRPr/>
            </a:pPr>
            <a:r>
              <a:rPr lang="en-US" dirty="0"/>
              <a:t>Appendix 1</a:t>
            </a:r>
          </a:p>
        </p:txBody>
      </p:sp>
      <p:sp>
        <p:nvSpPr>
          <p:cNvPr id="5" name="Slide Number Placeholder 4"/>
          <p:cNvSpPr>
            <a:spLocks noGrp="1"/>
          </p:cNvSpPr>
          <p:nvPr>
            <p:ph type="sldNum" sz="quarter" idx="11"/>
          </p:nvPr>
        </p:nvSpPr>
        <p:spPr/>
        <p:txBody>
          <a:bodyPr/>
          <a:lstStyle/>
          <a:p>
            <a:pPr>
              <a:defRPr/>
            </a:pPr>
            <a:fld id="{264F852F-59CF-41B1-9256-75F8AB12006F}" type="slidenum">
              <a:rPr lang="en-US" smtClean="0"/>
              <a:pPr>
                <a:defRPr/>
              </a:pPr>
              <a:t>16</a:t>
            </a:fld>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04FE0C-17B1-436F-9660-7E11FF7982D9}" type="slidenum">
              <a:rPr lang="en-US"/>
              <a:pPr>
                <a:defRPr/>
              </a:pPr>
              <a:t>17</a:t>
            </a:fld>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48809578"/>
              </p:ext>
            </p:extLst>
          </p:nvPr>
        </p:nvGraphicFramePr>
        <p:xfrm>
          <a:off x="501650" y="1625600"/>
          <a:ext cx="8140700" cy="5019675"/>
        </p:xfrm>
        <a:graphic>
          <a:graphicData uri="http://schemas.openxmlformats.org/drawingml/2006/table">
            <a:tbl>
              <a:tblPr firstRow="1" bandRow="1">
                <a:tableStyleId>{5C22544A-7EE6-4342-B048-85BDC9FD1C3A}</a:tableStyleId>
              </a:tblPr>
              <a:tblGrid>
                <a:gridCol w="4070350">
                  <a:extLst>
                    <a:ext uri="{9D8B030D-6E8A-4147-A177-3AD203B41FA5}">
                      <a16:colId xmlns:a16="http://schemas.microsoft.com/office/drawing/2014/main" xmlns="" val="20000"/>
                    </a:ext>
                  </a:extLst>
                </a:gridCol>
                <a:gridCol w="4070350">
                  <a:extLst>
                    <a:ext uri="{9D8B030D-6E8A-4147-A177-3AD203B41FA5}">
                      <a16:colId xmlns:a16="http://schemas.microsoft.com/office/drawing/2014/main" xmlns="" val="20001"/>
                    </a:ext>
                  </a:extLst>
                </a:gridCol>
              </a:tblGrid>
              <a:tr h="8534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Section </a:t>
                      </a:r>
                      <a:r>
                        <a:rPr lang="en-US" sz="1600" dirty="0">
                          <a:solidFill>
                            <a:schemeClr val="tx1"/>
                          </a:solidFill>
                        </a:rPr>
                        <a:t>32-1-202(2), C.R.S. requires a Service Plan to include:</a:t>
                      </a:r>
                    </a:p>
                    <a:p>
                      <a:endParaRPr lang="en-US" sz="1800" dirty="0">
                        <a:solidFill>
                          <a:schemeClr val="tx1"/>
                        </a:solidFill>
                        <a:latin typeface="Times New Roman" panose="02020603050405020304" pitchFamily="18" charset="0"/>
                        <a:cs typeface="Times New Roman" panose="02020603050405020304" pitchFamily="18" charset="0"/>
                      </a:endParaRPr>
                    </a:p>
                  </a:txBody>
                  <a:tcPr marL="91432" marR="91432" marT="45705" marB="45705"/>
                </a:tc>
                <a:tc>
                  <a:txBody>
                    <a:bodyPr/>
                    <a:lstStyle/>
                    <a:p>
                      <a:r>
                        <a:rPr lang="en-US" sz="1800" dirty="0">
                          <a:solidFill>
                            <a:schemeClr val="tx1"/>
                          </a:solidFill>
                          <a:latin typeface="Times New Roman" panose="02020603050405020304" pitchFamily="18" charset="0"/>
                          <a:cs typeface="Times New Roman" panose="02020603050405020304" pitchFamily="18" charset="0"/>
                        </a:rPr>
                        <a:t>Citation in Service Plan </a:t>
                      </a:r>
                    </a:p>
                  </a:txBody>
                  <a:tcPr marL="91432" marR="91432" marT="45705" marB="45705"/>
                </a:tc>
                <a:extLst>
                  <a:ext uri="{0D108BD9-81ED-4DB2-BD59-A6C34878D82A}">
                    <a16:rowId xmlns:a16="http://schemas.microsoft.com/office/drawing/2014/main" xmlns="" val="10000"/>
                  </a:ext>
                </a:extLst>
              </a:tr>
              <a:tr h="320021">
                <a:tc>
                  <a:txBody>
                    <a:bodyPr/>
                    <a:lstStyle/>
                    <a:p>
                      <a:r>
                        <a:rPr lang="en-US" sz="1500" dirty="0">
                          <a:latin typeface="Times New Roman" panose="02020603050405020304" pitchFamily="18" charset="0"/>
                          <a:cs typeface="Times New Roman" panose="02020603050405020304" pitchFamily="18" charset="0"/>
                        </a:rPr>
                        <a:t>Description of Proposed Services</a:t>
                      </a:r>
                    </a:p>
                  </a:txBody>
                  <a:tcPr marL="91432" marR="91432" marT="45705" marB="45705"/>
                </a:tc>
                <a:tc>
                  <a:txBody>
                    <a:bodyPr/>
                    <a:lstStyle/>
                    <a:p>
                      <a:r>
                        <a:rPr lang="en-US" sz="1500" dirty="0">
                          <a:latin typeface="Times New Roman" panose="02020603050405020304" pitchFamily="18" charset="0"/>
                          <a:cs typeface="Times New Roman" panose="02020603050405020304" pitchFamily="18" charset="0"/>
                        </a:rPr>
                        <a:t>See Section III.E</a:t>
                      </a:r>
                    </a:p>
                  </a:txBody>
                  <a:tcPr marL="91432" marR="91432" marT="45705" marB="45705"/>
                </a:tc>
                <a:extLst>
                  <a:ext uri="{0D108BD9-81ED-4DB2-BD59-A6C34878D82A}">
                    <a16:rowId xmlns:a16="http://schemas.microsoft.com/office/drawing/2014/main" xmlns="" val="10001"/>
                  </a:ext>
                </a:extLst>
              </a:tr>
              <a:tr h="320021">
                <a:tc>
                  <a:txBody>
                    <a:bodyPr/>
                    <a:lstStyle/>
                    <a:p>
                      <a:r>
                        <a:rPr lang="en-US" sz="1500" dirty="0">
                          <a:latin typeface="Times New Roman" panose="02020603050405020304" pitchFamily="18" charset="0"/>
                          <a:cs typeface="Times New Roman" panose="02020603050405020304" pitchFamily="18" charset="0"/>
                        </a:rPr>
                        <a:t>Financial Plan </a:t>
                      </a:r>
                    </a:p>
                  </a:txBody>
                  <a:tcPr marL="91432" marR="91432" marT="45705" marB="45705"/>
                </a:tc>
                <a:tc>
                  <a:txBody>
                    <a:bodyPr/>
                    <a:lstStyle/>
                    <a:p>
                      <a:r>
                        <a:rPr lang="en-US" sz="1500" dirty="0">
                          <a:latin typeface="Times New Roman" panose="02020603050405020304" pitchFamily="18" charset="0"/>
                          <a:cs typeface="Times New Roman" panose="02020603050405020304" pitchFamily="18" charset="0"/>
                        </a:rPr>
                        <a:t>See Exhibit D </a:t>
                      </a:r>
                    </a:p>
                  </a:txBody>
                  <a:tcPr marL="91432" marR="91432" marT="45705" marB="45705"/>
                </a:tc>
                <a:extLst>
                  <a:ext uri="{0D108BD9-81ED-4DB2-BD59-A6C34878D82A}">
                    <a16:rowId xmlns:a16="http://schemas.microsoft.com/office/drawing/2014/main" xmlns="" val="10002"/>
                  </a:ext>
                </a:extLst>
              </a:tr>
              <a:tr h="320021">
                <a:tc>
                  <a:txBody>
                    <a:bodyPr/>
                    <a:lstStyle/>
                    <a:p>
                      <a:r>
                        <a:rPr lang="en-US" sz="1500" dirty="0">
                          <a:latin typeface="Times New Roman" panose="02020603050405020304" pitchFamily="18" charset="0"/>
                          <a:cs typeface="Times New Roman" panose="02020603050405020304" pitchFamily="18" charset="0"/>
                        </a:rPr>
                        <a:t>Preliminary Engineering Report </a:t>
                      </a:r>
                    </a:p>
                  </a:txBody>
                  <a:tcPr marL="91432" marR="91432" marT="45705" marB="45705"/>
                </a:tc>
                <a:tc>
                  <a:txBody>
                    <a:bodyPr/>
                    <a:lstStyle/>
                    <a:p>
                      <a:r>
                        <a:rPr lang="en-US" sz="1500" dirty="0">
                          <a:latin typeface="Times New Roman" panose="02020603050405020304" pitchFamily="18" charset="0"/>
                          <a:cs typeface="Times New Roman" panose="02020603050405020304" pitchFamily="18" charset="0"/>
                        </a:rPr>
                        <a:t>See Exhibit</a:t>
                      </a:r>
                      <a:r>
                        <a:rPr lang="en-US" sz="1500" baseline="0" dirty="0">
                          <a:latin typeface="Times New Roman" panose="02020603050405020304" pitchFamily="18" charset="0"/>
                          <a:cs typeface="Times New Roman" panose="02020603050405020304" pitchFamily="18" charset="0"/>
                        </a:rPr>
                        <a:t> C </a:t>
                      </a:r>
                      <a:endParaRPr lang="en-US" sz="1500" dirty="0">
                        <a:latin typeface="Times New Roman" panose="02020603050405020304" pitchFamily="18" charset="0"/>
                        <a:cs typeface="Times New Roman" panose="02020603050405020304" pitchFamily="18" charset="0"/>
                      </a:endParaRPr>
                    </a:p>
                  </a:txBody>
                  <a:tcPr marL="91432" marR="91432" marT="45705" marB="45705"/>
                </a:tc>
                <a:extLst>
                  <a:ext uri="{0D108BD9-81ED-4DB2-BD59-A6C34878D82A}">
                    <a16:rowId xmlns:a16="http://schemas.microsoft.com/office/drawing/2014/main" xmlns="" val="10003"/>
                  </a:ext>
                </a:extLst>
              </a:tr>
              <a:tr h="548631">
                <a:tc>
                  <a:txBody>
                    <a:bodyPr/>
                    <a:lstStyle/>
                    <a:p>
                      <a:r>
                        <a:rPr lang="en-US" sz="1500" dirty="0">
                          <a:latin typeface="Times New Roman" panose="02020603050405020304" pitchFamily="18" charset="0"/>
                          <a:cs typeface="Times New Roman" panose="02020603050405020304" pitchFamily="18" charset="0"/>
                        </a:rPr>
                        <a:t>Map of District Boundaries, Estimated Population</a:t>
                      </a:r>
                      <a:r>
                        <a:rPr lang="en-US" sz="1500" baseline="0" dirty="0">
                          <a:latin typeface="Times New Roman" panose="02020603050405020304" pitchFamily="18" charset="0"/>
                          <a:cs typeface="Times New Roman" panose="02020603050405020304" pitchFamily="18" charset="0"/>
                        </a:rPr>
                        <a:t> and Assessed Valuation </a:t>
                      </a:r>
                      <a:endParaRPr lang="en-US" sz="1500" dirty="0">
                        <a:latin typeface="Times New Roman" panose="02020603050405020304" pitchFamily="18" charset="0"/>
                        <a:cs typeface="Times New Roman" panose="02020603050405020304" pitchFamily="18" charset="0"/>
                      </a:endParaRPr>
                    </a:p>
                  </a:txBody>
                  <a:tcPr marL="91432" marR="91432" marT="45705" marB="45705"/>
                </a:tc>
                <a:tc>
                  <a:txBody>
                    <a:bodyPr/>
                    <a:lstStyle/>
                    <a:p>
                      <a:r>
                        <a:rPr lang="en-US" sz="1500" dirty="0">
                          <a:latin typeface="Times New Roman" panose="02020603050405020304" pitchFamily="18" charset="0"/>
                          <a:cs typeface="Times New Roman" panose="02020603050405020304" pitchFamily="18" charset="0"/>
                        </a:rPr>
                        <a:t>See Exhibits </a:t>
                      </a:r>
                      <a:r>
                        <a:rPr lang="en-US" sz="1500" dirty="0" smtClean="0">
                          <a:latin typeface="Times New Roman" panose="02020603050405020304" pitchFamily="18" charset="0"/>
                          <a:cs typeface="Times New Roman" panose="02020603050405020304" pitchFamily="18" charset="0"/>
                        </a:rPr>
                        <a:t>A.1-A.3</a:t>
                      </a:r>
                      <a:r>
                        <a:rPr lang="en-US" sz="1500" baseline="0" dirty="0" smtClean="0">
                          <a:latin typeface="Times New Roman" panose="02020603050405020304" pitchFamily="18" charset="0"/>
                          <a:cs typeface="Times New Roman" panose="02020603050405020304" pitchFamily="18" charset="0"/>
                        </a:rPr>
                        <a:t> </a:t>
                      </a:r>
                      <a:r>
                        <a:rPr lang="en-US" sz="1500" baseline="0" dirty="0">
                          <a:latin typeface="Times New Roman" panose="02020603050405020304" pitchFamily="18" charset="0"/>
                          <a:cs typeface="Times New Roman" panose="02020603050405020304" pitchFamily="18" charset="0"/>
                        </a:rPr>
                        <a:t>and Section </a:t>
                      </a:r>
                      <a:r>
                        <a:rPr lang="en-US" sz="1500" baseline="0" dirty="0" smtClean="0">
                          <a:latin typeface="Times New Roman" panose="02020603050405020304" pitchFamily="18" charset="0"/>
                          <a:cs typeface="Times New Roman" panose="02020603050405020304" pitchFamily="18" charset="0"/>
                        </a:rPr>
                        <a:t>III.J</a:t>
                      </a:r>
                      <a:endParaRPr lang="en-US" sz="1500" dirty="0">
                        <a:latin typeface="Times New Roman" panose="02020603050405020304" pitchFamily="18" charset="0"/>
                        <a:cs typeface="Times New Roman" panose="02020603050405020304" pitchFamily="18" charset="0"/>
                      </a:endParaRPr>
                    </a:p>
                  </a:txBody>
                  <a:tcPr marL="91432" marR="91432" marT="45705" marB="45705"/>
                </a:tc>
                <a:extLst>
                  <a:ext uri="{0D108BD9-81ED-4DB2-BD59-A6C34878D82A}">
                    <a16:rowId xmlns:a16="http://schemas.microsoft.com/office/drawing/2014/main" xmlns="" val="10004"/>
                  </a:ext>
                </a:extLst>
              </a:tr>
              <a:tr h="382262">
                <a:tc>
                  <a:txBody>
                    <a:bodyPr/>
                    <a:lstStyle/>
                    <a:p>
                      <a:r>
                        <a:rPr lang="en-US" sz="1500" dirty="0">
                          <a:latin typeface="Times New Roman" panose="02020603050405020304" pitchFamily="18" charset="0"/>
                          <a:cs typeface="Times New Roman" panose="02020603050405020304" pitchFamily="18" charset="0"/>
                        </a:rPr>
                        <a:t>General</a:t>
                      </a:r>
                      <a:r>
                        <a:rPr lang="en-US" sz="1500" baseline="0" dirty="0">
                          <a:latin typeface="Times New Roman" panose="02020603050405020304" pitchFamily="18" charset="0"/>
                          <a:cs typeface="Times New Roman" panose="02020603050405020304" pitchFamily="18" charset="0"/>
                        </a:rPr>
                        <a:t> Description of Facilities to be Constructed </a:t>
                      </a:r>
                      <a:endParaRPr lang="en-US" sz="1500" dirty="0">
                        <a:latin typeface="Times New Roman" panose="02020603050405020304" pitchFamily="18" charset="0"/>
                        <a:cs typeface="Times New Roman" panose="02020603050405020304" pitchFamily="18" charset="0"/>
                      </a:endParaRPr>
                    </a:p>
                  </a:txBody>
                  <a:tcPr marL="91432" marR="91432" marT="45705" marB="45705"/>
                </a:tc>
                <a:tc>
                  <a:txBody>
                    <a:bodyPr/>
                    <a:lstStyle/>
                    <a:p>
                      <a:r>
                        <a:rPr lang="en-US" sz="1500" dirty="0">
                          <a:latin typeface="Times New Roman" panose="02020603050405020304" pitchFamily="18" charset="0"/>
                          <a:cs typeface="Times New Roman" panose="02020603050405020304" pitchFamily="18" charset="0"/>
                        </a:rPr>
                        <a:t>See Section</a:t>
                      </a:r>
                      <a:r>
                        <a:rPr lang="en-US" sz="1500" baseline="0" dirty="0">
                          <a:latin typeface="Times New Roman" panose="02020603050405020304" pitchFamily="18" charset="0"/>
                          <a:cs typeface="Times New Roman" panose="02020603050405020304" pitchFamily="18" charset="0"/>
                        </a:rPr>
                        <a:t> </a:t>
                      </a:r>
                      <a:r>
                        <a:rPr lang="en-US" sz="1500" baseline="0" dirty="0" smtClean="0">
                          <a:latin typeface="Times New Roman" panose="02020603050405020304" pitchFamily="18" charset="0"/>
                          <a:cs typeface="Times New Roman" panose="02020603050405020304" pitchFamily="18" charset="0"/>
                        </a:rPr>
                        <a:t>V </a:t>
                      </a:r>
                      <a:r>
                        <a:rPr lang="en-US" sz="1500" baseline="0" dirty="0">
                          <a:latin typeface="Times New Roman" panose="02020603050405020304" pitchFamily="18" charset="0"/>
                          <a:cs typeface="Times New Roman" panose="02020603050405020304" pitchFamily="18" charset="0"/>
                        </a:rPr>
                        <a:t>and </a:t>
                      </a:r>
                      <a:r>
                        <a:rPr lang="en-US" sz="1500" dirty="0">
                          <a:latin typeface="Times New Roman" panose="02020603050405020304" pitchFamily="18" charset="0"/>
                          <a:cs typeface="Times New Roman" panose="02020603050405020304" pitchFamily="18" charset="0"/>
                        </a:rPr>
                        <a:t>Exhibit</a:t>
                      </a:r>
                      <a:r>
                        <a:rPr lang="en-US" sz="1500" baseline="0" dirty="0">
                          <a:latin typeface="Times New Roman" panose="02020603050405020304" pitchFamily="18" charset="0"/>
                          <a:cs typeface="Times New Roman" panose="02020603050405020304" pitchFamily="18" charset="0"/>
                        </a:rPr>
                        <a:t> C </a:t>
                      </a:r>
                      <a:endParaRPr lang="en-US" sz="1500" dirty="0">
                        <a:latin typeface="Times New Roman" panose="02020603050405020304" pitchFamily="18" charset="0"/>
                        <a:cs typeface="Times New Roman" panose="02020603050405020304" pitchFamily="18" charset="0"/>
                      </a:endParaRPr>
                    </a:p>
                  </a:txBody>
                  <a:tcPr marL="91432" marR="91432" marT="45705" marB="45705"/>
                </a:tc>
                <a:extLst>
                  <a:ext uri="{0D108BD9-81ED-4DB2-BD59-A6C34878D82A}">
                    <a16:rowId xmlns:a16="http://schemas.microsoft.com/office/drawing/2014/main" xmlns="" val="10005"/>
                  </a:ext>
                </a:extLst>
              </a:tr>
              <a:tr h="1005852">
                <a:tc>
                  <a:txBody>
                    <a:bodyPr/>
                    <a:lstStyle/>
                    <a:p>
                      <a:r>
                        <a:rPr lang="en-US" sz="1500" dirty="0">
                          <a:latin typeface="Times New Roman" panose="02020603050405020304" pitchFamily="18" charset="0"/>
                          <a:cs typeface="Times New Roman" panose="02020603050405020304" pitchFamily="18" charset="0"/>
                        </a:rPr>
                        <a:t>Estimated</a:t>
                      </a:r>
                      <a:r>
                        <a:rPr lang="en-US" sz="1500" baseline="0" dirty="0">
                          <a:latin typeface="Times New Roman" panose="02020603050405020304" pitchFamily="18" charset="0"/>
                          <a:cs typeface="Times New Roman" panose="02020603050405020304" pitchFamily="18" charset="0"/>
                        </a:rPr>
                        <a:t> costs of Acquiring Land, Engineering Services, Administrative Services, Initial Debt, and proposed maximum interest rates and discounts </a:t>
                      </a:r>
                      <a:endParaRPr lang="en-US" sz="1500" dirty="0">
                        <a:latin typeface="Times New Roman" panose="02020603050405020304" pitchFamily="18" charset="0"/>
                        <a:cs typeface="Times New Roman" panose="02020603050405020304" pitchFamily="18" charset="0"/>
                      </a:endParaRPr>
                    </a:p>
                  </a:txBody>
                  <a:tcPr marL="91432" marR="91432" marT="45705" marB="45705"/>
                </a:tc>
                <a:tc>
                  <a:txBody>
                    <a:bodyPr/>
                    <a:lstStyle/>
                    <a:p>
                      <a:r>
                        <a:rPr lang="en-US" sz="1500" dirty="0">
                          <a:latin typeface="Times New Roman" panose="02020603050405020304" pitchFamily="18" charset="0"/>
                          <a:cs typeface="Times New Roman" panose="02020603050405020304" pitchFamily="18" charset="0"/>
                        </a:rPr>
                        <a:t>See Section VI. </a:t>
                      </a:r>
                    </a:p>
                  </a:txBody>
                  <a:tcPr marL="91432" marR="91432" marT="45705" marB="45705"/>
                </a:tc>
                <a:extLst>
                  <a:ext uri="{0D108BD9-81ED-4DB2-BD59-A6C34878D82A}">
                    <a16:rowId xmlns:a16="http://schemas.microsoft.com/office/drawing/2014/main" xmlns="" val="10006"/>
                  </a:ext>
                </a:extLst>
              </a:tr>
              <a:tr h="548631">
                <a:tc>
                  <a:txBody>
                    <a:bodyPr/>
                    <a:lstStyle/>
                    <a:p>
                      <a:r>
                        <a:rPr lang="en-US" sz="1500" dirty="0">
                          <a:latin typeface="Times New Roman" panose="02020603050405020304" pitchFamily="18" charset="0"/>
                          <a:cs typeface="Times New Roman" panose="02020603050405020304" pitchFamily="18" charset="0"/>
                        </a:rPr>
                        <a:t>Description of proposed agreements with other jurisdictions,</a:t>
                      </a:r>
                      <a:r>
                        <a:rPr lang="en-US" sz="1500" baseline="0" dirty="0">
                          <a:latin typeface="Times New Roman" panose="02020603050405020304" pitchFamily="18" charset="0"/>
                          <a:cs typeface="Times New Roman" panose="02020603050405020304" pitchFamily="18" charset="0"/>
                        </a:rPr>
                        <a:t> if available</a:t>
                      </a:r>
                    </a:p>
                  </a:txBody>
                  <a:tcPr marL="91432" marR="91432" marT="45705" marB="45705"/>
                </a:tc>
                <a:tc>
                  <a:txBody>
                    <a:bodyPr/>
                    <a:lstStyle/>
                    <a:p>
                      <a:r>
                        <a:rPr lang="en-US" sz="1500" dirty="0">
                          <a:latin typeface="Times New Roman" panose="02020603050405020304" pitchFamily="18" charset="0"/>
                          <a:cs typeface="Times New Roman" panose="02020603050405020304" pitchFamily="18" charset="0"/>
                        </a:rPr>
                        <a:t>See</a:t>
                      </a:r>
                      <a:r>
                        <a:rPr lang="en-US" sz="1500" baseline="0" dirty="0">
                          <a:latin typeface="Times New Roman" panose="02020603050405020304" pitchFamily="18" charset="0"/>
                          <a:cs typeface="Times New Roman" panose="02020603050405020304" pitchFamily="18" charset="0"/>
                        </a:rPr>
                        <a:t> Section III.I</a:t>
                      </a:r>
                      <a:endParaRPr lang="en-US" sz="1500" dirty="0">
                        <a:latin typeface="Times New Roman" panose="02020603050405020304" pitchFamily="18" charset="0"/>
                        <a:cs typeface="Times New Roman" panose="02020603050405020304" pitchFamily="18" charset="0"/>
                      </a:endParaRPr>
                    </a:p>
                  </a:txBody>
                  <a:tcPr marL="91432" marR="91432" marT="45705" marB="45705"/>
                </a:tc>
                <a:extLst>
                  <a:ext uri="{0D108BD9-81ED-4DB2-BD59-A6C34878D82A}">
                    <a16:rowId xmlns:a16="http://schemas.microsoft.com/office/drawing/2014/main" xmlns="" val="10007"/>
                  </a:ext>
                </a:extLst>
              </a:tr>
              <a:tr h="7207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aseline="0" dirty="0">
                          <a:latin typeface="Times New Roman" panose="02020603050405020304" pitchFamily="18" charset="0"/>
                          <a:cs typeface="Times New Roman" panose="02020603050405020304" pitchFamily="18" charset="0"/>
                        </a:rPr>
                        <a:t>Information establishing Criteria in Section 32-1-203, C.R.S.</a:t>
                      </a:r>
                      <a:endParaRPr lang="en-US" sz="1500" dirty="0">
                        <a:latin typeface="Times New Roman" panose="02020603050405020304" pitchFamily="18" charset="0"/>
                        <a:cs typeface="Times New Roman" panose="02020603050405020304" pitchFamily="18" charset="0"/>
                      </a:endParaRPr>
                    </a:p>
                  </a:txBody>
                  <a:tcPr marL="91432" marR="91432" marT="45705" marB="45705"/>
                </a:tc>
                <a:tc>
                  <a:txBody>
                    <a:bodyPr/>
                    <a:lstStyle/>
                    <a:p>
                      <a:r>
                        <a:rPr lang="en-US" sz="1500" dirty="0">
                          <a:latin typeface="Times New Roman" panose="02020603050405020304" pitchFamily="18" charset="0"/>
                          <a:cs typeface="Times New Roman" panose="02020603050405020304" pitchFamily="18" charset="0"/>
                        </a:rPr>
                        <a:t>See Section XI.</a:t>
                      </a:r>
                    </a:p>
                  </a:txBody>
                  <a:tcPr marL="91432" marR="91432" marT="45705" marB="45705"/>
                </a:tc>
                <a:extLst>
                  <a:ext uri="{0D108BD9-81ED-4DB2-BD59-A6C34878D82A}">
                    <a16:rowId xmlns:a16="http://schemas.microsoft.com/office/drawing/2014/main" xmlns="" val="10008"/>
                  </a:ext>
                </a:extLst>
              </a:tr>
            </a:tbl>
          </a:graphicData>
        </a:graphic>
      </p:graphicFrame>
      <p:sp>
        <p:nvSpPr>
          <p:cNvPr id="5" name="Title 4"/>
          <p:cNvSpPr>
            <a:spLocks noGrp="1"/>
          </p:cNvSpPr>
          <p:nvPr>
            <p:ph type="title"/>
          </p:nvPr>
        </p:nvSpPr>
        <p:spPr/>
        <p:txBody>
          <a:bodyPr/>
          <a:lstStyle/>
          <a:p>
            <a:pPr eaLnBrk="1" fontAlgn="auto" hangingPunct="1">
              <a:spcAft>
                <a:spcPts val="0"/>
              </a:spcAft>
              <a:defRPr/>
            </a:pPr>
            <a:r>
              <a:rPr lang="en-US" sz="2500" dirty="0">
                <a:latin typeface="Times New Roman" panose="02020603050405020304" pitchFamily="18" charset="0"/>
                <a:cs typeface="Times New Roman" panose="02020603050405020304" pitchFamily="18" charset="0"/>
              </a:rPr>
              <a:t>Compliance with Title 32 “Special District Act”</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499EA59-7E0F-4071-9E8C-AD8CB6963C25}" type="slidenum">
              <a:rPr lang="en-US"/>
              <a:pPr>
                <a:defRPr/>
              </a:pPr>
              <a:t>18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8251813"/>
              </p:ext>
            </p:extLst>
          </p:nvPr>
        </p:nvGraphicFramePr>
        <p:xfrm>
          <a:off x="381000" y="1719263"/>
          <a:ext cx="8382000" cy="492020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xmlns="" val="20000"/>
                    </a:ext>
                  </a:extLst>
                </a:gridCol>
                <a:gridCol w="2794000">
                  <a:extLst>
                    <a:ext uri="{9D8B030D-6E8A-4147-A177-3AD203B41FA5}">
                      <a16:colId xmlns:a16="http://schemas.microsoft.com/office/drawing/2014/main" xmlns="" val="20001"/>
                    </a:ext>
                  </a:extLst>
                </a:gridCol>
                <a:gridCol w="2794000">
                  <a:extLst>
                    <a:ext uri="{9D8B030D-6E8A-4147-A177-3AD203B41FA5}">
                      <a16:colId xmlns:a16="http://schemas.microsoft.com/office/drawing/2014/main" xmlns="" val="20002"/>
                    </a:ext>
                  </a:extLst>
                </a:gridCol>
              </a:tblGrid>
              <a:tr h="436419">
                <a:tc>
                  <a:txBody>
                    <a:bodyPr/>
                    <a:lstStyle/>
                    <a:p>
                      <a:pPr marL="0" marR="0" algn="ctr">
                        <a:lnSpc>
                          <a:spcPct val="107000"/>
                        </a:lnSpc>
                        <a:spcBef>
                          <a:spcPts val="0"/>
                        </a:spcBef>
                        <a:spcAft>
                          <a:spcPts val="0"/>
                        </a:spcAft>
                      </a:pPr>
                      <a:r>
                        <a:rPr lang="en-US" sz="1500" dirty="0">
                          <a:solidFill>
                            <a:schemeClr val="tx1"/>
                          </a:solidFill>
                          <a:effectLst/>
                          <a:latin typeface="Calibri" charset="0"/>
                          <a:ea typeface="Calibri" charset="0"/>
                          <a:cs typeface="Times New Roman" charset="0"/>
                        </a:rPr>
                        <a:t>Citation</a:t>
                      </a:r>
                    </a:p>
                  </a:txBody>
                  <a:tcPr marL="68580" marR="68580" marT="0" marB="0"/>
                </a:tc>
                <a:tc>
                  <a:txBody>
                    <a:bodyPr/>
                    <a:lstStyle/>
                    <a:p>
                      <a:pPr marL="0" marR="0" algn="ctr">
                        <a:lnSpc>
                          <a:spcPct val="107000"/>
                        </a:lnSpc>
                        <a:spcBef>
                          <a:spcPts val="0"/>
                        </a:spcBef>
                        <a:spcAft>
                          <a:spcPts val="0"/>
                        </a:spcAft>
                      </a:pPr>
                      <a:r>
                        <a:rPr lang="en-US" sz="1500" dirty="0">
                          <a:solidFill>
                            <a:schemeClr val="tx1"/>
                          </a:solidFill>
                          <a:effectLst/>
                          <a:latin typeface="Calibri" charset="0"/>
                          <a:ea typeface="Calibri" charset="0"/>
                          <a:cs typeface="Times New Roman" charset="0"/>
                        </a:rPr>
                        <a:t>Provision</a:t>
                      </a:r>
                    </a:p>
                  </a:txBody>
                  <a:tcPr marL="68580" marR="68580" marT="0" marB="0"/>
                </a:tc>
                <a:tc>
                  <a:txBody>
                    <a:bodyPr/>
                    <a:lstStyle/>
                    <a:p>
                      <a:pPr marL="0" marR="0" algn="ctr">
                        <a:lnSpc>
                          <a:spcPct val="107000"/>
                        </a:lnSpc>
                        <a:spcBef>
                          <a:spcPts val="0"/>
                        </a:spcBef>
                        <a:spcAft>
                          <a:spcPts val="0"/>
                        </a:spcAft>
                      </a:pPr>
                      <a:r>
                        <a:rPr lang="en-US" sz="1500" dirty="0">
                          <a:solidFill>
                            <a:schemeClr val="tx1"/>
                          </a:solidFill>
                          <a:effectLst/>
                          <a:latin typeface="Calibri" charset="0"/>
                          <a:ea typeface="Calibri" charset="0"/>
                          <a:cs typeface="Times New Roman" charset="0"/>
                        </a:rPr>
                        <a:t>Compliance</a:t>
                      </a:r>
                    </a:p>
                  </a:txBody>
                  <a:tcPr marL="68580" marR="68580" marT="0" marB="0"/>
                </a:tc>
                <a:extLst>
                  <a:ext uri="{0D108BD9-81ED-4DB2-BD59-A6C34878D82A}">
                    <a16:rowId xmlns:a16="http://schemas.microsoft.com/office/drawing/2014/main" xmlns="" val="10000"/>
                  </a:ext>
                </a:extLst>
              </a:tr>
              <a:tr h="705499">
                <a:tc>
                  <a:txBody>
                    <a:bodyPr/>
                    <a:lstStyle/>
                    <a:p>
                      <a:pPr marL="0" marR="0" algn="ctr">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9.2.1</a:t>
                      </a:r>
                    </a:p>
                  </a:txBody>
                  <a:tcPr marL="68580" marR="68580" marT="0" marB="0"/>
                </a:tc>
                <a:tc>
                  <a:txBody>
                    <a:bodyPr/>
                    <a:lstStyle/>
                    <a:p>
                      <a:pPr marL="0" marR="0" algn="l">
                        <a:lnSpc>
                          <a:spcPct val="107000"/>
                        </a:lnSpc>
                        <a:spcBef>
                          <a:spcPts val="0"/>
                        </a:spcBef>
                        <a:spcAft>
                          <a:spcPts val="0"/>
                        </a:spcAft>
                      </a:pPr>
                      <a:r>
                        <a:rPr lang="en-US" sz="1300">
                          <a:effectLst/>
                          <a:latin typeface="Times New Roman" panose="02020603050405020304" pitchFamily="18" charset="0"/>
                          <a:ea typeface="Calibri" charset="0"/>
                          <a:cs typeface="Times New Roman" panose="02020603050405020304" pitchFamily="18" charset="0"/>
                        </a:rPr>
                        <a:t>Application Submittal </a:t>
                      </a:r>
                    </a:p>
                  </a:txBody>
                  <a:tcPr marL="68580" marR="68580" marT="0" marB="0"/>
                </a:tc>
                <a:tc>
                  <a:txBody>
                    <a:bodyPr/>
                    <a:lstStyle/>
                    <a:p>
                      <a:pPr marL="0" marR="0" algn="l">
                        <a:lnSpc>
                          <a:spcPct val="107000"/>
                        </a:lnSpc>
                        <a:spcBef>
                          <a:spcPts val="0"/>
                        </a:spcBef>
                        <a:spcAft>
                          <a:spcPts val="0"/>
                        </a:spcAft>
                      </a:pPr>
                      <a:r>
                        <a:rPr lang="en-US" sz="1300" dirty="0" err="1">
                          <a:effectLst/>
                          <a:latin typeface="Times New Roman" panose="02020603050405020304" pitchFamily="18" charset="0"/>
                          <a:ea typeface="Calibri" charset="0"/>
                          <a:cs typeface="Times New Roman" panose="02020603050405020304" pitchFamily="18" charset="0"/>
                        </a:rPr>
                        <a:t>Presubmittal</a:t>
                      </a:r>
                      <a:r>
                        <a:rPr lang="en-US" sz="1300" dirty="0">
                          <a:effectLst/>
                          <a:latin typeface="Times New Roman" panose="02020603050405020304" pitchFamily="18" charset="0"/>
                          <a:ea typeface="Calibri" charset="0"/>
                          <a:cs typeface="Times New Roman" panose="02020603050405020304" pitchFamily="18" charset="0"/>
                        </a:rPr>
                        <a:t> Application meeting held on </a:t>
                      </a:r>
                      <a:r>
                        <a:rPr lang="en-US" sz="1300" dirty="0" smtClean="0">
                          <a:effectLst/>
                          <a:latin typeface="Times New Roman" panose="02020603050405020304" pitchFamily="18" charset="0"/>
                          <a:ea typeface="Calibri" charset="0"/>
                          <a:cs typeface="Times New Roman" panose="02020603050405020304" pitchFamily="18" charset="0"/>
                        </a:rPr>
                        <a:t>April 29, </a:t>
                      </a:r>
                      <a:r>
                        <a:rPr lang="en-US" sz="1300" dirty="0">
                          <a:effectLst/>
                          <a:latin typeface="Times New Roman" panose="02020603050405020304" pitchFamily="18" charset="0"/>
                          <a:ea typeface="Calibri" charset="0"/>
                          <a:cs typeface="Times New Roman" panose="02020603050405020304" pitchFamily="18" charset="0"/>
                        </a:rPr>
                        <a:t>2019. Service Plan filed with PC and BOCC on </a:t>
                      </a:r>
                      <a:r>
                        <a:rPr lang="en-US" sz="1300" dirty="0" smtClean="0">
                          <a:effectLst/>
                          <a:latin typeface="Times New Roman" panose="02020603050405020304" pitchFamily="18" charset="0"/>
                          <a:ea typeface="Calibri" charset="0"/>
                          <a:cs typeface="Times New Roman" panose="02020603050405020304" pitchFamily="18" charset="0"/>
                        </a:rPr>
                        <a:t>January 17, 2020. </a:t>
                      </a:r>
                      <a:endParaRPr lang="en-US" sz="1300" dirty="0">
                        <a:effectLst/>
                        <a:latin typeface="Times New Roman" panose="02020603050405020304" pitchFamily="18" charset="0"/>
                        <a:ea typeface="Calibri"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70333">
                <a:tc>
                  <a:txBody>
                    <a:bodyPr/>
                    <a:lstStyle/>
                    <a:p>
                      <a:pPr marL="0" marR="0" algn="ctr">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9.2.2 (A)</a:t>
                      </a:r>
                    </a:p>
                  </a:txBody>
                  <a:tcPr marL="68580" marR="68580" marT="0" marB="0"/>
                </a:tc>
                <a:tc>
                  <a:txBody>
                    <a:bodyPr/>
                    <a:lstStyle/>
                    <a:p>
                      <a:pPr marL="0" marR="0" algn="l">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Pre Submission Requirements </a:t>
                      </a:r>
                    </a:p>
                  </a:txBody>
                  <a:tcPr marL="68580" marR="68580" marT="0" marB="0"/>
                </a:tc>
                <a:tc>
                  <a:txBody>
                    <a:bodyPr/>
                    <a:lstStyle/>
                    <a:p>
                      <a:pPr marL="0" marR="0" algn="l">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Letter of Intent and all materials filed with PCD on </a:t>
                      </a:r>
                      <a:r>
                        <a:rPr lang="en-US" sz="1300" dirty="0" smtClean="0">
                          <a:effectLst/>
                          <a:latin typeface="Times New Roman" panose="02020603050405020304" pitchFamily="18" charset="0"/>
                          <a:ea typeface="Calibri" charset="0"/>
                          <a:cs typeface="Times New Roman" panose="02020603050405020304" pitchFamily="18" charset="0"/>
                        </a:rPr>
                        <a:t>January 17, 2020</a:t>
                      </a:r>
                      <a:endParaRPr lang="en-US" sz="1300" dirty="0">
                        <a:effectLst/>
                        <a:latin typeface="Times New Roman" panose="02020603050405020304" pitchFamily="18" charset="0"/>
                        <a:ea typeface="Calibri"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36419">
                <a:tc>
                  <a:txBody>
                    <a:bodyPr/>
                    <a:lstStyle/>
                    <a:p>
                      <a:pPr marL="0" marR="0" algn="ctr">
                        <a:lnSpc>
                          <a:spcPct val="107000"/>
                        </a:lnSpc>
                        <a:spcBef>
                          <a:spcPts val="0"/>
                        </a:spcBef>
                        <a:spcAft>
                          <a:spcPts val="0"/>
                        </a:spcAft>
                      </a:pPr>
                      <a:r>
                        <a:rPr lang="en-US" sz="1300">
                          <a:effectLst/>
                          <a:latin typeface="Times New Roman" panose="02020603050405020304" pitchFamily="18" charset="0"/>
                          <a:ea typeface="Calibri" charset="0"/>
                          <a:cs typeface="Times New Roman" panose="02020603050405020304" pitchFamily="18" charset="0"/>
                        </a:rPr>
                        <a:t>9.2.2 (B)</a:t>
                      </a:r>
                    </a:p>
                  </a:txBody>
                  <a:tcPr marL="68580" marR="68580" marT="0" marB="0"/>
                </a:tc>
                <a:tc>
                  <a:txBody>
                    <a:bodyPr/>
                    <a:lstStyle/>
                    <a:p>
                      <a:pPr marL="0" marR="0" algn="l">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Initial Review of Submitted Materials </a:t>
                      </a:r>
                    </a:p>
                  </a:txBody>
                  <a:tcPr marL="68580" marR="68580" marT="0" marB="0"/>
                </a:tc>
                <a:tc>
                  <a:txBody>
                    <a:bodyPr/>
                    <a:lstStyle/>
                    <a:p>
                      <a:pPr marL="0" marR="0" algn="l">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Submission accepted</a:t>
                      </a:r>
                      <a:r>
                        <a:rPr lang="en-US" sz="1300" baseline="0" dirty="0">
                          <a:effectLst/>
                          <a:latin typeface="Times New Roman" panose="02020603050405020304" pitchFamily="18" charset="0"/>
                          <a:ea typeface="Calibri" charset="0"/>
                          <a:cs typeface="Times New Roman" panose="02020603050405020304" pitchFamily="18" charset="0"/>
                        </a:rPr>
                        <a:t> </a:t>
                      </a:r>
                      <a:r>
                        <a:rPr lang="en-US" sz="1300" dirty="0">
                          <a:effectLst/>
                          <a:latin typeface="Times New Roman" panose="02020603050405020304" pitchFamily="18" charset="0"/>
                          <a:ea typeface="Calibri" charset="0"/>
                          <a:cs typeface="Times New Roman" panose="02020603050405020304" pitchFamily="18" charset="0"/>
                        </a:rPr>
                        <a:t>on </a:t>
                      </a:r>
                      <a:r>
                        <a:rPr lang="en-US" sz="1300" dirty="0" smtClean="0">
                          <a:effectLst/>
                          <a:latin typeface="Times New Roman" panose="02020603050405020304" pitchFamily="18" charset="0"/>
                          <a:ea typeface="Calibri" charset="0"/>
                          <a:cs typeface="Times New Roman" panose="02020603050405020304" pitchFamily="18" charset="0"/>
                        </a:rPr>
                        <a:t>January 17, 2020</a:t>
                      </a:r>
                      <a:endParaRPr lang="en-US" sz="1300" dirty="0">
                        <a:effectLst/>
                        <a:latin typeface="Times New Roman" panose="02020603050405020304" pitchFamily="18" charset="0"/>
                        <a:ea typeface="Calibri"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05499">
                <a:tc>
                  <a:txBody>
                    <a:bodyPr/>
                    <a:lstStyle/>
                    <a:p>
                      <a:pPr marL="0" marR="0" algn="ctr">
                        <a:lnSpc>
                          <a:spcPct val="107000"/>
                        </a:lnSpc>
                        <a:spcBef>
                          <a:spcPts val="0"/>
                        </a:spcBef>
                        <a:spcAft>
                          <a:spcPts val="0"/>
                        </a:spcAft>
                      </a:pPr>
                      <a:r>
                        <a:rPr lang="en-US" sz="1300">
                          <a:effectLst/>
                          <a:latin typeface="Times New Roman" panose="02020603050405020304" pitchFamily="18" charset="0"/>
                          <a:ea typeface="Calibri" charset="0"/>
                          <a:cs typeface="Times New Roman" panose="02020603050405020304" pitchFamily="18" charset="0"/>
                        </a:rPr>
                        <a:t>9.2.3. (A)</a:t>
                      </a:r>
                    </a:p>
                  </a:txBody>
                  <a:tcPr marL="68580" marR="68580" marT="0" marB="0"/>
                </a:tc>
                <a:tc>
                  <a:txBody>
                    <a:bodyPr/>
                    <a:lstStyle/>
                    <a:p>
                      <a:pPr marL="0" marR="0" algn="l">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Materials to be Submitted </a:t>
                      </a:r>
                    </a:p>
                  </a:txBody>
                  <a:tcPr marL="68580" marR="68580" marT="0" marB="0"/>
                </a:tc>
                <a:tc>
                  <a:txBody>
                    <a:bodyPr/>
                    <a:lstStyle/>
                    <a:p>
                      <a:pPr marL="0" marR="0" algn="l">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Paid Fee on May</a:t>
                      </a:r>
                      <a:r>
                        <a:rPr lang="en-US" sz="1300" baseline="0" dirty="0">
                          <a:effectLst/>
                          <a:latin typeface="Times New Roman" panose="02020603050405020304" pitchFamily="18" charset="0"/>
                          <a:ea typeface="Calibri" charset="0"/>
                          <a:cs typeface="Times New Roman" panose="02020603050405020304" pitchFamily="18" charset="0"/>
                        </a:rPr>
                        <a:t> </a:t>
                      </a:r>
                      <a:r>
                        <a:rPr lang="en-US" sz="1300" baseline="0" dirty="0" smtClean="0">
                          <a:effectLst/>
                          <a:latin typeface="Times New Roman" panose="02020603050405020304" pitchFamily="18" charset="0"/>
                          <a:ea typeface="Calibri" charset="0"/>
                          <a:cs typeface="Times New Roman" panose="02020603050405020304" pitchFamily="18" charset="0"/>
                        </a:rPr>
                        <a:t>31</a:t>
                      </a:r>
                      <a:r>
                        <a:rPr lang="en-US" sz="1300" dirty="0" smtClean="0">
                          <a:effectLst/>
                          <a:latin typeface="Times New Roman" panose="02020603050405020304" pitchFamily="18" charset="0"/>
                          <a:ea typeface="Calibri" charset="0"/>
                          <a:cs typeface="Times New Roman" panose="02020603050405020304" pitchFamily="18" charset="0"/>
                        </a:rPr>
                        <a:t>, </a:t>
                      </a:r>
                      <a:r>
                        <a:rPr lang="en-US" sz="1300" dirty="0">
                          <a:effectLst/>
                          <a:latin typeface="Times New Roman" panose="02020603050405020304" pitchFamily="18" charset="0"/>
                          <a:ea typeface="Calibri" charset="0"/>
                          <a:cs typeface="Times New Roman" panose="02020603050405020304" pitchFamily="18" charset="0"/>
                        </a:rPr>
                        <a:t>2019. Service Plan and application materials sent on May </a:t>
                      </a:r>
                      <a:r>
                        <a:rPr lang="en-US" sz="1300" dirty="0" smtClean="0">
                          <a:effectLst/>
                          <a:latin typeface="Times New Roman" panose="02020603050405020304" pitchFamily="18" charset="0"/>
                          <a:ea typeface="Calibri" charset="0"/>
                          <a:cs typeface="Times New Roman" panose="02020603050405020304" pitchFamily="18" charset="0"/>
                        </a:rPr>
                        <a:t>31, </a:t>
                      </a:r>
                      <a:r>
                        <a:rPr lang="en-US" sz="1300" dirty="0">
                          <a:effectLst/>
                          <a:latin typeface="Times New Roman" panose="02020603050405020304" pitchFamily="18" charset="0"/>
                          <a:ea typeface="Calibri" charset="0"/>
                          <a:cs typeface="Times New Roman" panose="02020603050405020304" pitchFamily="18" charset="0"/>
                        </a:rPr>
                        <a:t>2019. </a:t>
                      </a:r>
                      <a:r>
                        <a:rPr lang="en-US" sz="1300" dirty="0" smtClean="0">
                          <a:effectLst/>
                          <a:latin typeface="Times New Roman" panose="02020603050405020304" pitchFamily="18" charset="0"/>
                          <a:ea typeface="Calibri" charset="0"/>
                          <a:cs typeface="Times New Roman" panose="02020603050405020304" pitchFamily="18" charset="0"/>
                        </a:rPr>
                        <a:t>And</a:t>
                      </a:r>
                      <a:r>
                        <a:rPr lang="en-US" sz="1300" baseline="0" dirty="0" smtClean="0">
                          <a:effectLst/>
                          <a:latin typeface="Times New Roman" panose="02020603050405020304" pitchFamily="18" charset="0"/>
                          <a:ea typeface="Calibri" charset="0"/>
                          <a:cs typeface="Times New Roman" panose="02020603050405020304" pitchFamily="18" charset="0"/>
                        </a:rPr>
                        <a:t> resubmitted on January 17, 2020</a:t>
                      </a:r>
                      <a:endParaRPr lang="en-US" sz="1300" dirty="0">
                        <a:effectLst/>
                        <a:latin typeface="Times New Roman" panose="02020603050405020304" pitchFamily="18" charset="0"/>
                        <a:ea typeface="Calibri"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881330">
                <a:tc>
                  <a:txBody>
                    <a:bodyPr/>
                    <a:lstStyle/>
                    <a:p>
                      <a:pPr marL="0" marR="0" algn="ctr">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9.2.3.(F)(1)</a:t>
                      </a:r>
                    </a:p>
                  </a:txBody>
                  <a:tcPr marL="68580" marR="68580" marT="0" marB="0"/>
                </a:tc>
                <a:tc>
                  <a:txBody>
                    <a:bodyPr/>
                    <a:lstStyle/>
                    <a:p>
                      <a:pPr marL="0" marR="0" algn="l">
                        <a:lnSpc>
                          <a:spcPct val="107000"/>
                        </a:lnSpc>
                        <a:spcBef>
                          <a:spcPts val="0"/>
                        </a:spcBef>
                        <a:spcAft>
                          <a:spcPts val="0"/>
                        </a:spcAft>
                      </a:pPr>
                      <a:r>
                        <a:rPr lang="en-US" sz="1300" dirty="0">
                          <a:effectLst/>
                          <a:latin typeface="Times New Roman" panose="02020603050405020304" pitchFamily="18" charset="0"/>
                          <a:ea typeface="Calibri" charset="0"/>
                          <a:cs typeface="Times New Roman" panose="02020603050405020304" pitchFamily="18" charset="0"/>
                        </a:rPr>
                        <a:t>Applicant shall comply with applicable public hearing notice requirements in Section 32-1-204, C.R.S.</a:t>
                      </a:r>
                    </a:p>
                  </a:txBody>
                  <a:tcPr marL="68580" marR="68580" marT="0" marB="0"/>
                </a:tc>
                <a:tc>
                  <a:txBody>
                    <a:bodyPr/>
                    <a:lstStyle/>
                    <a:p>
                      <a:pPr marL="0" marR="0" algn="l">
                        <a:lnSpc>
                          <a:spcPct val="107000"/>
                        </a:lnSpc>
                        <a:spcBef>
                          <a:spcPts val="0"/>
                        </a:spcBef>
                        <a:spcAft>
                          <a:spcPts val="0"/>
                        </a:spcAft>
                      </a:pPr>
                      <a:r>
                        <a:rPr lang="en-US" sz="1300" dirty="0" smtClean="0">
                          <a:effectLst/>
                          <a:latin typeface="Times New Roman" panose="02020603050405020304" pitchFamily="18" charset="0"/>
                          <a:ea typeface="Calibri" charset="0"/>
                          <a:cs typeface="Times New Roman" panose="02020603050405020304" pitchFamily="18" charset="0"/>
                        </a:rPr>
                        <a:t>Notice </a:t>
                      </a:r>
                      <a:r>
                        <a:rPr lang="en-US" sz="1300" dirty="0">
                          <a:effectLst/>
                          <a:latin typeface="Times New Roman" panose="02020603050405020304" pitchFamily="18" charset="0"/>
                          <a:ea typeface="Calibri" charset="0"/>
                          <a:cs typeface="Times New Roman" panose="02020603050405020304" pitchFamily="18" charset="0"/>
                        </a:rPr>
                        <a:t>not required to be mailed to property owners since property owners constitute 100% owners.</a:t>
                      </a:r>
                    </a:p>
                  </a:txBody>
                  <a:tcPr marL="68580" marR="68580" marT="0" marB="0"/>
                </a:tc>
                <a:extLst>
                  <a:ext uri="{0D108BD9-81ED-4DB2-BD59-A6C34878D82A}">
                    <a16:rowId xmlns:a16="http://schemas.microsoft.com/office/drawing/2014/main" xmlns="" val="10005"/>
                  </a:ext>
                </a:extLst>
              </a:tr>
            </a:tbl>
          </a:graphicData>
        </a:graphic>
      </p:graphicFrame>
      <p:sp>
        <p:nvSpPr>
          <p:cNvPr id="5" name="Title 4"/>
          <p:cNvSpPr>
            <a:spLocks noGrp="1"/>
          </p:cNvSpPr>
          <p:nvPr>
            <p:ph type="title"/>
          </p:nvPr>
        </p:nvSpPr>
        <p:spPr/>
        <p:txBody>
          <a:bodyPr/>
          <a:lstStyle/>
          <a:p>
            <a:pPr eaLnBrk="1" fontAlgn="auto" hangingPunct="1">
              <a:spcAft>
                <a:spcPts val="0"/>
              </a:spcAft>
              <a:defRPr/>
            </a:pPr>
            <a:r>
              <a:rPr lang="en-US" sz="2500" dirty="0">
                <a:latin typeface="Times New Roman" panose="02020603050405020304" pitchFamily="18" charset="0"/>
                <a:cs typeface="Times New Roman" panose="02020603050405020304" pitchFamily="18" charset="0"/>
              </a:rPr>
              <a:t>COMPLIANCE WITH CHAPTER NINE, “SPECIAL DISTRICTS” in LAND DEVELOPMENT CODE, EL PASO COUNTY</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948D03F-7C70-4983-BDB3-A270927FD763}" type="slidenum">
              <a:rPr lang="en-US"/>
              <a:pPr>
                <a:defRPr/>
              </a:pPr>
              <a:t>19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4870199"/>
              </p:ext>
            </p:extLst>
          </p:nvPr>
        </p:nvGraphicFramePr>
        <p:xfrm>
          <a:off x="381000" y="1716088"/>
          <a:ext cx="8407401" cy="4913313"/>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xmlns="" val="20000"/>
                    </a:ext>
                  </a:extLst>
                </a:gridCol>
                <a:gridCol w="2802467">
                  <a:extLst>
                    <a:ext uri="{9D8B030D-6E8A-4147-A177-3AD203B41FA5}">
                      <a16:colId xmlns:a16="http://schemas.microsoft.com/office/drawing/2014/main" xmlns="" val="20001"/>
                    </a:ext>
                  </a:extLst>
                </a:gridCol>
                <a:gridCol w="2802467">
                  <a:extLst>
                    <a:ext uri="{9D8B030D-6E8A-4147-A177-3AD203B41FA5}">
                      <a16:colId xmlns:a16="http://schemas.microsoft.com/office/drawing/2014/main" xmlns="" val="20002"/>
                    </a:ext>
                  </a:extLst>
                </a:gridCol>
              </a:tblGrid>
              <a:tr h="409442">
                <a:tc>
                  <a:txBody>
                    <a:bodyPr/>
                    <a:lstStyle/>
                    <a:p>
                      <a:pPr marL="0" marR="0" algn="ctr">
                        <a:lnSpc>
                          <a:spcPct val="107000"/>
                        </a:lnSpc>
                        <a:spcBef>
                          <a:spcPts val="0"/>
                        </a:spcBef>
                        <a:spcAft>
                          <a:spcPts val="0"/>
                        </a:spcAft>
                      </a:pPr>
                      <a:r>
                        <a:rPr lang="en-US" sz="1200" dirty="0">
                          <a:solidFill>
                            <a:schemeClr val="tx1"/>
                          </a:solidFill>
                          <a:effectLst/>
                          <a:latin typeface="Times New Roman" charset="0"/>
                          <a:ea typeface="Calibri" charset="0"/>
                          <a:cs typeface="Times New Roman" charset="0"/>
                        </a:rPr>
                        <a:t>Citation in Special District Policy</a:t>
                      </a:r>
                      <a:endParaRPr lang="en-US" sz="1100" dirty="0">
                        <a:solidFill>
                          <a:schemeClr val="tx1"/>
                        </a:solidFill>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200" dirty="0">
                          <a:solidFill>
                            <a:schemeClr val="tx1"/>
                          </a:solidFill>
                          <a:effectLst/>
                          <a:latin typeface="Times New Roman" charset="0"/>
                          <a:ea typeface="Calibri" charset="0"/>
                          <a:cs typeface="Times New Roman" charset="0"/>
                        </a:rPr>
                        <a:t>Explanation of Provision</a:t>
                      </a:r>
                      <a:endParaRPr lang="en-US" sz="1100" dirty="0">
                        <a:solidFill>
                          <a:schemeClr val="tx1"/>
                        </a:solidFill>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200" dirty="0">
                          <a:solidFill>
                            <a:schemeClr val="tx1"/>
                          </a:solidFill>
                          <a:effectLst/>
                          <a:latin typeface="Times New Roman" charset="0"/>
                          <a:ea typeface="Calibri" charset="0"/>
                          <a:cs typeface="Times New Roman" charset="0"/>
                        </a:rPr>
                        <a:t>Section in Proposed Service Plan Complying with Special District Policies</a:t>
                      </a:r>
                      <a:endParaRPr lang="en-US" sz="1100" dirty="0">
                        <a:solidFill>
                          <a:schemeClr val="tx1"/>
                        </a:solidFill>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0"/>
                  </a:ext>
                </a:extLst>
              </a:tr>
              <a:tr h="1023606">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I.C. – Model Service Plan</a:t>
                      </a:r>
                      <a:endParaRPr lang="en-US" sz="1100" dirty="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New service plans and any major amendments are to adhere to the Model Service Plan formats </a:t>
                      </a:r>
                      <a:endParaRPr lang="en-US" sz="1100" dirty="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Service Plan adheres to El Paso Model Service Plan in all material respects, modified only to address particular needs of the development. (Further break down on next slide). </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1"/>
                  </a:ext>
                </a:extLst>
              </a:tr>
              <a:tr h="614165">
                <a:tc>
                  <a:txBody>
                    <a:bodyPr/>
                    <a:lstStyle/>
                    <a:p>
                      <a:pPr marL="0" marR="0" algn="l">
                        <a:lnSpc>
                          <a:spcPct val="107000"/>
                        </a:lnSpc>
                        <a:spcBef>
                          <a:spcPts val="0"/>
                        </a:spcBef>
                        <a:spcAft>
                          <a:spcPts val="0"/>
                        </a:spcAft>
                      </a:pPr>
                      <a:r>
                        <a:rPr lang="en-US" sz="1200">
                          <a:effectLst/>
                          <a:latin typeface="Times New Roman" charset="0"/>
                          <a:ea typeface="Calibri" charset="0"/>
                          <a:cs typeface="Times New Roman" charset="0"/>
                        </a:rPr>
                        <a:t>I.D – Required Hearings </a:t>
                      </a:r>
                      <a:endParaRPr lang="en-US" sz="110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charset="0"/>
                          <a:ea typeface="Calibri" charset="0"/>
                          <a:cs typeface="Times New Roman" charset="0"/>
                        </a:rPr>
                        <a:t>Prior to BOCC hearing, all service plans and amendments thereof shall be considered at the Planning Commission </a:t>
                      </a:r>
                      <a:endParaRPr lang="en-US" sz="110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Planning Commission hearing scheduled </a:t>
                      </a:r>
                      <a:r>
                        <a:rPr lang="en-US" sz="1200" dirty="0" smtClean="0">
                          <a:effectLst/>
                          <a:latin typeface="Times New Roman" charset="0"/>
                          <a:ea typeface="Calibri" charset="0"/>
                          <a:cs typeface="Times New Roman" charset="0"/>
                        </a:rPr>
                        <a:t>February 4, 2020. </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2"/>
                  </a:ext>
                </a:extLst>
              </a:tr>
              <a:tr h="1637770">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I.E. – Special Justifications </a:t>
                      </a:r>
                      <a:endParaRPr lang="en-US" sz="1100" dirty="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dirty="0">
                          <a:solidFill>
                            <a:schemeClr val="tx1"/>
                          </a:solidFill>
                          <a:effectLst/>
                          <a:latin typeface="Times New Roman" charset="0"/>
                          <a:ea typeface="Calibri" charset="0"/>
                          <a:cs typeface="Times New Roman" charset="0"/>
                        </a:rPr>
                        <a:t>Certain matters require special justification, as applicable to the proposed Service Plan these include: </a:t>
                      </a:r>
                      <a:endParaRPr lang="en-US" sz="1100" dirty="0">
                        <a:solidFill>
                          <a:schemeClr val="tx1"/>
                        </a:solidFill>
                        <a:effectLst/>
                        <a:latin typeface="Calibri" charset="0"/>
                        <a:ea typeface="Calibri" charset="0"/>
                        <a:cs typeface="Times New Roman" charset="0"/>
                      </a:endParaRPr>
                    </a:p>
                    <a:p>
                      <a:pPr marL="342900" marR="0" lvl="0" indent="-342900" algn="l">
                        <a:lnSpc>
                          <a:spcPct val="107000"/>
                        </a:lnSpc>
                        <a:spcBef>
                          <a:spcPts val="0"/>
                        </a:spcBef>
                        <a:spcAft>
                          <a:spcPts val="0"/>
                        </a:spcAft>
                        <a:buFont typeface="+mj-lt"/>
                        <a:buAutoNum type="arabicPeriod"/>
                      </a:pPr>
                      <a:r>
                        <a:rPr lang="en-US" sz="1200" dirty="0">
                          <a:solidFill>
                            <a:schemeClr val="tx1"/>
                          </a:solidFill>
                          <a:effectLst/>
                          <a:latin typeface="Times New Roman" charset="0"/>
                          <a:ea typeface="Calibri" charset="0"/>
                          <a:cs typeface="Times New Roman" charset="0"/>
                        </a:rPr>
                        <a:t>Authorization of special purpose mill levy caps which have the effect of increasing the Maximum Combined Mill Levy Cap above 60 (sixty</a:t>
                      </a:r>
                      <a:r>
                        <a:rPr lang="en-US" sz="1200" dirty="0" smtClean="0">
                          <a:solidFill>
                            <a:schemeClr val="tx1"/>
                          </a:solidFill>
                          <a:effectLst/>
                          <a:latin typeface="Times New Roman" charset="0"/>
                          <a:ea typeface="Calibri" charset="0"/>
                          <a:cs typeface="Times New Roman" charset="0"/>
                        </a:rPr>
                        <a:t>).</a:t>
                      </a:r>
                      <a:endParaRPr lang="en-US" sz="1100" dirty="0">
                        <a:solidFill>
                          <a:schemeClr val="tx1"/>
                        </a:solidFill>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dirty="0" smtClean="0">
                          <a:effectLst/>
                          <a:latin typeface="Times New Roman" charset="0"/>
                          <a:ea typeface="Calibri" charset="0"/>
                          <a:cs typeface="Times New Roman" charset="0"/>
                        </a:rPr>
                        <a:t>N/A</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3"/>
                  </a:ext>
                </a:extLst>
              </a:tr>
              <a:tr h="614165">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III.F.2 – Debt Mill Levy Caps </a:t>
                      </a:r>
                      <a:endParaRPr lang="en-US" sz="1100" dirty="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charset="0"/>
                          <a:ea typeface="Calibri" charset="0"/>
                          <a:cs typeface="Times New Roman" charset="0"/>
                        </a:rPr>
                        <a:t>The Maximum Debt Service Mill Levy Cap shall be fifty (50) mills. </a:t>
                      </a:r>
                      <a:endParaRPr lang="en-US" sz="110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Section VI.C.1 of Service Plan provides Maximum Debt Service Mill Levy Cap shall be </a:t>
                      </a:r>
                      <a:r>
                        <a:rPr lang="en-US" sz="1200" dirty="0" smtClean="0">
                          <a:effectLst/>
                          <a:latin typeface="Times New Roman" charset="0"/>
                          <a:ea typeface="Calibri" charset="0"/>
                          <a:cs typeface="Times New Roman" charset="0"/>
                        </a:rPr>
                        <a:t>thirty (30) mills</a:t>
                      </a:r>
                      <a:r>
                        <a:rPr lang="en-US" sz="1200" dirty="0">
                          <a:effectLst/>
                          <a:latin typeface="Times New Roman" charset="0"/>
                          <a:ea typeface="Calibri" charset="0"/>
                          <a:cs typeface="Times New Roman" charset="0"/>
                        </a:rPr>
                        <a:t>.</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4"/>
                  </a:ext>
                </a:extLst>
              </a:tr>
              <a:tr h="614165">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III.F.3 – Operational Mill Levy Caps</a:t>
                      </a:r>
                      <a:endParaRPr lang="en-US" sz="1100" dirty="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charset="0"/>
                          <a:ea typeface="Calibri" charset="0"/>
                          <a:cs typeface="Times New Roman" charset="0"/>
                        </a:rPr>
                        <a:t>The Maximum Operational Mill Levy Caps of up to ten (10) mills shall be allowed. </a:t>
                      </a:r>
                      <a:endParaRPr lang="en-US" sz="1100">
                        <a:effectLst/>
                        <a:latin typeface="Calibri" charset="0"/>
                        <a:ea typeface="Calibri"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Section VI.C.2 of Service Plan provides Maximum Operational Mill Levy Cap shall be </a:t>
                      </a:r>
                      <a:r>
                        <a:rPr lang="en-US" sz="1200" dirty="0" smtClean="0">
                          <a:effectLst/>
                          <a:latin typeface="Times New Roman" charset="0"/>
                          <a:ea typeface="Calibri" charset="0"/>
                          <a:cs typeface="Times New Roman" charset="0"/>
                        </a:rPr>
                        <a:t>five (5)mills</a:t>
                      </a:r>
                      <a:r>
                        <a:rPr lang="en-US" sz="1200" dirty="0">
                          <a:effectLst/>
                          <a:latin typeface="Times New Roman" charset="0"/>
                          <a:ea typeface="Calibri" charset="0"/>
                          <a:cs typeface="Times New Roman" charset="0"/>
                        </a:rPr>
                        <a:t>.</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5" name="Title 4"/>
          <p:cNvSpPr>
            <a:spLocks noGrp="1"/>
          </p:cNvSpPr>
          <p:nvPr>
            <p:ph type="title"/>
          </p:nvPr>
        </p:nvSpPr>
        <p:spPr/>
        <p:txBody>
          <a:bodyPr/>
          <a:lstStyle/>
          <a:p>
            <a:pPr eaLnBrk="1" fontAlgn="auto" hangingPunct="1">
              <a:spcAft>
                <a:spcPts val="0"/>
              </a:spcAft>
              <a:defRPr/>
            </a:pPr>
            <a:r>
              <a:rPr lang="en-US" sz="2500" dirty="0">
                <a:latin typeface="Times New Roman" panose="02020603050405020304" pitchFamily="18" charset="0"/>
                <a:cs typeface="Times New Roman" panose="02020603050405020304" pitchFamily="18" charset="0"/>
              </a:rPr>
              <a:t>COMPLIANCE WITH </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EL PASO COUNTY, SPECIAL DISTRICT POLICIES</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RESOLUTION NO. 07-272</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05740"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a:p>
            <a:pPr marL="205740" eaLnBrk="1" fontAlgn="auto" hangingPunct="1">
              <a:spcAft>
                <a:spcPts val="0"/>
              </a:spcAft>
              <a:defRPr/>
            </a:pPr>
            <a:r>
              <a:rPr lang="en-US" sz="2400" dirty="0">
                <a:latin typeface="Times New Roman" panose="02020603050405020304" pitchFamily="18" charset="0"/>
                <a:cs typeface="Times New Roman" panose="02020603050405020304" pitchFamily="18" charset="0"/>
              </a:rPr>
              <a:t>Allison C. Fogg, Esq., and </a:t>
            </a:r>
            <a:r>
              <a:rPr lang="en-US" sz="2400" dirty="0" smtClean="0">
                <a:latin typeface="Times New Roman" panose="02020603050405020304" pitchFamily="18" charset="0"/>
                <a:cs typeface="Times New Roman" panose="02020603050405020304" pitchFamily="18" charset="0"/>
              </a:rPr>
              <a:t>George M. </a:t>
            </a:r>
            <a:r>
              <a:rPr lang="en-US" sz="2400" dirty="0">
                <a:latin typeface="Times New Roman" panose="02020603050405020304" pitchFamily="18" charset="0"/>
                <a:cs typeface="Times New Roman" panose="02020603050405020304" pitchFamily="18" charset="0"/>
              </a:rPr>
              <a:t>Rowley, Esq., </a:t>
            </a:r>
            <a:r>
              <a:rPr lang="en-US" sz="2400" cap="small" dirty="0">
                <a:latin typeface="Times New Roman" panose="02020603050405020304" pitchFamily="18" charset="0"/>
                <a:cs typeface="Times New Roman" panose="02020603050405020304" pitchFamily="18" charset="0"/>
              </a:rPr>
              <a:t>White Bear Ankele Tanaka &amp; Waldron</a:t>
            </a:r>
            <a:r>
              <a:rPr lang="en-US" sz="2400" dirty="0">
                <a:latin typeface="Times New Roman" panose="02020603050405020304" pitchFamily="18" charset="0"/>
                <a:cs typeface="Times New Roman" panose="02020603050405020304" pitchFamily="18" charset="0"/>
              </a:rPr>
              <a:t>, General Counsel</a:t>
            </a:r>
          </a:p>
          <a:p>
            <a:pPr marL="205740" eaLnBrk="1" fontAlgn="auto" hangingPunct="1">
              <a:spcAft>
                <a:spcPts val="0"/>
              </a:spcAft>
              <a:defRPr/>
            </a:pPr>
            <a:r>
              <a:rPr lang="en-US" sz="2400" dirty="0" smtClean="0">
                <a:latin typeface="Times New Roman" panose="02020603050405020304" pitchFamily="18" charset="0"/>
                <a:cs typeface="Times New Roman" panose="02020603050405020304" pitchFamily="18" charset="0"/>
              </a:rPr>
              <a:t>Falcon </a:t>
            </a:r>
            <a:r>
              <a:rPr lang="en-US" sz="2400" dirty="0">
                <a:latin typeface="Times New Roman" panose="02020603050405020304" pitchFamily="18" charset="0"/>
                <a:cs typeface="Times New Roman" panose="02020603050405020304" pitchFamily="18" charset="0"/>
              </a:rPr>
              <a:t>Field LLC, Applicant  </a:t>
            </a:r>
          </a:p>
          <a:p>
            <a:pPr marL="205740"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p:txBody>
      </p:sp>
      <p:sp>
        <p:nvSpPr>
          <p:cNvPr id="6" name="Title 5"/>
          <p:cNvSpPr>
            <a:spLocks noGrp="1"/>
          </p:cNvSpPr>
          <p:nvPr>
            <p:ph type="title"/>
          </p:nvPr>
        </p:nvSpPr>
        <p:spPr/>
        <p:txBody>
          <a:bodyPr/>
          <a:lstStyle/>
          <a:p>
            <a:pPr eaLnBrk="1" fontAlgn="auto" hangingPunct="1">
              <a:spcAft>
                <a:spcPts val="0"/>
              </a:spcAft>
              <a:defRPr/>
            </a:pPr>
            <a:r>
              <a:rPr lang="en-US" sz="2500" dirty="0">
                <a:latin typeface="Times New Roman" panose="02020603050405020304" pitchFamily="18" charset="0"/>
                <a:cs typeface="Times New Roman" panose="02020603050405020304" pitchFamily="18" charset="0"/>
              </a:rPr>
              <a:t>introduction</a:t>
            </a:r>
          </a:p>
        </p:txBody>
      </p:sp>
      <p:sp>
        <p:nvSpPr>
          <p:cNvPr id="3" name="Slide Number Placeholder 2"/>
          <p:cNvSpPr>
            <a:spLocks noGrp="1"/>
          </p:cNvSpPr>
          <p:nvPr>
            <p:ph type="sldNum" sz="quarter" idx="12"/>
          </p:nvPr>
        </p:nvSpPr>
        <p:spPr/>
        <p:txBody>
          <a:bodyPr/>
          <a:lstStyle/>
          <a:p>
            <a:pPr>
              <a:defRPr/>
            </a:pPr>
            <a:fld id="{98111518-D5EE-40B5-AB5E-E82336BDF066}" type="slidenum">
              <a:rPr lang="en-US">
                <a:latin typeface="Times New Roman" panose="02020603050405020304" pitchFamily="18" charset="0"/>
                <a:cs typeface="Times New Roman" panose="02020603050405020304" pitchFamily="18" charset="0"/>
              </a:rPr>
              <a:pPr>
                <a:defRPr/>
              </a:pPr>
              <a:t>2</a:t>
            </a:fld>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F0952A-9BD0-44BA-8872-01E402135B25}" type="slidenum">
              <a:rPr lang="en-US"/>
              <a:pPr>
                <a:defRPr/>
              </a:pPr>
              <a:t>20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0743109"/>
              </p:ext>
            </p:extLst>
          </p:nvPr>
        </p:nvGraphicFramePr>
        <p:xfrm>
          <a:off x="381000" y="1719263"/>
          <a:ext cx="8435976" cy="4462764"/>
        </p:xfrm>
        <a:graphic>
          <a:graphicData uri="http://schemas.openxmlformats.org/drawingml/2006/table">
            <a:tbl>
              <a:tblPr firstRow="1" bandRow="1">
                <a:tableStyleId>{5C22544A-7EE6-4342-B048-85BDC9FD1C3A}</a:tableStyleId>
              </a:tblPr>
              <a:tblGrid>
                <a:gridCol w="2811992">
                  <a:extLst>
                    <a:ext uri="{9D8B030D-6E8A-4147-A177-3AD203B41FA5}">
                      <a16:colId xmlns:a16="http://schemas.microsoft.com/office/drawing/2014/main" xmlns="" val="20000"/>
                    </a:ext>
                  </a:extLst>
                </a:gridCol>
                <a:gridCol w="2811992">
                  <a:extLst>
                    <a:ext uri="{9D8B030D-6E8A-4147-A177-3AD203B41FA5}">
                      <a16:colId xmlns:a16="http://schemas.microsoft.com/office/drawing/2014/main" xmlns="" val="20001"/>
                    </a:ext>
                  </a:extLst>
                </a:gridCol>
                <a:gridCol w="2811992">
                  <a:extLst>
                    <a:ext uri="{9D8B030D-6E8A-4147-A177-3AD203B41FA5}">
                      <a16:colId xmlns:a16="http://schemas.microsoft.com/office/drawing/2014/main" xmlns="" val="20002"/>
                    </a:ext>
                  </a:extLst>
                </a:gridCol>
              </a:tblGrid>
              <a:tr h="436414">
                <a:tc>
                  <a:txBody>
                    <a:bodyPr/>
                    <a:lstStyle/>
                    <a:p>
                      <a:pPr marL="0" marR="0" algn="ctr">
                        <a:lnSpc>
                          <a:spcPct val="107000"/>
                        </a:lnSpc>
                        <a:spcBef>
                          <a:spcPts val="0"/>
                        </a:spcBef>
                        <a:spcAft>
                          <a:spcPts val="0"/>
                        </a:spcAft>
                      </a:pPr>
                      <a:r>
                        <a:rPr lang="en-US" sz="1200" dirty="0">
                          <a:solidFill>
                            <a:schemeClr val="tx1"/>
                          </a:solidFill>
                          <a:effectLst/>
                          <a:latin typeface="Times New Roman" charset="0"/>
                          <a:ea typeface="Calibri" charset="0"/>
                          <a:cs typeface="Times New Roman" charset="0"/>
                        </a:rPr>
                        <a:t>Citation in Special District Policy</a:t>
                      </a:r>
                      <a:endParaRPr lang="en-US" sz="1100" dirty="0">
                        <a:solidFill>
                          <a:schemeClr val="tx1"/>
                        </a:solidFill>
                        <a:effectLst/>
                        <a:latin typeface="Calibri" charset="0"/>
                        <a:ea typeface="Calibri" charset="0"/>
                        <a:cs typeface="Times New Roman" charset="0"/>
                      </a:endParaRPr>
                    </a:p>
                  </a:txBody>
                  <a:tcPr marL="68575" marR="68575" marT="0" marB="0"/>
                </a:tc>
                <a:tc>
                  <a:txBody>
                    <a:bodyPr/>
                    <a:lstStyle/>
                    <a:p>
                      <a:pPr marL="0" marR="0" algn="ctr">
                        <a:lnSpc>
                          <a:spcPct val="107000"/>
                        </a:lnSpc>
                        <a:spcBef>
                          <a:spcPts val="0"/>
                        </a:spcBef>
                        <a:spcAft>
                          <a:spcPts val="0"/>
                        </a:spcAft>
                      </a:pPr>
                      <a:r>
                        <a:rPr lang="en-US" sz="1200" dirty="0">
                          <a:solidFill>
                            <a:schemeClr val="tx1"/>
                          </a:solidFill>
                          <a:effectLst/>
                          <a:latin typeface="Times New Roman" charset="0"/>
                          <a:ea typeface="Calibri" charset="0"/>
                          <a:cs typeface="Times New Roman" charset="0"/>
                        </a:rPr>
                        <a:t>Stated Provision</a:t>
                      </a:r>
                      <a:endParaRPr lang="en-US" sz="1100" dirty="0">
                        <a:solidFill>
                          <a:schemeClr val="tx1"/>
                        </a:solidFill>
                        <a:effectLst/>
                        <a:latin typeface="Calibri" charset="0"/>
                        <a:ea typeface="Calibri" charset="0"/>
                        <a:cs typeface="Times New Roman" charset="0"/>
                      </a:endParaRPr>
                    </a:p>
                  </a:txBody>
                  <a:tcPr marL="68575" marR="68575" marT="0" marB="0"/>
                </a:tc>
                <a:tc>
                  <a:txBody>
                    <a:bodyPr/>
                    <a:lstStyle/>
                    <a:p>
                      <a:pPr marL="0" marR="0" algn="ctr">
                        <a:lnSpc>
                          <a:spcPct val="107000"/>
                        </a:lnSpc>
                        <a:spcBef>
                          <a:spcPts val="0"/>
                        </a:spcBef>
                        <a:spcAft>
                          <a:spcPts val="0"/>
                        </a:spcAft>
                      </a:pPr>
                      <a:r>
                        <a:rPr lang="en-US" sz="1200" dirty="0">
                          <a:solidFill>
                            <a:schemeClr val="tx1"/>
                          </a:solidFill>
                          <a:effectLst/>
                          <a:latin typeface="Times New Roman" charset="0"/>
                          <a:ea typeface="Calibri" charset="0"/>
                          <a:cs typeface="Times New Roman" charset="0"/>
                        </a:rPr>
                        <a:t>Section in Proposed Service Plan Complying with Special District Policies</a:t>
                      </a:r>
                      <a:endParaRPr lang="en-US" sz="1100" dirty="0">
                        <a:solidFill>
                          <a:schemeClr val="tx1"/>
                        </a:solidFill>
                        <a:effectLst/>
                        <a:latin typeface="Calibri" charset="0"/>
                        <a:ea typeface="Calibri" charset="0"/>
                        <a:cs typeface="Times New Roman" charset="0"/>
                      </a:endParaRPr>
                    </a:p>
                  </a:txBody>
                  <a:tcPr marL="68575" marR="68575" marT="0" marB="0"/>
                </a:tc>
                <a:extLst>
                  <a:ext uri="{0D108BD9-81ED-4DB2-BD59-A6C34878D82A}">
                    <a16:rowId xmlns:a16="http://schemas.microsoft.com/office/drawing/2014/main" xmlns="" val="10000"/>
                  </a:ext>
                </a:extLst>
              </a:tr>
              <a:tr h="671059">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III.F.6- Maximum Special Purpose Mill Levy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Maximum Special Purpose Mill Levy of up to </a:t>
                      </a:r>
                      <a:r>
                        <a:rPr lang="en-US" sz="1200" dirty="0" smtClean="0">
                          <a:effectLst/>
                          <a:latin typeface="Times New Roman" charset="0"/>
                          <a:ea typeface="Calibri" charset="0"/>
                          <a:cs typeface="Times New Roman" charset="0"/>
                        </a:rPr>
                        <a:t>one (1) </a:t>
                      </a:r>
                      <a:r>
                        <a:rPr lang="en-US" sz="1200" dirty="0">
                          <a:effectLst/>
                          <a:latin typeface="Times New Roman" charset="0"/>
                          <a:ea typeface="Calibri" charset="0"/>
                          <a:cs typeface="Times New Roman" charset="0"/>
                        </a:rPr>
                        <a:t>mills for purpose of </a:t>
                      </a:r>
                      <a:r>
                        <a:rPr lang="en-US" sz="1200" dirty="0" smtClean="0">
                          <a:effectLst/>
                          <a:latin typeface="Times New Roman" charset="0"/>
                          <a:ea typeface="Calibri" charset="0"/>
                          <a:cs typeface="Times New Roman" charset="0"/>
                        </a:rPr>
                        <a:t>remitting revenues</a:t>
                      </a:r>
                      <a:r>
                        <a:rPr lang="en-US" sz="1200" baseline="0" dirty="0" smtClean="0">
                          <a:effectLst/>
                          <a:latin typeface="Times New Roman" charset="0"/>
                          <a:ea typeface="Calibri" charset="0"/>
                          <a:cs typeface="Times New Roman" charset="0"/>
                        </a:rPr>
                        <a:t> to WHMD</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Section VI.C.3 and VI.C.4 of Service </a:t>
                      </a:r>
                      <a:r>
                        <a:rPr lang="en-US" sz="1200" dirty="0" smtClean="0">
                          <a:effectLst/>
                          <a:latin typeface="Times New Roman" charset="0"/>
                          <a:ea typeface="Calibri" charset="0"/>
                          <a:cs typeface="Times New Roman" charset="0"/>
                        </a:rPr>
                        <a:t>Plan</a:t>
                      </a:r>
                      <a:endParaRPr lang="en-US" sz="1100" dirty="0">
                        <a:effectLst/>
                        <a:latin typeface="Calibri" charset="0"/>
                        <a:ea typeface="Calibri" charset="0"/>
                        <a:cs typeface="Times New Roman" charset="0"/>
                      </a:endParaRPr>
                    </a:p>
                  </a:txBody>
                  <a:tcPr marL="68575" marR="68575" marT="0" marB="0"/>
                </a:tc>
                <a:extLst>
                  <a:ext uri="{0D108BD9-81ED-4DB2-BD59-A6C34878D82A}">
                    <a16:rowId xmlns:a16="http://schemas.microsoft.com/office/drawing/2014/main" xmlns="" val="10001"/>
                  </a:ext>
                </a:extLst>
              </a:tr>
              <a:tr h="447372">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IV. A-  Service Plan Requirements – Development and Financial Analysis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Summary of Development and Financial Analysis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See Exhibit B and Exhibit D in Service Plan </a:t>
                      </a:r>
                      <a:endParaRPr lang="en-US" sz="1100" dirty="0">
                        <a:effectLst/>
                        <a:latin typeface="Calibri" charset="0"/>
                        <a:ea typeface="Calibri" charset="0"/>
                        <a:cs typeface="Times New Roman" charset="0"/>
                      </a:endParaRPr>
                    </a:p>
                  </a:txBody>
                  <a:tcPr marL="68575" marR="68575" marT="0" marB="0"/>
                </a:tc>
                <a:extLst>
                  <a:ext uri="{0D108BD9-81ED-4DB2-BD59-A6C34878D82A}">
                    <a16:rowId xmlns:a16="http://schemas.microsoft.com/office/drawing/2014/main" xmlns="" val="10002"/>
                  </a:ext>
                </a:extLst>
              </a:tr>
              <a:tr h="447372">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IV. B – Service Plan Requirements – Eligible Improvements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 Description of Eligible Improvements</a:t>
                      </a:r>
                      <a:r>
                        <a:rPr lang="en-US" sz="1200" baseline="0" dirty="0">
                          <a:effectLst/>
                          <a:latin typeface="Times New Roman" charset="0"/>
                          <a:ea typeface="Calibri" charset="0"/>
                          <a:cs typeface="Times New Roman" charset="0"/>
                        </a:rPr>
                        <a:t>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charset="0"/>
                          <a:cs typeface="Times New Roman" panose="02020603050405020304" pitchFamily="18" charset="0"/>
                        </a:rPr>
                        <a:t>See</a:t>
                      </a:r>
                      <a:r>
                        <a:rPr lang="en-US" sz="1200" baseline="0" dirty="0">
                          <a:effectLst/>
                          <a:latin typeface="Times New Roman" panose="02020603050405020304" pitchFamily="18" charset="0"/>
                          <a:ea typeface="Calibri" charset="0"/>
                          <a:cs typeface="Times New Roman" panose="02020603050405020304" pitchFamily="18" charset="0"/>
                        </a:rPr>
                        <a:t> Section V. in Service Plan. </a:t>
                      </a:r>
                      <a:r>
                        <a:rPr lang="en-US" sz="1200" dirty="0">
                          <a:effectLst/>
                          <a:latin typeface="Times New Roman" panose="02020603050405020304" pitchFamily="18" charset="0"/>
                          <a:ea typeface="Calibri" charset="0"/>
                          <a:cs typeface="Times New Roman" panose="02020603050405020304" pitchFamily="18" charset="0"/>
                        </a:rPr>
                        <a:t>See Exhibit C in</a:t>
                      </a:r>
                      <a:r>
                        <a:rPr lang="en-US" sz="1200" baseline="0" dirty="0">
                          <a:effectLst/>
                          <a:latin typeface="Times New Roman" panose="02020603050405020304" pitchFamily="18" charset="0"/>
                          <a:ea typeface="Calibri" charset="0"/>
                          <a:cs typeface="Times New Roman" panose="02020603050405020304" pitchFamily="18" charset="0"/>
                        </a:rPr>
                        <a:t> Service Plan.</a:t>
                      </a:r>
                      <a:endParaRPr lang="en-US" sz="1200" dirty="0">
                        <a:effectLst/>
                        <a:latin typeface="Times New Roman" panose="02020603050405020304" pitchFamily="18" charset="0"/>
                        <a:ea typeface="Calibri" charset="0"/>
                        <a:cs typeface="Times New Roman" panose="02020603050405020304" pitchFamily="18" charset="0"/>
                      </a:endParaRPr>
                    </a:p>
                  </a:txBody>
                  <a:tcPr marL="68575" marR="68575" marT="0" marB="0"/>
                </a:tc>
                <a:extLst>
                  <a:ext uri="{0D108BD9-81ED-4DB2-BD59-A6C34878D82A}">
                    <a16:rowId xmlns:a16="http://schemas.microsoft.com/office/drawing/2014/main" xmlns="" val="10003"/>
                  </a:ext>
                </a:extLst>
              </a:tr>
              <a:tr h="447372">
                <a:tc>
                  <a:txBody>
                    <a:bodyPr/>
                    <a:lstStyle/>
                    <a:p>
                      <a:pPr marL="0" marR="0" algn="l">
                        <a:lnSpc>
                          <a:spcPct val="107000"/>
                        </a:lnSpc>
                        <a:spcBef>
                          <a:spcPts val="0"/>
                        </a:spcBef>
                        <a:spcAft>
                          <a:spcPts val="0"/>
                        </a:spcAft>
                      </a:pPr>
                      <a:r>
                        <a:rPr lang="en-US" sz="1200">
                          <a:effectLst/>
                          <a:latin typeface="Times New Roman" charset="0"/>
                          <a:ea typeface="Calibri" charset="0"/>
                          <a:cs typeface="Times New Roman" charset="0"/>
                        </a:rPr>
                        <a:t>IV.C. –  Service Plan Requirements – Acquisitions and Eminent Domain </a:t>
                      </a:r>
                      <a:endParaRPr lang="en-US" sz="110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Adhere to Eminent</a:t>
                      </a:r>
                      <a:r>
                        <a:rPr lang="en-US" sz="1200" baseline="0" dirty="0">
                          <a:effectLst/>
                          <a:latin typeface="Times New Roman" charset="0"/>
                          <a:ea typeface="Calibri" charset="0"/>
                          <a:cs typeface="Times New Roman" charset="0"/>
                        </a:rPr>
                        <a:t> Domain provisions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See</a:t>
                      </a:r>
                      <a:r>
                        <a:rPr lang="en-US" sz="1200" baseline="0" dirty="0">
                          <a:effectLst/>
                          <a:latin typeface="Times New Roman" charset="0"/>
                          <a:ea typeface="Calibri" charset="0"/>
                          <a:cs typeface="Times New Roman" charset="0"/>
                        </a:rPr>
                        <a:t> Section III.H. of Service Plan. Adhered to Model Service Plan language.</a:t>
                      </a:r>
                      <a:endParaRPr lang="en-US" sz="1100" dirty="0">
                        <a:effectLst/>
                        <a:latin typeface="Calibri" charset="0"/>
                        <a:ea typeface="Calibri" charset="0"/>
                        <a:cs typeface="Times New Roman" charset="0"/>
                      </a:endParaRPr>
                    </a:p>
                  </a:txBody>
                  <a:tcPr marL="68575" marR="68575" marT="0" marB="0"/>
                </a:tc>
                <a:extLst>
                  <a:ext uri="{0D108BD9-81ED-4DB2-BD59-A6C34878D82A}">
                    <a16:rowId xmlns:a16="http://schemas.microsoft.com/office/drawing/2014/main" xmlns="" val="10004"/>
                  </a:ext>
                </a:extLst>
              </a:tr>
              <a:tr h="671059">
                <a:tc>
                  <a:txBody>
                    <a:bodyPr/>
                    <a:lstStyle/>
                    <a:p>
                      <a:pPr marL="0" marR="0" algn="l">
                        <a:lnSpc>
                          <a:spcPct val="107000"/>
                        </a:lnSpc>
                        <a:spcBef>
                          <a:spcPts val="0"/>
                        </a:spcBef>
                        <a:spcAft>
                          <a:spcPts val="0"/>
                        </a:spcAft>
                      </a:pPr>
                      <a:r>
                        <a:rPr lang="en-US" sz="1200">
                          <a:effectLst/>
                          <a:latin typeface="Times New Roman" charset="0"/>
                          <a:ea typeface="Calibri" charset="0"/>
                          <a:cs typeface="Times New Roman" charset="0"/>
                        </a:rPr>
                        <a:t>IV.D –  Service Plan Requirements – Authorization of Debt and Issuance of Bonds </a:t>
                      </a:r>
                      <a:endParaRPr lang="en-US" sz="110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Summary</a:t>
                      </a:r>
                      <a:r>
                        <a:rPr lang="en-US" sz="1200" baseline="0" dirty="0">
                          <a:effectLst/>
                          <a:latin typeface="Times New Roman" charset="0"/>
                          <a:ea typeface="Calibri" charset="0"/>
                          <a:cs typeface="Times New Roman" charset="0"/>
                        </a:rPr>
                        <a:t> of Financial Provisions in Service Plan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See Section VI</a:t>
                      </a:r>
                      <a:r>
                        <a:rPr lang="en-US" sz="1200" baseline="0" dirty="0">
                          <a:effectLst/>
                          <a:latin typeface="Times New Roman" charset="0"/>
                          <a:ea typeface="Calibri" charset="0"/>
                          <a:cs typeface="Times New Roman" charset="0"/>
                        </a:rPr>
                        <a:t> of Service Plan. See Exhibit D in Service Plan. </a:t>
                      </a:r>
                      <a:endParaRPr lang="en-US" sz="1100" dirty="0">
                        <a:effectLst/>
                        <a:latin typeface="Calibri" charset="0"/>
                        <a:ea typeface="Calibri" charset="0"/>
                        <a:cs typeface="Times New Roman" charset="0"/>
                      </a:endParaRPr>
                    </a:p>
                  </a:txBody>
                  <a:tcPr marL="68575" marR="68575" marT="0" marB="0"/>
                </a:tc>
                <a:extLst>
                  <a:ext uri="{0D108BD9-81ED-4DB2-BD59-A6C34878D82A}">
                    <a16:rowId xmlns:a16="http://schemas.microsoft.com/office/drawing/2014/main" xmlns="" val="10005"/>
                  </a:ext>
                </a:extLst>
              </a:tr>
              <a:tr h="447372">
                <a:tc>
                  <a:txBody>
                    <a:bodyPr/>
                    <a:lstStyle/>
                    <a:p>
                      <a:pPr marL="0" marR="0" algn="l">
                        <a:lnSpc>
                          <a:spcPct val="107000"/>
                        </a:lnSpc>
                        <a:spcBef>
                          <a:spcPts val="0"/>
                        </a:spcBef>
                        <a:spcAft>
                          <a:spcPts val="0"/>
                        </a:spcAft>
                      </a:pPr>
                      <a:r>
                        <a:rPr lang="en-US" sz="1200">
                          <a:effectLst/>
                          <a:latin typeface="Times New Roman" charset="0"/>
                          <a:ea typeface="Calibri" charset="0"/>
                          <a:cs typeface="Times New Roman" charset="0"/>
                        </a:rPr>
                        <a:t>IV.E. –  Service Plan Requirements – Developer Funding Agreements </a:t>
                      </a:r>
                      <a:endParaRPr lang="en-US" sz="110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Adhere</a:t>
                      </a:r>
                      <a:r>
                        <a:rPr lang="en-US" sz="1200" baseline="0" dirty="0">
                          <a:effectLst/>
                          <a:latin typeface="Times New Roman" charset="0"/>
                          <a:ea typeface="Calibri" charset="0"/>
                          <a:cs typeface="Times New Roman" charset="0"/>
                        </a:rPr>
                        <a:t> to Developer Funding Agreement terms.</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See</a:t>
                      </a:r>
                      <a:r>
                        <a:rPr lang="en-US" sz="1200" baseline="0" dirty="0">
                          <a:effectLst/>
                          <a:latin typeface="Times New Roman" charset="0"/>
                          <a:ea typeface="Calibri" charset="0"/>
                          <a:cs typeface="Times New Roman" charset="0"/>
                        </a:rPr>
                        <a:t> Section VI.E. of Service Plan. Adhered to Model Service Plan language.</a:t>
                      </a:r>
                      <a:endParaRPr lang="en-US" sz="1100" dirty="0">
                        <a:effectLst/>
                        <a:latin typeface="Calibri" charset="0"/>
                        <a:ea typeface="Calibri" charset="0"/>
                        <a:cs typeface="Times New Roman" charset="0"/>
                      </a:endParaRPr>
                    </a:p>
                  </a:txBody>
                  <a:tcPr marL="68575" marR="68575" marT="0" marB="0"/>
                </a:tc>
                <a:extLst>
                  <a:ext uri="{0D108BD9-81ED-4DB2-BD59-A6C34878D82A}">
                    <a16:rowId xmlns:a16="http://schemas.microsoft.com/office/drawing/2014/main" xmlns="" val="10006"/>
                  </a:ext>
                </a:extLst>
              </a:tr>
              <a:tr h="447372">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IV.H – Service Plan Requirements – Covenant Enforcement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 Authorization of Covenant Enforcement</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See Section III.E.11</a:t>
                      </a:r>
                      <a:r>
                        <a:rPr lang="en-US" sz="1200" baseline="0" dirty="0">
                          <a:effectLst/>
                          <a:latin typeface="Times New Roman" charset="0"/>
                          <a:ea typeface="Calibri" charset="0"/>
                          <a:cs typeface="Times New Roman" charset="0"/>
                        </a:rPr>
                        <a:t> of Service Plan. </a:t>
                      </a:r>
                      <a:endParaRPr lang="en-US" sz="1100" dirty="0">
                        <a:effectLst/>
                        <a:latin typeface="Calibri" charset="0"/>
                        <a:ea typeface="Calibri" charset="0"/>
                        <a:cs typeface="Times New Roman" charset="0"/>
                      </a:endParaRPr>
                    </a:p>
                  </a:txBody>
                  <a:tcPr marL="68575" marR="68575" marT="0" marB="0"/>
                </a:tc>
                <a:extLst>
                  <a:ext uri="{0D108BD9-81ED-4DB2-BD59-A6C34878D82A}">
                    <a16:rowId xmlns:a16="http://schemas.microsoft.com/office/drawing/2014/main" xmlns="" val="10008"/>
                  </a:ext>
                </a:extLst>
              </a:tr>
              <a:tr h="447372">
                <a:tc>
                  <a:txBody>
                    <a:bodyPr/>
                    <a:lstStyle/>
                    <a:p>
                      <a:pPr marL="0" marR="0" algn="l">
                        <a:lnSpc>
                          <a:spcPct val="107000"/>
                        </a:lnSpc>
                        <a:spcBef>
                          <a:spcPts val="0"/>
                        </a:spcBef>
                        <a:spcAft>
                          <a:spcPts val="0"/>
                        </a:spcAft>
                      </a:pPr>
                      <a:r>
                        <a:rPr lang="en-US" sz="1200">
                          <a:effectLst/>
                          <a:latin typeface="Times New Roman" charset="0"/>
                          <a:ea typeface="Calibri" charset="0"/>
                          <a:cs typeface="Times New Roman" charset="0"/>
                        </a:rPr>
                        <a:t>IV.I. - Service Plan Requirements – Service Plan Amendments and Modifications </a:t>
                      </a:r>
                      <a:endParaRPr lang="en-US" sz="110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 Material Amendments shall be submitted as a revised Service Plan </a:t>
                      </a:r>
                      <a:endParaRPr lang="en-US" sz="1100" dirty="0">
                        <a:effectLst/>
                        <a:latin typeface="Calibri" charset="0"/>
                        <a:ea typeface="Calibri" charset="0"/>
                        <a:cs typeface="Times New Roman" charset="0"/>
                      </a:endParaRPr>
                    </a:p>
                  </a:txBody>
                  <a:tcPr marL="68575" marR="68575" marT="0" marB="0"/>
                </a:tc>
                <a:tc>
                  <a:txBody>
                    <a:bodyPr/>
                    <a:lstStyle/>
                    <a:p>
                      <a:pPr marL="0" marR="0" algn="l">
                        <a:lnSpc>
                          <a:spcPct val="107000"/>
                        </a:lnSpc>
                        <a:spcBef>
                          <a:spcPts val="0"/>
                        </a:spcBef>
                        <a:spcAft>
                          <a:spcPts val="0"/>
                        </a:spcAft>
                      </a:pPr>
                      <a:r>
                        <a:rPr lang="en-US" sz="1200" dirty="0">
                          <a:effectLst/>
                          <a:latin typeface="Times New Roman" charset="0"/>
                          <a:ea typeface="Calibri" charset="0"/>
                          <a:cs typeface="Times New Roman" charset="0"/>
                        </a:rPr>
                        <a:t>Submittal</a:t>
                      </a:r>
                      <a:r>
                        <a:rPr lang="en-US" sz="1200" baseline="0" dirty="0">
                          <a:effectLst/>
                          <a:latin typeface="Times New Roman" charset="0"/>
                          <a:ea typeface="Calibri" charset="0"/>
                          <a:cs typeface="Times New Roman" charset="0"/>
                        </a:rPr>
                        <a:t> of Service Plan provided to PCD for review and BOCC on </a:t>
                      </a:r>
                      <a:r>
                        <a:rPr lang="en-US" sz="1200" baseline="0" dirty="0" smtClean="0">
                          <a:effectLst/>
                          <a:latin typeface="Times New Roman" charset="0"/>
                          <a:ea typeface="Calibri" charset="0"/>
                          <a:cs typeface="Times New Roman" charset="0"/>
                        </a:rPr>
                        <a:t>January 17, 2020</a:t>
                      </a:r>
                      <a:endParaRPr lang="en-US" sz="1100" dirty="0">
                        <a:effectLst/>
                        <a:latin typeface="Calibri" charset="0"/>
                        <a:ea typeface="Calibri" charset="0"/>
                        <a:cs typeface="Times New Roman" charset="0"/>
                      </a:endParaRPr>
                    </a:p>
                  </a:txBody>
                  <a:tcPr marL="68575" marR="68575" marT="0" marB="0"/>
                </a:tc>
                <a:extLst>
                  <a:ext uri="{0D108BD9-81ED-4DB2-BD59-A6C34878D82A}">
                    <a16:rowId xmlns:a16="http://schemas.microsoft.com/office/drawing/2014/main" xmlns="" val="10009"/>
                  </a:ext>
                </a:extLst>
              </a:tr>
            </a:tbl>
          </a:graphicData>
        </a:graphic>
      </p:graphicFrame>
      <p:sp>
        <p:nvSpPr>
          <p:cNvPr id="5" name="Title 4"/>
          <p:cNvSpPr>
            <a:spLocks noGrp="1"/>
          </p:cNvSpPr>
          <p:nvPr>
            <p:ph type="title"/>
          </p:nvPr>
        </p:nvSpPr>
        <p:spPr/>
        <p:txBody>
          <a:bodyPr/>
          <a:lstStyle/>
          <a:p>
            <a:pPr eaLnBrk="1" fontAlgn="auto" hangingPunct="1">
              <a:spcAft>
                <a:spcPts val="0"/>
              </a:spcAft>
              <a:defRPr/>
            </a:pPr>
            <a:r>
              <a:rPr lang="en-US" dirty="0">
                <a:latin typeface="Times New Roman" panose="02020603050405020304" pitchFamily="18" charset="0"/>
                <a:cs typeface="Times New Roman" panose="02020603050405020304" pitchFamily="18" charset="0"/>
              </a:rPr>
              <a:t>COMPLIANCE WITH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EL PASO COUNTY, SPECIAL DISTRICT POLICIES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RESOLUTION NO. 07-272 (CONT)</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162800" y="2892425"/>
            <a:ext cx="1758950" cy="1646238"/>
          </a:xfrm>
        </p:spPr>
        <p:txBody>
          <a:bodyPr/>
          <a:lstStyle/>
          <a:p>
            <a:pPr>
              <a:defRPr/>
            </a:pPr>
            <a:r>
              <a:rPr lang="en-US" sz="1800" dirty="0"/>
              <a:t>Metropolitan  District Overview</a:t>
            </a:r>
          </a:p>
        </p:txBody>
      </p:sp>
      <p:sp>
        <p:nvSpPr>
          <p:cNvPr id="6" name="Title 5"/>
          <p:cNvSpPr>
            <a:spLocks noGrp="1"/>
          </p:cNvSpPr>
          <p:nvPr>
            <p:ph type="title"/>
          </p:nvPr>
        </p:nvSpPr>
        <p:spPr>
          <a:xfrm>
            <a:off x="381000" y="2892425"/>
            <a:ext cx="6324600" cy="1646238"/>
          </a:xfrm>
        </p:spPr>
        <p:txBody>
          <a:bodyPr/>
          <a:lstStyle/>
          <a:p>
            <a:pPr>
              <a:defRPr/>
            </a:pPr>
            <a:r>
              <a:rPr lang="en-US" dirty="0"/>
              <a:t>Appendix 2</a:t>
            </a:r>
          </a:p>
        </p:txBody>
      </p:sp>
      <p:sp>
        <p:nvSpPr>
          <p:cNvPr id="5" name="Slide Number Placeholder 4"/>
          <p:cNvSpPr>
            <a:spLocks noGrp="1"/>
          </p:cNvSpPr>
          <p:nvPr>
            <p:ph type="sldNum" sz="quarter" idx="11"/>
          </p:nvPr>
        </p:nvSpPr>
        <p:spPr/>
        <p:txBody>
          <a:bodyPr/>
          <a:lstStyle/>
          <a:p>
            <a:pPr>
              <a:defRPr/>
            </a:pPr>
            <a:fld id="{27D00F09-6031-4D47-99A5-52CDFB331569}" type="slidenum">
              <a:rPr lang="en-US" smtClean="0"/>
              <a:pPr>
                <a:defRPr/>
              </a:pPr>
              <a:t>21</a:t>
            </a:fld>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lnSpc>
                <a:spcPct val="90000"/>
              </a:lnSpc>
              <a:buFont typeface="Wingdings 2" charset="2"/>
              <a:buChar char=""/>
              <a:defRPr/>
            </a:pPr>
            <a:r>
              <a:rPr lang="en-US" altLang="en-US" sz="2400" dirty="0">
                <a:latin typeface="Times" charset="0"/>
                <a:ea typeface="Times" charset="0"/>
                <a:cs typeface="Times" charset="0"/>
              </a:rPr>
              <a:t>Formed under Title 32 of the Colorado Revised Statutes.  </a:t>
            </a:r>
          </a:p>
          <a:p>
            <a:pPr eaLnBrk="1" hangingPunct="1">
              <a:lnSpc>
                <a:spcPct val="90000"/>
              </a:lnSpc>
              <a:buFont typeface="Wingdings 2" charset="2"/>
              <a:buChar char=""/>
              <a:defRPr/>
            </a:pPr>
            <a:endParaRPr lang="en-US" altLang="en-US" sz="2400" dirty="0">
              <a:latin typeface="Times" charset="0"/>
              <a:ea typeface="Times" charset="0"/>
              <a:cs typeface="Times" charset="0"/>
            </a:endParaRPr>
          </a:p>
          <a:p>
            <a:pPr eaLnBrk="1" hangingPunct="1">
              <a:lnSpc>
                <a:spcPct val="90000"/>
              </a:lnSpc>
              <a:buFont typeface="Wingdings 2" charset="2"/>
              <a:buChar char=""/>
              <a:defRPr/>
            </a:pPr>
            <a:r>
              <a:rPr lang="en-US" altLang="en-US" sz="2400" dirty="0">
                <a:latin typeface="Times" charset="0"/>
                <a:ea typeface="Times" charset="0"/>
                <a:cs typeface="Times" charset="0"/>
              </a:rPr>
              <a:t>A special district is a quasi-municipal corporation and political subdivision of the State of Colorado.</a:t>
            </a:r>
          </a:p>
          <a:p>
            <a:pPr eaLnBrk="1" hangingPunct="1">
              <a:lnSpc>
                <a:spcPct val="90000"/>
              </a:lnSpc>
              <a:buFont typeface="Wingdings 2" charset="2"/>
              <a:buChar char=""/>
              <a:defRPr/>
            </a:pPr>
            <a:endParaRPr lang="en-US" altLang="en-US" sz="2400" dirty="0">
              <a:latin typeface="Times" charset="0"/>
              <a:ea typeface="Times" charset="0"/>
              <a:cs typeface="Times" charset="0"/>
            </a:endParaRPr>
          </a:p>
          <a:p>
            <a:pPr eaLnBrk="1" hangingPunct="1">
              <a:lnSpc>
                <a:spcPct val="90000"/>
              </a:lnSpc>
              <a:buFont typeface="Wingdings 2" charset="2"/>
              <a:buChar char=""/>
              <a:defRPr/>
            </a:pPr>
            <a:r>
              <a:rPr lang="en-US" altLang="en-US" sz="2400" dirty="0">
                <a:latin typeface="Times" charset="0"/>
                <a:ea typeface="Times" charset="0"/>
                <a:cs typeface="Times" charset="0"/>
              </a:rPr>
              <a:t>It is a public financing tool used to finance a portion of the total cost of public infrastructure within a defined area, and the District may further own, operate and maintain public improvements and facilities.</a:t>
            </a:r>
          </a:p>
          <a:p>
            <a:pPr>
              <a:buFont typeface="Wingdings 2" charset="2"/>
              <a:buChar char=""/>
              <a:defRPr/>
            </a:pPr>
            <a:endParaRPr lang="en-US" sz="2400" dirty="0">
              <a:latin typeface="Times" charset="0"/>
              <a:ea typeface="Times" charset="0"/>
              <a:cs typeface="Times" charset="0"/>
            </a:endParaRPr>
          </a:p>
        </p:txBody>
      </p:sp>
      <p:sp>
        <p:nvSpPr>
          <p:cNvPr id="6" name="Title 5"/>
          <p:cNvSpPr>
            <a:spLocks noGrp="1"/>
          </p:cNvSpPr>
          <p:nvPr>
            <p:ph type="title"/>
          </p:nvPr>
        </p:nvSpPr>
        <p:spPr/>
        <p:txBody>
          <a:bodyPr/>
          <a:lstStyle/>
          <a:p>
            <a:pPr>
              <a:defRPr/>
            </a:pPr>
            <a:r>
              <a:rPr lang="en-US" dirty="0">
                <a:latin typeface="Times" charset="0"/>
                <a:ea typeface="Times" charset="0"/>
                <a:cs typeface="Times" charset="0"/>
              </a:rPr>
              <a:t>What is a special district </a:t>
            </a:r>
          </a:p>
        </p:txBody>
      </p:sp>
      <p:sp>
        <p:nvSpPr>
          <p:cNvPr id="4" name="Slide Number Placeholder 3"/>
          <p:cNvSpPr>
            <a:spLocks noGrp="1"/>
          </p:cNvSpPr>
          <p:nvPr>
            <p:ph type="sldNum" sz="quarter" idx="12"/>
          </p:nvPr>
        </p:nvSpPr>
        <p:spPr/>
        <p:txBody>
          <a:bodyPr/>
          <a:lstStyle/>
          <a:p>
            <a:pPr>
              <a:defRPr/>
            </a:pPr>
            <a:fld id="{CD645639-90CE-4ED8-9F69-735C7308A2ED}" type="slidenum">
              <a:rPr lang="en-US" smtClean="0"/>
              <a:pPr>
                <a:defRPr/>
              </a:pPr>
              <a:t>22</a:t>
            </a:fld>
            <a:endParaRPr 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lnSpc>
                <a:spcPct val="90000"/>
              </a:lnSpc>
              <a:buFont typeface="Wingdings 2" charset="2"/>
              <a:buChar char=""/>
              <a:defRPr/>
            </a:pPr>
            <a:r>
              <a:rPr lang="en-US" altLang="en-US" sz="2400" dirty="0">
                <a:latin typeface="Times" charset="0"/>
                <a:ea typeface="Times" charset="0"/>
                <a:cs typeface="Times" charset="0"/>
              </a:rPr>
              <a:t>Street Improvements </a:t>
            </a:r>
          </a:p>
          <a:p>
            <a:pPr eaLnBrk="1" hangingPunct="1">
              <a:lnSpc>
                <a:spcPct val="90000"/>
              </a:lnSpc>
              <a:buFont typeface="Wingdings 2" charset="2"/>
              <a:buChar char=""/>
              <a:defRPr/>
            </a:pPr>
            <a:r>
              <a:rPr lang="en-US" altLang="en-US" sz="2400" dirty="0">
                <a:latin typeface="Times" charset="0"/>
                <a:ea typeface="Times" charset="0"/>
                <a:cs typeface="Times" charset="0"/>
              </a:rPr>
              <a:t>Safety Protection Improvements</a:t>
            </a:r>
          </a:p>
          <a:p>
            <a:pPr eaLnBrk="1" hangingPunct="1">
              <a:lnSpc>
                <a:spcPct val="90000"/>
              </a:lnSpc>
              <a:buFont typeface="Wingdings 2" charset="2"/>
              <a:buChar char=""/>
              <a:defRPr/>
            </a:pPr>
            <a:r>
              <a:rPr lang="en-US" altLang="en-US" sz="2400" dirty="0">
                <a:latin typeface="Times" charset="0"/>
                <a:ea typeface="Times" charset="0"/>
                <a:cs typeface="Times" charset="0"/>
              </a:rPr>
              <a:t>Parks and Recreation Improvements</a:t>
            </a:r>
          </a:p>
          <a:p>
            <a:pPr eaLnBrk="1" hangingPunct="1">
              <a:lnSpc>
                <a:spcPct val="90000"/>
              </a:lnSpc>
              <a:buFont typeface="Wingdings 2" charset="2"/>
              <a:buChar char=""/>
              <a:defRPr/>
            </a:pPr>
            <a:r>
              <a:rPr lang="en-US" altLang="en-US" sz="2400" dirty="0">
                <a:latin typeface="Times" charset="0"/>
                <a:ea typeface="Times" charset="0"/>
                <a:cs typeface="Times" charset="0"/>
              </a:rPr>
              <a:t>Water Improvements </a:t>
            </a:r>
          </a:p>
          <a:p>
            <a:pPr eaLnBrk="1" hangingPunct="1">
              <a:lnSpc>
                <a:spcPct val="90000"/>
              </a:lnSpc>
              <a:buFont typeface="Wingdings 2" charset="2"/>
              <a:buChar char=""/>
              <a:defRPr/>
            </a:pPr>
            <a:r>
              <a:rPr lang="en-US" altLang="en-US" sz="2400" dirty="0">
                <a:latin typeface="Times" charset="0"/>
                <a:ea typeface="Times" charset="0"/>
                <a:cs typeface="Times" charset="0"/>
              </a:rPr>
              <a:t>Sanitary Sewer Improvements</a:t>
            </a:r>
          </a:p>
          <a:p>
            <a:pPr eaLnBrk="1" hangingPunct="1">
              <a:lnSpc>
                <a:spcPct val="90000"/>
              </a:lnSpc>
              <a:buFont typeface="Wingdings 2" charset="2"/>
              <a:buChar char=""/>
              <a:defRPr/>
            </a:pPr>
            <a:r>
              <a:rPr lang="en-US" altLang="en-US" sz="2400" dirty="0">
                <a:latin typeface="Times" charset="0"/>
                <a:ea typeface="Times" charset="0"/>
                <a:cs typeface="Times" charset="0"/>
              </a:rPr>
              <a:t>Transportation Improvements</a:t>
            </a:r>
          </a:p>
          <a:p>
            <a:pPr eaLnBrk="1" hangingPunct="1">
              <a:lnSpc>
                <a:spcPct val="90000"/>
              </a:lnSpc>
              <a:buFont typeface="Wingdings 2" charset="2"/>
              <a:buChar char=""/>
              <a:defRPr/>
            </a:pPr>
            <a:r>
              <a:rPr lang="en-US" altLang="en-US" sz="2400" dirty="0">
                <a:latin typeface="Times" charset="0"/>
                <a:ea typeface="Times" charset="0"/>
                <a:cs typeface="Times" charset="0"/>
              </a:rPr>
              <a:t>Mosquito Control Improvements</a:t>
            </a:r>
          </a:p>
          <a:p>
            <a:pPr eaLnBrk="1" hangingPunct="1">
              <a:lnSpc>
                <a:spcPct val="90000"/>
              </a:lnSpc>
              <a:buFont typeface="Wingdings 2" charset="2"/>
              <a:buChar char=""/>
              <a:defRPr/>
            </a:pPr>
            <a:r>
              <a:rPr lang="en-US" altLang="en-US" sz="2400" dirty="0">
                <a:latin typeface="Times" charset="0"/>
                <a:ea typeface="Times" charset="0"/>
                <a:cs typeface="Times" charset="0"/>
              </a:rPr>
              <a:t>Television Relay and Translation Improvements</a:t>
            </a:r>
          </a:p>
          <a:p>
            <a:pPr eaLnBrk="1" hangingPunct="1">
              <a:lnSpc>
                <a:spcPct val="90000"/>
              </a:lnSpc>
              <a:buFont typeface="Wingdings 2" charset="2"/>
              <a:buChar char=""/>
              <a:defRPr/>
            </a:pPr>
            <a:r>
              <a:rPr lang="en-US" altLang="en-US" sz="2400" dirty="0">
                <a:latin typeface="Times" charset="0"/>
                <a:ea typeface="Times" charset="0"/>
                <a:cs typeface="Times" charset="0"/>
              </a:rPr>
              <a:t>Fire Protection Improvements </a:t>
            </a:r>
          </a:p>
          <a:p>
            <a:pPr eaLnBrk="1" hangingPunct="1">
              <a:lnSpc>
                <a:spcPct val="90000"/>
              </a:lnSpc>
              <a:buFont typeface="Wingdings 2" charset="2"/>
              <a:buChar char=""/>
              <a:defRPr/>
            </a:pPr>
            <a:r>
              <a:rPr lang="en-US" altLang="en-US" sz="2400" dirty="0">
                <a:latin typeface="Times" charset="0"/>
                <a:ea typeface="Times" charset="0"/>
                <a:cs typeface="Times" charset="0"/>
              </a:rPr>
              <a:t>Covenant Enforcement and Design Review</a:t>
            </a:r>
          </a:p>
          <a:p>
            <a:pPr eaLnBrk="1" hangingPunct="1">
              <a:lnSpc>
                <a:spcPct val="90000"/>
              </a:lnSpc>
              <a:buFont typeface="Wingdings 2" charset="2"/>
              <a:buChar char=""/>
              <a:defRPr/>
            </a:pPr>
            <a:r>
              <a:rPr lang="en-US" altLang="en-US" sz="2400" dirty="0">
                <a:latin typeface="Times" charset="0"/>
                <a:ea typeface="Times" charset="0"/>
                <a:cs typeface="Times" charset="0"/>
              </a:rPr>
              <a:t>Security Services</a:t>
            </a:r>
          </a:p>
          <a:p>
            <a:pPr>
              <a:buFont typeface="Wingdings 2" charset="2"/>
              <a:buChar char=""/>
              <a:defRPr/>
            </a:pPr>
            <a:endParaRPr lang="en-US" dirty="0"/>
          </a:p>
        </p:txBody>
      </p:sp>
      <p:sp>
        <p:nvSpPr>
          <p:cNvPr id="3" name="Title 2"/>
          <p:cNvSpPr>
            <a:spLocks noGrp="1"/>
          </p:cNvSpPr>
          <p:nvPr>
            <p:ph type="title"/>
          </p:nvPr>
        </p:nvSpPr>
        <p:spPr/>
        <p:txBody>
          <a:bodyPr/>
          <a:lstStyle/>
          <a:p>
            <a:pPr>
              <a:defRPr/>
            </a:pPr>
            <a:r>
              <a:rPr lang="en-US" dirty="0">
                <a:latin typeface="Times" panose="02020603050405020304" pitchFamily="18" charset="0"/>
                <a:cs typeface="Times" panose="02020603050405020304" pitchFamily="18" charset="0"/>
              </a:rPr>
              <a:t>What can be financed with a special district? </a:t>
            </a:r>
          </a:p>
        </p:txBody>
      </p:sp>
      <p:sp>
        <p:nvSpPr>
          <p:cNvPr id="5" name="Slide Number Placeholder 4"/>
          <p:cNvSpPr>
            <a:spLocks noGrp="1"/>
          </p:cNvSpPr>
          <p:nvPr>
            <p:ph type="sldNum" sz="quarter" idx="12"/>
          </p:nvPr>
        </p:nvSpPr>
        <p:spPr/>
        <p:txBody>
          <a:bodyPr/>
          <a:lstStyle/>
          <a:p>
            <a:pPr>
              <a:defRPr/>
            </a:pPr>
            <a:fld id="{D6954BBC-5818-4E8F-803C-89823591B578}" type="slidenum">
              <a:rPr lang="en-US" smtClean="0"/>
              <a:pPr>
                <a:defRPr/>
              </a:pPr>
              <a:t>23</a:t>
            </a:fld>
            <a:endParaRPr lang="en-US"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Wingdings 2" charset="2"/>
              <a:buChar char=""/>
              <a:defRPr/>
            </a:pPr>
            <a:r>
              <a:rPr lang="en-US" altLang="en-US" sz="2400" dirty="0">
                <a:latin typeface="Times" charset="0"/>
                <a:ea typeface="Times" charset="0"/>
                <a:cs typeface="Times" charset="0"/>
              </a:rPr>
              <a:t>By the issuance of tax-exempt bonds, to be repaid from special district revenues. </a:t>
            </a:r>
          </a:p>
          <a:p>
            <a:pPr lvl="1" eaLnBrk="1" hangingPunct="1">
              <a:buFont typeface="Wingdings" charset="2"/>
              <a:buChar char="§"/>
              <a:defRPr/>
            </a:pPr>
            <a:r>
              <a:rPr lang="en-US" altLang="en-US" sz="2400" dirty="0">
                <a:latin typeface="Times" charset="0"/>
                <a:ea typeface="Times" charset="0"/>
                <a:cs typeface="Times" charset="0"/>
              </a:rPr>
              <a:t>Property Taxes, Specific Ownership Taxes, Fees/Charges, Other Revenues.</a:t>
            </a:r>
          </a:p>
          <a:p>
            <a:pPr eaLnBrk="1" hangingPunct="1">
              <a:buFont typeface="Wingdings 2" charset="2"/>
              <a:buChar char=""/>
              <a:defRPr/>
            </a:pPr>
            <a:endParaRPr lang="en-US" altLang="en-US" sz="2400" dirty="0">
              <a:latin typeface="Times" charset="0"/>
              <a:ea typeface="Times" charset="0"/>
              <a:cs typeface="Times" charset="0"/>
            </a:endParaRPr>
          </a:p>
          <a:p>
            <a:pPr eaLnBrk="1" hangingPunct="1">
              <a:buFont typeface="Wingdings 2" charset="2"/>
              <a:buChar char=""/>
              <a:defRPr/>
            </a:pPr>
            <a:r>
              <a:rPr lang="en-US" altLang="en-US" sz="2400" dirty="0">
                <a:latin typeface="Times" charset="0"/>
                <a:ea typeface="Times" charset="0"/>
                <a:cs typeface="Times" charset="0"/>
              </a:rPr>
              <a:t>The approving jurisdiction is not obligated for the special district’s debt.</a:t>
            </a:r>
            <a:endParaRPr lang="en-US" sz="2400" dirty="0">
              <a:latin typeface="Times" charset="0"/>
              <a:ea typeface="Times" charset="0"/>
              <a:cs typeface="Times" charset="0"/>
            </a:endParaRPr>
          </a:p>
        </p:txBody>
      </p:sp>
      <p:sp>
        <p:nvSpPr>
          <p:cNvPr id="3" name="Title 2"/>
          <p:cNvSpPr>
            <a:spLocks noGrp="1"/>
          </p:cNvSpPr>
          <p:nvPr>
            <p:ph type="title"/>
          </p:nvPr>
        </p:nvSpPr>
        <p:spPr/>
        <p:txBody>
          <a:bodyPr/>
          <a:lstStyle/>
          <a:p>
            <a:pPr>
              <a:defRPr/>
            </a:pPr>
            <a:r>
              <a:rPr lang="en-US" altLang="en-US" dirty="0">
                <a:latin typeface="Times" charset="0"/>
                <a:ea typeface="Times" charset="0"/>
                <a:cs typeface="Times" charset="0"/>
              </a:rPr>
              <a:t>How are Special District Improvements Financed?</a:t>
            </a:r>
            <a:endParaRPr lang="en-US" dirty="0">
              <a:latin typeface="Times" charset="0"/>
              <a:ea typeface="Times" charset="0"/>
              <a:cs typeface="Times" charset="0"/>
            </a:endParaRPr>
          </a:p>
        </p:txBody>
      </p:sp>
      <p:sp>
        <p:nvSpPr>
          <p:cNvPr id="5" name="Slide Number Placeholder 4"/>
          <p:cNvSpPr>
            <a:spLocks noGrp="1"/>
          </p:cNvSpPr>
          <p:nvPr>
            <p:ph type="sldNum" sz="quarter" idx="12"/>
          </p:nvPr>
        </p:nvSpPr>
        <p:spPr/>
        <p:txBody>
          <a:bodyPr/>
          <a:lstStyle/>
          <a:p>
            <a:pPr>
              <a:defRPr/>
            </a:pPr>
            <a:fld id="{83CA20EA-019B-40BC-95D6-B94317D55F35}" type="slidenum">
              <a:rPr lang="en-US" smtClean="0"/>
              <a:pPr>
                <a:defRPr/>
              </a:pPr>
              <a:t>24</a:t>
            </a:fld>
            <a:endParaRPr lang="en-US"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buFont typeface="Wingdings 2" charset="2"/>
              <a:buChar char=""/>
              <a:defRPr/>
            </a:pPr>
            <a:r>
              <a:rPr lang="en-US" altLang="en-US" sz="2400" dirty="0">
                <a:latin typeface="Times" charset="0"/>
                <a:ea typeface="Times" charset="0"/>
                <a:cs typeface="Times" charset="0"/>
              </a:rPr>
              <a:t>Approval of a service plan by the jurisdiction in which the property is located.</a:t>
            </a:r>
          </a:p>
          <a:p>
            <a:pPr eaLnBrk="1" hangingPunct="1">
              <a:buFont typeface="Wingdings 2" charset="2"/>
              <a:buChar char=""/>
              <a:defRPr/>
            </a:pPr>
            <a:endParaRPr lang="en-US" altLang="en-US" sz="2400" dirty="0">
              <a:latin typeface="Times" charset="0"/>
              <a:ea typeface="Times" charset="0"/>
              <a:cs typeface="Times" charset="0"/>
            </a:endParaRPr>
          </a:p>
          <a:p>
            <a:pPr eaLnBrk="1" hangingPunct="1">
              <a:buFont typeface="Wingdings 2" charset="2"/>
              <a:buChar char=""/>
              <a:defRPr/>
            </a:pPr>
            <a:r>
              <a:rPr lang="en-US" altLang="en-US" sz="2400" dirty="0">
                <a:latin typeface="Times" charset="0"/>
                <a:ea typeface="Times" charset="0"/>
                <a:cs typeface="Times" charset="0"/>
              </a:rPr>
              <a:t>Upon approval of the service plan, a petition for organization is filed with the district court.  </a:t>
            </a:r>
          </a:p>
          <a:p>
            <a:pPr eaLnBrk="1" hangingPunct="1">
              <a:buFont typeface="Wingdings 2" charset="2"/>
              <a:buChar char=""/>
              <a:defRPr/>
            </a:pPr>
            <a:endParaRPr lang="en-US" altLang="en-US" sz="2400" dirty="0">
              <a:latin typeface="Times" charset="0"/>
              <a:ea typeface="Times" charset="0"/>
              <a:cs typeface="Times" charset="0"/>
            </a:endParaRPr>
          </a:p>
          <a:p>
            <a:pPr eaLnBrk="1" hangingPunct="1">
              <a:buFont typeface="Wingdings 2" charset="2"/>
              <a:buChar char=""/>
              <a:defRPr/>
            </a:pPr>
            <a:r>
              <a:rPr lang="en-US" altLang="en-US" sz="2400" dirty="0">
                <a:latin typeface="Times" charset="0"/>
                <a:ea typeface="Times" charset="0"/>
                <a:cs typeface="Times" charset="0"/>
              </a:rPr>
              <a:t>Pursuant to a court hearing, the court orders an organizational election.  </a:t>
            </a:r>
          </a:p>
          <a:p>
            <a:pPr eaLnBrk="1" hangingPunct="1">
              <a:buFont typeface="Wingdings 2" charset="2"/>
              <a:buChar char=""/>
              <a:defRPr/>
            </a:pPr>
            <a:endParaRPr lang="en-US" altLang="en-US" sz="2400" dirty="0">
              <a:latin typeface="Times" charset="0"/>
              <a:ea typeface="Times" charset="0"/>
              <a:cs typeface="Times" charset="0"/>
            </a:endParaRPr>
          </a:p>
          <a:p>
            <a:pPr eaLnBrk="1" hangingPunct="1">
              <a:buFont typeface="Wingdings 2" charset="2"/>
              <a:buChar char=""/>
              <a:defRPr/>
            </a:pPr>
            <a:r>
              <a:rPr lang="en-US" altLang="en-US" sz="2400" dirty="0">
                <a:latin typeface="Times" charset="0"/>
                <a:ea typeface="Times" charset="0"/>
                <a:cs typeface="Times" charset="0"/>
              </a:rPr>
              <a:t>After the election, the order and decree must be recorded for the organization to be effective.</a:t>
            </a:r>
          </a:p>
          <a:p>
            <a:pPr>
              <a:buFont typeface="Wingdings 2" charset="2"/>
              <a:buChar char=""/>
              <a:defRPr/>
            </a:pPr>
            <a:endParaRPr lang="en-US" dirty="0"/>
          </a:p>
        </p:txBody>
      </p:sp>
      <p:sp>
        <p:nvSpPr>
          <p:cNvPr id="3" name="Title 2"/>
          <p:cNvSpPr>
            <a:spLocks noGrp="1"/>
          </p:cNvSpPr>
          <p:nvPr>
            <p:ph type="title"/>
          </p:nvPr>
        </p:nvSpPr>
        <p:spPr/>
        <p:txBody>
          <a:bodyPr/>
          <a:lstStyle/>
          <a:p>
            <a:pPr>
              <a:defRPr/>
            </a:pPr>
            <a:r>
              <a:rPr lang="en-US" altLang="en-US" dirty="0">
                <a:latin typeface="Times" charset="0"/>
                <a:ea typeface="Times" charset="0"/>
                <a:cs typeface="Times" charset="0"/>
              </a:rPr>
              <a:t>Procedure for Forming a Special District</a:t>
            </a:r>
            <a:endParaRPr lang="en-US" dirty="0">
              <a:latin typeface="Times" charset="0"/>
              <a:ea typeface="Times" charset="0"/>
              <a:cs typeface="Times" charset="0"/>
            </a:endParaRPr>
          </a:p>
        </p:txBody>
      </p:sp>
      <p:sp>
        <p:nvSpPr>
          <p:cNvPr id="5" name="Slide Number Placeholder 4"/>
          <p:cNvSpPr>
            <a:spLocks noGrp="1"/>
          </p:cNvSpPr>
          <p:nvPr>
            <p:ph type="sldNum" sz="quarter" idx="12"/>
          </p:nvPr>
        </p:nvSpPr>
        <p:spPr/>
        <p:txBody>
          <a:bodyPr/>
          <a:lstStyle/>
          <a:p>
            <a:pPr>
              <a:defRPr/>
            </a:pPr>
            <a:fld id="{8092F7AA-A81B-4C89-97E1-C70AD92E75D8}" type="slidenum">
              <a:rPr lang="en-US" smtClean="0"/>
              <a:pPr>
                <a:defRPr/>
              </a:pPr>
              <a:t>25</a:t>
            </a:fld>
            <a:endParaRPr lang="en-US"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eaLnBrk="1" hangingPunct="1">
              <a:buFont typeface="Wingdings 2" charset="2"/>
              <a:buChar char=""/>
              <a:defRPr/>
            </a:pPr>
            <a:r>
              <a:rPr lang="en-US" altLang="en-US" sz="2800" dirty="0">
                <a:latin typeface="Times" charset="0"/>
                <a:ea typeface="Times" charset="0"/>
                <a:cs typeface="Times" charset="0"/>
              </a:rPr>
              <a:t>Special Districts are Local Governments.  </a:t>
            </a:r>
          </a:p>
          <a:p>
            <a:pPr eaLnBrk="1" hangingPunct="1">
              <a:buFont typeface="Wingdings 2" charset="2"/>
              <a:buChar char=""/>
              <a:defRPr/>
            </a:pPr>
            <a:r>
              <a:rPr lang="en-US" altLang="en-US" sz="2800" dirty="0">
                <a:latin typeface="Times" charset="0"/>
                <a:ea typeface="Times" charset="0"/>
                <a:cs typeface="Times" charset="0"/>
              </a:rPr>
              <a:t>Governed by a Board of Directors.</a:t>
            </a:r>
          </a:p>
          <a:p>
            <a:pPr lvl="1" eaLnBrk="1" hangingPunct="1">
              <a:buFont typeface="Wingdings" charset="2"/>
              <a:buChar char="§"/>
              <a:defRPr/>
            </a:pPr>
            <a:r>
              <a:rPr lang="en-US" altLang="en-US" sz="2200" dirty="0">
                <a:latin typeface="Times" charset="0"/>
                <a:ea typeface="Times" charset="0"/>
                <a:cs typeface="Times" charset="0"/>
              </a:rPr>
              <a:t>Directors are elected by the eligible electors of the District.</a:t>
            </a:r>
          </a:p>
          <a:p>
            <a:pPr lvl="1" eaLnBrk="1" hangingPunct="1">
              <a:buFont typeface="Wingdings" charset="2"/>
              <a:buChar char="§"/>
              <a:defRPr/>
            </a:pPr>
            <a:r>
              <a:rPr lang="en-US" altLang="en-US" sz="2200" dirty="0">
                <a:latin typeface="Times" charset="0"/>
                <a:ea typeface="Times" charset="0"/>
                <a:cs typeface="Times" charset="0"/>
              </a:rPr>
              <a:t>Special district boards of directors meet on a regular basis to handle the business of the special district.  </a:t>
            </a:r>
          </a:p>
          <a:p>
            <a:pPr eaLnBrk="1" hangingPunct="1">
              <a:buFont typeface="Wingdings 2" charset="2"/>
              <a:buChar char=""/>
              <a:defRPr/>
            </a:pPr>
            <a:r>
              <a:rPr lang="en-US" altLang="en-US" sz="2800" dirty="0">
                <a:latin typeface="Times" charset="0"/>
                <a:ea typeface="Times" charset="0"/>
                <a:cs typeface="Times" charset="0"/>
              </a:rPr>
              <a:t>District board is publicly accountable</a:t>
            </a:r>
          </a:p>
          <a:p>
            <a:pPr lvl="1" eaLnBrk="1" hangingPunct="1">
              <a:buFont typeface="Wingdings" charset="2"/>
              <a:buChar char="§"/>
              <a:defRPr/>
            </a:pPr>
            <a:r>
              <a:rPr lang="en-US" altLang="en-US" sz="2200" dirty="0">
                <a:latin typeface="Times" charset="0"/>
                <a:ea typeface="Times" charset="0"/>
                <a:cs typeface="Times" charset="0"/>
              </a:rPr>
              <a:t>Must hold open meetings with due notice to members of the public.</a:t>
            </a:r>
          </a:p>
          <a:p>
            <a:pPr lvl="1" eaLnBrk="1" hangingPunct="1">
              <a:buFont typeface="Wingdings" charset="2"/>
              <a:buChar char="§"/>
              <a:defRPr/>
            </a:pPr>
            <a:r>
              <a:rPr lang="en-US" altLang="en-US" sz="2200" dirty="0">
                <a:latin typeface="Times" charset="0"/>
                <a:ea typeface="Times" charset="0"/>
                <a:cs typeface="Times" charset="0"/>
              </a:rPr>
              <a:t>Must maintain minutes of all meetings and other records for public inspection.</a:t>
            </a:r>
          </a:p>
          <a:p>
            <a:pPr lvl="1" eaLnBrk="1" hangingPunct="1">
              <a:buFont typeface="Wingdings" charset="2"/>
              <a:buChar char="§"/>
              <a:defRPr/>
            </a:pPr>
            <a:r>
              <a:rPr lang="en-US" altLang="en-US" sz="2200" dirty="0">
                <a:latin typeface="Times" charset="0"/>
                <a:ea typeface="Times" charset="0"/>
                <a:cs typeface="Times" charset="0"/>
              </a:rPr>
              <a:t>Must adopt annual budgets at a public hearing, and submit annual financial audits if financial activities meet certain thresholds.</a:t>
            </a:r>
          </a:p>
          <a:p>
            <a:pPr>
              <a:buFont typeface="Wingdings 2" charset="2"/>
              <a:buChar char=""/>
              <a:defRPr/>
            </a:pPr>
            <a:endParaRPr lang="en-US" dirty="0"/>
          </a:p>
        </p:txBody>
      </p:sp>
      <p:sp>
        <p:nvSpPr>
          <p:cNvPr id="3" name="Title 2"/>
          <p:cNvSpPr>
            <a:spLocks noGrp="1"/>
          </p:cNvSpPr>
          <p:nvPr>
            <p:ph type="title"/>
          </p:nvPr>
        </p:nvSpPr>
        <p:spPr/>
        <p:txBody>
          <a:bodyPr/>
          <a:lstStyle/>
          <a:p>
            <a:pPr>
              <a:defRPr/>
            </a:pPr>
            <a:r>
              <a:rPr lang="en-US" dirty="0">
                <a:latin typeface="Times" charset="0"/>
                <a:ea typeface="Times" charset="0"/>
                <a:cs typeface="Times" charset="0"/>
              </a:rPr>
              <a:t>Special districts after formation</a:t>
            </a:r>
          </a:p>
        </p:txBody>
      </p:sp>
      <p:sp>
        <p:nvSpPr>
          <p:cNvPr id="5" name="Slide Number Placeholder 4"/>
          <p:cNvSpPr>
            <a:spLocks noGrp="1"/>
          </p:cNvSpPr>
          <p:nvPr>
            <p:ph type="sldNum" sz="quarter" idx="12"/>
          </p:nvPr>
        </p:nvSpPr>
        <p:spPr/>
        <p:txBody>
          <a:bodyPr/>
          <a:lstStyle/>
          <a:p>
            <a:pPr>
              <a:defRPr/>
            </a:pPr>
            <a:fld id="{D4D8B49D-F2C9-413A-AFA4-C1F6F0B63634}" type="slidenum">
              <a:rPr lang="en-US" smtClean="0"/>
              <a:pPr>
                <a:defRPr/>
              </a:pPr>
              <a:t>26</a:t>
            </a:fld>
            <a:endParaRPr lang="en-US"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3338" indent="0">
              <a:buNone/>
            </a:pPr>
            <a:r>
              <a:rPr lang="en-US" b="1" dirty="0">
                <a:latin typeface="Times" panose="02020603050405020304" pitchFamily="18" charset="0"/>
                <a:cs typeface="Times" panose="02020603050405020304" pitchFamily="18" charset="0"/>
              </a:rPr>
              <a:t>District Approval Requirements</a:t>
            </a:r>
            <a:r>
              <a:rPr lang="en-US" dirty="0">
                <a:latin typeface="Times" panose="02020603050405020304" pitchFamily="18" charset="0"/>
                <a:cs typeface="Times" panose="02020603050405020304" pitchFamily="18" charset="0"/>
              </a:rPr>
              <a:t>: (Section XI. of Service Plan and Section 32-1-203(2), C.R.S.)</a:t>
            </a:r>
          </a:p>
          <a:p>
            <a:pPr marL="33338" indent="0">
              <a:buNone/>
            </a:pPr>
            <a:endParaRPr lang="en-US" dirty="0">
              <a:latin typeface="Times" panose="02020603050405020304" pitchFamily="18" charset="0"/>
              <a:cs typeface="Times" panose="02020603050405020304" pitchFamily="18" charset="0"/>
            </a:endParaRPr>
          </a:p>
          <a:p>
            <a:pPr marL="376238" indent="-342900">
              <a:buClr>
                <a:schemeClr val="tx2"/>
              </a:buClr>
              <a:buAutoNum type="arabicPeriod"/>
            </a:pPr>
            <a:r>
              <a:rPr lang="en-US" dirty="0">
                <a:latin typeface="Times" panose="02020603050405020304" pitchFamily="18" charset="0"/>
                <a:cs typeface="Times" panose="02020603050405020304" pitchFamily="18" charset="0"/>
              </a:rPr>
              <a:t>There is sufficient existing and projected need for organized service in the area to be serviced by the proposed special district; </a:t>
            </a:r>
          </a:p>
          <a:p>
            <a:pPr marL="33338" indent="0">
              <a:buClr>
                <a:schemeClr val="tx2"/>
              </a:buClr>
              <a:buNone/>
            </a:pPr>
            <a:endParaRPr lang="en-US" dirty="0">
              <a:latin typeface="Times" panose="02020603050405020304" pitchFamily="18" charset="0"/>
              <a:cs typeface="Times" panose="02020603050405020304" pitchFamily="18" charset="0"/>
            </a:endParaRPr>
          </a:p>
          <a:p>
            <a:pPr marL="33338" indent="0">
              <a:buNone/>
            </a:pPr>
            <a:r>
              <a:rPr lang="en-US" dirty="0">
                <a:latin typeface="Times" panose="02020603050405020304" pitchFamily="18" charset="0"/>
                <a:cs typeface="Times" panose="02020603050405020304" pitchFamily="18" charset="0"/>
              </a:rPr>
              <a:t>2. The existing service in the area to be served by the proposed special district is inadequate for present and projected needs; </a:t>
            </a:r>
          </a:p>
          <a:p>
            <a:pPr marL="33338" indent="0">
              <a:buNone/>
            </a:pPr>
            <a:endParaRPr lang="en-US" dirty="0">
              <a:latin typeface="Times" panose="02020603050405020304" pitchFamily="18" charset="0"/>
              <a:cs typeface="Times" panose="02020603050405020304" pitchFamily="18" charset="0"/>
            </a:endParaRPr>
          </a:p>
          <a:p>
            <a:pPr marL="33338" indent="0">
              <a:buNone/>
            </a:pPr>
            <a:r>
              <a:rPr lang="en-US" dirty="0">
                <a:latin typeface="Times" panose="02020603050405020304" pitchFamily="18" charset="0"/>
                <a:cs typeface="Times" panose="02020603050405020304" pitchFamily="18" charset="0"/>
              </a:rPr>
              <a:t>3. The proposed special district is capable of providing economical and sufficient service to the area within their proposed boundaries; and </a:t>
            </a:r>
          </a:p>
          <a:p>
            <a:pPr marL="33338" indent="0">
              <a:buNone/>
            </a:pPr>
            <a:endParaRPr lang="en-US" dirty="0">
              <a:latin typeface="Times" panose="02020603050405020304" pitchFamily="18" charset="0"/>
              <a:cs typeface="Times" panose="02020603050405020304" pitchFamily="18" charset="0"/>
            </a:endParaRPr>
          </a:p>
          <a:p>
            <a:pPr marL="33338" indent="0">
              <a:buNone/>
            </a:pPr>
            <a:r>
              <a:rPr lang="en-US" dirty="0">
                <a:latin typeface="Times" panose="02020603050405020304" pitchFamily="18" charset="0"/>
                <a:cs typeface="Times" panose="02020603050405020304" pitchFamily="18" charset="0"/>
              </a:rPr>
              <a:t>4. The area to be included within the proposed special district has, or will have, the financial ability to discharge the proposed indebtedness on a reasonable basis. </a:t>
            </a:r>
          </a:p>
        </p:txBody>
      </p:sp>
      <p:sp>
        <p:nvSpPr>
          <p:cNvPr id="3" name="Title 2"/>
          <p:cNvSpPr>
            <a:spLocks noGrp="1"/>
          </p:cNvSpPr>
          <p:nvPr>
            <p:ph type="title"/>
          </p:nvPr>
        </p:nvSpPr>
        <p:spPr/>
        <p:txBody>
          <a:bodyPr/>
          <a:lstStyle/>
          <a:p>
            <a:r>
              <a:rPr lang="en-US" dirty="0">
                <a:latin typeface="Times" panose="02020603050405020304" pitchFamily="18" charset="0"/>
                <a:cs typeface="Times" panose="02020603050405020304" pitchFamily="18" charset="0"/>
              </a:rPr>
              <a:t>Criteria for approval of service plan</a:t>
            </a:r>
          </a:p>
        </p:txBody>
      </p:sp>
      <p:sp>
        <p:nvSpPr>
          <p:cNvPr id="5" name="Slide Number Placeholder 4"/>
          <p:cNvSpPr>
            <a:spLocks noGrp="1"/>
          </p:cNvSpPr>
          <p:nvPr>
            <p:ph type="sldNum" sz="quarter" idx="12"/>
          </p:nvPr>
        </p:nvSpPr>
        <p:spPr/>
        <p:txBody>
          <a:bodyPr/>
          <a:lstStyle/>
          <a:p>
            <a:pPr>
              <a:defRPr/>
            </a:pPr>
            <a:fld id="{51860A3B-D653-475F-BC55-9950484E1A94}" type="slidenum">
              <a:rPr lang="en-US" smtClean="0"/>
              <a:pPr>
                <a:defRPr/>
              </a:pPr>
              <a:t>27</a:t>
            </a:fld>
            <a:endParaRPr lang="en-US" dirty="0"/>
          </a:p>
        </p:txBody>
      </p:sp>
    </p:spTree>
    <p:extLst>
      <p:ext uri="{BB962C8B-B14F-4D97-AF65-F5344CB8AC3E}">
        <p14:creationId xmlns:p14="http://schemas.microsoft.com/office/powerpoint/2010/main" val="106891649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4C327D2-FB63-499A-93D5-02601DDC662F}" type="slidenum">
              <a:rPr lang="en-US"/>
              <a:pPr>
                <a:defRPr/>
              </a:pPr>
              <a:t>3</a:t>
            </a:fld>
            <a:endParaRPr lang="en-US" dirty="0"/>
          </a:p>
        </p:txBody>
      </p:sp>
      <p:sp>
        <p:nvSpPr>
          <p:cNvPr id="4" name="Content Placeholder 3"/>
          <p:cNvSpPr>
            <a:spLocks noGrp="1"/>
          </p:cNvSpPr>
          <p:nvPr>
            <p:ph idx="1"/>
          </p:nvPr>
        </p:nvSpPr>
        <p:spPr/>
        <p:txBody>
          <a:bodyPr>
            <a:normAutofit lnSpcReduction="10000"/>
          </a:bodyPr>
          <a:lstStyle/>
          <a:p>
            <a:pPr marL="205740" eaLnBrk="1" fontAlgn="auto" hangingPunct="1">
              <a:spcAft>
                <a:spcPts val="0"/>
              </a:spcAft>
              <a:buClr>
                <a:schemeClr val="tx2"/>
              </a:buClr>
              <a:defRPr/>
            </a:pPr>
            <a:r>
              <a:rPr lang="en-US" sz="2200" dirty="0">
                <a:latin typeface="Times New Roman" panose="02020603050405020304" pitchFamily="18" charset="0"/>
                <a:cs typeface="Times New Roman" panose="02020603050405020304" pitchFamily="18" charset="0"/>
              </a:rPr>
              <a:t>Governing Law and </a:t>
            </a:r>
            <a:r>
              <a:rPr lang="en-US" sz="2200" dirty="0" smtClean="0">
                <a:latin typeface="Times New Roman" panose="02020603050405020304" pitchFamily="18" charset="0"/>
                <a:cs typeface="Times New Roman" panose="02020603050405020304" pitchFamily="18" charset="0"/>
              </a:rPr>
              <a:t>Policies</a:t>
            </a:r>
          </a:p>
          <a:p>
            <a:pPr marL="205740" eaLnBrk="1" fontAlgn="auto" hangingPunct="1">
              <a:spcAft>
                <a:spcPts val="0"/>
              </a:spcAft>
              <a:buClr>
                <a:schemeClr val="tx2"/>
              </a:buClr>
              <a:defRPr/>
            </a:pPr>
            <a:r>
              <a:rPr lang="en-US" sz="2200" dirty="0" smtClean="0">
                <a:latin typeface="Times New Roman" panose="02020603050405020304" pitchFamily="18" charset="0"/>
                <a:cs typeface="Times New Roman" panose="02020603050405020304" pitchFamily="18" charset="0"/>
              </a:rPr>
              <a:t>District Overview</a:t>
            </a:r>
          </a:p>
          <a:p>
            <a:pPr marL="412115" lvl="1" eaLnBrk="1" fontAlgn="auto" hangingPunct="1">
              <a:spcAft>
                <a:spcPts val="0"/>
              </a:spcAft>
              <a:defRPr/>
            </a:pPr>
            <a:r>
              <a:rPr lang="en-US" sz="1900" dirty="0" smtClean="0">
                <a:latin typeface="Times New Roman" panose="02020603050405020304" pitchFamily="18" charset="0"/>
                <a:cs typeface="Times New Roman" panose="02020603050405020304" pitchFamily="18" charset="0"/>
              </a:rPr>
              <a:t>Vicinity Map </a:t>
            </a:r>
          </a:p>
          <a:p>
            <a:pPr marL="412115" lvl="1" eaLnBrk="1" fontAlgn="auto" hangingPunct="1">
              <a:spcAft>
                <a:spcPts val="0"/>
              </a:spcAft>
              <a:defRPr/>
            </a:pPr>
            <a:r>
              <a:rPr lang="en-US" sz="1900" dirty="0" smtClean="0">
                <a:latin typeface="Times New Roman" panose="02020603050405020304" pitchFamily="18" charset="0"/>
                <a:cs typeface="Times New Roman" panose="02020603050405020304" pitchFamily="18" charset="0"/>
              </a:rPr>
              <a:t>Development Plan</a:t>
            </a:r>
            <a:endParaRPr lang="en-US" sz="1900" dirty="0">
              <a:latin typeface="Times New Roman" panose="02020603050405020304" pitchFamily="18" charset="0"/>
              <a:cs typeface="Times New Roman" panose="02020603050405020304" pitchFamily="18" charset="0"/>
            </a:endParaRPr>
          </a:p>
          <a:p>
            <a:pPr marL="205740" eaLnBrk="1" fontAlgn="auto" hangingPunct="1">
              <a:spcAft>
                <a:spcPts val="0"/>
              </a:spcAft>
              <a:buClr>
                <a:schemeClr val="tx2"/>
              </a:buClr>
              <a:defRPr/>
            </a:pPr>
            <a:r>
              <a:rPr lang="en-US" sz="2200" dirty="0" smtClean="0">
                <a:latin typeface="Times New Roman" panose="02020603050405020304" pitchFamily="18" charset="0"/>
                <a:cs typeface="Times New Roman" panose="02020603050405020304" pitchFamily="18" charset="0"/>
              </a:rPr>
              <a:t>Need for Metropolitan District</a:t>
            </a:r>
          </a:p>
          <a:p>
            <a:pPr marL="205740" eaLnBrk="1" fontAlgn="auto" hangingPunct="1">
              <a:spcAft>
                <a:spcPts val="0"/>
              </a:spcAft>
              <a:buClr>
                <a:schemeClr val="tx2"/>
              </a:buClr>
              <a:defRPr/>
            </a:pPr>
            <a:r>
              <a:rPr lang="en-US" sz="2200" dirty="0" smtClean="0">
                <a:latin typeface="Times New Roman" panose="02020603050405020304" pitchFamily="18" charset="0"/>
                <a:cs typeface="Times New Roman" panose="02020603050405020304" pitchFamily="18" charset="0"/>
              </a:rPr>
              <a:t>Analysis </a:t>
            </a:r>
            <a:r>
              <a:rPr lang="en-US" sz="2200" dirty="0">
                <a:latin typeface="Times New Roman" panose="02020603050405020304" pitchFamily="18" charset="0"/>
                <a:cs typeface="Times New Roman" panose="02020603050405020304" pitchFamily="18" charset="0"/>
              </a:rPr>
              <a:t>of </a:t>
            </a:r>
            <a:r>
              <a:rPr lang="en-US" sz="2200" dirty="0" smtClean="0">
                <a:latin typeface="Times New Roman" panose="02020603050405020304" pitchFamily="18" charset="0"/>
                <a:cs typeface="Times New Roman" panose="02020603050405020304" pitchFamily="18" charset="0"/>
              </a:rPr>
              <a:t>Alternatives</a:t>
            </a:r>
          </a:p>
          <a:p>
            <a:pPr marL="205740" eaLnBrk="1" fontAlgn="auto" hangingPunct="1">
              <a:spcAft>
                <a:spcPts val="0"/>
              </a:spcAft>
              <a:buClr>
                <a:schemeClr val="tx2"/>
              </a:buClr>
              <a:defRPr/>
            </a:pPr>
            <a:r>
              <a:rPr lang="en-US" sz="2200" dirty="0" smtClean="0">
                <a:latin typeface="Times New Roman" panose="02020603050405020304" pitchFamily="18" charset="0"/>
                <a:cs typeface="Times New Roman" panose="02020603050405020304" pitchFamily="18" charset="0"/>
              </a:rPr>
              <a:t>Financial </a:t>
            </a:r>
            <a:r>
              <a:rPr lang="en-US" sz="2200" dirty="0">
                <a:latin typeface="Times New Roman" panose="02020603050405020304" pitchFamily="18" charset="0"/>
                <a:cs typeface="Times New Roman" panose="02020603050405020304" pitchFamily="18" charset="0"/>
              </a:rPr>
              <a:t>Information </a:t>
            </a:r>
            <a:endParaRPr lang="en-US" sz="2200" dirty="0" smtClean="0">
              <a:latin typeface="Times New Roman" panose="02020603050405020304" pitchFamily="18" charset="0"/>
              <a:cs typeface="Times New Roman" panose="02020603050405020304" pitchFamily="18" charset="0"/>
            </a:endParaRPr>
          </a:p>
          <a:p>
            <a:pPr marL="205740" eaLnBrk="1" fontAlgn="auto" hangingPunct="1">
              <a:spcAft>
                <a:spcPts val="0"/>
              </a:spcAft>
              <a:buClr>
                <a:schemeClr val="tx2"/>
              </a:buClr>
              <a:defRPr/>
            </a:pPr>
            <a:r>
              <a:rPr lang="en-US" sz="2200" dirty="0" smtClean="0">
                <a:latin typeface="Times New Roman" panose="02020603050405020304" pitchFamily="18" charset="0"/>
                <a:cs typeface="Times New Roman" panose="02020603050405020304" pitchFamily="18" charset="0"/>
              </a:rPr>
              <a:t>Proposed Service </a:t>
            </a:r>
            <a:r>
              <a:rPr lang="en-US" sz="2200" dirty="0">
                <a:latin typeface="Times New Roman" panose="02020603050405020304" pitchFamily="18" charset="0"/>
                <a:cs typeface="Times New Roman" panose="02020603050405020304" pitchFamily="18" charset="0"/>
              </a:rPr>
              <a:t>Plan as compared to the El Paso County Model </a:t>
            </a:r>
          </a:p>
          <a:p>
            <a:pPr marL="205740" eaLnBrk="1" fontAlgn="auto" hangingPunct="1">
              <a:spcAft>
                <a:spcPts val="0"/>
              </a:spcAft>
              <a:buClr>
                <a:schemeClr val="tx2"/>
              </a:buClr>
              <a:defRPr/>
            </a:pPr>
            <a:r>
              <a:rPr lang="en-US" sz="2200" dirty="0" smtClean="0">
                <a:latin typeface="Times New Roman" panose="02020603050405020304" pitchFamily="18" charset="0"/>
                <a:cs typeface="Times New Roman" panose="02020603050405020304" pitchFamily="18" charset="0"/>
              </a:rPr>
              <a:t>Request </a:t>
            </a:r>
            <a:r>
              <a:rPr lang="en-US" sz="2200" dirty="0">
                <a:latin typeface="Times New Roman" panose="02020603050405020304" pitchFamily="18" charset="0"/>
                <a:cs typeface="Times New Roman" panose="02020603050405020304" pitchFamily="18" charset="0"/>
              </a:rPr>
              <a:t>for </a:t>
            </a:r>
            <a:r>
              <a:rPr lang="en-US" sz="2200" dirty="0" smtClean="0">
                <a:latin typeface="Times New Roman" panose="02020603050405020304" pitchFamily="18" charset="0"/>
                <a:cs typeface="Times New Roman" panose="02020603050405020304" pitchFamily="18" charset="0"/>
              </a:rPr>
              <a:t>Planning Commission Recommendation for Approval to BOCC</a:t>
            </a:r>
          </a:p>
          <a:p>
            <a:pPr marL="205740" eaLnBrk="1" fontAlgn="auto" hangingPunct="1">
              <a:spcAft>
                <a:spcPts val="0"/>
              </a:spcAft>
              <a:buClr>
                <a:schemeClr val="tx2"/>
              </a:buClr>
              <a:defRPr/>
            </a:pPr>
            <a:r>
              <a:rPr lang="en-US" sz="2200" dirty="0" smtClean="0">
                <a:latin typeface="Times New Roman" panose="02020603050405020304" pitchFamily="18" charset="0"/>
                <a:cs typeface="Times New Roman" panose="02020603050405020304" pitchFamily="18" charset="0"/>
              </a:rPr>
              <a:t>Questions</a:t>
            </a:r>
            <a:endParaRPr lang="en-US" sz="2200" dirty="0">
              <a:latin typeface="Times New Roman" panose="02020603050405020304" pitchFamily="18" charset="0"/>
              <a:cs typeface="Times New Roman" panose="02020603050405020304" pitchFamily="18" charset="0"/>
            </a:endParaRPr>
          </a:p>
          <a:p>
            <a:pPr marL="274320" lvl="1" indent="0" eaLnBrk="1" fontAlgn="auto" hangingPunct="1">
              <a:spcAft>
                <a:spcPts val="0"/>
              </a:spcAft>
              <a:buFont typeface="Wingdings" panose="05000000000000000000" pitchFamily="2" charset="2"/>
              <a:buNone/>
              <a:defRPr/>
            </a:pPr>
            <a:endParaRPr lang="en-US" dirty="0"/>
          </a:p>
        </p:txBody>
      </p:sp>
      <p:sp>
        <p:nvSpPr>
          <p:cNvPr id="5" name="Title 4"/>
          <p:cNvSpPr>
            <a:spLocks noGrp="1"/>
          </p:cNvSpPr>
          <p:nvPr>
            <p:ph type="title"/>
          </p:nvPr>
        </p:nvSpPr>
        <p:spPr/>
        <p:txBody>
          <a:bodyPr/>
          <a:lstStyle/>
          <a:p>
            <a:pPr eaLnBrk="1" fontAlgn="auto" hangingPunct="1">
              <a:spcAft>
                <a:spcPts val="0"/>
              </a:spcAft>
              <a:defRPr/>
            </a:pPr>
            <a:r>
              <a:rPr lang="en-US" sz="2500" dirty="0">
                <a:latin typeface="Times New Roman" panose="02020603050405020304" pitchFamily="18" charset="0"/>
                <a:cs typeface="Times New Roman" panose="02020603050405020304" pitchFamily="18" charset="0"/>
              </a:rPr>
              <a:t>Overview</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D075FCB-0322-470A-8FEB-4288D581E829}" type="slidenum">
              <a:rPr lang="en-US"/>
              <a:pPr>
                <a:defRPr/>
              </a:pPr>
              <a:t>4</a:t>
            </a:fld>
            <a:endParaRPr lang="en-US" dirty="0"/>
          </a:p>
        </p:txBody>
      </p:sp>
      <p:sp>
        <p:nvSpPr>
          <p:cNvPr id="4" name="Content Placeholder 3"/>
          <p:cNvSpPr>
            <a:spLocks noGrp="1"/>
          </p:cNvSpPr>
          <p:nvPr>
            <p:ph idx="1"/>
          </p:nvPr>
        </p:nvSpPr>
        <p:spPr/>
        <p:txBody>
          <a:bodyPr/>
          <a:lstStyle/>
          <a:p>
            <a:pPr marL="34290" indent="0" eaLnBrk="1" fontAlgn="auto" hangingPunct="1">
              <a:spcAft>
                <a:spcPts val="0"/>
              </a:spcAft>
              <a:buFont typeface="Wingdings 2" panose="05020102010507070707" pitchFamily="18" charset="2"/>
              <a:buNone/>
              <a:defRPr/>
            </a:pPr>
            <a:r>
              <a:rPr lang="en-US" sz="2400" dirty="0">
                <a:latin typeface="Times New Roman" panose="02020603050405020304" pitchFamily="18" charset="0"/>
                <a:cs typeface="Times New Roman" panose="02020603050405020304" pitchFamily="18" charset="0"/>
              </a:rPr>
              <a:t>The Service Plan for Falcon Field Metropolitan District has been submitted pursuant to: </a:t>
            </a:r>
          </a:p>
          <a:p>
            <a:pPr marL="34290" indent="0" eaLnBrk="1" fontAlgn="auto" hangingPunct="1">
              <a:spcAft>
                <a:spcPts val="0"/>
              </a:spcAft>
              <a:buFont typeface="Wingdings 2" panose="05020102010507070707" pitchFamily="18" charset="2"/>
              <a:buNone/>
              <a:defRPr/>
            </a:pPr>
            <a:r>
              <a:rPr lang="en-US" sz="2400" dirty="0">
                <a:latin typeface="Times New Roman" panose="02020603050405020304" pitchFamily="18" charset="0"/>
                <a:cs typeface="Times New Roman" panose="02020603050405020304" pitchFamily="18" charset="0"/>
              </a:rPr>
              <a:t>1. Title 32, the Special District Act; </a:t>
            </a:r>
          </a:p>
          <a:p>
            <a:pPr marL="34290" indent="0" eaLnBrk="1" fontAlgn="auto" hangingPunct="1">
              <a:spcAft>
                <a:spcPts val="0"/>
              </a:spcAft>
              <a:buFont typeface="Wingdings 2" panose="05020102010507070707" pitchFamily="18" charset="2"/>
              <a:buNone/>
              <a:defRPr/>
            </a:pPr>
            <a:r>
              <a:rPr lang="en-US" sz="2400" dirty="0">
                <a:latin typeface="Times New Roman" panose="02020603050405020304" pitchFamily="18" charset="0"/>
                <a:cs typeface="Times New Roman" panose="02020603050405020304" pitchFamily="18" charset="0"/>
              </a:rPr>
              <a:t>2. El Paso County Special District Policies; </a:t>
            </a:r>
          </a:p>
          <a:p>
            <a:pPr marL="34290" indent="0" eaLnBrk="1" fontAlgn="auto" hangingPunct="1">
              <a:spcAft>
                <a:spcPts val="0"/>
              </a:spcAft>
              <a:buFont typeface="Wingdings 2" panose="05020102010507070707" pitchFamily="18" charset="2"/>
              <a:buNone/>
              <a:defRPr/>
            </a:pPr>
            <a:r>
              <a:rPr lang="en-US" sz="2400" dirty="0">
                <a:latin typeface="Times New Roman" panose="02020603050405020304" pitchFamily="18" charset="0"/>
                <a:cs typeface="Times New Roman" panose="02020603050405020304" pitchFamily="18" charset="0"/>
              </a:rPr>
              <a:t>3. El Paso County Article Nine of the Land Development Code; and </a:t>
            </a:r>
          </a:p>
          <a:p>
            <a:pPr marL="34290" indent="0" eaLnBrk="1" fontAlgn="auto" hangingPunct="1">
              <a:spcAft>
                <a:spcPts val="0"/>
              </a:spcAft>
              <a:buFont typeface="Wingdings 2" panose="05020102010507070707" pitchFamily="18" charset="2"/>
              <a:buNone/>
              <a:defRPr/>
            </a:pPr>
            <a:r>
              <a:rPr lang="en-US" sz="2400" dirty="0">
                <a:latin typeface="Times New Roman" panose="02020603050405020304" pitchFamily="18" charset="0"/>
                <a:cs typeface="Times New Roman" panose="02020603050405020304" pitchFamily="18" charset="0"/>
              </a:rPr>
              <a:t>4. El Paso County Model Service Plan.</a:t>
            </a:r>
          </a:p>
          <a:p>
            <a:pPr marL="377190" indent="-342900" eaLnBrk="1" fontAlgn="auto" hangingPunct="1">
              <a:spcAft>
                <a:spcPts val="0"/>
              </a:spcAft>
              <a:buFont typeface="Wingdings 2" panose="05020102010507070707" pitchFamily="18" charset="2"/>
              <a:buAutoNum type="arabicPeriod"/>
              <a:defRPr/>
            </a:pPr>
            <a:endParaRPr lang="en-US" dirty="0"/>
          </a:p>
          <a:p>
            <a:pPr marL="34290" indent="0" eaLnBrk="1" fontAlgn="auto" hangingPunct="1">
              <a:spcAft>
                <a:spcPts val="0"/>
              </a:spcAft>
              <a:buFont typeface="Wingdings 2" panose="05020102010507070707" pitchFamily="18" charset="2"/>
              <a:buNone/>
              <a:defRPr/>
            </a:pPr>
            <a:endParaRPr lang="en-US" dirty="0"/>
          </a:p>
        </p:txBody>
      </p:sp>
      <p:sp>
        <p:nvSpPr>
          <p:cNvPr id="5" name="Title 4"/>
          <p:cNvSpPr>
            <a:spLocks noGrp="1"/>
          </p:cNvSpPr>
          <p:nvPr>
            <p:ph type="title"/>
          </p:nvPr>
        </p:nvSpPr>
        <p:spPr/>
        <p:txBody>
          <a:bodyPr/>
          <a:lstStyle/>
          <a:p>
            <a:pPr eaLnBrk="1" fontAlgn="auto" hangingPunct="1">
              <a:spcAft>
                <a:spcPts val="0"/>
              </a:spcAft>
              <a:defRPr/>
            </a:pPr>
            <a:r>
              <a:rPr lang="en-US" sz="2500" dirty="0">
                <a:latin typeface="Times New Roman" panose="02020603050405020304" pitchFamily="18" charset="0"/>
                <a:cs typeface="Times New Roman" panose="02020603050405020304" pitchFamily="18" charset="0"/>
              </a:rPr>
              <a:t>Governing law and policies</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District overview – Vicinity map</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3FEBB35C-9884-4AF7-91F6-4341721A4E5A}" type="slidenum">
              <a:rPr lang="en-US"/>
              <a:pPr>
                <a:defRPr/>
              </a:pPr>
              <a:t>5</a:t>
            </a:fld>
            <a:endParaRPr lang="en-US" dirty="0"/>
          </a:p>
        </p:txBody>
      </p:sp>
      <p:pic>
        <p:nvPicPr>
          <p:cNvPr id="9" name="Content Placeholder 8"/>
          <p:cNvPicPr>
            <a:picLocks noGrp="1" noChangeAspect="1"/>
          </p:cNvPicPr>
          <p:nvPr>
            <p:ph idx="1"/>
          </p:nvPr>
        </p:nvPicPr>
        <p:blipFill>
          <a:blip r:embed="rId3"/>
          <a:stretch>
            <a:fillRect/>
          </a:stretch>
        </p:blipFill>
        <p:spPr>
          <a:xfrm>
            <a:off x="801400" y="1548247"/>
            <a:ext cx="7206528" cy="5081154"/>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910137"/>
          </a:xfrm>
        </p:spPr>
        <p:txBody>
          <a:bodyPr>
            <a:normAutofit fontScale="92500" lnSpcReduction="10000"/>
          </a:bodyPr>
          <a:lstStyle/>
          <a:p>
            <a:pPr marL="33338" indent="0">
              <a:buNone/>
            </a:pPr>
            <a:r>
              <a:rPr lang="en-US" u="sng" dirty="0" smtClean="0">
                <a:latin typeface="Times" panose="02020603050405020304" pitchFamily="18" charset="0"/>
                <a:cs typeface="Times" panose="02020603050405020304" pitchFamily="18" charset="0"/>
              </a:rPr>
              <a:t>History of Drainage Problems – </a:t>
            </a:r>
            <a:r>
              <a:rPr lang="en-US" dirty="0" smtClean="0">
                <a:latin typeface="Times" panose="02020603050405020304" pitchFamily="18" charset="0"/>
                <a:cs typeface="Times" panose="02020603050405020304" pitchFamily="18" charset="0"/>
              </a:rPr>
              <a:t>storm water flows from uphill developments collected at four detention ponds O&amp;M by WHMD. High quantities of developed flows have amounted to extreme damage to occur on the property. </a:t>
            </a:r>
          </a:p>
          <a:p>
            <a:pPr marL="33338" indent="0">
              <a:buNone/>
            </a:pPr>
            <a:endParaRPr lang="en-US" u="sng" dirty="0" smtClean="0">
              <a:latin typeface="Times" panose="02020603050405020304" pitchFamily="18" charset="0"/>
              <a:cs typeface="Times" panose="02020603050405020304" pitchFamily="18" charset="0"/>
            </a:endParaRPr>
          </a:p>
          <a:p>
            <a:pPr marL="33338" indent="0">
              <a:buNone/>
            </a:pPr>
            <a:r>
              <a:rPr lang="en-US" u="sng" dirty="0" smtClean="0">
                <a:latin typeface="Times" panose="02020603050405020304" pitchFamily="18" charset="0"/>
                <a:cs typeface="Times" panose="02020603050405020304" pitchFamily="18" charset="0"/>
              </a:rPr>
              <a:t>Inclusion Agreement</a:t>
            </a:r>
            <a:r>
              <a:rPr lang="en-US" dirty="0" smtClean="0">
                <a:latin typeface="Times" panose="02020603050405020304" pitchFamily="18" charset="0"/>
                <a:cs typeface="Times" panose="02020603050405020304" pitchFamily="18" charset="0"/>
              </a:rPr>
              <a:t> between Woodmen Hills Metropolitan District and Falcon Field LLC dated April 29, 2019. </a:t>
            </a:r>
          </a:p>
          <a:p>
            <a:pPr>
              <a:buClr>
                <a:schemeClr val="tx2"/>
              </a:buClr>
            </a:pPr>
            <a:r>
              <a:rPr lang="en-US" sz="1600" dirty="0" smtClean="0">
                <a:latin typeface="Times" panose="02020603050405020304" pitchFamily="18" charset="0"/>
                <a:cs typeface="Times" panose="02020603050405020304" pitchFamily="18" charset="0"/>
              </a:rPr>
              <a:t>Upon formation, deemed an “Overlapping District” (Section 32-107, C.R.S.). Received WHMD’s consent to such inclusion to be authorized to provide the same services as WHMD. </a:t>
            </a:r>
          </a:p>
          <a:p>
            <a:pPr marL="33338" indent="0">
              <a:buNone/>
            </a:pPr>
            <a:endParaRPr lang="en-US" dirty="0" smtClean="0">
              <a:latin typeface="Times" panose="02020603050405020304" pitchFamily="18" charset="0"/>
              <a:cs typeface="Times" panose="02020603050405020304" pitchFamily="18" charset="0"/>
            </a:endParaRPr>
          </a:p>
          <a:p>
            <a:pPr marL="33338" indent="0">
              <a:buNone/>
            </a:pPr>
            <a:r>
              <a:rPr lang="en-US" u="sng" dirty="0" smtClean="0">
                <a:latin typeface="Times" panose="02020603050405020304" pitchFamily="18" charset="0"/>
                <a:cs typeface="Times" panose="02020603050405020304" pitchFamily="18" charset="0"/>
              </a:rPr>
              <a:t>Terms of Inclusion Agreement</a:t>
            </a:r>
            <a:r>
              <a:rPr lang="en-US" dirty="0" smtClean="0">
                <a:latin typeface="Times" panose="02020603050405020304" pitchFamily="18" charset="0"/>
                <a:cs typeface="Times" panose="02020603050405020304" pitchFamily="18" charset="0"/>
              </a:rPr>
              <a:t>: </a:t>
            </a:r>
          </a:p>
          <a:p>
            <a:pPr>
              <a:buClr>
                <a:schemeClr val="tx2"/>
              </a:buClr>
            </a:pPr>
            <a:r>
              <a:rPr lang="en-US" sz="1600" dirty="0" smtClean="0">
                <a:latin typeface="Times" panose="02020603050405020304" pitchFamily="18" charset="0"/>
                <a:cs typeface="Times" panose="02020603050405020304" pitchFamily="18" charset="0"/>
              </a:rPr>
              <a:t>District will finance and construct off-site and on-site, sanitary and water facilities to serve the District and WHMD. </a:t>
            </a:r>
          </a:p>
          <a:p>
            <a:pPr>
              <a:buClr>
                <a:schemeClr val="tx2"/>
              </a:buClr>
            </a:pPr>
            <a:r>
              <a:rPr lang="en-US" sz="1600" dirty="0" smtClean="0">
                <a:latin typeface="Times" panose="02020603050405020304" pitchFamily="18" charset="0"/>
                <a:cs typeface="Times" panose="02020603050405020304" pitchFamily="18" charset="0"/>
              </a:rPr>
              <a:t>WHMD will, in exchange, provide the sanitary and water services to the District.</a:t>
            </a:r>
          </a:p>
          <a:p>
            <a:pPr>
              <a:buClr>
                <a:schemeClr val="tx2"/>
              </a:buClr>
            </a:pPr>
            <a:r>
              <a:rPr lang="en-US" sz="1600" dirty="0" smtClean="0">
                <a:latin typeface="Times" panose="02020603050405020304" pitchFamily="18" charset="0"/>
                <a:cs typeface="Times" panose="02020603050405020304" pitchFamily="18" charset="0"/>
              </a:rPr>
              <a:t>Water and Sewer facilities will be conveyed to WHMD for O&amp;M. </a:t>
            </a:r>
          </a:p>
          <a:p>
            <a:pPr>
              <a:buClr>
                <a:schemeClr val="tx2"/>
              </a:buClr>
            </a:pPr>
            <a:r>
              <a:rPr lang="en-US" sz="1600" dirty="0" smtClean="0">
                <a:latin typeface="Times" panose="02020603050405020304" pitchFamily="18" charset="0"/>
                <a:cs typeface="Times" panose="02020603050405020304" pitchFamily="18" charset="0"/>
              </a:rPr>
              <a:t>Because WHMD has no mill levy, District will O&amp;M a number of drainage ponds and drainage channels.</a:t>
            </a:r>
          </a:p>
          <a:p>
            <a:pPr>
              <a:buClr>
                <a:schemeClr val="tx2"/>
              </a:buClr>
            </a:pPr>
            <a:r>
              <a:rPr lang="en-US" sz="1600" dirty="0" smtClean="0">
                <a:latin typeface="Times" panose="02020603050405020304" pitchFamily="18" charset="0"/>
                <a:cs typeface="Times" panose="02020603050405020304" pitchFamily="18" charset="0"/>
              </a:rPr>
              <a:t>One Mill “Special Purpose Mill Levy” – District will impose and remit revenue to WHMD for purpose of Park and Recreation Improvements (</a:t>
            </a:r>
            <a:r>
              <a:rPr lang="en-US" sz="1600" dirty="0" err="1" smtClean="0">
                <a:latin typeface="Times" panose="02020603050405020304" pitchFamily="18" charset="0"/>
                <a:cs typeface="Times" panose="02020603050405020304" pitchFamily="18" charset="0"/>
              </a:rPr>
              <a:t>Ie</a:t>
            </a:r>
            <a:r>
              <a:rPr lang="en-US" sz="1600" dirty="0" smtClean="0">
                <a:latin typeface="Times" panose="02020603050405020304" pitchFamily="18" charset="0"/>
                <a:cs typeface="Times" panose="02020603050405020304" pitchFamily="18" charset="0"/>
              </a:rPr>
              <a:t>. Community Center).</a:t>
            </a:r>
          </a:p>
          <a:p>
            <a:pPr marL="274638" lvl="1" indent="0">
              <a:buNone/>
            </a:pPr>
            <a:endParaRPr lang="en-US" dirty="0">
              <a:latin typeface="Times" panose="02020603050405020304" pitchFamily="18" charset="0"/>
              <a:cs typeface="Times" panose="02020603050405020304" pitchFamily="18" charset="0"/>
            </a:endParaRPr>
          </a:p>
        </p:txBody>
      </p:sp>
      <p:sp>
        <p:nvSpPr>
          <p:cNvPr id="3" name="Title 2"/>
          <p:cNvSpPr>
            <a:spLocks noGrp="1"/>
          </p:cNvSpPr>
          <p:nvPr>
            <p:ph type="title"/>
          </p:nvPr>
        </p:nvSpPr>
        <p:spPr/>
        <p:txBody>
          <a:bodyPr/>
          <a:lstStyle/>
          <a:p>
            <a:r>
              <a:rPr lang="en-US" dirty="0" smtClean="0">
                <a:latin typeface="Times" panose="02020603050405020304" pitchFamily="18" charset="0"/>
                <a:cs typeface="Times" panose="02020603050405020304" pitchFamily="18" charset="0"/>
              </a:rPr>
              <a:t>District overview - BACKGROUND </a:t>
            </a:r>
            <a:endParaRPr lang="en-US"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51860A3B-D653-475F-BC55-9950484E1A94}" type="slidenum">
              <a:rPr lang="en-US" smtClean="0"/>
              <a:pPr>
                <a:defRPr/>
              </a:pPr>
              <a:t>6</a:t>
            </a:fld>
            <a:endParaRPr lang="en-US" dirty="0"/>
          </a:p>
        </p:txBody>
      </p:sp>
    </p:spTree>
    <p:extLst>
      <p:ext uri="{BB962C8B-B14F-4D97-AF65-F5344CB8AC3E}">
        <p14:creationId xmlns:p14="http://schemas.microsoft.com/office/powerpoint/2010/main" val="3009303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4DDCA33-7A30-45A7-AC8C-62868CBCC3B0}" type="slidenum">
              <a:rPr lang="en-US"/>
              <a:pPr>
                <a:defRPr/>
              </a:pPr>
              <a:t>7</a:t>
            </a:fld>
            <a:endParaRPr lang="en-US" dirty="0"/>
          </a:p>
        </p:txBody>
      </p:sp>
      <p:sp>
        <p:nvSpPr>
          <p:cNvPr id="4" name="Content Placeholder 3"/>
          <p:cNvSpPr>
            <a:spLocks noGrp="1"/>
          </p:cNvSpPr>
          <p:nvPr>
            <p:ph idx="1"/>
          </p:nvPr>
        </p:nvSpPr>
        <p:spPr>
          <a:xfrm>
            <a:off x="381000" y="1719263"/>
            <a:ext cx="8407400" cy="4786312"/>
          </a:xfrm>
        </p:spPr>
        <p:txBody>
          <a:bodyPr>
            <a:normAutofit/>
          </a:bodyPr>
          <a:lstStyle/>
          <a:p>
            <a:pPr marL="34290" indent="0" eaLnBrk="1" fontAlgn="auto" hangingPunct="1">
              <a:spcAft>
                <a:spcPts val="0"/>
              </a:spcAft>
              <a:buFont typeface="Wingdings 2" panose="05020102010507070707" pitchFamily="18" charset="2"/>
              <a:buNone/>
              <a:defRPr/>
            </a:pPr>
            <a:r>
              <a:rPr lang="en-US" sz="2400" dirty="0" smtClean="0">
                <a:latin typeface="Times New Roman" panose="02020603050405020304" pitchFamily="18" charset="0"/>
                <a:cs typeface="Times New Roman" panose="02020603050405020304" pitchFamily="18" charset="0"/>
              </a:rPr>
              <a:t>Acreage </a:t>
            </a:r>
            <a:r>
              <a:rPr lang="en-US" sz="2400" dirty="0">
                <a:latin typeface="Times New Roman" panose="02020603050405020304" pitchFamily="18" charset="0"/>
                <a:cs typeface="Times New Roman" panose="02020603050405020304" pitchFamily="18" charset="0"/>
              </a:rPr>
              <a:t>of District Boundaries: </a:t>
            </a:r>
            <a:r>
              <a:rPr lang="en-US" sz="2400" dirty="0" smtClean="0">
                <a:latin typeface="Times New Roman" panose="02020603050405020304" pitchFamily="18" charset="0"/>
                <a:cs typeface="Times New Roman" panose="02020603050405020304" pitchFamily="18" charset="0"/>
              </a:rPr>
              <a:t>58 </a:t>
            </a:r>
            <a:r>
              <a:rPr lang="en-US" sz="2400" dirty="0">
                <a:latin typeface="Times New Roman" panose="02020603050405020304" pitchFamily="18" charset="0"/>
                <a:cs typeface="Times New Roman" panose="02020603050405020304" pitchFamily="18" charset="0"/>
              </a:rPr>
              <a:t>acres  </a:t>
            </a:r>
            <a:r>
              <a:rPr lang="en-US" sz="2400" dirty="0" smtClean="0">
                <a:latin typeface="Times New Roman" panose="02020603050405020304" pitchFamily="18" charset="0"/>
                <a:cs typeface="Times New Roman" panose="02020603050405020304" pitchFamily="18" charset="0"/>
              </a:rPr>
              <a:t>(largely undeveloped).</a:t>
            </a:r>
            <a:endParaRPr lang="en-US" sz="2400" dirty="0">
              <a:latin typeface="Times New Roman" panose="02020603050405020304" pitchFamily="18" charset="0"/>
              <a:cs typeface="Times New Roman" panose="02020603050405020304" pitchFamily="18" charset="0"/>
            </a:endParaRPr>
          </a:p>
          <a:p>
            <a:pPr marL="34290" indent="0" eaLnBrk="1" fontAlgn="auto" hangingPunct="1">
              <a:spcAft>
                <a:spcPts val="0"/>
              </a:spcAft>
              <a:buFont typeface="Wingdings 2" panose="05020102010507070707" pitchFamily="18" charset="2"/>
              <a:buNone/>
              <a:defRPr/>
            </a:pPr>
            <a:endParaRPr lang="en-US" sz="2400" dirty="0">
              <a:latin typeface="Times New Roman" panose="02020603050405020304" pitchFamily="18" charset="0"/>
              <a:cs typeface="Times New Roman" panose="02020603050405020304" pitchFamily="18" charset="0"/>
            </a:endParaRPr>
          </a:p>
          <a:p>
            <a:pPr marL="34290" indent="0" eaLnBrk="1" fontAlgn="auto" hangingPunct="1">
              <a:spcAft>
                <a:spcPts val="0"/>
              </a:spcAft>
              <a:buFont typeface="Wingdings 2" panose="05020102010507070707" pitchFamily="18" charset="2"/>
              <a:buNone/>
              <a:defRPr/>
            </a:pPr>
            <a:r>
              <a:rPr lang="en-US" sz="2400" dirty="0">
                <a:latin typeface="Times New Roman" panose="02020603050405020304" pitchFamily="18" charset="0"/>
                <a:cs typeface="Times New Roman" panose="02020603050405020304" pitchFamily="18" charset="0"/>
              </a:rPr>
              <a:t>Commercial District: </a:t>
            </a:r>
            <a:r>
              <a:rPr lang="en-US" sz="2400" dirty="0" smtClean="0">
                <a:latin typeface="Times New Roman" panose="02020603050405020304" pitchFamily="18" charset="0"/>
                <a:cs typeface="Times New Roman" panose="02020603050405020304" pitchFamily="18" charset="0"/>
              </a:rPr>
              <a:t>275,500 of </a:t>
            </a:r>
            <a:r>
              <a:rPr lang="en-US" sz="2400" dirty="0">
                <a:latin typeface="Times New Roman" panose="02020603050405020304" pitchFamily="18" charset="0"/>
                <a:cs typeface="Times New Roman" panose="02020603050405020304" pitchFamily="18" charset="0"/>
              </a:rPr>
              <a:t>commercial </a:t>
            </a:r>
            <a:r>
              <a:rPr lang="en-US" sz="2400" dirty="0" smtClean="0">
                <a:latin typeface="Times New Roman" panose="02020603050405020304" pitchFamily="18" charset="0"/>
                <a:cs typeface="Times New Roman" panose="02020603050405020304" pitchFamily="18" charset="0"/>
              </a:rPr>
              <a:t>square feet</a:t>
            </a:r>
          </a:p>
          <a:p>
            <a:pPr marL="377190" indent="-342900" eaLnBrk="1" fontAlgn="auto" hangingPunct="1">
              <a:spcAft>
                <a:spcPts val="0"/>
              </a:spcAft>
              <a:buClr>
                <a:schemeClr val="tx2"/>
              </a:buClr>
              <a:defRPr/>
            </a:pPr>
            <a:r>
              <a:rPr lang="en-US" sz="2400" dirty="0" smtClean="0">
                <a:latin typeface="Times New Roman" panose="02020603050405020304" pitchFamily="18" charset="0"/>
                <a:cs typeface="Times New Roman" panose="02020603050405020304" pitchFamily="18" charset="0"/>
              </a:rPr>
              <a:t>One large box user and twelve individual pad sites anticipated to be a mix of retail shopping and restaurants.</a:t>
            </a:r>
            <a:endParaRPr lang="en-US" sz="2400" dirty="0">
              <a:latin typeface="Times New Roman" panose="02020603050405020304" pitchFamily="18" charset="0"/>
              <a:cs typeface="Times New Roman" panose="02020603050405020304" pitchFamily="18" charset="0"/>
            </a:endParaRPr>
          </a:p>
          <a:p>
            <a:pPr marL="34290" indent="0" eaLnBrk="1" fontAlgn="auto" hangingPunct="1">
              <a:spcAft>
                <a:spcPts val="0"/>
              </a:spcAft>
              <a:buFont typeface="Wingdings 2" panose="05020102010507070707" pitchFamily="18" charset="2"/>
              <a:buNone/>
              <a:defRPr/>
            </a:pPr>
            <a:endParaRPr lang="en-US" sz="2400" dirty="0">
              <a:latin typeface="Times New Roman" panose="02020603050405020304" pitchFamily="18" charset="0"/>
              <a:cs typeface="Times New Roman" panose="02020603050405020304" pitchFamily="18" charset="0"/>
            </a:endParaRPr>
          </a:p>
          <a:p>
            <a:pPr marL="34290" indent="0" eaLnBrk="1" fontAlgn="auto" hangingPunct="1">
              <a:spcAft>
                <a:spcPts val="0"/>
              </a:spcAft>
              <a:buFont typeface="Wingdings 2" panose="05020102010507070707" pitchFamily="18" charset="2"/>
              <a:buNone/>
              <a:defRPr/>
            </a:pPr>
            <a:r>
              <a:rPr lang="en-US" sz="2400" dirty="0">
                <a:latin typeface="Times New Roman" panose="02020603050405020304" pitchFamily="18" charset="0"/>
                <a:cs typeface="Times New Roman" panose="02020603050405020304" pitchFamily="18" charset="0"/>
              </a:rPr>
              <a:t>Phasing: </a:t>
            </a:r>
            <a:r>
              <a:rPr lang="en-US" sz="2400" dirty="0" smtClean="0">
                <a:latin typeface="Times New Roman" panose="02020603050405020304" pitchFamily="18" charset="0"/>
                <a:cs typeface="Times New Roman" panose="02020603050405020304" pitchFamily="18" charset="0"/>
              </a:rPr>
              <a:t>Five </a:t>
            </a:r>
            <a:r>
              <a:rPr lang="en-US" sz="2400" dirty="0">
                <a:latin typeface="Times New Roman" panose="02020603050405020304" pitchFamily="18" charset="0"/>
                <a:cs typeface="Times New Roman" panose="02020603050405020304" pitchFamily="18" charset="0"/>
              </a:rPr>
              <a:t>years to build starting in </a:t>
            </a:r>
            <a:r>
              <a:rPr lang="en-US" sz="2400" dirty="0" smtClean="0">
                <a:latin typeface="Times New Roman" panose="02020603050405020304" pitchFamily="18" charset="0"/>
                <a:cs typeface="Times New Roman" panose="02020603050405020304" pitchFamily="18" charset="0"/>
              </a:rPr>
              <a:t>2021 </a:t>
            </a:r>
            <a:r>
              <a:rPr lang="en-US" sz="2400" dirty="0">
                <a:latin typeface="Times New Roman" panose="02020603050405020304" pitchFamily="18" charset="0"/>
                <a:cs typeface="Times New Roman" panose="02020603050405020304" pitchFamily="18" charset="0"/>
              </a:rPr>
              <a:t>and ending in </a:t>
            </a:r>
            <a:r>
              <a:rPr lang="en-US" sz="2400" dirty="0" smtClean="0">
                <a:latin typeface="Times New Roman" panose="02020603050405020304" pitchFamily="18" charset="0"/>
                <a:cs typeface="Times New Roman" panose="02020603050405020304" pitchFamily="18" charset="0"/>
              </a:rPr>
              <a:t>2026. </a:t>
            </a:r>
            <a:endParaRPr lang="en-US" sz="2400" dirty="0">
              <a:latin typeface="Times New Roman" panose="02020603050405020304" pitchFamily="18" charset="0"/>
              <a:cs typeface="Times New Roman" panose="02020603050405020304" pitchFamily="18" charset="0"/>
            </a:endParaRPr>
          </a:p>
          <a:p>
            <a:pPr marL="34290" indent="0" eaLnBrk="1" fontAlgn="auto" hangingPunct="1">
              <a:spcAft>
                <a:spcPts val="0"/>
              </a:spcAft>
              <a:buFont typeface="Wingdings 2" panose="05020102010507070707" pitchFamily="18" charset="2"/>
              <a:buNone/>
              <a:defRPr/>
            </a:pPr>
            <a:endParaRPr lang="en-US" sz="2400" dirty="0">
              <a:latin typeface="Times New Roman" panose="02020603050405020304" pitchFamily="18" charset="0"/>
              <a:cs typeface="Times New Roman" panose="02020603050405020304" pitchFamily="18" charset="0"/>
            </a:endParaRPr>
          </a:p>
          <a:p>
            <a:pPr marL="34290" indent="0" eaLnBrk="1" fontAlgn="auto" hangingPunct="1">
              <a:spcAft>
                <a:spcPts val="0"/>
              </a:spcAft>
              <a:buFont typeface="Wingdings 2" panose="05020102010507070707" pitchFamily="18" charset="2"/>
              <a:buNone/>
              <a:defRPr/>
            </a:pPr>
            <a:endParaRPr lang="en-US" dirty="0">
              <a:latin typeface="Times New Roman" panose="02020603050405020304" pitchFamily="18" charset="0"/>
              <a:cs typeface="Times New Roman" panose="02020603050405020304" pitchFamily="18" charset="0"/>
            </a:endParaRPr>
          </a:p>
          <a:p>
            <a:pPr marL="411480" lvl="1" indent="-137160"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a:p>
            <a:pPr marL="205740"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District overview - DEVELOPMENT </a:t>
            </a:r>
            <a:r>
              <a:rPr lang="en-US" dirty="0">
                <a:latin typeface="Times New Roman" panose="02020603050405020304" pitchFamily="18" charset="0"/>
                <a:cs typeface="Times New Roman" panose="02020603050405020304" pitchFamily="18" charset="0"/>
              </a:rPr>
              <a:t>SUMMARY</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910137"/>
          </a:xfrm>
        </p:spPr>
        <p:txBody>
          <a:bodyPr>
            <a:noAutofit/>
          </a:bodyPr>
          <a:lstStyle/>
          <a:p>
            <a:pPr marL="33338" indent="0">
              <a:buNone/>
            </a:pPr>
            <a:r>
              <a:rPr lang="en-US" sz="2000" dirty="0" smtClean="0">
                <a:latin typeface="Times" panose="02020603050405020304" pitchFamily="18" charset="0"/>
                <a:cs typeface="Times" panose="02020603050405020304" pitchFamily="18" charset="0"/>
              </a:rPr>
              <a:t>Significant costs </a:t>
            </a:r>
            <a:r>
              <a:rPr lang="en-US" sz="2000" dirty="0">
                <a:latin typeface="Times" panose="02020603050405020304" pitchFamily="18" charset="0"/>
                <a:cs typeface="Times" panose="02020603050405020304" pitchFamily="18" charset="0"/>
              </a:rPr>
              <a:t>associated with the necessary infrastructure to develop the project are not feasible without the formation of a metropolitan district and </a:t>
            </a:r>
            <a:r>
              <a:rPr lang="en-US" sz="2000" dirty="0" smtClean="0">
                <a:latin typeface="Times" panose="02020603050405020304" pitchFamily="18" charset="0"/>
                <a:cs typeface="Times" panose="02020603050405020304" pitchFamily="18" charset="0"/>
              </a:rPr>
              <a:t>access to public financing.</a:t>
            </a:r>
            <a:endParaRPr lang="en-US" sz="2000" dirty="0">
              <a:latin typeface="Times" panose="02020603050405020304" pitchFamily="18" charset="0"/>
              <a:cs typeface="Times" panose="02020603050405020304" pitchFamily="18" charset="0"/>
            </a:endParaRPr>
          </a:p>
          <a:p>
            <a:pPr>
              <a:buClr>
                <a:schemeClr val="tx2"/>
              </a:buClr>
              <a:buFont typeface="Wingdings" panose="05000000000000000000" pitchFamily="2" charset="2"/>
              <a:buChar char="§"/>
            </a:pPr>
            <a:r>
              <a:rPr lang="en-US" sz="1900" dirty="0">
                <a:latin typeface="Times" panose="02020603050405020304" pitchFamily="18" charset="0"/>
                <a:cs typeface="Times" panose="02020603050405020304" pitchFamily="18" charset="0"/>
              </a:rPr>
              <a:t>Estimated Costs of Public Infrastructure - $</a:t>
            </a:r>
            <a:r>
              <a:rPr lang="en-US" sz="1900" dirty="0" smtClean="0">
                <a:latin typeface="Times" panose="02020603050405020304" pitchFamily="18" charset="0"/>
                <a:cs typeface="Times" panose="02020603050405020304" pitchFamily="18" charset="0"/>
              </a:rPr>
              <a:t>13,110,000</a:t>
            </a:r>
          </a:p>
          <a:p>
            <a:pPr>
              <a:buClr>
                <a:schemeClr val="tx2"/>
              </a:buClr>
            </a:pPr>
            <a:r>
              <a:rPr lang="en-US" altLang="en-US" sz="1900" dirty="0" smtClean="0">
                <a:latin typeface="Times New Roman" panose="02020603050405020304" pitchFamily="18" charset="0"/>
                <a:cs typeface="Times New Roman" panose="02020603050405020304" pitchFamily="18" charset="0"/>
              </a:rPr>
              <a:t>Keeps project competitive and financially viable.</a:t>
            </a:r>
          </a:p>
          <a:p>
            <a:pPr marL="33338" indent="0">
              <a:buClr>
                <a:schemeClr val="tx2"/>
              </a:buClr>
              <a:buNone/>
            </a:pPr>
            <a:endParaRPr lang="en-US" altLang="en-US" sz="1900" dirty="0" smtClean="0">
              <a:latin typeface="Times New Roman" panose="02020603050405020304" pitchFamily="18" charset="0"/>
              <a:cs typeface="Times New Roman" panose="02020603050405020304" pitchFamily="18" charset="0"/>
            </a:endParaRPr>
          </a:p>
          <a:p>
            <a:pPr marL="33338" indent="0">
              <a:buClr>
                <a:schemeClr val="tx2"/>
              </a:buClr>
              <a:buNone/>
            </a:pPr>
            <a:r>
              <a:rPr lang="en-US" altLang="en-US" sz="1900" dirty="0" smtClean="0">
                <a:latin typeface="Times New Roman" panose="02020603050405020304" pitchFamily="18" charset="0"/>
                <a:cs typeface="Times New Roman" panose="02020603050405020304" pitchFamily="18" charset="0"/>
              </a:rPr>
              <a:t>Request to Process Service Plan Prior to Underlying Land Use Approvals to meet statutory deadlines for May 5, 2020 Election Cycle.</a:t>
            </a:r>
          </a:p>
          <a:p>
            <a:pPr>
              <a:buClr>
                <a:schemeClr val="tx2"/>
              </a:buClr>
            </a:pPr>
            <a:r>
              <a:rPr lang="en-US" altLang="en-US" sz="1900" u="sng" dirty="0" smtClean="0">
                <a:latin typeface="Times New Roman" panose="02020603050405020304" pitchFamily="18" charset="0"/>
                <a:cs typeface="Times New Roman" panose="02020603050405020304" pitchFamily="18" charset="0"/>
              </a:rPr>
              <a:t>Section VI.B. of the Service Plan </a:t>
            </a:r>
            <a:r>
              <a:rPr lang="en-US" altLang="en-US" sz="1900" dirty="0" smtClean="0">
                <a:latin typeface="Times New Roman" panose="02020603050405020304" pitchFamily="18" charset="0"/>
                <a:cs typeface="Times New Roman" panose="02020603050405020304" pitchFamily="18" charset="0"/>
              </a:rPr>
              <a:t>provides “The District shall not be authorized to issue debt until and unless approval of a rezoning, a preliminary plan and final plat have been obtained and unless such approvals are consistent with the assumed land uses and densities identified within this Service Plan and are consistent with the associated financial plan.” </a:t>
            </a:r>
            <a:endParaRPr lang="en-US" altLang="en-US" sz="1900" dirty="0">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pPr marL="33338" indent="0">
              <a:buNone/>
            </a:pPr>
            <a:endParaRPr lang="en-US" sz="2300" dirty="0" smtClean="0">
              <a:latin typeface="Times" panose="02020603050405020304" pitchFamily="18" charset="0"/>
              <a:cs typeface="Times" panose="02020603050405020304" pitchFamily="18" charset="0"/>
            </a:endParaRPr>
          </a:p>
        </p:txBody>
      </p:sp>
      <p:sp>
        <p:nvSpPr>
          <p:cNvPr id="3" name="Title 2"/>
          <p:cNvSpPr>
            <a:spLocks noGrp="1"/>
          </p:cNvSpPr>
          <p:nvPr>
            <p:ph type="title"/>
          </p:nvPr>
        </p:nvSpPr>
        <p:spPr/>
        <p:txBody>
          <a:bodyPr/>
          <a:lstStyle/>
          <a:p>
            <a:r>
              <a:rPr lang="en-US" dirty="0" smtClean="0">
                <a:latin typeface="Times" panose="02020603050405020304" pitchFamily="18" charset="0"/>
                <a:cs typeface="Times" panose="02020603050405020304" pitchFamily="18" charset="0"/>
              </a:rPr>
              <a:t>Need for metropolitan district</a:t>
            </a:r>
            <a:endParaRPr lang="en-US"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51860A3B-D653-475F-BC55-9950484E1A94}" type="slidenum">
              <a:rPr lang="en-US" smtClean="0"/>
              <a:pPr>
                <a:defRPr/>
              </a:pPr>
              <a:t>8</a:t>
            </a:fld>
            <a:endParaRPr lang="en-US" dirty="0"/>
          </a:p>
        </p:txBody>
      </p:sp>
    </p:spTree>
    <p:extLst>
      <p:ext uri="{BB962C8B-B14F-4D97-AF65-F5344CB8AC3E}">
        <p14:creationId xmlns:p14="http://schemas.microsoft.com/office/powerpoint/2010/main" val="392518269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t="12723" b="12723"/>
          <a:stretch>
            <a:fillRect/>
          </a:stretch>
        </p:blipFill>
        <p:spPr>
          <a:prstGeom prst="rect">
            <a:avLst/>
          </a:prstGeom>
        </p:spPr>
      </p:pic>
      <p:sp>
        <p:nvSpPr>
          <p:cNvPr id="3" name="Text Placeholder 2"/>
          <p:cNvSpPr>
            <a:spLocks noGrp="1"/>
          </p:cNvSpPr>
          <p:nvPr>
            <p:ph type="body" sz="half" idx="2"/>
          </p:nvPr>
        </p:nvSpPr>
        <p:spPr>
          <a:xfrm>
            <a:off x="7162800" y="769435"/>
            <a:ext cx="1676400" cy="5585328"/>
          </a:xfrm>
        </p:spPr>
        <p:txBody>
          <a:bodyPr>
            <a:normAutofit lnSpcReduction="10000"/>
          </a:bodyPr>
          <a:lstStyle/>
          <a:p>
            <a:r>
              <a:rPr lang="en-US" sz="1100" dirty="0" smtClean="0"/>
              <a:t>Sanitary Sewer Line to be extended from WHMD lift station up to property, and District responsible for share of WHMD new lift station - $2 million dollars. </a:t>
            </a:r>
          </a:p>
          <a:p>
            <a:endParaRPr lang="en-US" sz="1100" dirty="0"/>
          </a:p>
          <a:p>
            <a:r>
              <a:rPr lang="en-US" sz="1100" dirty="0" smtClean="0"/>
              <a:t>Water line extension will be constructed to the North to provide water to property. </a:t>
            </a:r>
          </a:p>
          <a:p>
            <a:endParaRPr lang="en-US" sz="1100" dirty="0"/>
          </a:p>
          <a:p>
            <a:r>
              <a:rPr lang="en-US" sz="1100" dirty="0" smtClean="0"/>
              <a:t>Drainage Improvements –detention ponds and drainage channel improvements.</a:t>
            </a:r>
          </a:p>
          <a:p>
            <a:endParaRPr lang="en-US" sz="1100" dirty="0"/>
          </a:p>
          <a:p>
            <a:r>
              <a:rPr lang="en-US" sz="1100" dirty="0" smtClean="0"/>
              <a:t>Road extension of Woodmen Road to access District. </a:t>
            </a:r>
          </a:p>
          <a:p>
            <a:endParaRPr lang="en-US" sz="1100" dirty="0"/>
          </a:p>
          <a:p>
            <a:r>
              <a:rPr lang="en-US" sz="1100" dirty="0" smtClean="0"/>
              <a:t>CDOT requires Rio Lane to be rerouted westerly to access at Woodmen Road and Highway 24. New intersection to be constructed.</a:t>
            </a:r>
          </a:p>
          <a:p>
            <a:endParaRPr lang="en-US" sz="1100" dirty="0"/>
          </a:p>
          <a:p>
            <a:endParaRPr lang="en-US" dirty="0"/>
          </a:p>
        </p:txBody>
      </p:sp>
      <p:sp>
        <p:nvSpPr>
          <p:cNvPr id="4" name="Title 3"/>
          <p:cNvSpPr>
            <a:spLocks noGrp="1"/>
          </p:cNvSpPr>
          <p:nvPr>
            <p:ph type="title"/>
          </p:nvPr>
        </p:nvSpPr>
        <p:spPr>
          <a:xfrm>
            <a:off x="7010400" y="152401"/>
            <a:ext cx="1981200" cy="617033"/>
          </a:xfrm>
        </p:spPr>
        <p:txBody>
          <a:bodyPr/>
          <a:lstStyle/>
          <a:p>
            <a:r>
              <a:rPr lang="en-US" sz="1300" b="1" dirty="0" smtClean="0"/>
              <a:t>Public improvements</a:t>
            </a:r>
            <a:endParaRPr lang="en-US" sz="1300" b="1" dirty="0"/>
          </a:p>
        </p:txBody>
      </p:sp>
      <p:sp>
        <p:nvSpPr>
          <p:cNvPr id="5" name="Footer Placeholder 4"/>
          <p:cNvSpPr>
            <a:spLocks noGrp="1"/>
          </p:cNvSpPr>
          <p:nvPr>
            <p:ph type="ftr" sz="quarter" idx="11"/>
          </p:nvPr>
        </p:nvSpPr>
        <p:spPr/>
        <p:txBody>
          <a:bodyPr/>
          <a:lstStyle/>
          <a:p>
            <a:pPr>
              <a:defRPr/>
            </a:pPr>
            <a:r>
              <a:rPr lang="en-US" smtClean="0"/>
              <a:t>March 3, 2015</a:t>
            </a:r>
            <a:endParaRPr lang="en-US"/>
          </a:p>
        </p:txBody>
      </p:sp>
      <p:sp>
        <p:nvSpPr>
          <p:cNvPr id="6" name="Slide Number Placeholder 5"/>
          <p:cNvSpPr>
            <a:spLocks noGrp="1"/>
          </p:cNvSpPr>
          <p:nvPr>
            <p:ph type="sldNum" sz="quarter" idx="12"/>
          </p:nvPr>
        </p:nvSpPr>
        <p:spPr/>
        <p:txBody>
          <a:bodyPr/>
          <a:lstStyle/>
          <a:p>
            <a:pPr>
              <a:defRPr/>
            </a:pPr>
            <a:fld id="{B4F1823A-B665-45F7-A956-8906EC3E8DF5}" type="slidenum">
              <a:rPr lang="en-US" smtClean="0"/>
              <a:pPr>
                <a:defRPr/>
              </a:pPr>
              <a:t>9</a:t>
            </a:fld>
            <a:endParaRPr lang="en-US" dirty="0"/>
          </a:p>
        </p:txBody>
      </p:sp>
    </p:spTree>
    <p:extLst>
      <p:ext uri="{BB962C8B-B14F-4D97-AF65-F5344CB8AC3E}">
        <p14:creationId xmlns:p14="http://schemas.microsoft.com/office/powerpoint/2010/main" val="1905933173"/>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training presentation">
  <a:themeElements>
    <a:clrScheme name="Custom 7">
      <a:dk1>
        <a:sysClr val="windowText" lastClr="000000"/>
      </a:dk1>
      <a:lt1>
        <a:sysClr val="window" lastClr="FFFFFF"/>
      </a:lt1>
      <a:dk2>
        <a:srgbClr val="395750"/>
      </a:dk2>
      <a:lt2>
        <a:srgbClr val="EBDDC3"/>
      </a:lt2>
      <a:accent1>
        <a:srgbClr val="D4E1ED"/>
      </a:accent1>
      <a:accent2>
        <a:srgbClr val="543302"/>
      </a:accent2>
      <a:accent3>
        <a:srgbClr val="CCBDB7"/>
      </a:accent3>
      <a:accent4>
        <a:srgbClr val="EAE8E8"/>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ales training presentation" id="{B6AD0E1B-010F-4040-BECC-338DC7180AF6}" vid="{9250DCDA-9F4A-4BAF-B302-6C51082CF12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7">
    <a:dk1>
      <a:sysClr val="windowText" lastClr="000000"/>
    </a:dk1>
    <a:lt1>
      <a:sysClr val="window" lastClr="FFFFFF"/>
    </a:lt1>
    <a:dk2>
      <a:srgbClr val="395750"/>
    </a:dk2>
    <a:lt2>
      <a:srgbClr val="EBDDC3"/>
    </a:lt2>
    <a:accent1>
      <a:srgbClr val="D4E1ED"/>
    </a:accent1>
    <a:accent2>
      <a:srgbClr val="543302"/>
    </a:accent2>
    <a:accent3>
      <a:srgbClr val="CCBDB7"/>
    </a:accent3>
    <a:accent4>
      <a:srgbClr val="EAE8E8"/>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0</TotalTime>
  <Words>2147</Words>
  <Application>Microsoft Office PowerPoint</Application>
  <PresentationFormat>On-screen Show (4:3)</PresentationFormat>
  <Paragraphs>302</Paragraphs>
  <Slides>27</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Times</vt:lpstr>
      <vt:lpstr>Times New Roman</vt:lpstr>
      <vt:lpstr>Wingdings</vt:lpstr>
      <vt:lpstr>Wingdings 2</vt:lpstr>
      <vt:lpstr>Sales training presentation</vt:lpstr>
      <vt:lpstr>  falcon field metropolitan District  El Paso County  BOARD OF COUNTY COMMISSIONERS  Hearing   February 25, 2020</vt:lpstr>
      <vt:lpstr>introduction</vt:lpstr>
      <vt:lpstr>Overview</vt:lpstr>
      <vt:lpstr>Governing law and policies</vt:lpstr>
      <vt:lpstr>District overview – Vicinity map</vt:lpstr>
      <vt:lpstr>District overview - BACKGROUND </vt:lpstr>
      <vt:lpstr>District overview - DEVELOPMENT SUMMARY</vt:lpstr>
      <vt:lpstr>Need for metropolitan district</vt:lpstr>
      <vt:lpstr>Public improvements</vt:lpstr>
      <vt:lpstr>ANALYSIS OF ALTERNATIVES</vt:lpstr>
      <vt:lpstr>Financial information</vt:lpstr>
      <vt:lpstr>Proposed service plan materially adheres to el paso model special district policies</vt:lpstr>
      <vt:lpstr>Current OVERLAPPING MILL LEVY</vt:lpstr>
      <vt:lpstr>Request for APPROVAL </vt:lpstr>
      <vt:lpstr>Questions?</vt:lpstr>
      <vt:lpstr>Appendix 1</vt:lpstr>
      <vt:lpstr>Compliance with Title 32 “Special District Act”</vt:lpstr>
      <vt:lpstr>COMPLIANCE WITH CHAPTER NINE, “SPECIAL DISTRICTS” in LAND DEVELOPMENT CODE, EL PASO COUNTY</vt:lpstr>
      <vt:lpstr>COMPLIANCE WITH  EL PASO COUNTY, SPECIAL DISTRICT POLICIES RESOLUTION NO. 07-272</vt:lpstr>
      <vt:lpstr>COMPLIANCE WITH  EL PASO COUNTY, SPECIAL DISTRICT POLICIES RESOLUTION NO. 07-272 (CONT)</vt:lpstr>
      <vt:lpstr>Appendix 2</vt:lpstr>
      <vt:lpstr>What is a special district </vt:lpstr>
      <vt:lpstr>What can be financed with a special district? </vt:lpstr>
      <vt:lpstr>How are Special District Improvements Financed?</vt:lpstr>
      <vt:lpstr>Procedure for Forming a Special District</vt:lpstr>
      <vt:lpstr>Special districts after formation</vt:lpstr>
      <vt:lpstr>Criteria for approval of service plan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2015-02-26T16:05:24Z</dcterms:created>
  <dcterms:modified xsi:type="dcterms:W3CDTF">2020-02-24T22:32:55Z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