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6" r:id="rId1"/>
  </p:sldMasterIdLst>
  <p:notesMasterIdLst>
    <p:notesMasterId r:id="rId19"/>
  </p:notesMasterIdLst>
  <p:sldIdLst>
    <p:sldId id="256" r:id="rId2"/>
    <p:sldId id="280" r:id="rId3"/>
    <p:sldId id="277" r:id="rId4"/>
    <p:sldId id="281" r:id="rId5"/>
    <p:sldId id="288" r:id="rId6"/>
    <p:sldId id="284" r:id="rId7"/>
    <p:sldId id="283" r:id="rId8"/>
    <p:sldId id="282" r:id="rId9"/>
    <p:sldId id="276" r:id="rId10"/>
    <p:sldId id="270" r:id="rId11"/>
    <p:sldId id="272" r:id="rId12"/>
    <p:sldId id="279" r:id="rId13"/>
    <p:sldId id="265" r:id="rId14"/>
    <p:sldId id="268" r:id="rId15"/>
    <p:sldId id="287" r:id="rId16"/>
    <p:sldId id="286" r:id="rId17"/>
    <p:sldId id="267"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DCC8400-E88A-487F-9D73-8EF5E0ADFE21}" type="datetimeFigureOut">
              <a:rPr lang="en-US" smtClean="0"/>
              <a:t>2/10/2020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D866E58-FDF7-4306-8A1C-69F955FBE6E0}" type="slidenum">
              <a:rPr lang="en-US" smtClean="0"/>
              <a:t>‹#›</a:t>
            </a:fld>
            <a:endParaRPr lang="en-US" dirty="0"/>
          </a:p>
        </p:txBody>
      </p:sp>
    </p:spTree>
    <p:extLst>
      <p:ext uri="{BB962C8B-B14F-4D97-AF65-F5344CB8AC3E}">
        <p14:creationId xmlns:p14="http://schemas.microsoft.com/office/powerpoint/2010/main" val="2160529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A150B8-FB40-421C-9844-BA7DAFAA3D5D}" type="datetime1">
              <a:rPr lang="en-US" smtClean="0"/>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928717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6B1777-D7A4-42DA-B67D-196D20547F9F}" type="datetime1">
              <a:rPr lang="en-US" smtClean="0"/>
              <a:t>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203008237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6B1777-D7A4-42DA-B67D-196D20547F9F}" type="datetime1">
              <a:rPr lang="en-US" smtClean="0"/>
              <a:t>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3883880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6B1777-D7A4-42DA-B67D-196D20547F9F}" type="datetime1">
              <a:rPr lang="en-US" smtClean="0"/>
              <a:t>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5066EA-1BD1-41E2-AE2F-6909D7FBA41A}" type="slidenum">
              <a:rPr lang="en-US" smtClean="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079011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6B1777-D7A4-42DA-B67D-196D20547F9F}" type="datetime1">
              <a:rPr lang="en-US" smtClean="0"/>
              <a:t>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55243349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76B1777-D7A4-42DA-B67D-196D20547F9F}" type="datetime1">
              <a:rPr lang="en-US" smtClean="0"/>
              <a:t>2/10/2020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142022291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76B1777-D7A4-42DA-B67D-196D20547F9F}" type="datetime1">
              <a:rPr lang="en-US" smtClean="0"/>
              <a:t>2/10/2020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168176142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DFE817-B577-4821-B59D-F2A8686EC414}" type="datetime1">
              <a:rPr lang="en-US" smtClean="0"/>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1374272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11440A-E443-483E-89E3-32BF79886EFB}" type="datetime1">
              <a:rPr lang="en-US" smtClean="0"/>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134982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73FDBA-369A-4DED-A818-F79A4E386994}" type="datetime1">
              <a:rPr lang="en-US" smtClean="0"/>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2578540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B3E530-0685-4EAD-8120-AA5A6433C9EB}" type="datetime1">
              <a:rPr lang="en-US" smtClean="0"/>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775800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F4B6C3-26F0-4FB2-BDC8-C20A2EB78777}" type="datetime1">
              <a:rPr lang="en-US" smtClean="0"/>
              <a:t>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47528236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583258-E8D4-4101-828B-17A9005D1DA8}" type="datetime1">
              <a:rPr lang="en-US" smtClean="0"/>
              <a:t>2/10/2020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161214650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8C7639-06D2-4ADC-8237-6DA73F1CA20D}" type="datetime1">
              <a:rPr lang="en-US" smtClean="0"/>
              <a:t>2/10/2020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3926733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229EF-D5B8-40F3-984D-8EAF6AB8E6AF}" type="datetime1">
              <a:rPr lang="en-US" smtClean="0"/>
              <a:t>2/10/2020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58777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933D1C-9673-4197-8B66-6DAF72DE1194}" type="datetime1">
              <a:rPr lang="en-US" smtClean="0"/>
              <a:t>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117989090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26919D-E942-446C-98D2-98B4B9D92FBC}" type="datetime1">
              <a:rPr lang="en-US" smtClean="0"/>
              <a:t>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1868588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76B1777-D7A4-42DA-B67D-196D20547F9F}" type="datetime1">
              <a:rPr lang="en-US" smtClean="0"/>
              <a:t>2/10/2020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05066EA-1BD1-41E2-AE2F-6909D7FBA41A}" type="slidenum">
              <a:rPr lang="en-US" smtClean="0"/>
              <a:t>‹#›</a:t>
            </a:fld>
            <a:endParaRPr lang="en-US" dirty="0"/>
          </a:p>
        </p:txBody>
      </p:sp>
    </p:spTree>
    <p:extLst>
      <p:ext uri="{BB962C8B-B14F-4D97-AF65-F5344CB8AC3E}">
        <p14:creationId xmlns:p14="http://schemas.microsoft.com/office/powerpoint/2010/main" val="1529492807"/>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84809" y="1233378"/>
            <a:ext cx="7039713" cy="2364964"/>
          </a:xfrm>
        </p:spPr>
        <p:txBody>
          <a:bodyPr>
            <a:normAutofit/>
          </a:bodyPr>
          <a:lstStyle/>
          <a:p>
            <a:pPr>
              <a:lnSpc>
                <a:spcPct val="90000"/>
              </a:lnSpc>
            </a:pPr>
            <a:r>
              <a:rPr lang="en-US" sz="3800" dirty="0">
                <a:solidFill>
                  <a:schemeClr val="tx1"/>
                </a:solidFill>
              </a:rPr>
              <a:t>Board of County Commissioners State Legislative Session Update</a:t>
            </a:r>
          </a:p>
        </p:txBody>
      </p:sp>
      <p:sp>
        <p:nvSpPr>
          <p:cNvPr id="3" name="Subtitle 2"/>
          <p:cNvSpPr>
            <a:spLocks noGrp="1"/>
          </p:cNvSpPr>
          <p:nvPr>
            <p:ph type="subTitle" idx="1"/>
          </p:nvPr>
        </p:nvSpPr>
        <p:spPr>
          <a:xfrm>
            <a:off x="5369441" y="3598339"/>
            <a:ext cx="5441286" cy="1675335"/>
          </a:xfrm>
        </p:spPr>
        <p:txBody>
          <a:bodyPr>
            <a:normAutofit/>
          </a:bodyPr>
          <a:lstStyle/>
          <a:p>
            <a:r>
              <a:rPr lang="en-US" dirty="0">
                <a:solidFill>
                  <a:srgbClr val="C59F5E"/>
                </a:solidFill>
              </a:rPr>
              <a:t>Brandon J. Wilson, Strategic Initiatives Officer</a:t>
            </a:r>
          </a:p>
          <a:p>
            <a:r>
              <a:rPr lang="en-US" dirty="0">
                <a:solidFill>
                  <a:srgbClr val="C59F5E"/>
                </a:solidFill>
              </a:rPr>
              <a:t>El Paso County Strategic Initiatives Division</a:t>
            </a:r>
          </a:p>
          <a:p>
            <a:r>
              <a:rPr lang="en-US" dirty="0">
                <a:solidFill>
                  <a:srgbClr val="C59F5E"/>
                </a:solidFill>
              </a:rPr>
              <a:t>February 11, 2020</a:t>
            </a:r>
          </a:p>
        </p:txBody>
      </p:sp>
      <p:pic>
        <p:nvPicPr>
          <p:cNvPr id="10" name="Picture 9">
            <a:extLst>
              <a:ext uri="{FF2B5EF4-FFF2-40B4-BE49-F238E27FC236}">
                <a16:creationId xmlns:a16="http://schemas.microsoft.com/office/drawing/2014/main" id="{76AAFF90-89E1-46D5-B8B5-3BFDBB92D8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5" name="Picture 4" descr="logo-1-T.gif"/>
          <p:cNvPicPr>
            <a:picLocks noChangeAspect="1"/>
          </p:cNvPicPr>
          <p:nvPr/>
        </p:nvPicPr>
        <p:blipFill>
          <a:blip r:embed="rId4" cstate="print"/>
          <a:stretch>
            <a:fillRect/>
          </a:stretch>
        </p:blipFill>
        <p:spPr>
          <a:xfrm>
            <a:off x="603107" y="1233378"/>
            <a:ext cx="3652539" cy="3610424"/>
          </a:xfrm>
          <a:prstGeom prst="rect">
            <a:avLst/>
          </a:prstGeom>
        </p:spPr>
      </p:pic>
    </p:spTree>
    <p:extLst>
      <p:ext uri="{BB962C8B-B14F-4D97-AF65-F5344CB8AC3E}">
        <p14:creationId xmlns:p14="http://schemas.microsoft.com/office/powerpoint/2010/main" val="734540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913795" y="369116"/>
            <a:ext cx="10353762" cy="1405256"/>
          </a:xfrm>
          <a:prstGeom prst="rect">
            <a:avLst/>
          </a:prstGeom>
        </p:spPr>
        <p:txBody>
          <a:bodyPr vert="horz" lIns="91440" tIns="45720" rIns="91440" bIns="45720" rtlCol="0" anchor="ctr">
            <a:normAutofit fontScale="92500" lnSpcReduction="10000"/>
          </a:bodyPr>
          <a:lstStyle/>
          <a:p>
            <a:pPr algn="ctr">
              <a:lnSpc>
                <a:spcPct val="90000"/>
              </a:lnSpc>
              <a:spcBef>
                <a:spcPct val="0"/>
              </a:spcBef>
              <a:spcAft>
                <a:spcPts val="600"/>
              </a:spcAft>
            </a:pPr>
            <a:endParaRPr lang="en-US" sz="3200" dirty="0"/>
          </a:p>
          <a:p>
            <a:pPr algn="ctr">
              <a:lnSpc>
                <a:spcPct val="90000"/>
              </a:lnSpc>
              <a:spcBef>
                <a:spcPct val="0"/>
              </a:spcBef>
              <a:spcAft>
                <a:spcPts val="600"/>
              </a:spcAft>
            </a:pPr>
            <a:r>
              <a:rPr lang="en-US" sz="3500" dirty="0"/>
              <a:t>HB20-1119: State Government Regulation of Perfluoroalkyl And Polyfluoroalkyl Substances</a:t>
            </a:r>
          </a:p>
          <a:p>
            <a:pPr algn="ctr">
              <a:lnSpc>
                <a:spcPct val="90000"/>
              </a:lnSpc>
              <a:spcBef>
                <a:spcPct val="0"/>
              </a:spcBef>
              <a:spcAft>
                <a:spcPts val="600"/>
              </a:spcAft>
            </a:pPr>
            <a:endParaRPr lang="en-US" sz="3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p:txBody>
      </p:sp>
      <p:pic>
        <p:nvPicPr>
          <p:cNvPr id="11" name="Picture 10">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3" name="TextBox 2"/>
          <p:cNvSpPr txBox="1"/>
          <p:nvPr/>
        </p:nvSpPr>
        <p:spPr>
          <a:xfrm>
            <a:off x="1235528" y="2248250"/>
            <a:ext cx="9710296" cy="3707933"/>
          </a:xfrm>
          <a:prstGeom prst="rect">
            <a:avLst/>
          </a:prstGeom>
        </p:spPr>
        <p:txBody>
          <a:bodyPr vert="horz" lIns="91440" tIns="45720" rIns="91440" bIns="45720" rtlCol="0" anchor="t">
            <a:normAutofit/>
          </a:bodyPr>
          <a:lstStyle/>
          <a:p>
            <a:pPr marL="285750" lvl="0" indent="-285750">
              <a:buFont typeface="Wingdings" panose="05000000000000000000" pitchFamily="2" charset="2"/>
              <a:buChar char="Ø"/>
            </a:pPr>
            <a:r>
              <a:rPr lang="en-US" sz="2000" dirty="0"/>
              <a:t>Prime Sponsors: Rep. Tony Exum, Rep. Lois Landgraf, Sen. Dennis Hisey, Sen. Pete Lee</a:t>
            </a:r>
          </a:p>
          <a:p>
            <a:pPr marL="285750" lvl="0" indent="-285750">
              <a:buFont typeface="Wingdings" panose="05000000000000000000" pitchFamily="2" charset="2"/>
              <a:buChar char="Ø"/>
            </a:pPr>
            <a:r>
              <a:rPr lang="en-US" sz="2000" dirty="0"/>
              <a:t>This bill requires the Solid and Hazardous Waste Commission in the Department of Public Health and Environment (CDPHE) to establish a certificate of registration for any facility or fire department that possess perfluoroalkyl and polyfluoroalkyl substances (PFAS)</a:t>
            </a:r>
          </a:p>
          <a:p>
            <a:pPr marL="285750" lvl="0" indent="-285750">
              <a:buFont typeface="Wingdings" panose="05000000000000000000" pitchFamily="2" charset="2"/>
              <a:buChar char="Ø"/>
            </a:pPr>
            <a:r>
              <a:rPr lang="en-US" sz="2000" dirty="0"/>
              <a:t>The commission has authority to adopt standards and regulations for PFAS in surface water and groundwater and may require wastewater systems to collect PFAS data</a:t>
            </a:r>
          </a:p>
          <a:p>
            <a:pPr marL="285750" lvl="0" indent="-285750">
              <a:buFont typeface="Wingdings" panose="05000000000000000000" pitchFamily="2" charset="2"/>
              <a:buChar char="Ø"/>
            </a:pPr>
            <a:r>
              <a:rPr lang="en-US" sz="2000" dirty="0"/>
              <a:t>The CDPHE may require public drinking waster systems to sample drinking water supply sources and finished drinking water for PFAS</a:t>
            </a:r>
          </a:p>
          <a:p>
            <a:pPr marL="285750" lvl="0" indent="-285750">
              <a:buFont typeface="Wingdings" panose="05000000000000000000" pitchFamily="2" charset="2"/>
              <a:buChar char="Ø"/>
            </a:pPr>
            <a:r>
              <a:rPr lang="en-US" sz="2000" dirty="0"/>
              <a:t>Scheduled on February 20 in House Energy &amp; Environment committee</a:t>
            </a:r>
          </a:p>
          <a:p>
            <a:pPr marL="285750" lvl="0" indent="-285750">
              <a:buFont typeface="Wingdings" panose="05000000000000000000" pitchFamily="2" charset="2"/>
              <a:buChar char="Ø"/>
            </a:pPr>
            <a:endParaRPr lang="en-US" sz="2000" dirty="0"/>
          </a:p>
        </p:txBody>
      </p:sp>
      <p:sp>
        <p:nvSpPr>
          <p:cNvPr id="4" name="Slide Number Placeholder 3"/>
          <p:cNvSpPr>
            <a:spLocks noGrp="1"/>
          </p:cNvSpPr>
          <p:nvPr>
            <p:ph type="sldNum" sz="quarter" idx="12"/>
          </p:nvPr>
        </p:nvSpPr>
        <p:spPr>
          <a:xfrm>
            <a:off x="10192279"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a:pPr defTabSz="914400">
                <a:spcAft>
                  <a:spcPts val="600"/>
                </a:spcAft>
              </a:pPr>
              <a:t>10</a:t>
            </a:fld>
            <a:endParaRPr lang="en-US" dirty="0"/>
          </a:p>
        </p:txBody>
      </p:sp>
    </p:spTree>
    <p:extLst>
      <p:ext uri="{BB962C8B-B14F-4D97-AF65-F5344CB8AC3E}">
        <p14:creationId xmlns:p14="http://schemas.microsoft.com/office/powerpoint/2010/main" val="4163139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913795" y="494950"/>
            <a:ext cx="10353762" cy="1279422"/>
          </a:xfrm>
          <a:prstGeom prst="rect">
            <a:avLst/>
          </a:prstGeom>
        </p:spPr>
        <p:txBody>
          <a:bodyPr vert="horz" lIns="91440" tIns="45720" rIns="91440" bIns="45720" rtlCol="0" anchor="ctr">
            <a:normAutofit fontScale="77500" lnSpcReduction="20000"/>
          </a:bodyPr>
          <a:lstStyle/>
          <a:p>
            <a:pPr algn="ctr">
              <a:spcBef>
                <a:spcPct val="0"/>
              </a:spcBef>
              <a:spcAft>
                <a:spcPts val="600"/>
              </a:spcAft>
            </a:pPr>
            <a:endParaRPr lang="en-US" sz="40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a:spcBef>
                <a:spcPct val="0"/>
              </a:spcBef>
              <a:spcAft>
                <a:spcPts val="600"/>
              </a:spcAft>
            </a:pPr>
            <a:r>
              <a:rPr lang="en-US" sz="41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HB20-1271: Repeal Red Flag and Amend 72-hour Hold</a:t>
            </a:r>
          </a:p>
          <a:p>
            <a:pPr algn="ctr">
              <a:spcBef>
                <a:spcPct val="0"/>
              </a:spcBef>
              <a:spcAft>
                <a:spcPts val="600"/>
              </a:spcAft>
            </a:pPr>
            <a:endParaRPr lang="en-US" sz="4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p:txBody>
      </p:sp>
      <p:pic>
        <p:nvPicPr>
          <p:cNvPr id="11" name="Picture 10">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3" name="TextBox 2"/>
          <p:cNvSpPr txBox="1"/>
          <p:nvPr/>
        </p:nvSpPr>
        <p:spPr>
          <a:xfrm>
            <a:off x="1235528" y="2269322"/>
            <a:ext cx="9710296" cy="3896586"/>
          </a:xfrm>
          <a:prstGeom prst="rect">
            <a:avLst/>
          </a:prstGeom>
        </p:spPr>
        <p:txBody>
          <a:bodyPr vert="horz" lIns="91440" tIns="45720" rIns="91440" bIns="45720" rtlCol="0" anchor="t">
            <a:normAutofit/>
          </a:bodyPr>
          <a:lstStyle/>
          <a:p>
            <a:pPr marL="285750" lvl="0" indent="-285750">
              <a:buFont typeface="Wingdings" panose="05000000000000000000" pitchFamily="2" charset="2"/>
              <a:buChar char="Ø"/>
            </a:pPr>
            <a:r>
              <a:rPr lang="en-US" sz="2000" dirty="0"/>
              <a:t>Prime Sponsors: Rep. Lori Saine, Sen. John Cooke, Sen. Jim Smallwood</a:t>
            </a:r>
          </a:p>
          <a:p>
            <a:pPr marL="285750" indent="-285750">
              <a:buFont typeface="Wingdings" panose="05000000000000000000" pitchFamily="2" charset="2"/>
              <a:buChar char="Ø"/>
            </a:pPr>
            <a:r>
              <a:rPr lang="en-US" sz="2000" dirty="0"/>
              <a:t>Bill would repeal laws relating to </a:t>
            </a:r>
            <a:r>
              <a:rPr lang="en-US" sz="2000" u="sng" dirty="0"/>
              <a:t>HB19-1177: Extreme Risk Protection Orders</a:t>
            </a:r>
          </a:p>
          <a:p>
            <a:pPr marL="285750" indent="-285750">
              <a:buFont typeface="Wingdings" panose="05000000000000000000" pitchFamily="2" charset="2"/>
              <a:buChar char="Ø"/>
            </a:pPr>
            <a:r>
              <a:rPr lang="en-US" sz="2000" dirty="0"/>
              <a:t>Under current law, a person can be held on an involuntary 72-hour mental health hold if the person appears to be an imminent danger to others or to himself or herself</a:t>
            </a:r>
          </a:p>
          <a:p>
            <a:pPr marL="285750" indent="-285750">
              <a:buFont typeface="Wingdings" panose="05000000000000000000" pitchFamily="2" charset="2"/>
              <a:buChar char="Ø"/>
            </a:pPr>
            <a:r>
              <a:rPr lang="en-US" sz="2000" dirty="0"/>
              <a:t>The bill changes the standard from imminent danger to extreme risk</a:t>
            </a:r>
          </a:p>
          <a:p>
            <a:pPr marL="285750" indent="-285750">
              <a:buFont typeface="Wingdings" panose="05000000000000000000" pitchFamily="2" charset="2"/>
              <a:buChar char="Ø"/>
            </a:pPr>
            <a:r>
              <a:rPr lang="en-US" sz="2000" dirty="0"/>
              <a:t>Bill has been assigned to House Judiciary. No committee date scheduled</a:t>
            </a:r>
          </a:p>
          <a:p>
            <a:pPr marL="285750" lvl="0" indent="-285750">
              <a:buFont typeface="Wingdings" panose="05000000000000000000" pitchFamily="2" charset="2"/>
              <a:buChar char="Ø"/>
            </a:pPr>
            <a:endPar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marL="285750" lvl="0" indent="-285750">
              <a:spcBef>
                <a:spcPct val="20000"/>
              </a:spcBef>
              <a:spcAft>
                <a:spcPts val="600"/>
              </a:spcAft>
              <a:buClr>
                <a:schemeClr val="tx2"/>
              </a:buClr>
              <a:buSzPct val="70000"/>
              <a:buFont typeface="Wingdings 2" charset="2"/>
              <a:buChar char="•"/>
            </a:pPr>
            <a:endPar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p:txBody>
      </p:sp>
      <p:sp>
        <p:nvSpPr>
          <p:cNvPr id="4" name="Slide Number Placeholder 3"/>
          <p:cNvSpPr>
            <a:spLocks noGrp="1"/>
          </p:cNvSpPr>
          <p:nvPr>
            <p:ph type="sldNum" sz="quarter" idx="12"/>
          </p:nvPr>
        </p:nvSpPr>
        <p:spPr>
          <a:xfrm>
            <a:off x="10192279"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a:pPr defTabSz="914400">
                <a:spcAft>
                  <a:spcPts val="600"/>
                </a:spcAft>
              </a:pPr>
              <a:t>11</a:t>
            </a:fld>
            <a:endParaRPr lang="en-US" dirty="0"/>
          </a:p>
        </p:txBody>
      </p:sp>
    </p:spTree>
    <p:extLst>
      <p:ext uri="{BB962C8B-B14F-4D97-AF65-F5344CB8AC3E}">
        <p14:creationId xmlns:p14="http://schemas.microsoft.com/office/powerpoint/2010/main" val="1017179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913795" y="494950"/>
            <a:ext cx="10353762" cy="1279422"/>
          </a:xfrm>
          <a:prstGeom prst="rect">
            <a:avLst/>
          </a:prstGeom>
        </p:spPr>
        <p:txBody>
          <a:bodyPr vert="horz" lIns="91440" tIns="45720" rIns="91440" bIns="45720" rtlCol="0" anchor="ctr">
            <a:normAutofit fontScale="92500" lnSpcReduction="10000"/>
          </a:bodyPr>
          <a:lstStyle/>
          <a:p>
            <a:pPr algn="ctr">
              <a:spcBef>
                <a:spcPct val="0"/>
              </a:spcBef>
              <a:spcAft>
                <a:spcPts val="600"/>
              </a:spcAft>
            </a:pPr>
            <a:endParaRPr lang="en-US" sz="40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a:spcBef>
                <a:spcPct val="0"/>
              </a:spcBef>
              <a:spcAft>
                <a:spcPts val="600"/>
              </a:spcAft>
            </a:pPr>
            <a:r>
              <a:rPr lang="en-US" sz="37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HB20-1287: Colorado Rights Act</a:t>
            </a:r>
          </a:p>
          <a:p>
            <a:pPr algn="ctr">
              <a:spcBef>
                <a:spcPct val="0"/>
              </a:spcBef>
              <a:spcAft>
                <a:spcPts val="600"/>
              </a:spcAft>
            </a:pPr>
            <a:endParaRPr lang="en-US" sz="4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p:txBody>
      </p:sp>
      <p:pic>
        <p:nvPicPr>
          <p:cNvPr id="11" name="Picture 10">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3" name="TextBox 2"/>
          <p:cNvSpPr txBox="1"/>
          <p:nvPr/>
        </p:nvSpPr>
        <p:spPr>
          <a:xfrm>
            <a:off x="1235528" y="2269322"/>
            <a:ext cx="9710296" cy="3896586"/>
          </a:xfrm>
          <a:prstGeom prst="rect">
            <a:avLst/>
          </a:prstGeom>
        </p:spPr>
        <p:txBody>
          <a:bodyPr vert="horz" lIns="91440" tIns="45720" rIns="91440" bIns="45720" rtlCol="0" anchor="t">
            <a:normAutofit/>
          </a:bodyPr>
          <a:lstStyle/>
          <a:p>
            <a:pPr marL="285750" lvl="0" indent="-285750">
              <a:buFont typeface="Wingdings" panose="05000000000000000000" pitchFamily="2" charset="2"/>
              <a:buChar char="Ø"/>
            </a:pPr>
            <a:r>
              <a:rPr lang="en-US" sz="2000" dirty="0"/>
              <a:t>Prime Sponsors: Rep. Matt Soper, Sen. Vicki Marble, Sen. Pete Lee</a:t>
            </a:r>
          </a:p>
          <a:p>
            <a:pPr marL="285750" lvl="0" indent="-285750">
              <a:buFont typeface="Wingdings" panose="05000000000000000000" pitchFamily="2" charset="2"/>
              <a:buChar char="Ø"/>
            </a:pPr>
            <a:r>
              <a:rPr lang="en-US" sz="2000" dirty="0"/>
              <a:t>The bill allows a person who has a right, privilege, or immunity secured by the Colorado constitution that is infringed upon to bring a civil action for the violation </a:t>
            </a:r>
          </a:p>
          <a:p>
            <a:pPr marL="285750" lvl="0" indent="-285750">
              <a:buFont typeface="Wingdings" panose="05000000000000000000" pitchFamily="2" charset="2"/>
              <a:buChar char="Ø"/>
            </a:pPr>
            <a:r>
              <a:rPr lang="en-US" sz="2000" dirty="0"/>
              <a:t>A plaintiff who prevails in the lawsuit is entitled to reasonable attorney fees, and a defendant in an individual suit is entitled to reasonable attorney fees for defending any frivolous claims</a:t>
            </a:r>
          </a:p>
          <a:p>
            <a:pPr marL="285750" lvl="0" indent="-285750">
              <a:buFont typeface="Wingdings" panose="05000000000000000000" pitchFamily="2" charset="2"/>
              <a:buChar char="Ø"/>
            </a:pPr>
            <a:r>
              <a:rPr lang="en-US" sz="2000" dirty="0"/>
              <a:t>The civil action has a two-year statute of limitations</a:t>
            </a:r>
          </a:p>
          <a:p>
            <a:pPr marL="285750" lvl="0" indent="-285750">
              <a:buFont typeface="Wingdings" panose="05000000000000000000" pitchFamily="2" charset="2"/>
              <a:buChar char="Ø"/>
            </a:pPr>
            <a:r>
              <a:rPr lang="en-US" sz="2000" dirty="0"/>
              <a:t>The bill requires a public entity to indemnify its public employees in a claim unless the employee is convicted of a crime related to the claim</a:t>
            </a:r>
          </a:p>
          <a:p>
            <a:pPr marL="285750" lvl="0" indent="-285750">
              <a:buFont typeface="Wingdings" panose="05000000000000000000" pitchFamily="2" charset="2"/>
              <a:buChar char="Ø"/>
            </a:pPr>
            <a:r>
              <a:rPr lang="en-US" sz="2000" dirty="0"/>
              <a:t>Concerns have been voiced about the potential ramifications of this bill</a:t>
            </a:r>
          </a:p>
          <a:p>
            <a:pPr marL="285750" lvl="0" indent="-285750">
              <a:buFont typeface="Wingdings" panose="05000000000000000000" pitchFamily="2" charset="2"/>
              <a:buChar char="Ø"/>
            </a:pPr>
            <a:r>
              <a:rPr lang="en-US" sz="2000" dirty="0"/>
              <a:t>Assigned to House Judiciary &amp; House Appropriations</a:t>
            </a:r>
          </a:p>
          <a:p>
            <a:pPr marL="285750" lvl="0" indent="-285750">
              <a:buFont typeface="Wingdings" panose="05000000000000000000" pitchFamily="2" charset="2"/>
              <a:buChar char="Ø"/>
            </a:pPr>
            <a:endParaRPr lang="en-US" sz="2000" dirty="0"/>
          </a:p>
        </p:txBody>
      </p:sp>
      <p:sp>
        <p:nvSpPr>
          <p:cNvPr id="4" name="Slide Number Placeholder 3"/>
          <p:cNvSpPr>
            <a:spLocks noGrp="1"/>
          </p:cNvSpPr>
          <p:nvPr>
            <p:ph type="sldNum" sz="quarter" idx="12"/>
          </p:nvPr>
        </p:nvSpPr>
        <p:spPr>
          <a:xfrm>
            <a:off x="10192279"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a:pPr defTabSz="914400">
                <a:spcAft>
                  <a:spcPts val="600"/>
                </a:spcAft>
              </a:pPr>
              <a:t>12</a:t>
            </a:fld>
            <a:endParaRPr lang="en-US" dirty="0"/>
          </a:p>
        </p:txBody>
      </p:sp>
    </p:spTree>
    <p:extLst>
      <p:ext uri="{BB962C8B-B14F-4D97-AF65-F5344CB8AC3E}">
        <p14:creationId xmlns:p14="http://schemas.microsoft.com/office/powerpoint/2010/main" val="2733454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913795" y="609600"/>
            <a:ext cx="10353762" cy="1164772"/>
          </a:xfrm>
          <a:prstGeom prst="rect">
            <a:avLst/>
          </a:prstGeom>
        </p:spPr>
        <p:txBody>
          <a:bodyPr vert="horz" lIns="91440" tIns="45720" rIns="91440" bIns="45720" rtlCol="0" anchor="ctr">
            <a:normAutofit lnSpcReduction="10000"/>
          </a:bodyPr>
          <a:lstStyle/>
          <a:p>
            <a:pPr algn="ctr">
              <a:lnSpc>
                <a:spcPct val="90000"/>
              </a:lnSpc>
              <a:spcBef>
                <a:spcPct val="0"/>
              </a:spcBef>
              <a:spcAft>
                <a:spcPts val="600"/>
              </a:spcAft>
            </a:pPr>
            <a:endParaRPr lang="en-US" sz="3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a:lnSpc>
                <a:spcPct val="90000"/>
              </a:lnSpc>
              <a:spcBef>
                <a:spcPct val="0"/>
              </a:spcBef>
              <a:spcAft>
                <a:spcPts val="600"/>
              </a:spcAft>
            </a:pPr>
            <a:r>
              <a:rPr lang="en-US" sz="3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HB20-1193: Income Tax Benefits For Family Leave</a:t>
            </a:r>
          </a:p>
          <a:p>
            <a:pPr algn="ctr">
              <a:lnSpc>
                <a:spcPct val="90000"/>
              </a:lnSpc>
              <a:spcBef>
                <a:spcPct val="0"/>
              </a:spcBef>
              <a:spcAft>
                <a:spcPts val="600"/>
              </a:spcAft>
            </a:pPr>
            <a:endParaRPr lang="en-US" sz="3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p:txBody>
      </p:sp>
      <p:pic>
        <p:nvPicPr>
          <p:cNvPr id="20" name="Picture 19">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3" name="TextBox 2"/>
          <p:cNvSpPr txBox="1"/>
          <p:nvPr/>
        </p:nvSpPr>
        <p:spPr>
          <a:xfrm>
            <a:off x="1235528" y="2197916"/>
            <a:ext cx="9710296" cy="4152550"/>
          </a:xfrm>
          <a:prstGeom prst="rect">
            <a:avLst/>
          </a:prstGeom>
        </p:spPr>
        <p:txBody>
          <a:bodyPr vert="horz" lIns="91440" tIns="45720" rIns="91440" bIns="45720" rtlCol="0" anchor="t">
            <a:noAutofit/>
          </a:bodyPr>
          <a:lstStyle/>
          <a:p>
            <a:pPr marL="285750" indent="-285750">
              <a:buClr>
                <a:schemeClr val="tx2"/>
              </a:buClr>
              <a:buSzPct val="70000"/>
              <a:buFont typeface="Wingdings" panose="05000000000000000000" pitchFamily="2" charset="2"/>
              <a:buChar char="Ø"/>
            </a:pPr>
            <a:r>
              <a:rPr lang="en-US" sz="2000" dirty="0"/>
              <a:t>Prime Sponsors: Rep. Lois Landgraf and Rep. Kevin Van Winkle</a:t>
            </a:r>
          </a:p>
          <a:p>
            <a:pPr marL="285750" indent="-285750">
              <a:buClr>
                <a:schemeClr val="tx2"/>
              </a:buClr>
              <a:buSzPct val="70000"/>
              <a:buFont typeface="Wingdings" panose="05000000000000000000" pitchFamily="2" charset="2"/>
              <a:buChar char="Ø"/>
            </a:pPr>
            <a:r>
              <a:rPr lang="en-US" sz="2000" dirty="0"/>
              <a:t>Alternative to FAMLI Bill</a:t>
            </a:r>
          </a:p>
          <a:p>
            <a:pPr marL="285750" indent="-285750">
              <a:buClr>
                <a:schemeClr val="tx2"/>
              </a:buClr>
              <a:buSzPct val="70000"/>
              <a:buFont typeface="Wingdings" panose="05000000000000000000" pitchFamily="2" charset="2"/>
              <a:buChar char="Ø"/>
            </a:pPr>
            <a:r>
              <a:rPr lang="en-US" sz="2000" dirty="0"/>
              <a:t>This version creates tax incentives to encourage employers to voluntarily support paid parental and medical leave programs for their eligible employees and to encourage eligible employees to save for time away from work during parental and medical leave</a:t>
            </a:r>
          </a:p>
          <a:p>
            <a:pPr marL="285750" indent="-285750">
              <a:buClr>
                <a:schemeClr val="tx2"/>
              </a:buClr>
              <a:buSzPct val="70000"/>
              <a:buFont typeface="Wingdings" panose="05000000000000000000" pitchFamily="2" charset="2"/>
              <a:buChar char="Ø"/>
            </a:pPr>
            <a:r>
              <a:rPr lang="en-US" sz="2000" dirty="0"/>
              <a:t>An individual may annually contribute up to $5,000 of wages to a leave savings account. An employer may contribute to the employee's leave savings account in any amount</a:t>
            </a:r>
          </a:p>
          <a:p>
            <a:pPr marL="285750" indent="-285750">
              <a:buClr>
                <a:schemeClr val="tx2"/>
              </a:buClr>
              <a:buSzPct val="70000"/>
              <a:buFont typeface="Wingdings" panose="05000000000000000000" pitchFamily="2" charset="2"/>
              <a:buChar char="Ø"/>
            </a:pPr>
            <a:r>
              <a:rPr lang="en-US" sz="2000" dirty="0"/>
              <a:t>Creates an income tax credit for an employer that pays an employee for leave that is between 8 and 12 weeks long</a:t>
            </a:r>
          </a:p>
          <a:p>
            <a:pPr marL="285750" indent="-285750">
              <a:buClr>
                <a:schemeClr val="tx2"/>
              </a:buClr>
              <a:buSzPct val="70000"/>
              <a:buFont typeface="Wingdings" panose="05000000000000000000" pitchFamily="2" charset="2"/>
              <a:buChar char="Ø"/>
            </a:pPr>
            <a:r>
              <a:rPr lang="en-US" sz="2000" dirty="0"/>
              <a:t>Assigned to House Finance + Appropriations. Will be heard in committee on February 24</a:t>
            </a:r>
          </a:p>
          <a:p>
            <a:pPr>
              <a:lnSpc>
                <a:spcPct val="90000"/>
              </a:lnSpc>
              <a:spcBef>
                <a:spcPct val="20000"/>
              </a:spcBef>
              <a:spcAft>
                <a:spcPts val="600"/>
              </a:spcAft>
              <a:buClr>
                <a:schemeClr val="tx2"/>
              </a:buClr>
              <a:buSzPct val="70000"/>
            </a:pPr>
            <a:endParaRPr lang="en-US" sz="2000"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sp>
        <p:nvSpPr>
          <p:cNvPr id="4" name="Slide Number Placeholder 3"/>
          <p:cNvSpPr>
            <a:spLocks noGrp="1"/>
          </p:cNvSpPr>
          <p:nvPr>
            <p:ph type="sldNum" sz="quarter" idx="12"/>
          </p:nvPr>
        </p:nvSpPr>
        <p:spPr>
          <a:xfrm>
            <a:off x="10192279"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a:pPr defTabSz="914400">
                <a:spcAft>
                  <a:spcPts val="600"/>
                </a:spcAft>
              </a:pPr>
              <a:t>13</a:t>
            </a:fld>
            <a:endParaRPr lang="en-US" dirty="0"/>
          </a:p>
        </p:txBody>
      </p:sp>
    </p:spTree>
    <p:extLst>
      <p:ext uri="{BB962C8B-B14F-4D97-AF65-F5344CB8AC3E}">
        <p14:creationId xmlns:p14="http://schemas.microsoft.com/office/powerpoint/2010/main" val="4191574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913795" y="609600"/>
            <a:ext cx="10353762" cy="1164772"/>
          </a:xfrm>
          <a:prstGeom prst="rect">
            <a:avLst/>
          </a:prstGeom>
        </p:spPr>
        <p:txBody>
          <a:bodyPr vert="horz" lIns="91440" tIns="45720" rIns="91440" bIns="45720" rtlCol="0" anchor="ctr">
            <a:normAutofit fontScale="85000" lnSpcReduction="10000"/>
          </a:bodyPr>
          <a:lstStyle/>
          <a:p>
            <a:pPr algn="ctr">
              <a:lnSpc>
                <a:spcPct val="90000"/>
              </a:lnSpc>
              <a:spcBef>
                <a:spcPct val="0"/>
              </a:spcBef>
              <a:spcAft>
                <a:spcPts val="600"/>
              </a:spcAft>
            </a:pPr>
            <a:endParaRPr lang="en-US" sz="3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a:lnSpc>
                <a:spcPct val="90000"/>
              </a:lnSpc>
              <a:spcBef>
                <a:spcPct val="0"/>
              </a:spcBef>
              <a:spcAft>
                <a:spcPts val="600"/>
              </a:spcAft>
            </a:pPr>
            <a:r>
              <a:rPr lang="en-US" sz="3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SB20-125: Prohibit Exotic Animals in Traveling Performances</a:t>
            </a:r>
          </a:p>
          <a:p>
            <a:pPr algn="ctr">
              <a:lnSpc>
                <a:spcPct val="90000"/>
              </a:lnSpc>
              <a:spcBef>
                <a:spcPct val="0"/>
              </a:spcBef>
              <a:spcAft>
                <a:spcPts val="600"/>
              </a:spcAft>
            </a:pPr>
            <a:endParaRPr lang="en-US" sz="3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p:txBody>
      </p:sp>
      <p:pic>
        <p:nvPicPr>
          <p:cNvPr id="11" name="Picture 10">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3" name="TextBox 2"/>
          <p:cNvSpPr txBox="1"/>
          <p:nvPr/>
        </p:nvSpPr>
        <p:spPr>
          <a:xfrm>
            <a:off x="1235528" y="2231472"/>
            <a:ext cx="9710296" cy="3559729"/>
          </a:xfrm>
          <a:prstGeom prst="rect">
            <a:avLst/>
          </a:prstGeom>
        </p:spPr>
        <p:txBody>
          <a:bodyPr vert="horz" lIns="91440" tIns="45720" rIns="91440" bIns="45720" rtlCol="0" anchor="t">
            <a:noAutofit/>
          </a:bodyPr>
          <a:lstStyle/>
          <a:p>
            <a:pPr marL="285750" lvl="0" indent="-285750">
              <a:buClr>
                <a:schemeClr val="tx2"/>
              </a:buClr>
              <a:buSzPct val="70000"/>
              <a:buFont typeface="Wingdings" panose="05000000000000000000" pitchFamily="2" charset="2"/>
              <a:buChar char="Ø"/>
            </a:pPr>
            <a:r>
              <a:rPr lang="en-US" sz="2000" dirty="0">
                <a:ln>
                  <a:solidFill>
                    <a:schemeClr val="bg1">
                      <a:lumMod val="75000"/>
                      <a:lumOff val="25000"/>
                      <a:alpha val="10000"/>
                    </a:schemeClr>
                  </a:solidFill>
                </a:ln>
                <a:effectLst>
                  <a:outerShdw blurRad="9525" dist="25400" dir="14640000" algn="tl" rotWithShape="0">
                    <a:schemeClr val="bg1">
                      <a:alpha val="30000"/>
                    </a:schemeClr>
                  </a:outerShdw>
                </a:effectLst>
              </a:rPr>
              <a:t>Prime Sponsors: Sen. Joann Ginal, Sen. Rachel Zenzinger, Rep. Meg Froelich, Rep. Monica Duran</a:t>
            </a:r>
          </a:p>
          <a:p>
            <a:pPr marL="285750" indent="-285750">
              <a:buClr>
                <a:schemeClr val="tx2"/>
              </a:buClr>
              <a:buSzPct val="70000"/>
              <a:buFont typeface="Wingdings" panose="05000000000000000000" pitchFamily="2" charset="2"/>
              <a:buChar char="Ø"/>
            </a:pPr>
            <a:r>
              <a:rPr lang="en-US" sz="2000" dirty="0"/>
              <a:t>The bill creates the "Traveling Exotic Animal Safety Protection Act" (Act), which prohibits the use of exotic animals in a traveling animal act</a:t>
            </a:r>
          </a:p>
          <a:p>
            <a:pPr marL="285750" indent="-285750">
              <a:buClr>
                <a:schemeClr val="tx2"/>
              </a:buClr>
              <a:buSzPct val="70000"/>
              <a:buFont typeface="Wingdings" panose="05000000000000000000" pitchFamily="2" charset="2"/>
              <a:buChar char="Ø"/>
            </a:pPr>
            <a:r>
              <a:rPr lang="en-US" sz="2000" dirty="0"/>
              <a:t>A person who violates the Act commits a misdemeanor and is subject to a fine of between $250 and $1,000 per violation</a:t>
            </a:r>
          </a:p>
          <a:p>
            <a:pPr marL="285750" indent="-285750">
              <a:buClr>
                <a:schemeClr val="tx2"/>
              </a:buClr>
              <a:buSzPct val="70000"/>
              <a:buFont typeface="Wingdings" panose="05000000000000000000" pitchFamily="2" charset="2"/>
              <a:buChar char="Ø"/>
            </a:pPr>
            <a:r>
              <a:rPr lang="en-US" sz="2000" dirty="0"/>
              <a:t>Potential impact to the 2020 El Paso County Fair</a:t>
            </a:r>
          </a:p>
          <a:p>
            <a:pPr marL="285750" indent="-285750">
              <a:buClr>
                <a:schemeClr val="tx2"/>
              </a:buClr>
              <a:buSzPct val="70000"/>
              <a:buFont typeface="Wingdings" panose="05000000000000000000" pitchFamily="2" charset="2"/>
              <a:buChar char="Ø"/>
            </a:pPr>
            <a:r>
              <a:rPr lang="en-US" sz="2000" dirty="0"/>
              <a:t>Bill assigned to Senate Agriculture &amp; Natural Resources committee. Will be heard on February 13</a:t>
            </a:r>
            <a:br>
              <a:rPr lang="en-US" sz="2000" dirty="0"/>
            </a:br>
            <a:endParaRPr lang="en-US" sz="2000" dirty="0"/>
          </a:p>
          <a:p>
            <a:pPr marL="285750" lvl="0" indent="-285750">
              <a:spcBef>
                <a:spcPct val="20000"/>
              </a:spcBef>
              <a:spcAft>
                <a:spcPts val="600"/>
              </a:spcAft>
              <a:buClr>
                <a:schemeClr val="tx2"/>
              </a:buClr>
              <a:buSzPct val="70000"/>
              <a:buFont typeface="Wingdings" panose="05000000000000000000" pitchFamily="2" charset="2"/>
              <a:buChar char="Ø"/>
            </a:pPr>
            <a:endParaRPr lang="en-US" sz="2000"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sp>
        <p:nvSpPr>
          <p:cNvPr id="4" name="Slide Number Placeholder 3"/>
          <p:cNvSpPr>
            <a:spLocks noGrp="1"/>
          </p:cNvSpPr>
          <p:nvPr>
            <p:ph type="sldNum" sz="quarter" idx="12"/>
          </p:nvPr>
        </p:nvSpPr>
        <p:spPr>
          <a:xfrm>
            <a:off x="10192279"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a:pPr defTabSz="914400">
                <a:spcAft>
                  <a:spcPts val="600"/>
                </a:spcAft>
              </a:pPr>
              <a:t>14</a:t>
            </a:fld>
            <a:endParaRPr lang="en-US" dirty="0"/>
          </a:p>
        </p:txBody>
      </p:sp>
    </p:spTree>
    <p:extLst>
      <p:ext uri="{BB962C8B-B14F-4D97-AF65-F5344CB8AC3E}">
        <p14:creationId xmlns:p14="http://schemas.microsoft.com/office/powerpoint/2010/main" val="1462643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913795" y="609600"/>
            <a:ext cx="10353762" cy="116477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Bill of Note - </a:t>
            </a:r>
          </a:p>
          <a:p>
            <a:pPr algn="ctr">
              <a:lnSpc>
                <a:spcPct val="90000"/>
              </a:lnSpc>
              <a:spcBef>
                <a:spcPct val="0"/>
              </a:spcBef>
              <a:spcAft>
                <a:spcPts val="600"/>
              </a:spcAft>
            </a:pPr>
            <a:r>
              <a:rPr lang="en-US" sz="3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SB20-161: Pretrial Release</a:t>
            </a:r>
          </a:p>
        </p:txBody>
      </p:sp>
      <p:pic>
        <p:nvPicPr>
          <p:cNvPr id="11" name="Picture 10">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3" name="TextBox 2"/>
          <p:cNvSpPr txBox="1"/>
          <p:nvPr/>
        </p:nvSpPr>
        <p:spPr>
          <a:xfrm>
            <a:off x="1235528" y="2231472"/>
            <a:ext cx="9710296" cy="3559729"/>
          </a:xfrm>
          <a:prstGeom prst="rect">
            <a:avLst/>
          </a:prstGeom>
        </p:spPr>
        <p:txBody>
          <a:bodyPr vert="horz" lIns="91440" tIns="45720" rIns="91440" bIns="45720" rtlCol="0" anchor="t">
            <a:noAutofit/>
          </a:bodyPr>
          <a:lstStyle/>
          <a:p>
            <a:pPr marL="285750" lvl="0" indent="-285750">
              <a:buClr>
                <a:schemeClr val="tx2"/>
              </a:buClr>
              <a:buSzPct val="70000"/>
              <a:buFont typeface="Wingdings" panose="05000000000000000000" pitchFamily="2" charset="2"/>
              <a:buChar char="Ø"/>
            </a:pPr>
            <a:r>
              <a:rPr lang="en-US" sz="2000" dirty="0">
                <a:ln>
                  <a:solidFill>
                    <a:schemeClr val="bg1">
                      <a:lumMod val="75000"/>
                      <a:lumOff val="25000"/>
                      <a:alpha val="10000"/>
                    </a:schemeClr>
                  </a:solidFill>
                </a:ln>
                <a:effectLst>
                  <a:outerShdw blurRad="9525" dist="25400" dir="14640000" algn="tl" rotWithShape="0">
                    <a:schemeClr val="bg1">
                      <a:alpha val="30000"/>
                    </a:schemeClr>
                  </a:outerShdw>
                </a:effectLst>
              </a:rPr>
              <a:t>Prime Sponsors: Sen. Pete Lee, Sen. Bob Gardner, Rep. Leslie Herod, Rep. Matt Soper</a:t>
            </a:r>
          </a:p>
          <a:p>
            <a:pPr marL="285750" lvl="0" indent="-285750">
              <a:buClr>
                <a:schemeClr val="tx2"/>
              </a:buClr>
              <a:buSzPct val="70000"/>
              <a:buFont typeface="Wingdings" panose="05000000000000000000" pitchFamily="2" charset="2"/>
              <a:buChar char="Ø"/>
            </a:pPr>
            <a:r>
              <a:rPr lang="en-US" sz="2000" dirty="0">
                <a:ln>
                  <a:solidFill>
                    <a:schemeClr val="bg1">
                      <a:lumMod val="75000"/>
                      <a:lumOff val="25000"/>
                      <a:alpha val="10000"/>
                    </a:schemeClr>
                  </a:solidFill>
                </a:ln>
                <a:effectLst>
                  <a:outerShdw blurRad="9525" dist="25400" dir="14640000" algn="tl" rotWithShape="0">
                    <a:schemeClr val="bg1">
                      <a:alpha val="30000"/>
                    </a:schemeClr>
                  </a:outerShdw>
                </a:effectLst>
              </a:rPr>
              <a:t>Concerning pretrial release, and, in connection therewith, requiring a pretrial release assessment process, an administrative order for immediate pretrial release without monetary conditions, and a pretrial services program</a:t>
            </a:r>
          </a:p>
          <a:p>
            <a:pPr marL="285750" lvl="0" indent="-285750">
              <a:buClr>
                <a:schemeClr val="tx2"/>
              </a:buClr>
              <a:buSzPct val="70000"/>
              <a:buFont typeface="Wingdings" panose="05000000000000000000" pitchFamily="2" charset="2"/>
              <a:buChar char="Ø"/>
            </a:pPr>
            <a:r>
              <a:rPr lang="en-US" sz="2000" dirty="0">
                <a:ln>
                  <a:solidFill>
                    <a:schemeClr val="bg1">
                      <a:lumMod val="75000"/>
                      <a:lumOff val="25000"/>
                      <a:alpha val="10000"/>
                    </a:schemeClr>
                  </a:solidFill>
                </a:ln>
                <a:effectLst>
                  <a:outerShdw blurRad="9525" dist="25400" dir="14640000" algn="tl" rotWithShape="0">
                    <a:schemeClr val="bg1">
                      <a:alpha val="30000"/>
                    </a:schemeClr>
                  </a:outerShdw>
                </a:effectLst>
              </a:rPr>
              <a:t>Working with Community Services team to determine the impact to El Paso County</a:t>
            </a:r>
          </a:p>
          <a:p>
            <a:pPr marL="285750" lvl="0" indent="-285750">
              <a:buClr>
                <a:schemeClr val="tx2"/>
              </a:buClr>
              <a:buSzPct val="70000"/>
              <a:buFont typeface="Wingdings" panose="05000000000000000000" pitchFamily="2" charset="2"/>
              <a:buChar char="Ø"/>
            </a:pPr>
            <a:r>
              <a:rPr lang="en-US" sz="2000" dirty="0">
                <a:ln>
                  <a:solidFill>
                    <a:schemeClr val="bg1">
                      <a:lumMod val="75000"/>
                      <a:lumOff val="25000"/>
                      <a:alpha val="10000"/>
                    </a:schemeClr>
                  </a:solidFill>
                </a:ln>
                <a:effectLst>
                  <a:outerShdw blurRad="9525" dist="25400" dir="14640000" algn="tl" rotWithShape="0">
                    <a:schemeClr val="bg1">
                      <a:alpha val="30000"/>
                    </a:schemeClr>
                  </a:outerShdw>
                </a:effectLst>
              </a:rPr>
              <a:t>Bill has been assigned to the Senate Judiciary committee, but has not been scheduled for a hearing</a:t>
            </a:r>
          </a:p>
        </p:txBody>
      </p:sp>
      <p:sp>
        <p:nvSpPr>
          <p:cNvPr id="4" name="Slide Number Placeholder 3"/>
          <p:cNvSpPr>
            <a:spLocks noGrp="1"/>
          </p:cNvSpPr>
          <p:nvPr>
            <p:ph type="sldNum" sz="quarter" idx="12"/>
          </p:nvPr>
        </p:nvSpPr>
        <p:spPr>
          <a:xfrm>
            <a:off x="10192279"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a:pPr defTabSz="914400">
                <a:spcAft>
                  <a:spcPts val="600"/>
                </a:spcAft>
              </a:pPr>
              <a:t>15</a:t>
            </a:fld>
            <a:endParaRPr lang="en-US" dirty="0"/>
          </a:p>
        </p:txBody>
      </p:sp>
    </p:spTree>
    <p:extLst>
      <p:ext uri="{BB962C8B-B14F-4D97-AF65-F5344CB8AC3E}">
        <p14:creationId xmlns:p14="http://schemas.microsoft.com/office/powerpoint/2010/main" val="1578655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44618" y="1115568"/>
            <a:ext cx="4118991" cy="4626864"/>
          </a:xfrm>
          <a:prstGeom prst="rect">
            <a:avLst/>
          </a:prstGeom>
        </p:spPr>
        <p:txBody>
          <a:bodyPr vert="horz" lIns="91440" tIns="45720" rIns="91440" bIns="45720" rtlCol="0" anchor="ctr">
            <a:normAutofit/>
          </a:bodyPr>
          <a:lstStyle/>
          <a:p>
            <a:pPr>
              <a:spcBef>
                <a:spcPct val="0"/>
              </a:spcBef>
              <a:spcAft>
                <a:spcPts val="600"/>
              </a:spcAft>
            </a:pPr>
            <a:r>
              <a:rPr lang="en-US" sz="3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House &amp; Senate Bills on the Radar for Future Update</a:t>
            </a:r>
          </a:p>
        </p:txBody>
      </p:sp>
      <p:cxnSp>
        <p:nvCxnSpPr>
          <p:cNvPr id="13" name="Straight Connector 1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05398" y="1317072"/>
            <a:ext cx="6245352" cy="3956603"/>
          </a:xfrm>
          <a:prstGeom prst="rect">
            <a:avLst/>
          </a:prstGeom>
        </p:spPr>
        <p:txBody>
          <a:bodyPr vert="horz" lIns="91440" tIns="45720" rIns="91440" bIns="45720" rtlCol="0" anchor="ctr">
            <a:normAutofit/>
          </a:bodyPr>
          <a:lstStyle/>
          <a:p>
            <a:pPr marL="342900" indent="-342900">
              <a:buFont typeface="Wingdings" panose="05000000000000000000" pitchFamily="2" charset="2"/>
              <a:buChar char="Ø"/>
            </a:pPr>
            <a:r>
              <a:rPr lang="en-US" sz="2000" dirty="0"/>
              <a:t>HB20-1151: Expand Authority For Regional Transportation Improvements</a:t>
            </a:r>
          </a:p>
          <a:p>
            <a:pPr marL="342900" indent="-342900">
              <a:buFont typeface="Wingdings" panose="05000000000000000000" pitchFamily="2" charset="2"/>
              <a:buChar char="Ø"/>
            </a:pPr>
            <a:r>
              <a:rPr lang="en-US" sz="2000" dirty="0"/>
              <a:t>HB20-1173: 811 Local Exemption For County Road Maintenance</a:t>
            </a:r>
          </a:p>
          <a:p>
            <a:pPr marL="342900" indent="-342900">
              <a:buFont typeface="Wingdings" panose="05000000000000000000" pitchFamily="2" charset="2"/>
              <a:buChar char="Ø"/>
            </a:pPr>
            <a:r>
              <a:rPr lang="en-US" sz="2000" dirty="0"/>
              <a:t>SB20-153: Water Resource Financing Enterprise</a:t>
            </a:r>
          </a:p>
          <a:p>
            <a:pPr marL="342900" indent="-342900">
              <a:buFont typeface="Wingdings" panose="05000000000000000000" pitchFamily="2" charset="2"/>
              <a:buChar char="Ø"/>
            </a:pPr>
            <a:r>
              <a:rPr lang="en-US" sz="2000" dirty="0"/>
              <a:t>Family First Bill (has not yet been introduced)</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p:txBody>
      </p:sp>
      <p:sp>
        <p:nvSpPr>
          <p:cNvPr id="2" name="Slide Number Placeholder 1"/>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a:pPr defTabSz="914400">
                <a:spcAft>
                  <a:spcPts val="600"/>
                </a:spcAft>
              </a:pPr>
              <a:t>16</a:t>
            </a:fld>
            <a:endParaRPr lang="en-US" dirty="0"/>
          </a:p>
        </p:txBody>
      </p:sp>
    </p:spTree>
    <p:extLst>
      <p:ext uri="{BB962C8B-B14F-4D97-AF65-F5344CB8AC3E}">
        <p14:creationId xmlns:p14="http://schemas.microsoft.com/office/powerpoint/2010/main" val="3446764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endParaRPr lang="en-US" sz="1200" dirty="0">
              <a:solidFill>
                <a:schemeClr val="tx1"/>
              </a:solidFill>
            </a:endParaRPr>
          </a:p>
        </p:txBody>
      </p:sp>
      <p:sp>
        <p:nvSpPr>
          <p:cNvPr id="3" name="TextBox 2"/>
          <p:cNvSpPr txBox="1"/>
          <p:nvPr/>
        </p:nvSpPr>
        <p:spPr>
          <a:xfrm>
            <a:off x="1820488" y="2701636"/>
            <a:ext cx="9169090" cy="923330"/>
          </a:xfrm>
          <a:prstGeom prst="rect">
            <a:avLst/>
          </a:prstGeom>
          <a:noFill/>
        </p:spPr>
        <p:txBody>
          <a:bodyPr wrap="square" rtlCol="0">
            <a:spAutoFit/>
          </a:bodyPr>
          <a:lstStyle/>
          <a:p>
            <a:pPr algn="ctr"/>
            <a:r>
              <a:rPr lang="en-US" sz="5200" dirty="0"/>
              <a:t>QUESTIONS/COMMENTS?</a:t>
            </a:r>
          </a:p>
        </p:txBody>
      </p:sp>
    </p:spTree>
    <p:extLst>
      <p:ext uri="{BB962C8B-B14F-4D97-AF65-F5344CB8AC3E}">
        <p14:creationId xmlns:p14="http://schemas.microsoft.com/office/powerpoint/2010/main" val="2779717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34012" y="1115568"/>
            <a:ext cx="3820583" cy="4626864"/>
          </a:xfrm>
          <a:prstGeom prst="rect">
            <a:avLst/>
          </a:prstGeom>
        </p:spPr>
        <p:txBody>
          <a:bodyPr vert="horz" lIns="91440" tIns="45720" rIns="91440" bIns="45720" rtlCol="0" anchor="ctr">
            <a:normAutofit/>
          </a:bodyPr>
          <a:lstStyle/>
          <a:p>
            <a:pPr>
              <a:spcBef>
                <a:spcPct val="0"/>
              </a:spcBef>
              <a:spcAft>
                <a:spcPts val="600"/>
              </a:spcAft>
            </a:pPr>
            <a:r>
              <a:rPr lang="en-US" sz="32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General Assembly Statistics</a:t>
            </a:r>
          </a:p>
        </p:txBody>
      </p:sp>
      <p:cxnSp>
        <p:nvCxnSpPr>
          <p:cNvPr id="13" name="Straight Connector 1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05398" y="1115568"/>
            <a:ext cx="6245352" cy="4626864"/>
          </a:xfrm>
          <a:prstGeom prst="rect">
            <a:avLst/>
          </a:prstGeom>
        </p:spPr>
        <p:txBody>
          <a:bodyPr vert="horz" lIns="91440" tIns="45720" rIns="91440" bIns="45720" rtlCol="0" anchor="ctr">
            <a:normAutofit/>
          </a:bodyPr>
          <a:lstStyle/>
          <a:p>
            <a:pPr marL="342900" indent="-342900">
              <a:lnSpc>
                <a:spcPct val="90000"/>
              </a:lnSpc>
              <a:spcBef>
                <a:spcPct val="20000"/>
              </a:spcBef>
              <a:spcAft>
                <a:spcPts val="600"/>
              </a:spcAft>
              <a:buClr>
                <a:schemeClr val="tx2"/>
              </a:buClr>
              <a:buSzPct val="70000"/>
              <a:buFont typeface="Wingdings" panose="05000000000000000000" pitchFamily="2" charset="2"/>
              <a:buChar char="Ø"/>
            </a:pPr>
            <a:endParaRPr lang="en-US" sz="2200"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sp>
        <p:nvSpPr>
          <p:cNvPr id="2" name="Slide Number Placeholder 1"/>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a:pPr defTabSz="914400">
                <a:spcAft>
                  <a:spcPts val="600"/>
                </a:spcAft>
              </a:pPr>
              <a:t>2</a:t>
            </a:fld>
            <a:endParaRPr lang="en-US" dirty="0"/>
          </a:p>
        </p:txBody>
      </p:sp>
      <p:sp>
        <p:nvSpPr>
          <p:cNvPr id="3" name="Rectangle 2">
            <a:extLst>
              <a:ext uri="{FF2B5EF4-FFF2-40B4-BE49-F238E27FC236}">
                <a16:creationId xmlns:a16="http://schemas.microsoft.com/office/drawing/2014/main" id="{29EEA28C-F967-4BA1-9DBF-5FD8ECF079B0}"/>
              </a:ext>
            </a:extLst>
          </p:cNvPr>
          <p:cNvSpPr/>
          <p:nvPr/>
        </p:nvSpPr>
        <p:spPr>
          <a:xfrm>
            <a:off x="4987582" y="2057400"/>
            <a:ext cx="6096000" cy="2862322"/>
          </a:xfrm>
          <a:prstGeom prst="rect">
            <a:avLst/>
          </a:prstGeom>
        </p:spPr>
        <p:txBody>
          <a:bodyPr>
            <a:spAutoFit/>
          </a:bodyPr>
          <a:lstStyle/>
          <a:p>
            <a:pPr marL="342900" indent="-342900">
              <a:buFont typeface="Wingdings" panose="05000000000000000000" pitchFamily="2" charset="2"/>
              <a:buChar char="Ø"/>
            </a:pPr>
            <a:r>
              <a:rPr lang="en-US" sz="2000" dirty="0"/>
              <a:t>Fifth full week of the 2020 legislative session.</a:t>
            </a:r>
          </a:p>
          <a:p>
            <a:pPr marL="342900" indent="-342900">
              <a:buFont typeface="Wingdings" panose="05000000000000000000" pitchFamily="2" charset="2"/>
              <a:buChar char="Ø"/>
            </a:pPr>
            <a:r>
              <a:rPr lang="en-US" sz="2000" dirty="0"/>
              <a:t>451 bills have been introduced (as of yesterday):</a:t>
            </a:r>
          </a:p>
          <a:p>
            <a:pPr marL="1257300" lvl="2" indent="-342900">
              <a:buFont typeface="Courier New" panose="02070309020205020404" pitchFamily="49" charset="0"/>
              <a:buChar char="o"/>
            </a:pPr>
            <a:r>
              <a:rPr lang="en-US" sz="2000" dirty="0"/>
              <a:t>House Bills – 290</a:t>
            </a:r>
          </a:p>
          <a:p>
            <a:pPr marL="1257300" lvl="2" indent="-342900">
              <a:buFont typeface="Courier New" panose="02070309020205020404" pitchFamily="49" charset="0"/>
              <a:buChar char="o"/>
            </a:pPr>
            <a:r>
              <a:rPr lang="en-US" sz="2000" dirty="0"/>
              <a:t>Senate Bills – 161</a:t>
            </a:r>
          </a:p>
          <a:p>
            <a:pPr marL="342900" indent="-342900">
              <a:buFont typeface="Wingdings" panose="05000000000000000000" pitchFamily="2" charset="2"/>
              <a:buChar char="Ø"/>
            </a:pPr>
            <a:r>
              <a:rPr lang="en-US" sz="2000" dirty="0"/>
              <a:t>El Paso County is tracking 159 bills (as of this morning).</a:t>
            </a:r>
          </a:p>
          <a:p>
            <a:pPr marL="1257300" lvl="2" indent="-342900">
              <a:buFont typeface="Courier New" panose="02070309020205020404" pitchFamily="49" charset="0"/>
              <a:buChar char="o"/>
            </a:pPr>
            <a:r>
              <a:rPr lang="en-US" sz="2000" dirty="0"/>
              <a:t>House Bills – 108</a:t>
            </a:r>
          </a:p>
          <a:p>
            <a:pPr marL="1257300" lvl="2" indent="-342900">
              <a:buFont typeface="Courier New" panose="02070309020205020404" pitchFamily="49" charset="0"/>
              <a:buChar char="o"/>
            </a:pPr>
            <a:r>
              <a:rPr lang="en-US" sz="2000" dirty="0"/>
              <a:t>Senate Bills – 51</a:t>
            </a:r>
          </a:p>
          <a:p>
            <a:pPr marL="342900" indent="-342900">
              <a:buFont typeface="Wingdings" panose="05000000000000000000" pitchFamily="2" charset="2"/>
              <a:buChar char="Ø"/>
            </a:pPr>
            <a:endParaRPr lang="en-US" sz="2000" dirty="0"/>
          </a:p>
        </p:txBody>
      </p:sp>
    </p:spTree>
    <p:extLst>
      <p:ext uri="{BB962C8B-B14F-4D97-AF65-F5344CB8AC3E}">
        <p14:creationId xmlns:p14="http://schemas.microsoft.com/office/powerpoint/2010/main" val="1803473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34013" y="2057400"/>
            <a:ext cx="3487616" cy="2743200"/>
          </a:xfrm>
          <a:prstGeom prst="rect">
            <a:avLst/>
          </a:prstGeom>
        </p:spPr>
        <p:txBody>
          <a:bodyPr vert="horz" lIns="91440" tIns="45720" rIns="91440" bIns="45720" rtlCol="0" anchor="ctr">
            <a:normAutofit/>
          </a:bodyPr>
          <a:lstStyle/>
          <a:p>
            <a:pPr>
              <a:spcBef>
                <a:spcPct val="0"/>
              </a:spcBef>
              <a:spcAft>
                <a:spcPts val="600"/>
              </a:spcAft>
            </a:pPr>
            <a:r>
              <a:rPr lang="en-US" sz="32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Update on House &amp; Senate Bills Previously Discussed</a:t>
            </a:r>
          </a:p>
        </p:txBody>
      </p:sp>
      <p:cxnSp>
        <p:nvCxnSpPr>
          <p:cNvPr id="13" name="Straight Connector 1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05398" y="1115568"/>
            <a:ext cx="6245352" cy="4626864"/>
          </a:xfrm>
          <a:prstGeom prst="rect">
            <a:avLst/>
          </a:prstGeom>
        </p:spPr>
        <p:txBody>
          <a:bodyPr vert="horz" lIns="91440" tIns="45720" rIns="91440" bIns="45720" rtlCol="0" anchor="ctr">
            <a:normAutofit/>
          </a:bodyPr>
          <a:lstStyle/>
          <a:p>
            <a:pPr marL="342900" indent="-342900">
              <a:lnSpc>
                <a:spcPct val="90000"/>
              </a:lnSpc>
              <a:spcBef>
                <a:spcPct val="20000"/>
              </a:spcBef>
              <a:spcAft>
                <a:spcPts val="600"/>
              </a:spcAft>
              <a:buClr>
                <a:schemeClr val="tx2"/>
              </a:buClr>
              <a:buSzPct val="70000"/>
              <a:buFont typeface="Wingdings" panose="05000000000000000000" pitchFamily="2" charset="2"/>
              <a:buChar char="Ø"/>
            </a:pPr>
            <a:endParaRPr lang="en-US" sz="2200"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sp>
        <p:nvSpPr>
          <p:cNvPr id="2" name="Slide Number Placeholder 1"/>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a:pPr defTabSz="914400">
                <a:spcAft>
                  <a:spcPts val="600"/>
                </a:spcAft>
              </a:pPr>
              <a:t>3</a:t>
            </a:fld>
            <a:endParaRPr lang="en-US" dirty="0"/>
          </a:p>
        </p:txBody>
      </p:sp>
      <p:sp>
        <p:nvSpPr>
          <p:cNvPr id="3" name="Rectangle 2">
            <a:extLst>
              <a:ext uri="{FF2B5EF4-FFF2-40B4-BE49-F238E27FC236}">
                <a16:creationId xmlns:a16="http://schemas.microsoft.com/office/drawing/2014/main" id="{29EEA28C-F967-4BA1-9DBF-5FD8ECF079B0}"/>
              </a:ext>
            </a:extLst>
          </p:cNvPr>
          <p:cNvSpPr/>
          <p:nvPr/>
        </p:nvSpPr>
        <p:spPr>
          <a:xfrm>
            <a:off x="4987581" y="2057400"/>
            <a:ext cx="6363165" cy="2862322"/>
          </a:xfrm>
          <a:prstGeom prst="rect">
            <a:avLst/>
          </a:prstGeom>
        </p:spPr>
        <p:txBody>
          <a:bodyPr wrap="square">
            <a:spAutoFit/>
          </a:bodyPr>
          <a:lstStyle/>
          <a:p>
            <a:pPr marL="342900" indent="-342900">
              <a:buFont typeface="Wingdings" panose="05000000000000000000" pitchFamily="2" charset="2"/>
              <a:buChar char="Ø"/>
            </a:pPr>
            <a:r>
              <a:rPr lang="en-US" sz="2000" dirty="0"/>
              <a:t>HB20-1073: County Commissioner Districts Gerrymandering</a:t>
            </a:r>
          </a:p>
          <a:p>
            <a:pPr marL="342900" indent="-342900">
              <a:buFont typeface="Wingdings" panose="05000000000000000000" pitchFamily="2" charset="2"/>
              <a:buChar char="Ø"/>
            </a:pPr>
            <a:r>
              <a:rPr lang="en-US" sz="2000" dirty="0"/>
              <a:t>HB20-1083: Nursing Home Definition For Residential Property Tax</a:t>
            </a:r>
          </a:p>
          <a:p>
            <a:pPr marL="342900" indent="-342900">
              <a:buFont typeface="Wingdings" panose="05000000000000000000" pitchFamily="2" charset="2"/>
              <a:buChar char="Ø"/>
            </a:pPr>
            <a:r>
              <a:rPr lang="en-US" sz="2000" dirty="0"/>
              <a:t>HB20-1093: County Authority License And Regulate Business</a:t>
            </a:r>
          </a:p>
          <a:p>
            <a:pPr marL="342900" indent="-342900">
              <a:buFont typeface="Wingdings" panose="05000000000000000000" pitchFamily="2" charset="2"/>
              <a:buChar char="Ø"/>
            </a:pPr>
            <a:r>
              <a:rPr lang="en-US" sz="2000" dirty="0"/>
              <a:t>SB20-100: Repeal the Death Penalty</a:t>
            </a:r>
          </a:p>
          <a:p>
            <a:pPr marL="342900" indent="-342900">
              <a:buFont typeface="Wingdings" panose="05000000000000000000" pitchFamily="2" charset="2"/>
              <a:buChar char="Ø"/>
            </a:pPr>
            <a:r>
              <a:rPr lang="en-US" sz="2000" dirty="0"/>
              <a:t>SB20-147: County Impacts From Municipal Annexation</a:t>
            </a:r>
          </a:p>
        </p:txBody>
      </p:sp>
    </p:spTree>
    <p:extLst>
      <p:ext uri="{BB962C8B-B14F-4D97-AF65-F5344CB8AC3E}">
        <p14:creationId xmlns:p14="http://schemas.microsoft.com/office/powerpoint/2010/main" val="101726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34013" y="2057400"/>
            <a:ext cx="3487616" cy="2743200"/>
          </a:xfrm>
          <a:prstGeom prst="rect">
            <a:avLst/>
          </a:prstGeom>
        </p:spPr>
        <p:txBody>
          <a:bodyPr vert="horz" lIns="91440" tIns="45720" rIns="91440" bIns="45720" rtlCol="0" anchor="ctr">
            <a:normAutofit/>
          </a:bodyPr>
          <a:lstStyle/>
          <a:p>
            <a:pPr>
              <a:spcBef>
                <a:spcPct val="0"/>
              </a:spcBef>
              <a:spcAft>
                <a:spcPts val="600"/>
              </a:spcAft>
            </a:pPr>
            <a:r>
              <a:rPr lang="en-US" sz="32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Update on HB20-1073: County Commissioner Districts Gerrymandering</a:t>
            </a:r>
          </a:p>
        </p:txBody>
      </p:sp>
      <p:cxnSp>
        <p:nvCxnSpPr>
          <p:cNvPr id="13" name="Straight Connector 1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05398" y="1115568"/>
            <a:ext cx="6245352" cy="4626864"/>
          </a:xfrm>
          <a:prstGeom prst="rect">
            <a:avLst/>
          </a:prstGeom>
        </p:spPr>
        <p:txBody>
          <a:bodyPr vert="horz" lIns="91440" tIns="45720" rIns="91440" bIns="45720" rtlCol="0" anchor="ctr">
            <a:normAutofit/>
          </a:bodyPr>
          <a:lstStyle/>
          <a:p>
            <a:pPr marL="342900" indent="-342900">
              <a:lnSpc>
                <a:spcPct val="90000"/>
              </a:lnSpc>
              <a:spcBef>
                <a:spcPct val="20000"/>
              </a:spcBef>
              <a:spcAft>
                <a:spcPts val="600"/>
              </a:spcAft>
              <a:buClr>
                <a:schemeClr val="tx2"/>
              </a:buClr>
              <a:buSzPct val="70000"/>
              <a:buFont typeface="Wingdings" panose="05000000000000000000" pitchFamily="2" charset="2"/>
              <a:buChar char="Ø"/>
            </a:pPr>
            <a:endParaRPr lang="en-US" sz="2200"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sp>
        <p:nvSpPr>
          <p:cNvPr id="2" name="Slide Number Placeholder 1"/>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a:pPr defTabSz="914400">
                <a:spcAft>
                  <a:spcPts val="600"/>
                </a:spcAft>
              </a:pPr>
              <a:t>4</a:t>
            </a:fld>
            <a:endParaRPr lang="en-US" dirty="0"/>
          </a:p>
        </p:txBody>
      </p:sp>
      <p:sp>
        <p:nvSpPr>
          <p:cNvPr id="3" name="Rectangle 2">
            <a:extLst>
              <a:ext uri="{FF2B5EF4-FFF2-40B4-BE49-F238E27FC236}">
                <a16:creationId xmlns:a16="http://schemas.microsoft.com/office/drawing/2014/main" id="{29EEA28C-F967-4BA1-9DBF-5FD8ECF079B0}"/>
              </a:ext>
            </a:extLst>
          </p:cNvPr>
          <p:cNvSpPr/>
          <p:nvPr/>
        </p:nvSpPr>
        <p:spPr>
          <a:xfrm>
            <a:off x="4987581" y="2057400"/>
            <a:ext cx="6279967" cy="2723823"/>
          </a:xfrm>
          <a:prstGeom prst="rect">
            <a:avLst/>
          </a:prstGeom>
        </p:spPr>
        <p:txBody>
          <a:bodyPr wrap="square">
            <a:spAutoFit/>
          </a:bodyPr>
          <a:lstStyle/>
          <a:p>
            <a:pPr marL="342900" indent="-342900">
              <a:buFont typeface="Wingdings" panose="05000000000000000000" pitchFamily="2" charset="2"/>
              <a:buChar char="Ø"/>
            </a:pPr>
            <a:r>
              <a:rPr lang="en-US" sz="1900" dirty="0"/>
              <a:t>Bill attempts to apply Amendment Z to county commissioner districts in those counties where at least one commissioner is not elected by the voters of the whole county</a:t>
            </a:r>
          </a:p>
          <a:p>
            <a:pPr marL="342900" indent="-342900">
              <a:buFont typeface="Wingdings" panose="05000000000000000000" pitchFamily="2" charset="2"/>
              <a:buChar char="Ø"/>
            </a:pPr>
            <a:r>
              <a:rPr lang="en-US" sz="1900" dirty="0"/>
              <a:t>For those counties subject to the legislation, the creation and staffing of an independent commission to oversee the drawing of commissioner districts is required</a:t>
            </a:r>
          </a:p>
          <a:p>
            <a:pPr marL="342900" indent="-342900">
              <a:buFont typeface="Wingdings" panose="05000000000000000000" pitchFamily="2" charset="2"/>
              <a:buChar char="Ø"/>
            </a:pPr>
            <a:r>
              <a:rPr lang="en-US" sz="1900" dirty="0"/>
              <a:t>Efforts are underway to draft amendments to address El Paso County concerns with the bill</a:t>
            </a:r>
          </a:p>
        </p:txBody>
      </p:sp>
    </p:spTree>
    <p:extLst>
      <p:ext uri="{BB962C8B-B14F-4D97-AF65-F5344CB8AC3E}">
        <p14:creationId xmlns:p14="http://schemas.microsoft.com/office/powerpoint/2010/main" val="2206305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34013" y="2057400"/>
            <a:ext cx="3487616" cy="2743200"/>
          </a:xfrm>
          <a:prstGeom prst="rect">
            <a:avLst/>
          </a:prstGeom>
        </p:spPr>
        <p:txBody>
          <a:bodyPr vert="horz" lIns="91440" tIns="45720" rIns="91440" bIns="45720" rtlCol="0" anchor="ctr">
            <a:normAutofit/>
          </a:bodyPr>
          <a:lstStyle/>
          <a:p>
            <a:pPr>
              <a:spcBef>
                <a:spcPct val="0"/>
              </a:spcBef>
              <a:spcAft>
                <a:spcPts val="600"/>
              </a:spcAft>
            </a:pPr>
            <a:r>
              <a:rPr lang="en-US" sz="32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Update on HB20-1083: Nursing Home Definition For Residential Property Tax</a:t>
            </a:r>
          </a:p>
        </p:txBody>
      </p:sp>
      <p:cxnSp>
        <p:nvCxnSpPr>
          <p:cNvPr id="13" name="Straight Connector 1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05398" y="1115568"/>
            <a:ext cx="6245352" cy="4626864"/>
          </a:xfrm>
          <a:prstGeom prst="rect">
            <a:avLst/>
          </a:prstGeom>
        </p:spPr>
        <p:txBody>
          <a:bodyPr vert="horz" lIns="91440" tIns="45720" rIns="91440" bIns="45720" rtlCol="0" anchor="ctr">
            <a:normAutofit/>
          </a:bodyPr>
          <a:lstStyle/>
          <a:p>
            <a:pPr marL="342900" indent="-342900">
              <a:lnSpc>
                <a:spcPct val="90000"/>
              </a:lnSpc>
              <a:spcBef>
                <a:spcPct val="20000"/>
              </a:spcBef>
              <a:spcAft>
                <a:spcPts val="600"/>
              </a:spcAft>
              <a:buClr>
                <a:schemeClr val="tx2"/>
              </a:buClr>
              <a:buSzPct val="70000"/>
              <a:buFont typeface="Wingdings" panose="05000000000000000000" pitchFamily="2" charset="2"/>
              <a:buChar char="Ø"/>
            </a:pPr>
            <a:endParaRPr lang="en-US" sz="2200"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sp>
        <p:nvSpPr>
          <p:cNvPr id="2" name="Slide Number Placeholder 1"/>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a:pPr defTabSz="914400">
                <a:spcAft>
                  <a:spcPts val="600"/>
                </a:spcAft>
              </a:pPr>
              <a:t>5</a:t>
            </a:fld>
            <a:endParaRPr lang="en-US" dirty="0"/>
          </a:p>
        </p:txBody>
      </p:sp>
      <p:sp>
        <p:nvSpPr>
          <p:cNvPr id="3" name="Rectangle 2">
            <a:extLst>
              <a:ext uri="{FF2B5EF4-FFF2-40B4-BE49-F238E27FC236}">
                <a16:creationId xmlns:a16="http://schemas.microsoft.com/office/drawing/2014/main" id="{29EEA28C-F967-4BA1-9DBF-5FD8ECF079B0}"/>
              </a:ext>
            </a:extLst>
          </p:cNvPr>
          <p:cNvSpPr/>
          <p:nvPr/>
        </p:nvSpPr>
        <p:spPr>
          <a:xfrm>
            <a:off x="4987581" y="2057400"/>
            <a:ext cx="6279967" cy="4031873"/>
          </a:xfrm>
          <a:prstGeom prst="rect">
            <a:avLst/>
          </a:prstGeom>
        </p:spPr>
        <p:txBody>
          <a:bodyPr wrap="square">
            <a:spAutoFit/>
          </a:bodyPr>
          <a:lstStyle/>
          <a:p>
            <a:pPr marL="342900" indent="-342900">
              <a:buFont typeface="Wingdings" panose="05000000000000000000" pitchFamily="2" charset="2"/>
              <a:buChar char="Ø"/>
            </a:pPr>
            <a:r>
              <a:rPr lang="en-US" sz="1700" dirty="0"/>
              <a:t>The bill creates a definition of "nursing home" for property tax classification in statute</a:t>
            </a:r>
          </a:p>
          <a:p>
            <a:pPr marL="342900" indent="-342900">
              <a:buFont typeface="Wingdings" panose="05000000000000000000" pitchFamily="2" charset="2"/>
              <a:buChar char="Ø"/>
            </a:pPr>
            <a:r>
              <a:rPr lang="en-US" sz="1700" dirty="0"/>
              <a:t>The new definition in the bill expands the definition of nursing home and </a:t>
            </a:r>
            <a:r>
              <a:rPr lang="en-US" sz="1700" u="sng" dirty="0"/>
              <a:t>allows any licensed nursing care facility to be classified as residential property, regardless of the patient's length of stay</a:t>
            </a:r>
            <a:endParaRPr lang="en-US" sz="1700" dirty="0"/>
          </a:p>
          <a:p>
            <a:pPr marL="342900" indent="-342900">
              <a:buFont typeface="Wingdings" panose="05000000000000000000" pitchFamily="2" charset="2"/>
              <a:buChar char="Ø"/>
            </a:pPr>
            <a:r>
              <a:rPr lang="en-US" sz="1700" dirty="0"/>
              <a:t>11 properties in El Paso County could be affected by change from commercial to residential</a:t>
            </a:r>
          </a:p>
          <a:p>
            <a:pPr marL="342900" indent="-342900">
              <a:buFont typeface="Wingdings" panose="05000000000000000000" pitchFamily="2" charset="2"/>
              <a:buChar char="Ø"/>
            </a:pPr>
            <a:r>
              <a:rPr lang="en-US" sz="1700" dirty="0"/>
              <a:t>Assessor is in support of proposed change and believes it makes things fair for both short and long-term care facilities</a:t>
            </a:r>
          </a:p>
          <a:p>
            <a:pPr marL="342900" indent="-342900">
              <a:buFont typeface="Wingdings" panose="05000000000000000000" pitchFamily="2" charset="2"/>
              <a:buChar char="Ø"/>
            </a:pPr>
            <a:r>
              <a:rPr lang="en-US" sz="1700" dirty="0"/>
              <a:t>Bill was scheduled to be heard on February 5, but was pulled from the calendar. Sponsors are working to address a $1 million school finance backfill cost that stems from the bill</a:t>
            </a:r>
          </a:p>
          <a:p>
            <a:pPr marL="342900" indent="-342900">
              <a:buFont typeface="Wingdings" panose="05000000000000000000" pitchFamily="2" charset="2"/>
              <a:buChar char="Ø"/>
            </a:pPr>
            <a:r>
              <a:rPr lang="en-US" sz="1700" dirty="0"/>
              <a:t>EPC property tax impact would be $84,651.37</a:t>
            </a:r>
          </a:p>
          <a:p>
            <a:pPr marL="342900" indent="-342900">
              <a:buFont typeface="Wingdings" panose="05000000000000000000" pitchFamily="2" charset="2"/>
              <a:buChar char="Ø"/>
            </a:pPr>
            <a:endParaRPr lang="en-US" dirty="0"/>
          </a:p>
        </p:txBody>
      </p:sp>
    </p:spTree>
    <p:extLst>
      <p:ext uri="{BB962C8B-B14F-4D97-AF65-F5344CB8AC3E}">
        <p14:creationId xmlns:p14="http://schemas.microsoft.com/office/powerpoint/2010/main" val="1493057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41249" y="2057400"/>
            <a:ext cx="3480379" cy="2743200"/>
          </a:xfrm>
          <a:prstGeom prst="rect">
            <a:avLst/>
          </a:prstGeom>
        </p:spPr>
        <p:txBody>
          <a:bodyPr vert="horz" lIns="91440" tIns="45720" rIns="91440" bIns="45720" rtlCol="0" anchor="ctr">
            <a:normAutofit/>
          </a:bodyPr>
          <a:lstStyle/>
          <a:p>
            <a:pPr>
              <a:spcBef>
                <a:spcPct val="0"/>
              </a:spcBef>
              <a:spcAft>
                <a:spcPts val="600"/>
              </a:spcAft>
            </a:pPr>
            <a:r>
              <a:rPr lang="en-US" sz="32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Update on HB20-1093: </a:t>
            </a:r>
            <a:r>
              <a:rPr lang="en-US" sz="3200" dirty="0"/>
              <a:t>County Authority License And Regulate Business</a:t>
            </a:r>
            <a:endParaRPr lang="en-US" sz="32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p:txBody>
      </p:sp>
      <p:cxnSp>
        <p:nvCxnSpPr>
          <p:cNvPr id="13" name="Straight Connector 1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05398" y="1115568"/>
            <a:ext cx="6245352" cy="4626864"/>
          </a:xfrm>
          <a:prstGeom prst="rect">
            <a:avLst/>
          </a:prstGeom>
        </p:spPr>
        <p:txBody>
          <a:bodyPr vert="horz" lIns="91440" tIns="45720" rIns="91440" bIns="45720" rtlCol="0" anchor="ctr">
            <a:normAutofit/>
          </a:bodyPr>
          <a:lstStyle/>
          <a:p>
            <a:pPr marL="342900" indent="-342900">
              <a:lnSpc>
                <a:spcPct val="90000"/>
              </a:lnSpc>
              <a:spcBef>
                <a:spcPct val="20000"/>
              </a:spcBef>
              <a:spcAft>
                <a:spcPts val="600"/>
              </a:spcAft>
              <a:buClr>
                <a:schemeClr val="tx2"/>
              </a:buClr>
              <a:buSzPct val="70000"/>
              <a:buFont typeface="Wingdings" panose="05000000000000000000" pitchFamily="2" charset="2"/>
              <a:buChar char="Ø"/>
            </a:pPr>
            <a:endParaRPr lang="en-US" sz="2200"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sp>
        <p:nvSpPr>
          <p:cNvPr id="2" name="Slide Number Placeholder 1"/>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a:pPr defTabSz="914400">
                <a:spcAft>
                  <a:spcPts val="600"/>
                </a:spcAft>
              </a:pPr>
              <a:t>6</a:t>
            </a:fld>
            <a:endParaRPr lang="en-US" dirty="0"/>
          </a:p>
        </p:txBody>
      </p:sp>
      <p:sp>
        <p:nvSpPr>
          <p:cNvPr id="3" name="Rectangle 2">
            <a:extLst>
              <a:ext uri="{FF2B5EF4-FFF2-40B4-BE49-F238E27FC236}">
                <a16:creationId xmlns:a16="http://schemas.microsoft.com/office/drawing/2014/main" id="{29EEA28C-F967-4BA1-9DBF-5FD8ECF079B0}"/>
              </a:ext>
            </a:extLst>
          </p:cNvPr>
          <p:cNvSpPr/>
          <p:nvPr/>
        </p:nvSpPr>
        <p:spPr>
          <a:xfrm>
            <a:off x="4987581" y="2057400"/>
            <a:ext cx="6279975" cy="3139321"/>
          </a:xfrm>
          <a:prstGeom prst="rect">
            <a:avLst/>
          </a:prstGeom>
        </p:spPr>
        <p:txBody>
          <a:bodyPr wrap="square">
            <a:spAutoFit/>
          </a:bodyPr>
          <a:lstStyle/>
          <a:p>
            <a:pPr marL="342900" indent="-342900">
              <a:buFont typeface="Wingdings" panose="05000000000000000000" pitchFamily="2" charset="2"/>
              <a:buChar char="Ø"/>
            </a:pPr>
            <a:r>
              <a:rPr lang="en-US" dirty="0"/>
              <a:t>Following a number of discussions, bill sponsors agreed to amend the bill to narrow the licensing authority to just short-term rentals</a:t>
            </a:r>
          </a:p>
          <a:p>
            <a:pPr marL="342900" indent="-342900">
              <a:buFont typeface="Wingdings" panose="05000000000000000000" pitchFamily="2" charset="2"/>
              <a:buChar char="Ø"/>
            </a:pPr>
            <a:r>
              <a:rPr lang="en-US" dirty="0"/>
              <a:t>As amended, the bill passed out of the House Transportation and Local Government Committee last week on a 9-2 vote</a:t>
            </a:r>
          </a:p>
          <a:p>
            <a:pPr marL="342900" indent="-342900">
              <a:buFont typeface="Wingdings" panose="05000000000000000000" pitchFamily="2" charset="2"/>
              <a:buChar char="Ø"/>
            </a:pPr>
            <a:r>
              <a:rPr lang="en-US" dirty="0"/>
              <a:t>The bill will give counties the authority to license and regulate short-term rental properties and ensure tax liabilities, especially sales and lodging tax, are applied equitably</a:t>
            </a:r>
          </a:p>
          <a:p>
            <a:pPr marL="342900" indent="-342900">
              <a:buFont typeface="Wingdings" panose="05000000000000000000" pitchFamily="2" charset="2"/>
              <a:buChar char="Ø"/>
            </a:pPr>
            <a:r>
              <a:rPr lang="en-US" dirty="0"/>
              <a:t>The bill passed on a voice vote in the House yesterday</a:t>
            </a:r>
          </a:p>
        </p:txBody>
      </p:sp>
    </p:spTree>
    <p:extLst>
      <p:ext uri="{BB962C8B-B14F-4D97-AF65-F5344CB8AC3E}">
        <p14:creationId xmlns:p14="http://schemas.microsoft.com/office/powerpoint/2010/main" val="806224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34013" y="2057400"/>
            <a:ext cx="3487616" cy="2743200"/>
          </a:xfrm>
          <a:prstGeom prst="rect">
            <a:avLst/>
          </a:prstGeom>
        </p:spPr>
        <p:txBody>
          <a:bodyPr vert="horz" lIns="91440" tIns="45720" rIns="91440" bIns="45720" rtlCol="0" anchor="ctr">
            <a:normAutofit/>
          </a:bodyPr>
          <a:lstStyle/>
          <a:p>
            <a:pPr>
              <a:spcBef>
                <a:spcPct val="0"/>
              </a:spcBef>
              <a:spcAft>
                <a:spcPts val="600"/>
              </a:spcAft>
            </a:pPr>
            <a:r>
              <a:rPr lang="en-US" sz="32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Update on SB20-100: Repeal the Death Penalty</a:t>
            </a:r>
          </a:p>
        </p:txBody>
      </p:sp>
      <p:cxnSp>
        <p:nvCxnSpPr>
          <p:cNvPr id="13" name="Straight Connector 1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05398" y="1115568"/>
            <a:ext cx="6245352" cy="4626864"/>
          </a:xfrm>
          <a:prstGeom prst="rect">
            <a:avLst/>
          </a:prstGeom>
        </p:spPr>
        <p:txBody>
          <a:bodyPr vert="horz" lIns="91440" tIns="45720" rIns="91440" bIns="45720" rtlCol="0" anchor="ctr">
            <a:normAutofit/>
          </a:bodyPr>
          <a:lstStyle/>
          <a:p>
            <a:pPr marL="342900" indent="-342900">
              <a:lnSpc>
                <a:spcPct val="90000"/>
              </a:lnSpc>
              <a:spcBef>
                <a:spcPct val="20000"/>
              </a:spcBef>
              <a:spcAft>
                <a:spcPts val="600"/>
              </a:spcAft>
              <a:buClr>
                <a:schemeClr val="tx2"/>
              </a:buClr>
              <a:buSzPct val="70000"/>
              <a:buFont typeface="Wingdings" panose="05000000000000000000" pitchFamily="2" charset="2"/>
              <a:buChar char="Ø"/>
            </a:pPr>
            <a:endParaRPr lang="en-US" sz="2200"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sp>
        <p:nvSpPr>
          <p:cNvPr id="2" name="Slide Number Placeholder 1"/>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a:pPr defTabSz="914400">
                <a:spcAft>
                  <a:spcPts val="600"/>
                </a:spcAft>
              </a:pPr>
              <a:t>7</a:t>
            </a:fld>
            <a:endParaRPr lang="en-US" dirty="0"/>
          </a:p>
        </p:txBody>
      </p:sp>
      <p:sp>
        <p:nvSpPr>
          <p:cNvPr id="3" name="Rectangle 2">
            <a:extLst>
              <a:ext uri="{FF2B5EF4-FFF2-40B4-BE49-F238E27FC236}">
                <a16:creationId xmlns:a16="http://schemas.microsoft.com/office/drawing/2014/main" id="{29EEA28C-F967-4BA1-9DBF-5FD8ECF079B0}"/>
              </a:ext>
            </a:extLst>
          </p:cNvPr>
          <p:cNvSpPr/>
          <p:nvPr/>
        </p:nvSpPr>
        <p:spPr>
          <a:xfrm>
            <a:off x="4987581" y="2057400"/>
            <a:ext cx="6279973" cy="3477875"/>
          </a:xfrm>
          <a:prstGeom prst="rect">
            <a:avLst/>
          </a:prstGeom>
        </p:spPr>
        <p:txBody>
          <a:bodyPr wrap="square">
            <a:spAutoFit/>
          </a:bodyPr>
          <a:lstStyle/>
          <a:p>
            <a:pPr marL="342900" indent="-342900">
              <a:buFont typeface="Wingdings" panose="05000000000000000000" pitchFamily="2" charset="2"/>
              <a:buChar char="Ø"/>
            </a:pPr>
            <a:r>
              <a:rPr lang="en-US" sz="2000" dirty="0"/>
              <a:t>A proposed amendment (removal of security clause) to allow voters to decide  whether or not to repeal the death penalty in the upcoming November election failed in the Senate Judiciary Committee</a:t>
            </a:r>
          </a:p>
          <a:p>
            <a:pPr marL="342900" indent="-342900">
              <a:buFont typeface="Wingdings" panose="05000000000000000000" pitchFamily="2" charset="2"/>
              <a:buChar char="Ø"/>
            </a:pPr>
            <a:r>
              <a:rPr lang="en-US" sz="2000" dirty="0"/>
              <a:t>An amendment proposed by Sen. Gardner during second reading to include the ability to file a referendum petition on the question of repealing the death penalty failed in Second Reading on January 30</a:t>
            </a:r>
          </a:p>
          <a:p>
            <a:pPr marL="342900" indent="-342900">
              <a:buFont typeface="Wingdings" panose="05000000000000000000" pitchFamily="2" charset="2"/>
              <a:buChar char="Ø"/>
            </a:pPr>
            <a:r>
              <a:rPr lang="en-US" sz="2000" dirty="0"/>
              <a:t>Bill scheduled to be heard in House Judiciary committee on February 18</a:t>
            </a:r>
          </a:p>
        </p:txBody>
      </p:sp>
    </p:spTree>
    <p:extLst>
      <p:ext uri="{BB962C8B-B14F-4D97-AF65-F5344CB8AC3E}">
        <p14:creationId xmlns:p14="http://schemas.microsoft.com/office/powerpoint/2010/main" val="2664495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34013" y="2057400"/>
            <a:ext cx="3487616" cy="2743200"/>
          </a:xfrm>
          <a:prstGeom prst="rect">
            <a:avLst/>
          </a:prstGeom>
        </p:spPr>
        <p:txBody>
          <a:bodyPr vert="horz" lIns="91440" tIns="45720" rIns="91440" bIns="45720" rtlCol="0" anchor="ctr">
            <a:normAutofit/>
          </a:bodyPr>
          <a:lstStyle/>
          <a:p>
            <a:pPr>
              <a:spcBef>
                <a:spcPct val="0"/>
              </a:spcBef>
              <a:spcAft>
                <a:spcPts val="600"/>
              </a:spcAft>
            </a:pPr>
            <a:r>
              <a:rPr lang="en-US" sz="32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Update on SB20-147: County Impacts From Municipal Annexation</a:t>
            </a:r>
            <a:endParaRPr lang="en-US" sz="36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p:txBody>
      </p:sp>
      <p:cxnSp>
        <p:nvCxnSpPr>
          <p:cNvPr id="13" name="Straight Connector 1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05398" y="1115568"/>
            <a:ext cx="6245352" cy="4626864"/>
          </a:xfrm>
          <a:prstGeom prst="rect">
            <a:avLst/>
          </a:prstGeom>
        </p:spPr>
        <p:txBody>
          <a:bodyPr vert="horz" lIns="91440" tIns="45720" rIns="91440" bIns="45720" rtlCol="0" anchor="ctr">
            <a:normAutofit/>
          </a:bodyPr>
          <a:lstStyle/>
          <a:p>
            <a:pPr marL="342900" indent="-342900">
              <a:lnSpc>
                <a:spcPct val="90000"/>
              </a:lnSpc>
              <a:spcBef>
                <a:spcPct val="20000"/>
              </a:spcBef>
              <a:spcAft>
                <a:spcPts val="600"/>
              </a:spcAft>
              <a:buClr>
                <a:schemeClr val="tx2"/>
              </a:buClr>
              <a:buSzPct val="70000"/>
              <a:buFont typeface="Wingdings" panose="05000000000000000000" pitchFamily="2" charset="2"/>
              <a:buChar char="Ø"/>
            </a:pPr>
            <a:endParaRPr lang="en-US" sz="2200"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sp>
        <p:nvSpPr>
          <p:cNvPr id="2" name="Slide Number Placeholder 1"/>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a:pPr defTabSz="914400">
                <a:spcAft>
                  <a:spcPts val="600"/>
                </a:spcAft>
              </a:pPr>
              <a:t>8</a:t>
            </a:fld>
            <a:endParaRPr lang="en-US" dirty="0"/>
          </a:p>
        </p:txBody>
      </p:sp>
      <p:sp>
        <p:nvSpPr>
          <p:cNvPr id="3" name="Rectangle 2">
            <a:extLst>
              <a:ext uri="{FF2B5EF4-FFF2-40B4-BE49-F238E27FC236}">
                <a16:creationId xmlns:a16="http://schemas.microsoft.com/office/drawing/2014/main" id="{29EEA28C-F967-4BA1-9DBF-5FD8ECF079B0}"/>
              </a:ext>
            </a:extLst>
          </p:cNvPr>
          <p:cNvSpPr/>
          <p:nvPr/>
        </p:nvSpPr>
        <p:spPr>
          <a:xfrm>
            <a:off x="4987581" y="2057400"/>
            <a:ext cx="6279973" cy="2862322"/>
          </a:xfrm>
          <a:prstGeom prst="rect">
            <a:avLst/>
          </a:prstGeom>
        </p:spPr>
        <p:txBody>
          <a:bodyPr wrap="square">
            <a:spAutoFit/>
          </a:bodyPr>
          <a:lstStyle/>
          <a:p>
            <a:pPr marL="342900" indent="-342900">
              <a:buFont typeface="Wingdings" panose="05000000000000000000" pitchFamily="2" charset="2"/>
              <a:buChar char="Ø"/>
            </a:pPr>
            <a:r>
              <a:rPr lang="en-US" sz="2000" dirty="0"/>
              <a:t>El Paso County bill, sponsored by Sen. Bob Gardner</a:t>
            </a:r>
          </a:p>
          <a:p>
            <a:pPr marL="342900" indent="-342900">
              <a:buFont typeface="Wingdings" panose="05000000000000000000" pitchFamily="2" charset="2"/>
              <a:buChar char="Ø"/>
            </a:pPr>
            <a:r>
              <a:rPr lang="en-US" sz="2000" dirty="0"/>
              <a:t>Bill makes a number of modifications to the Municipal Annexation Act of 1965</a:t>
            </a:r>
          </a:p>
          <a:p>
            <a:pPr marL="342900" indent="-342900">
              <a:buFont typeface="Wingdings" panose="05000000000000000000" pitchFamily="2" charset="2"/>
              <a:buChar char="Ø"/>
            </a:pPr>
            <a:r>
              <a:rPr lang="en-US" sz="2000" dirty="0"/>
              <a:t>Goal is to minimize the impact of municipal development on county infrastructure</a:t>
            </a:r>
          </a:p>
          <a:p>
            <a:pPr marL="342900" indent="-342900">
              <a:buFont typeface="Wingdings" panose="05000000000000000000" pitchFamily="2" charset="2"/>
              <a:buChar char="Ø"/>
            </a:pPr>
            <a:r>
              <a:rPr lang="en-US" sz="2000" dirty="0"/>
              <a:t>Discussions around potential modifications/amendments continuing</a:t>
            </a:r>
          </a:p>
          <a:p>
            <a:pPr marL="342900" indent="-342900">
              <a:buFont typeface="Wingdings" panose="05000000000000000000" pitchFamily="2" charset="2"/>
              <a:buChar char="Ø"/>
            </a:pPr>
            <a:r>
              <a:rPr lang="en-US" sz="2000" dirty="0"/>
              <a:t>Assigned to Senate Local Government committee. No hearing has been scheduled</a:t>
            </a:r>
          </a:p>
        </p:txBody>
      </p:sp>
    </p:spTree>
    <p:extLst>
      <p:ext uri="{BB962C8B-B14F-4D97-AF65-F5344CB8AC3E}">
        <p14:creationId xmlns:p14="http://schemas.microsoft.com/office/powerpoint/2010/main" val="2211278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44618" y="1115568"/>
            <a:ext cx="4118991" cy="4626864"/>
          </a:xfrm>
          <a:prstGeom prst="rect">
            <a:avLst/>
          </a:prstGeom>
        </p:spPr>
        <p:txBody>
          <a:bodyPr vert="horz" lIns="91440" tIns="45720" rIns="91440" bIns="45720" rtlCol="0" anchor="ctr">
            <a:normAutofit/>
          </a:bodyPr>
          <a:lstStyle/>
          <a:p>
            <a:pPr>
              <a:spcBef>
                <a:spcPct val="0"/>
              </a:spcBef>
              <a:spcAft>
                <a:spcPts val="600"/>
              </a:spcAft>
            </a:pPr>
            <a:r>
              <a:rPr lang="en-US" sz="3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House &amp; Senate Bills of Interest</a:t>
            </a:r>
          </a:p>
        </p:txBody>
      </p:sp>
      <p:cxnSp>
        <p:nvCxnSpPr>
          <p:cNvPr id="13" name="Straight Connector 1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05398" y="1652631"/>
            <a:ext cx="6245352" cy="3355598"/>
          </a:xfrm>
          <a:prstGeom prst="rect">
            <a:avLst/>
          </a:prstGeom>
        </p:spPr>
        <p:txBody>
          <a:bodyPr vert="horz" lIns="91440" tIns="45720" rIns="91440" bIns="45720" rtlCol="0" anchor="ctr">
            <a:normAutofit lnSpcReduction="10000"/>
          </a:bodyPr>
          <a:lstStyle/>
          <a:p>
            <a:pPr marL="342900" indent="-342900">
              <a:buFont typeface="Wingdings" panose="05000000000000000000" pitchFamily="2" charset="2"/>
              <a:buChar char="Ø"/>
            </a:pPr>
            <a:r>
              <a:rPr lang="en-US" sz="2000" dirty="0"/>
              <a:t>HB20-1119: State Government Regulation of Perfluoroalkyl And Polyfluoroalkyl Substances</a:t>
            </a:r>
          </a:p>
          <a:p>
            <a:pPr marL="342900" indent="-342900">
              <a:buFont typeface="Wingdings" panose="05000000000000000000" pitchFamily="2" charset="2"/>
              <a:buChar char="Ø"/>
            </a:pPr>
            <a:r>
              <a:rPr lang="en-US" sz="2000" dirty="0"/>
              <a:t>HB20-1271: Repeal Red Flag and Amend 72-hour Hold</a:t>
            </a:r>
          </a:p>
          <a:p>
            <a:pPr marL="342900" indent="-342900">
              <a:buFont typeface="Wingdings" panose="05000000000000000000" pitchFamily="2" charset="2"/>
              <a:buChar char="Ø"/>
            </a:pPr>
            <a:r>
              <a:rPr lang="en-US" sz="2000" dirty="0"/>
              <a:t>HB20-1287: Colorado Rights Act</a:t>
            </a:r>
          </a:p>
          <a:p>
            <a:pPr marL="342900" indent="-342900">
              <a:buFont typeface="Wingdings" panose="05000000000000000000" pitchFamily="2" charset="2"/>
              <a:buChar char="Ø"/>
            </a:pPr>
            <a:r>
              <a:rPr lang="en-US" sz="2000" dirty="0"/>
              <a:t>HB20-1193: Income Tax Benefits for Family Leave</a:t>
            </a:r>
          </a:p>
          <a:p>
            <a:pPr marL="342900" indent="-342900">
              <a:buFont typeface="Wingdings" panose="05000000000000000000" pitchFamily="2" charset="2"/>
              <a:buChar char="Ø"/>
            </a:pPr>
            <a:r>
              <a:rPr lang="en-US" sz="2000" dirty="0"/>
              <a:t>SB20-125: Prohibit Exotic Animals in Traveling Performances</a:t>
            </a:r>
            <a:br>
              <a:rPr lang="en-US" sz="2000" dirty="0"/>
            </a:br>
            <a:br>
              <a:rPr lang="en-US" sz="2000" dirty="0"/>
            </a:br>
            <a:r>
              <a:rPr lang="en-US" sz="2000" dirty="0"/>
              <a:t>Bill of Note –</a:t>
            </a:r>
          </a:p>
          <a:p>
            <a:pPr marL="342900" indent="-342900">
              <a:buFont typeface="Wingdings" panose="05000000000000000000" pitchFamily="2" charset="2"/>
              <a:buChar char="Ø"/>
            </a:pPr>
            <a:r>
              <a:rPr lang="en-US" sz="2000" dirty="0"/>
              <a:t>SB20-161: Pretrial Release</a:t>
            </a:r>
          </a:p>
        </p:txBody>
      </p:sp>
      <p:sp>
        <p:nvSpPr>
          <p:cNvPr id="2" name="Slide Number Placeholder 1"/>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a:pPr defTabSz="914400">
                <a:spcAft>
                  <a:spcPts val="600"/>
                </a:spcAft>
              </a:pPr>
              <a:t>9</a:t>
            </a:fld>
            <a:endParaRPr lang="en-US" dirty="0"/>
          </a:p>
        </p:txBody>
      </p:sp>
    </p:spTree>
    <p:extLst>
      <p:ext uri="{BB962C8B-B14F-4D97-AF65-F5344CB8AC3E}">
        <p14:creationId xmlns:p14="http://schemas.microsoft.com/office/powerpoint/2010/main" val="31615649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2027</TotalTime>
  <Words>1290</Words>
  <Application>Microsoft Office PowerPoint</Application>
  <PresentationFormat>Widescreen</PresentationFormat>
  <Paragraphs>116</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vt:lpstr>
      <vt:lpstr>Calisto MT</vt:lpstr>
      <vt:lpstr>Courier New</vt:lpstr>
      <vt:lpstr>Wingdings</vt:lpstr>
      <vt:lpstr>Wingdings 2</vt:lpstr>
      <vt:lpstr>Slate</vt:lpstr>
      <vt:lpstr>Board of County Commissioners State Legislative Session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County Commissioners Legislative Session Update</dc:title>
  <dc:creator>Brandon Wilson</dc:creator>
  <cp:lastModifiedBy>Brandon Wilson</cp:lastModifiedBy>
  <cp:revision>70</cp:revision>
  <dcterms:created xsi:type="dcterms:W3CDTF">2020-01-17T18:15:48Z</dcterms:created>
  <dcterms:modified xsi:type="dcterms:W3CDTF">2020-02-10T23:11:25Z</dcterms:modified>
</cp:coreProperties>
</file>