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1"/>
  </p:sldMasterIdLst>
  <p:notesMasterIdLst>
    <p:notesMasterId r:id="rId16"/>
  </p:notesMasterIdLst>
  <p:sldIdLst>
    <p:sldId id="256" r:id="rId2"/>
    <p:sldId id="280" r:id="rId3"/>
    <p:sldId id="277" r:id="rId4"/>
    <p:sldId id="281" r:id="rId5"/>
    <p:sldId id="288" r:id="rId6"/>
    <p:sldId id="284" r:id="rId7"/>
    <p:sldId id="289" r:id="rId8"/>
    <p:sldId id="276" r:id="rId9"/>
    <p:sldId id="270" r:id="rId10"/>
    <p:sldId id="272" r:id="rId11"/>
    <p:sldId id="279" r:id="rId12"/>
    <p:sldId id="265" r:id="rId13"/>
    <p:sldId id="286" r:id="rId14"/>
    <p:sldId id="267"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5FE135-730E-4B78-B282-0C50A5B05774}" v="11" dt="2020-02-17T16:59:31.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Wilson" userId="7fbf3373-06f8-402e-a6ef-0a684af2a351" providerId="ADAL" clId="{3F5FE135-730E-4B78-B282-0C50A5B05774}"/>
    <pc:docChg chg="undo custSel modSld">
      <pc:chgData name="Brandon Wilson" userId="7fbf3373-06f8-402e-a6ef-0a684af2a351" providerId="ADAL" clId="{3F5FE135-730E-4B78-B282-0C50A5B05774}" dt="2020-02-17T17:36:33.180" v="1518" actId="20577"/>
      <pc:docMkLst>
        <pc:docMk/>
      </pc:docMkLst>
      <pc:sldChg chg="modSp">
        <pc:chgData name="Brandon Wilson" userId="7fbf3373-06f8-402e-a6ef-0a684af2a351" providerId="ADAL" clId="{3F5FE135-730E-4B78-B282-0C50A5B05774}" dt="2020-02-17T17:32:08.677" v="1304" actId="20577"/>
        <pc:sldMkLst>
          <pc:docMk/>
          <pc:sldMk cId="4191574907" sldId="265"/>
        </pc:sldMkLst>
        <pc:spChg chg="mod">
          <ac:chgData name="Brandon Wilson" userId="7fbf3373-06f8-402e-a6ef-0a684af2a351" providerId="ADAL" clId="{3F5FE135-730E-4B78-B282-0C50A5B05774}" dt="2020-02-17T17:32:08.677" v="1304" actId="20577"/>
          <ac:spMkLst>
            <pc:docMk/>
            <pc:sldMk cId="4191574907" sldId="265"/>
            <ac:spMk id="3" creationId="{00000000-0000-0000-0000-000000000000}"/>
          </ac:spMkLst>
        </pc:spChg>
        <pc:spChg chg="mod">
          <ac:chgData name="Brandon Wilson" userId="7fbf3373-06f8-402e-a6ef-0a684af2a351" providerId="ADAL" clId="{3F5FE135-730E-4B78-B282-0C50A5B05774}" dt="2020-02-17T16:52:30.827" v="486" actId="403"/>
          <ac:spMkLst>
            <pc:docMk/>
            <pc:sldMk cId="4191574907" sldId="265"/>
            <ac:spMk id="4" creationId="{00000000-0000-0000-0000-000000000000}"/>
          </ac:spMkLst>
        </pc:spChg>
      </pc:sldChg>
      <pc:sldChg chg="modSp">
        <pc:chgData name="Brandon Wilson" userId="7fbf3373-06f8-402e-a6ef-0a684af2a351" providerId="ADAL" clId="{3F5FE135-730E-4B78-B282-0C50A5B05774}" dt="2020-02-17T17:32:46.332" v="1309" actId="20577"/>
        <pc:sldMkLst>
          <pc:docMk/>
          <pc:sldMk cId="4163139560" sldId="270"/>
        </pc:sldMkLst>
        <pc:spChg chg="mod">
          <ac:chgData name="Brandon Wilson" userId="7fbf3373-06f8-402e-a6ef-0a684af2a351" providerId="ADAL" clId="{3F5FE135-730E-4B78-B282-0C50A5B05774}" dt="2020-02-17T17:32:46.332" v="1309" actId="20577"/>
          <ac:spMkLst>
            <pc:docMk/>
            <pc:sldMk cId="4163139560" sldId="270"/>
            <ac:spMk id="3" creationId="{00000000-0000-0000-0000-000000000000}"/>
          </ac:spMkLst>
        </pc:spChg>
        <pc:spChg chg="mod">
          <ac:chgData name="Brandon Wilson" userId="7fbf3373-06f8-402e-a6ef-0a684af2a351" providerId="ADAL" clId="{3F5FE135-730E-4B78-B282-0C50A5B05774}" dt="2020-02-17T16:52:04.453" v="480" actId="403"/>
          <ac:spMkLst>
            <pc:docMk/>
            <pc:sldMk cId="4163139560" sldId="270"/>
            <ac:spMk id="4" creationId="{00000000-0000-0000-0000-000000000000}"/>
          </ac:spMkLst>
        </pc:spChg>
      </pc:sldChg>
      <pc:sldChg chg="modSp">
        <pc:chgData name="Brandon Wilson" userId="7fbf3373-06f8-402e-a6ef-0a684af2a351" providerId="ADAL" clId="{3F5FE135-730E-4B78-B282-0C50A5B05774}" dt="2020-02-17T17:35:58.788" v="1506" actId="2"/>
        <pc:sldMkLst>
          <pc:docMk/>
          <pc:sldMk cId="1017179205" sldId="272"/>
        </pc:sldMkLst>
        <pc:spChg chg="mod">
          <ac:chgData name="Brandon Wilson" userId="7fbf3373-06f8-402e-a6ef-0a684af2a351" providerId="ADAL" clId="{3F5FE135-730E-4B78-B282-0C50A5B05774}" dt="2020-02-17T17:35:58.788" v="1506" actId="2"/>
          <ac:spMkLst>
            <pc:docMk/>
            <pc:sldMk cId="1017179205" sldId="272"/>
            <ac:spMk id="3" creationId="{00000000-0000-0000-0000-000000000000}"/>
          </ac:spMkLst>
        </pc:spChg>
        <pc:spChg chg="mod">
          <ac:chgData name="Brandon Wilson" userId="7fbf3373-06f8-402e-a6ef-0a684af2a351" providerId="ADAL" clId="{3F5FE135-730E-4B78-B282-0C50A5B05774}" dt="2020-02-17T16:48:42.116" v="435" actId="255"/>
          <ac:spMkLst>
            <pc:docMk/>
            <pc:sldMk cId="1017179205" sldId="272"/>
            <ac:spMk id="4" creationId="{00000000-0000-0000-0000-000000000000}"/>
          </ac:spMkLst>
        </pc:spChg>
      </pc:sldChg>
      <pc:sldChg chg="modSp">
        <pc:chgData name="Brandon Wilson" userId="7fbf3373-06f8-402e-a6ef-0a684af2a351" providerId="ADAL" clId="{3F5FE135-730E-4B78-B282-0C50A5B05774}" dt="2020-02-17T16:51:59.063" v="477" actId="403"/>
        <pc:sldMkLst>
          <pc:docMk/>
          <pc:sldMk cId="3161564909" sldId="276"/>
        </pc:sldMkLst>
        <pc:spChg chg="mod">
          <ac:chgData name="Brandon Wilson" userId="7fbf3373-06f8-402e-a6ef-0a684af2a351" providerId="ADAL" clId="{3F5FE135-730E-4B78-B282-0C50A5B05774}" dt="2020-02-17T16:51:59.063" v="477" actId="403"/>
          <ac:spMkLst>
            <pc:docMk/>
            <pc:sldMk cId="3161564909" sldId="276"/>
            <ac:spMk id="2" creationId="{00000000-0000-0000-0000-000000000000}"/>
          </ac:spMkLst>
        </pc:spChg>
      </pc:sldChg>
      <pc:sldChg chg="modSp">
        <pc:chgData name="Brandon Wilson" userId="7fbf3373-06f8-402e-a6ef-0a684af2a351" providerId="ADAL" clId="{3F5FE135-730E-4B78-B282-0C50A5B05774}" dt="2020-02-17T16:50:14.527" v="447" actId="403"/>
        <pc:sldMkLst>
          <pc:docMk/>
          <pc:sldMk cId="101726100" sldId="277"/>
        </pc:sldMkLst>
        <pc:spChg chg="mod">
          <ac:chgData name="Brandon Wilson" userId="7fbf3373-06f8-402e-a6ef-0a684af2a351" providerId="ADAL" clId="{3F5FE135-730E-4B78-B282-0C50A5B05774}" dt="2020-02-17T16:50:14.527" v="447" actId="403"/>
          <ac:spMkLst>
            <pc:docMk/>
            <pc:sldMk cId="101726100" sldId="277"/>
            <ac:spMk id="2" creationId="{00000000-0000-0000-0000-000000000000}"/>
          </ac:spMkLst>
        </pc:spChg>
      </pc:sldChg>
      <pc:sldChg chg="modSp">
        <pc:chgData name="Brandon Wilson" userId="7fbf3373-06f8-402e-a6ef-0a684af2a351" providerId="ADAL" clId="{3F5FE135-730E-4B78-B282-0C50A5B05774}" dt="2020-02-17T17:01:20.087" v="1040" actId="255"/>
        <pc:sldMkLst>
          <pc:docMk/>
          <pc:sldMk cId="2733454180" sldId="279"/>
        </pc:sldMkLst>
        <pc:spChg chg="mod">
          <ac:chgData name="Brandon Wilson" userId="7fbf3373-06f8-402e-a6ef-0a684af2a351" providerId="ADAL" clId="{3F5FE135-730E-4B78-B282-0C50A5B05774}" dt="2020-02-17T17:01:20.087" v="1040" actId="255"/>
          <ac:spMkLst>
            <pc:docMk/>
            <pc:sldMk cId="2733454180" sldId="279"/>
            <ac:spMk id="3" creationId="{00000000-0000-0000-0000-000000000000}"/>
          </ac:spMkLst>
        </pc:spChg>
        <pc:spChg chg="mod">
          <ac:chgData name="Brandon Wilson" userId="7fbf3373-06f8-402e-a6ef-0a684af2a351" providerId="ADAL" clId="{3F5FE135-730E-4B78-B282-0C50A5B05774}" dt="2020-02-17T16:52:24.366" v="483" actId="403"/>
          <ac:spMkLst>
            <pc:docMk/>
            <pc:sldMk cId="2733454180" sldId="279"/>
            <ac:spMk id="4" creationId="{00000000-0000-0000-0000-000000000000}"/>
          </ac:spMkLst>
        </pc:spChg>
      </pc:sldChg>
      <pc:sldChg chg="modSp">
        <pc:chgData name="Brandon Wilson" userId="7fbf3373-06f8-402e-a6ef-0a684af2a351" providerId="ADAL" clId="{3F5FE135-730E-4B78-B282-0C50A5B05774}" dt="2020-02-17T17:36:33.180" v="1518" actId="20577"/>
        <pc:sldMkLst>
          <pc:docMk/>
          <pc:sldMk cId="1803473196" sldId="280"/>
        </pc:sldMkLst>
        <pc:spChg chg="mod">
          <ac:chgData name="Brandon Wilson" userId="7fbf3373-06f8-402e-a6ef-0a684af2a351" providerId="ADAL" clId="{3F5FE135-730E-4B78-B282-0C50A5B05774}" dt="2020-02-17T16:50:06.762" v="444" actId="403"/>
          <ac:spMkLst>
            <pc:docMk/>
            <pc:sldMk cId="1803473196" sldId="280"/>
            <ac:spMk id="2" creationId="{00000000-0000-0000-0000-000000000000}"/>
          </ac:spMkLst>
        </pc:spChg>
        <pc:spChg chg="mod">
          <ac:chgData name="Brandon Wilson" userId="7fbf3373-06f8-402e-a6ef-0a684af2a351" providerId="ADAL" clId="{3F5FE135-730E-4B78-B282-0C50A5B05774}" dt="2020-02-17T17:36:33.180" v="1518" actId="20577"/>
          <ac:spMkLst>
            <pc:docMk/>
            <pc:sldMk cId="1803473196" sldId="280"/>
            <ac:spMk id="3" creationId="{29EEA28C-F967-4BA1-9DBF-5FD8ECF079B0}"/>
          </ac:spMkLst>
        </pc:spChg>
      </pc:sldChg>
      <pc:sldChg chg="modSp">
        <pc:chgData name="Brandon Wilson" userId="7fbf3373-06f8-402e-a6ef-0a684af2a351" providerId="ADAL" clId="{3F5FE135-730E-4B78-B282-0C50A5B05774}" dt="2020-02-17T17:34:46.448" v="1504" actId="20577"/>
        <pc:sldMkLst>
          <pc:docMk/>
          <pc:sldMk cId="2206305343" sldId="281"/>
        </pc:sldMkLst>
        <pc:spChg chg="mod">
          <ac:chgData name="Brandon Wilson" userId="7fbf3373-06f8-402e-a6ef-0a684af2a351" providerId="ADAL" clId="{3F5FE135-730E-4B78-B282-0C50A5B05774}" dt="2020-02-17T16:50:20.633" v="450" actId="403"/>
          <ac:spMkLst>
            <pc:docMk/>
            <pc:sldMk cId="2206305343" sldId="281"/>
            <ac:spMk id="2" creationId="{00000000-0000-0000-0000-000000000000}"/>
          </ac:spMkLst>
        </pc:spChg>
        <pc:spChg chg="mod">
          <ac:chgData name="Brandon Wilson" userId="7fbf3373-06f8-402e-a6ef-0a684af2a351" providerId="ADAL" clId="{3F5FE135-730E-4B78-B282-0C50A5B05774}" dt="2020-02-17T17:34:46.448" v="1504" actId="20577"/>
          <ac:spMkLst>
            <pc:docMk/>
            <pc:sldMk cId="2206305343" sldId="281"/>
            <ac:spMk id="3" creationId="{29EEA28C-F967-4BA1-9DBF-5FD8ECF079B0}"/>
          </ac:spMkLst>
        </pc:spChg>
      </pc:sldChg>
      <pc:sldChg chg="modSp">
        <pc:chgData name="Brandon Wilson" userId="7fbf3373-06f8-402e-a6ef-0a684af2a351" providerId="ADAL" clId="{3F5FE135-730E-4B78-B282-0C50A5B05774}" dt="2020-02-17T16:54:42.575" v="510" actId="255"/>
        <pc:sldMkLst>
          <pc:docMk/>
          <pc:sldMk cId="806224035" sldId="284"/>
        </pc:sldMkLst>
        <pc:spChg chg="mod">
          <ac:chgData name="Brandon Wilson" userId="7fbf3373-06f8-402e-a6ef-0a684af2a351" providerId="ADAL" clId="{3F5FE135-730E-4B78-B282-0C50A5B05774}" dt="2020-02-17T16:50:35.314" v="458" actId="404"/>
          <ac:spMkLst>
            <pc:docMk/>
            <pc:sldMk cId="806224035" sldId="284"/>
            <ac:spMk id="2" creationId="{00000000-0000-0000-0000-000000000000}"/>
          </ac:spMkLst>
        </pc:spChg>
        <pc:spChg chg="mod">
          <ac:chgData name="Brandon Wilson" userId="7fbf3373-06f8-402e-a6ef-0a684af2a351" providerId="ADAL" clId="{3F5FE135-730E-4B78-B282-0C50A5B05774}" dt="2020-02-17T16:54:42.575" v="510" actId="255"/>
          <ac:spMkLst>
            <pc:docMk/>
            <pc:sldMk cId="806224035" sldId="284"/>
            <ac:spMk id="3" creationId="{29EEA28C-F967-4BA1-9DBF-5FD8ECF079B0}"/>
          </ac:spMkLst>
        </pc:spChg>
      </pc:sldChg>
      <pc:sldChg chg="modSp">
        <pc:chgData name="Brandon Wilson" userId="7fbf3373-06f8-402e-a6ef-0a684af2a351" providerId="ADAL" clId="{3F5FE135-730E-4B78-B282-0C50A5B05774}" dt="2020-02-17T16:52:44.584" v="491" actId="404"/>
        <pc:sldMkLst>
          <pc:docMk/>
          <pc:sldMk cId="3446764520" sldId="286"/>
        </pc:sldMkLst>
        <pc:spChg chg="mod">
          <ac:chgData name="Brandon Wilson" userId="7fbf3373-06f8-402e-a6ef-0a684af2a351" providerId="ADAL" clId="{3F5FE135-730E-4B78-B282-0C50A5B05774}" dt="2020-02-17T16:52:44.584" v="491" actId="404"/>
          <ac:spMkLst>
            <pc:docMk/>
            <pc:sldMk cId="3446764520" sldId="286"/>
            <ac:spMk id="2" creationId="{00000000-0000-0000-0000-000000000000}"/>
          </ac:spMkLst>
        </pc:spChg>
      </pc:sldChg>
      <pc:sldChg chg="modSp">
        <pc:chgData name="Brandon Wilson" userId="7fbf3373-06f8-402e-a6ef-0a684af2a351" providerId="ADAL" clId="{3F5FE135-730E-4B78-B282-0C50A5B05774}" dt="2020-02-17T17:35:56.423" v="1505" actId="313"/>
        <pc:sldMkLst>
          <pc:docMk/>
          <pc:sldMk cId="1493057788" sldId="288"/>
        </pc:sldMkLst>
        <pc:spChg chg="mod">
          <ac:chgData name="Brandon Wilson" userId="7fbf3373-06f8-402e-a6ef-0a684af2a351" providerId="ADAL" clId="{3F5FE135-730E-4B78-B282-0C50A5B05774}" dt="2020-02-17T16:50:28.452" v="453" actId="403"/>
          <ac:spMkLst>
            <pc:docMk/>
            <pc:sldMk cId="1493057788" sldId="288"/>
            <ac:spMk id="2" creationId="{00000000-0000-0000-0000-000000000000}"/>
          </ac:spMkLst>
        </pc:spChg>
        <pc:spChg chg="mod">
          <ac:chgData name="Brandon Wilson" userId="7fbf3373-06f8-402e-a6ef-0a684af2a351" providerId="ADAL" clId="{3F5FE135-730E-4B78-B282-0C50A5B05774}" dt="2020-02-17T17:35:56.423" v="1505" actId="313"/>
          <ac:spMkLst>
            <pc:docMk/>
            <pc:sldMk cId="1493057788" sldId="288"/>
            <ac:spMk id="3" creationId="{29EEA28C-F967-4BA1-9DBF-5FD8ECF079B0}"/>
          </ac:spMkLst>
        </pc:spChg>
      </pc:sldChg>
      <pc:sldChg chg="modSp">
        <pc:chgData name="Brandon Wilson" userId="7fbf3373-06f8-402e-a6ef-0a684af2a351" providerId="ADAL" clId="{3F5FE135-730E-4B78-B282-0C50A5B05774}" dt="2020-02-17T17:33:07.467" v="1311" actId="20577"/>
        <pc:sldMkLst>
          <pc:docMk/>
          <pc:sldMk cId="2804393804" sldId="289"/>
        </pc:sldMkLst>
        <pc:spChg chg="mod">
          <ac:chgData name="Brandon Wilson" userId="7fbf3373-06f8-402e-a6ef-0a684af2a351" providerId="ADAL" clId="{3F5FE135-730E-4B78-B282-0C50A5B05774}" dt="2020-02-17T16:51:51.459" v="474" actId="403"/>
          <ac:spMkLst>
            <pc:docMk/>
            <pc:sldMk cId="2804393804" sldId="289"/>
            <ac:spMk id="2" creationId="{00000000-0000-0000-0000-000000000000}"/>
          </ac:spMkLst>
        </pc:spChg>
        <pc:spChg chg="mod">
          <ac:chgData name="Brandon Wilson" userId="7fbf3373-06f8-402e-a6ef-0a684af2a351" providerId="ADAL" clId="{3F5FE135-730E-4B78-B282-0C50A5B05774}" dt="2020-02-17T17:33:07.467" v="1311" actId="20577"/>
          <ac:spMkLst>
            <pc:docMk/>
            <pc:sldMk cId="2804393804" sldId="289"/>
            <ac:spMk id="3" creationId="{29EEA28C-F967-4BA1-9DBF-5FD8ECF079B0}"/>
          </ac:spMkLst>
        </pc:spChg>
      </pc:sldChg>
    </pc:docChg>
  </pc:docChgLst>
  <pc:docChgLst>
    <pc:chgData name="Brandon Wilson" userId="7fbf3373-06f8-402e-a6ef-0a684af2a351" providerId="ADAL" clId="{E13D699F-C02F-46F7-A0CE-8CE6969EEF03}"/>
    <pc:docChg chg="custSel modSld">
      <pc:chgData name="Brandon Wilson" userId="7fbf3373-06f8-402e-a6ef-0a684af2a351" providerId="ADAL" clId="{E13D699F-C02F-46F7-A0CE-8CE6969EEF03}" dt="2020-02-18T15:38:48.838" v="434" actId="20577"/>
      <pc:docMkLst>
        <pc:docMk/>
      </pc:docMkLst>
      <pc:sldChg chg="modSp">
        <pc:chgData name="Brandon Wilson" userId="7fbf3373-06f8-402e-a6ef-0a684af2a351" providerId="ADAL" clId="{E13D699F-C02F-46F7-A0CE-8CE6969EEF03}" dt="2020-02-18T15:38:48.838" v="434" actId="20577"/>
        <pc:sldMkLst>
          <pc:docMk/>
          <pc:sldMk cId="4191574907" sldId="265"/>
        </pc:sldMkLst>
        <pc:spChg chg="mod">
          <ac:chgData name="Brandon Wilson" userId="7fbf3373-06f8-402e-a6ef-0a684af2a351" providerId="ADAL" clId="{E13D699F-C02F-46F7-A0CE-8CE6969EEF03}" dt="2020-02-18T15:38:48.838" v="434" actId="20577"/>
          <ac:spMkLst>
            <pc:docMk/>
            <pc:sldMk cId="4191574907" sldId="26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CC8400-E88A-487F-9D73-8EF5E0ADFE21}" type="datetimeFigureOut">
              <a:rPr lang="en-US" smtClean="0"/>
              <a:t>2/18/2020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866E58-FDF7-4306-8A1C-69F955FBE6E0}" type="slidenum">
              <a:rPr lang="en-US" smtClean="0"/>
              <a:t>‹#›</a:t>
            </a:fld>
            <a:endParaRPr lang="en-US" dirty="0"/>
          </a:p>
        </p:txBody>
      </p:sp>
    </p:spTree>
    <p:extLst>
      <p:ext uri="{BB962C8B-B14F-4D97-AF65-F5344CB8AC3E}">
        <p14:creationId xmlns:p14="http://schemas.microsoft.com/office/powerpoint/2010/main" val="216052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A150B8-FB40-421C-9844-BA7DAFAA3D5D}" type="datetime1">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92871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0300823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88388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79011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6B1777-D7A4-42DA-B67D-196D20547F9F}" type="datetime1">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524334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42022291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76B1777-D7A4-42DA-B67D-196D20547F9F}" type="datetime1">
              <a:rPr lang="en-US" smtClean="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817614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DFE817-B577-4821-B59D-F2A8686EC414}" type="datetime1">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7427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11440A-E443-483E-89E3-32BF79886EFB}" type="datetime1">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3498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73FDBA-369A-4DED-A818-F79A4E386994}" type="datetime1">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257854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B3E530-0685-4EAD-8120-AA5A6433C9EB}" type="datetime1">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77580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4B6C3-26F0-4FB2-BDC8-C20A2EB78777}" type="datetime1">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4752823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583258-E8D4-4101-828B-17A9005D1DA8}" type="datetime1">
              <a:rPr lang="en-US" smtClean="0"/>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6121465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8C7639-06D2-4ADC-8237-6DA73F1CA20D}" type="datetime1">
              <a:rPr lang="en-US" smtClean="0"/>
              <a:t>2/18/2020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392673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229EF-D5B8-40F3-984D-8EAF6AB8E6AF}" type="datetime1">
              <a:rPr lang="en-US" smtClean="0"/>
              <a:t>2/18/2020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5877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933D1C-9673-4197-8B66-6DAF72DE1194}" type="datetime1">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1798909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26919D-E942-446C-98D2-98B4B9D92FBC}" type="datetime1">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5066EA-1BD1-41E2-AE2F-6909D7FBA41A}" type="slidenum">
              <a:rPr lang="en-US" smtClean="0"/>
              <a:t>‹#›</a:t>
            </a:fld>
            <a:endParaRPr lang="en-US" dirty="0"/>
          </a:p>
        </p:txBody>
      </p:sp>
    </p:spTree>
    <p:extLst>
      <p:ext uri="{BB962C8B-B14F-4D97-AF65-F5344CB8AC3E}">
        <p14:creationId xmlns:p14="http://schemas.microsoft.com/office/powerpoint/2010/main" val="186858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76B1777-D7A4-42DA-B67D-196D20547F9F}" type="datetime1">
              <a:rPr lang="en-US" smtClean="0"/>
              <a:t>2/18/2020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05066EA-1BD1-41E2-AE2F-6909D7FBA41A}" type="slidenum">
              <a:rPr lang="en-US" smtClean="0"/>
              <a:t>‹#›</a:t>
            </a:fld>
            <a:endParaRPr lang="en-US" dirty="0"/>
          </a:p>
        </p:txBody>
      </p:sp>
    </p:spTree>
    <p:extLst>
      <p:ext uri="{BB962C8B-B14F-4D97-AF65-F5344CB8AC3E}">
        <p14:creationId xmlns:p14="http://schemas.microsoft.com/office/powerpoint/2010/main" val="1529492807"/>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84809" y="1233378"/>
            <a:ext cx="7039713" cy="2364964"/>
          </a:xfrm>
        </p:spPr>
        <p:txBody>
          <a:bodyPr>
            <a:normAutofit/>
          </a:bodyPr>
          <a:lstStyle/>
          <a:p>
            <a:pPr>
              <a:lnSpc>
                <a:spcPct val="90000"/>
              </a:lnSpc>
            </a:pPr>
            <a:r>
              <a:rPr lang="en-US" sz="3800" dirty="0">
                <a:solidFill>
                  <a:schemeClr val="tx1"/>
                </a:solidFill>
              </a:rPr>
              <a:t>Board of County Commissioners State Legislative Session Update</a:t>
            </a:r>
          </a:p>
        </p:txBody>
      </p:sp>
      <p:sp>
        <p:nvSpPr>
          <p:cNvPr id="3" name="Subtitle 2"/>
          <p:cNvSpPr>
            <a:spLocks noGrp="1"/>
          </p:cNvSpPr>
          <p:nvPr>
            <p:ph type="subTitle" idx="1"/>
          </p:nvPr>
        </p:nvSpPr>
        <p:spPr>
          <a:xfrm>
            <a:off x="5369441" y="3598339"/>
            <a:ext cx="5441286" cy="1675335"/>
          </a:xfrm>
        </p:spPr>
        <p:txBody>
          <a:bodyPr>
            <a:normAutofit/>
          </a:bodyPr>
          <a:lstStyle/>
          <a:p>
            <a:r>
              <a:rPr lang="en-US" dirty="0">
                <a:solidFill>
                  <a:srgbClr val="C59F5E"/>
                </a:solidFill>
              </a:rPr>
              <a:t>Brandon J. Wilson, Strategic Initiatives Officer</a:t>
            </a:r>
          </a:p>
          <a:p>
            <a:r>
              <a:rPr lang="en-US" dirty="0">
                <a:solidFill>
                  <a:srgbClr val="C59F5E"/>
                </a:solidFill>
              </a:rPr>
              <a:t>El Paso County Strategic Initiatives Division</a:t>
            </a:r>
          </a:p>
          <a:p>
            <a:r>
              <a:rPr lang="en-US" dirty="0">
                <a:solidFill>
                  <a:srgbClr val="C59F5E"/>
                </a:solidFill>
              </a:rPr>
              <a:t>February 18, 2020</a:t>
            </a:r>
          </a:p>
        </p:txBody>
      </p:sp>
      <p:pic>
        <p:nvPicPr>
          <p:cNvPr id="10" name="Picture 9">
            <a:extLst>
              <a:ext uri="{FF2B5EF4-FFF2-40B4-BE49-F238E27FC236}">
                <a16:creationId xmlns:a16="http://schemas.microsoft.com/office/drawing/2014/main" id="{76AAFF90-89E1-46D5-B8B5-3BFDBB92D8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5" name="Picture 4" descr="logo-1-T.gif"/>
          <p:cNvPicPr>
            <a:picLocks noChangeAspect="1"/>
          </p:cNvPicPr>
          <p:nvPr/>
        </p:nvPicPr>
        <p:blipFill>
          <a:blip r:embed="rId4" cstate="print"/>
          <a:stretch>
            <a:fillRect/>
          </a:stretch>
        </p:blipFill>
        <p:spPr>
          <a:xfrm>
            <a:off x="603107" y="1233378"/>
            <a:ext cx="3652539" cy="3610424"/>
          </a:xfrm>
          <a:prstGeom prst="rect">
            <a:avLst/>
          </a:prstGeom>
        </p:spPr>
      </p:pic>
    </p:spTree>
    <p:extLst>
      <p:ext uri="{BB962C8B-B14F-4D97-AF65-F5344CB8AC3E}">
        <p14:creationId xmlns:p14="http://schemas.microsoft.com/office/powerpoint/2010/main" val="73454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494950"/>
            <a:ext cx="10353762" cy="1279422"/>
          </a:xfrm>
          <a:prstGeom prst="rect">
            <a:avLst/>
          </a:prstGeom>
        </p:spPr>
        <p:txBody>
          <a:bodyPr vert="horz" lIns="91440" tIns="45720" rIns="91440" bIns="45720" rtlCol="0" anchor="ctr">
            <a:normAutofit fontScale="70000" lnSpcReduction="20000"/>
          </a:bodyPr>
          <a:lstStyle/>
          <a:p>
            <a:pPr algn="ctr">
              <a:spcBef>
                <a:spcPct val="0"/>
              </a:spcBef>
              <a:spcAft>
                <a:spcPts val="600"/>
              </a:spcAft>
            </a:pPr>
            <a:endPar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spcBef>
                <a:spcPct val="0"/>
              </a:spcBef>
              <a:spcAft>
                <a:spcPts val="600"/>
              </a:spcAft>
            </a:pPr>
            <a:r>
              <a:rPr lang="en-US" sz="41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HB20-1197: 2-1-1 Statewide Human Services Referral System</a:t>
            </a:r>
          </a:p>
          <a:p>
            <a:pPr algn="ctr">
              <a:spcBef>
                <a:spcPct val="0"/>
              </a:spcBef>
              <a:spcAft>
                <a:spcPts val="600"/>
              </a:spcAft>
            </a:pPr>
            <a:endPar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69322"/>
            <a:ext cx="9710296" cy="3896586"/>
          </a:xfrm>
          <a:prstGeom prst="rect">
            <a:avLst/>
          </a:prstGeom>
        </p:spPr>
        <p:txBody>
          <a:bodyPr vert="horz" lIns="91440" tIns="45720" rIns="91440" bIns="45720" rtlCol="0" anchor="t">
            <a:normAutofit lnSpcReduction="10000"/>
          </a:bodyPr>
          <a:lstStyle/>
          <a:p>
            <a:pPr marL="285750" lvl="0" indent="-285750">
              <a:buFont typeface="Wingdings" panose="05000000000000000000" pitchFamily="2" charset="2"/>
              <a:buChar char="Ø"/>
            </a:pPr>
            <a:r>
              <a:rPr lang="en-US" sz="1900" dirty="0"/>
              <a:t>Prime Sponsors: Rep. Mark Synder, Rep. Janice Rich, Sen. Jeff Bridges</a:t>
            </a:r>
          </a:p>
          <a:p>
            <a:pPr marL="285750" lvl="0" indent="-285750">
              <a:buFont typeface="Wingdings" panose="05000000000000000000" pitchFamily="2" charset="2"/>
              <a:buChar char="Ø"/>
            </a:pPr>
            <a:r>
              <a:rPr lang="en-US" sz="1900" dirty="0"/>
              <a:t>This bill requires the Department of Human Services (DHS) to provide a $200,000 annual grant to the Colorado 2-1-1 collaborative. </a:t>
            </a:r>
          </a:p>
          <a:p>
            <a:pPr marL="285750" lvl="0" indent="-285750">
              <a:buFont typeface="Wingdings" panose="05000000000000000000" pitchFamily="2" charset="2"/>
              <a:buChar char="Ø"/>
            </a:pPr>
            <a:r>
              <a:rPr lang="en-US" sz="1900" dirty="0"/>
              <a:t>The bill specifies what human services referral services must be available through the Colorado 2-1-1 and how the collaborative can use the grant money. The bill requires DHS to annually report to the General Assembly on the implementation and impacts of the human services referral service.</a:t>
            </a:r>
          </a:p>
          <a:p>
            <a:pPr marL="285750" lvl="0" indent="-285750">
              <a:buFont typeface="Wingdings" panose="05000000000000000000" pitchFamily="2" charset="2"/>
              <a:buChar char="Ø"/>
            </a:pPr>
            <a:r>
              <a:rPr lang="en-US" sz="1900" dirty="0"/>
              <a:t>The Colorado 2-1-1 collaborative consists of eight organizations that support six centers that serve specific regions of the state. The collaborative employs trained information and referral specialists to assist individuals in finding answers about available community services, like assistance in paying rental and utility bills, food and clothing banks, mental health assistance, etc.</a:t>
            </a:r>
          </a:p>
          <a:p>
            <a:pPr marL="285750" lvl="0" indent="-285750">
              <a:buFont typeface="Wingdings" panose="05000000000000000000" pitchFamily="2" charset="2"/>
              <a:buChar char="Ø"/>
            </a:pPr>
            <a:r>
              <a:rPr lang="en-US" sz="1900" dirty="0"/>
              <a:t>CCI Human Services Committee voted to support with a proposed amendment that the bill specify that the child welfare hotline never get rolled into the 2-1-1 system.</a:t>
            </a:r>
          </a:p>
          <a:p>
            <a:pPr marL="285750" lvl="0" indent="-285750">
              <a:buFont typeface="Wingdings" panose="05000000000000000000" pitchFamily="2" charset="2"/>
              <a:buChar char="Ø"/>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lvl="0" indent="-285750">
              <a:spcBef>
                <a:spcPct val="20000"/>
              </a:spcBef>
              <a:spcAft>
                <a:spcPts val="600"/>
              </a:spcAft>
              <a:buClr>
                <a:schemeClr val="tx2"/>
              </a:buClr>
              <a:buSzPct val="70000"/>
              <a:buFont typeface="Wingdings 2" charset="2"/>
              <a:buChar char="•"/>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10</a:t>
            </a:fld>
            <a:endParaRPr lang="en-US" sz="1200" dirty="0"/>
          </a:p>
        </p:txBody>
      </p:sp>
    </p:spTree>
    <p:extLst>
      <p:ext uri="{BB962C8B-B14F-4D97-AF65-F5344CB8AC3E}">
        <p14:creationId xmlns:p14="http://schemas.microsoft.com/office/powerpoint/2010/main" val="1017179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494950"/>
            <a:ext cx="10353762" cy="1279422"/>
          </a:xfrm>
          <a:prstGeom prst="rect">
            <a:avLst/>
          </a:prstGeom>
        </p:spPr>
        <p:txBody>
          <a:bodyPr vert="horz" lIns="91440" tIns="45720" rIns="91440" bIns="45720" rtlCol="0" anchor="ctr">
            <a:normAutofit fontScale="92500" lnSpcReduction="10000"/>
          </a:bodyPr>
          <a:lstStyle/>
          <a:p>
            <a:pPr algn="ctr">
              <a:spcBef>
                <a:spcPct val="0"/>
              </a:spcBef>
              <a:spcAft>
                <a:spcPts val="600"/>
              </a:spcAft>
            </a:pPr>
            <a:endParaRPr lang="en-US" sz="4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spcBef>
                <a:spcPct val="0"/>
              </a:spcBef>
              <a:spcAft>
                <a:spcPts val="600"/>
              </a:spcAft>
            </a:pPr>
            <a:r>
              <a:rPr lang="en-US" sz="37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SB20-153: Water Resource Financing Enterprise</a:t>
            </a:r>
          </a:p>
          <a:p>
            <a:pPr algn="ctr">
              <a:spcBef>
                <a:spcPct val="0"/>
              </a:spcBef>
              <a:spcAft>
                <a:spcPts val="600"/>
              </a:spcAft>
            </a:pPr>
            <a:endParaRPr lang="en-US" sz="40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69322"/>
            <a:ext cx="9710296" cy="3896586"/>
          </a:xfrm>
          <a:prstGeom prst="rect">
            <a:avLst/>
          </a:prstGeom>
        </p:spPr>
        <p:txBody>
          <a:bodyPr vert="horz" lIns="91440" tIns="45720" rIns="91440" bIns="45720" rtlCol="0" anchor="t">
            <a:normAutofit/>
          </a:bodyPr>
          <a:lstStyle/>
          <a:p>
            <a:pPr marL="285750" lvl="0" indent="-285750">
              <a:buFont typeface="Wingdings" panose="05000000000000000000" pitchFamily="2" charset="2"/>
              <a:buChar char="Ø"/>
            </a:pPr>
            <a:r>
              <a:rPr lang="en-US" sz="2000" dirty="0"/>
              <a:t>Prime Sponsor: Sen. Don Coram</a:t>
            </a:r>
          </a:p>
          <a:p>
            <a:pPr marL="285750" lvl="0" indent="-285750">
              <a:buFont typeface="Wingdings" panose="05000000000000000000" pitchFamily="2" charset="2"/>
              <a:buChar char="Ø"/>
            </a:pPr>
            <a:r>
              <a:rPr lang="en-US" sz="2000" dirty="0"/>
              <a:t>Fee based water resources financing program.</a:t>
            </a:r>
          </a:p>
          <a:p>
            <a:pPr marL="285750" lvl="0" indent="-285750">
              <a:buFont typeface="Wingdings" panose="05000000000000000000" pitchFamily="2" charset="2"/>
              <a:buChar char="Ø"/>
            </a:pPr>
            <a:r>
              <a:rPr lang="en-US" sz="2000" dirty="0"/>
              <a:t>Customers of drinking water suppliers would pay a fee to the supplier, who transmits it to the enterprise to be used for the financing. </a:t>
            </a:r>
          </a:p>
          <a:p>
            <a:pPr marL="285750" lvl="0" indent="-285750">
              <a:buFont typeface="Wingdings" panose="05000000000000000000" pitchFamily="2" charset="2"/>
              <a:buChar char="Ø"/>
            </a:pPr>
            <a:r>
              <a:rPr lang="en-US" sz="2000" dirty="0"/>
              <a:t>The enterprise can provide financing for grants, loans, and in-kind technical assistance in arranging third-party financing. </a:t>
            </a:r>
          </a:p>
          <a:p>
            <a:pPr marL="285750" lvl="0" indent="-285750">
              <a:buFont typeface="Wingdings" panose="05000000000000000000" pitchFamily="2" charset="2"/>
              <a:buChar char="Ø"/>
            </a:pPr>
            <a:r>
              <a:rPr lang="en-US" sz="2000" dirty="0"/>
              <a:t>Bill was heard on February 13 in Senate Committee on Agriculture &amp; Natural Resources and was postponed indefinitely.</a:t>
            </a:r>
          </a:p>
          <a:p>
            <a:pPr marL="285750" lvl="0" indent="-285750">
              <a:buFont typeface="Wingdings" panose="05000000000000000000" pitchFamily="2" charset="2"/>
              <a:buChar char="Ø"/>
            </a:pPr>
            <a:endParaRPr lang="en-US" sz="2000" dirty="0"/>
          </a:p>
          <a:p>
            <a:pPr marL="285750" lvl="0" indent="-285750">
              <a:buFont typeface="Wingdings" panose="05000000000000000000" pitchFamily="2" charset="2"/>
              <a:buChar char="Ø"/>
            </a:pPr>
            <a:endParaRPr lang="en-US" sz="2000" dirty="0"/>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11</a:t>
            </a:fld>
            <a:endParaRPr lang="en-US" dirty="0"/>
          </a:p>
        </p:txBody>
      </p:sp>
    </p:spTree>
    <p:extLst>
      <p:ext uri="{BB962C8B-B14F-4D97-AF65-F5344CB8AC3E}">
        <p14:creationId xmlns:p14="http://schemas.microsoft.com/office/powerpoint/2010/main" val="273345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609600"/>
            <a:ext cx="10353762" cy="1164772"/>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endPar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a:lnSpc>
                <a:spcPct val="90000"/>
              </a:lnSpc>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SB20-162: Changes Related To Federal Family First Policy</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20" name="Picture 1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197916"/>
            <a:ext cx="9710296" cy="4152550"/>
          </a:xfrm>
          <a:prstGeom prst="rect">
            <a:avLst/>
          </a:prstGeom>
        </p:spPr>
        <p:txBody>
          <a:bodyPr vert="horz" lIns="91440" tIns="45720" rIns="91440" bIns="45720" rtlCol="0" anchor="t">
            <a:noAutofit/>
          </a:bodyPr>
          <a:lstStyle/>
          <a:p>
            <a:pPr marL="285750" indent="-285750">
              <a:buClr>
                <a:schemeClr val="tx2"/>
              </a:buClr>
              <a:buSzPct val="70000"/>
              <a:buFont typeface="Wingdings" panose="05000000000000000000" pitchFamily="2" charset="2"/>
              <a:buChar char="Ø"/>
            </a:pPr>
            <a:r>
              <a:rPr lang="en-US" sz="1900" dirty="0"/>
              <a:t>Prime Sponsors: Sen. Bob Rankin, Sen. Dominick Moreno, Rep. Serena Gonzales-Gutierrez</a:t>
            </a:r>
          </a:p>
          <a:p>
            <a:pPr marL="285750" indent="-285750">
              <a:buClr>
                <a:schemeClr val="tx2"/>
              </a:buClr>
              <a:buSzPct val="70000"/>
              <a:buFont typeface="Wingdings" panose="05000000000000000000" pitchFamily="2" charset="2"/>
              <a:buChar char="Ø"/>
            </a:pPr>
            <a:r>
              <a:rPr lang="en-US" sz="1900" dirty="0"/>
              <a:t>The bill updates Colorado's statutory provisions related to foster care prevention services and supports (prevention services) in the context of the federal "Family First Prevention Services Act.”</a:t>
            </a:r>
          </a:p>
          <a:p>
            <a:pPr marL="342900" indent="-342900">
              <a:buClr>
                <a:schemeClr val="tx2"/>
              </a:buClr>
              <a:buSzPct val="70000"/>
              <a:buFont typeface="Wingdings" panose="05000000000000000000" pitchFamily="2" charset="2"/>
              <a:buChar char="Ø"/>
            </a:pPr>
            <a:r>
              <a:rPr lang="en-US" sz="2000" dirty="0"/>
              <a:t>Funding formula is currently an 80/20 split, which the state is trying to change.</a:t>
            </a:r>
          </a:p>
          <a:p>
            <a:pPr marL="342900" indent="-342900">
              <a:buClr>
                <a:schemeClr val="tx2"/>
              </a:buClr>
              <a:buSzPct val="70000"/>
              <a:buFont typeface="Wingdings" panose="05000000000000000000" pitchFamily="2" charset="2"/>
              <a:buChar char="Ø"/>
            </a:pPr>
            <a:r>
              <a:rPr lang="en-US" sz="2000" dirty="0"/>
              <a:t>Any increase in what counties would be required to contribute would be extremely detrimental.</a:t>
            </a:r>
          </a:p>
          <a:p>
            <a:pPr marL="342900" indent="-342900">
              <a:buClr>
                <a:schemeClr val="tx2"/>
              </a:buClr>
              <a:buSzPct val="70000"/>
              <a:buFont typeface="Wingdings" panose="05000000000000000000" pitchFamily="2" charset="2"/>
              <a:buChar char="Ø"/>
            </a:pPr>
            <a:r>
              <a:rPr lang="en-US" sz="2000" dirty="0"/>
              <a:t>CCI unanimously opposes current form of this bill, as does our </a:t>
            </a:r>
            <a:r>
              <a:rPr lang="en-US" sz="2000"/>
              <a:t>DHS Executive Director.</a:t>
            </a:r>
          </a:p>
          <a:p>
            <a:pPr marL="342900" indent="-342900">
              <a:buClr>
                <a:schemeClr val="tx2"/>
              </a:buClr>
              <a:buSzPct val="70000"/>
              <a:buFont typeface="Wingdings" panose="05000000000000000000" pitchFamily="2" charset="2"/>
              <a:buChar char="Ø"/>
            </a:pPr>
            <a:r>
              <a:rPr lang="en-US" sz="2000" dirty="0"/>
              <a:t>Assigned to Senate Judiciary. No committee hearing scheduled.</a:t>
            </a:r>
          </a:p>
          <a:p>
            <a:pPr>
              <a:lnSpc>
                <a:spcPct val="90000"/>
              </a:lnSpc>
              <a:spcBef>
                <a:spcPct val="20000"/>
              </a:spcBef>
              <a:spcAft>
                <a:spcPts val="600"/>
              </a:spcAft>
              <a:buClr>
                <a:schemeClr val="tx2"/>
              </a:buClr>
              <a:buSzPct val="70000"/>
            </a:pPr>
            <a:endParaRPr lang="en-US" sz="20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12</a:t>
            </a:fld>
            <a:endParaRPr lang="en-US" dirty="0"/>
          </a:p>
        </p:txBody>
      </p:sp>
    </p:spTree>
    <p:extLst>
      <p:ext uri="{BB962C8B-B14F-4D97-AF65-F5344CB8AC3E}">
        <p14:creationId xmlns:p14="http://schemas.microsoft.com/office/powerpoint/2010/main" val="419157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4618" y="1115568"/>
            <a:ext cx="4118991" cy="4626864"/>
          </a:xfrm>
          <a:prstGeom prst="rect">
            <a:avLst/>
          </a:prstGeom>
        </p:spPr>
        <p:txBody>
          <a:bodyPr vert="horz" lIns="91440" tIns="45720" rIns="91440" bIns="45720" rtlCol="0" anchor="ctr">
            <a:normAutofit/>
          </a:bodyPr>
          <a:lstStyle/>
          <a:p>
            <a:pPr>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House &amp; Senate Bills on the Radar for Future Update</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317072"/>
            <a:ext cx="6245352" cy="3956603"/>
          </a:xfrm>
          <a:prstGeom prst="rect">
            <a:avLst/>
          </a:prstGeom>
        </p:spPr>
        <p:txBody>
          <a:bodyPr vert="horz" lIns="91440" tIns="45720" rIns="91440" bIns="45720" rtlCol="0" anchor="ctr">
            <a:normAutofit/>
          </a:bodyPr>
          <a:lstStyle/>
          <a:p>
            <a:pPr marL="342900" indent="-342900">
              <a:buFont typeface="Wingdings" panose="05000000000000000000" pitchFamily="2" charset="2"/>
              <a:buChar char="Ø"/>
            </a:pPr>
            <a:r>
              <a:rPr lang="en-US" sz="2000" dirty="0"/>
              <a:t>HB20-1133: Disconnection Of Land From A Municipality</a:t>
            </a:r>
          </a:p>
          <a:p>
            <a:pPr marL="342900" indent="-342900">
              <a:buFont typeface="Wingdings" panose="05000000000000000000" pitchFamily="2" charset="2"/>
              <a:buChar char="Ø"/>
            </a:pPr>
            <a:r>
              <a:rPr lang="en-US" sz="2000" dirty="0"/>
              <a:t>SB20-138: Consumer Protection Construction Defect Time Period</a:t>
            </a:r>
          </a:p>
          <a:p>
            <a:pPr marL="342900" indent="-342900">
              <a:buFont typeface="Wingdings" panose="05000000000000000000" pitchFamily="2" charset="2"/>
              <a:buChar char="Ø"/>
            </a:pPr>
            <a:r>
              <a:rPr lang="en-US" sz="2000" dirty="0"/>
              <a:t>SB20-157: Vacation Of Roadway By Municipality Or County</a:t>
            </a:r>
          </a:p>
          <a:p>
            <a:pPr marL="342900" indent="-342900">
              <a:buFont typeface="Wingdings" panose="05000000000000000000" pitchFamily="2" charset="2"/>
              <a:buChar char="Ø"/>
            </a:pPr>
            <a:endParaRPr lang="en-US" sz="2000" dirty="0"/>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13</a:t>
            </a:fld>
            <a:endParaRPr lang="en-US" dirty="0"/>
          </a:p>
        </p:txBody>
      </p:sp>
    </p:spTree>
    <p:extLst>
      <p:ext uri="{BB962C8B-B14F-4D97-AF65-F5344CB8AC3E}">
        <p14:creationId xmlns:p14="http://schemas.microsoft.com/office/powerpoint/2010/main" val="344676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sz="1200" dirty="0">
              <a:solidFill>
                <a:schemeClr val="tx1"/>
              </a:solidFill>
            </a:endParaRPr>
          </a:p>
        </p:txBody>
      </p:sp>
      <p:sp>
        <p:nvSpPr>
          <p:cNvPr id="3" name="TextBox 2"/>
          <p:cNvSpPr txBox="1"/>
          <p:nvPr/>
        </p:nvSpPr>
        <p:spPr>
          <a:xfrm>
            <a:off x="1820488" y="2701636"/>
            <a:ext cx="9169090" cy="923330"/>
          </a:xfrm>
          <a:prstGeom prst="rect">
            <a:avLst/>
          </a:prstGeom>
          <a:noFill/>
        </p:spPr>
        <p:txBody>
          <a:bodyPr wrap="square" rtlCol="0">
            <a:spAutoFit/>
          </a:bodyPr>
          <a:lstStyle/>
          <a:p>
            <a:pPr algn="ctr"/>
            <a:r>
              <a:rPr lang="en-US" sz="5200" dirty="0"/>
              <a:t>QUESTIONS/COMMENTS?</a:t>
            </a:r>
          </a:p>
        </p:txBody>
      </p:sp>
    </p:spTree>
    <p:extLst>
      <p:ext uri="{BB962C8B-B14F-4D97-AF65-F5344CB8AC3E}">
        <p14:creationId xmlns:p14="http://schemas.microsoft.com/office/powerpoint/2010/main" val="277971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2" y="1115568"/>
            <a:ext cx="3820583" cy="4626864"/>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General Assembly Statistics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2</a:t>
            </a:fld>
            <a:endParaRPr lang="en-US" sz="1200"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2" y="2057400"/>
            <a:ext cx="6096000" cy="2862322"/>
          </a:xfrm>
          <a:prstGeom prst="rect">
            <a:avLst/>
          </a:prstGeom>
        </p:spPr>
        <p:txBody>
          <a:bodyPr>
            <a:spAutoFit/>
          </a:bodyPr>
          <a:lstStyle/>
          <a:p>
            <a:pPr marL="342900" indent="-342900">
              <a:buFont typeface="Wingdings" panose="05000000000000000000" pitchFamily="2" charset="2"/>
              <a:buChar char="Ø"/>
            </a:pPr>
            <a:r>
              <a:rPr lang="en-US" sz="2000" dirty="0"/>
              <a:t>Sixth full week of the 2020 legislative session</a:t>
            </a:r>
          </a:p>
          <a:p>
            <a:pPr marL="342900" indent="-342900">
              <a:buFont typeface="Wingdings" panose="05000000000000000000" pitchFamily="2" charset="2"/>
              <a:buChar char="Ø"/>
            </a:pPr>
            <a:r>
              <a:rPr lang="en-US" sz="2000" dirty="0"/>
              <a:t>468 bills have been introduced (as of Monday)</a:t>
            </a:r>
          </a:p>
          <a:p>
            <a:pPr marL="1257300" lvl="2" indent="-342900">
              <a:buFont typeface="Courier New" panose="02070309020205020404" pitchFamily="49" charset="0"/>
              <a:buChar char="o"/>
            </a:pPr>
            <a:r>
              <a:rPr lang="en-US" sz="2000" dirty="0"/>
              <a:t>House Bills – 301</a:t>
            </a:r>
          </a:p>
          <a:p>
            <a:pPr marL="1257300" lvl="2" indent="-342900">
              <a:buFont typeface="Courier New" panose="02070309020205020404" pitchFamily="49" charset="0"/>
              <a:buChar char="o"/>
            </a:pPr>
            <a:r>
              <a:rPr lang="en-US" sz="2000" dirty="0"/>
              <a:t>Senate Bills – 167</a:t>
            </a:r>
          </a:p>
          <a:p>
            <a:pPr marL="342900" indent="-342900">
              <a:buFont typeface="Wingdings" panose="05000000000000000000" pitchFamily="2" charset="2"/>
              <a:buChar char="Ø"/>
            </a:pPr>
            <a:r>
              <a:rPr lang="en-US" sz="2000" dirty="0"/>
              <a:t>El Paso County is tracking 150 bills (as of this morning)</a:t>
            </a:r>
          </a:p>
          <a:p>
            <a:pPr marL="1257300" lvl="2" indent="-342900">
              <a:buFont typeface="Courier New" panose="02070309020205020404" pitchFamily="49" charset="0"/>
              <a:buChar char="o"/>
            </a:pPr>
            <a:r>
              <a:rPr lang="en-US" sz="2000" dirty="0"/>
              <a:t>House Bills – 107</a:t>
            </a:r>
          </a:p>
          <a:p>
            <a:pPr marL="1257300" lvl="2" indent="-342900">
              <a:buFont typeface="Courier New" panose="02070309020205020404" pitchFamily="49" charset="0"/>
              <a:buChar char="o"/>
            </a:pPr>
            <a:r>
              <a:rPr lang="en-US" sz="2000" dirty="0"/>
              <a:t>Senate Bills – 43</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180347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House &amp; Senate Bills Previously Discussed</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3</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1" y="2057400"/>
            <a:ext cx="6363165" cy="1938992"/>
          </a:xfrm>
          <a:prstGeom prst="rect">
            <a:avLst/>
          </a:prstGeom>
        </p:spPr>
        <p:txBody>
          <a:bodyPr wrap="square">
            <a:spAutoFit/>
          </a:bodyPr>
          <a:lstStyle/>
          <a:p>
            <a:pPr marL="342900" indent="-342900">
              <a:buFont typeface="Wingdings" panose="05000000000000000000" pitchFamily="2" charset="2"/>
              <a:buChar char="Ø"/>
            </a:pPr>
            <a:r>
              <a:rPr lang="en-US" sz="2000" dirty="0"/>
              <a:t>HB20-1089: Employee Protection Lawful Off-duty Activities</a:t>
            </a:r>
          </a:p>
          <a:p>
            <a:pPr marL="342900" indent="-342900">
              <a:buFont typeface="Wingdings" panose="05000000000000000000" pitchFamily="2" charset="2"/>
              <a:buChar char="Ø"/>
            </a:pPr>
            <a:r>
              <a:rPr lang="en-US" sz="2000" dirty="0"/>
              <a:t>HB20-1287: Colorado Rights Act</a:t>
            </a:r>
          </a:p>
          <a:p>
            <a:pPr marL="342900" indent="-342900">
              <a:buFont typeface="Wingdings" panose="05000000000000000000" pitchFamily="2" charset="2"/>
              <a:buChar char="Ø"/>
            </a:pPr>
            <a:r>
              <a:rPr lang="en-US" sz="2000" dirty="0"/>
              <a:t>SB20-147: County Impacts From Municipal Annexation</a:t>
            </a:r>
          </a:p>
          <a:p>
            <a:pPr marL="342900" indent="-342900">
              <a:buFont typeface="Wingdings" panose="05000000000000000000" pitchFamily="2" charset="2"/>
              <a:buChar char="Ø"/>
            </a:pPr>
            <a:r>
              <a:rPr lang="en-US" sz="2000" dirty="0"/>
              <a:t>SB20-161: Pretrial Release</a:t>
            </a:r>
          </a:p>
        </p:txBody>
      </p:sp>
    </p:spTree>
    <p:extLst>
      <p:ext uri="{BB962C8B-B14F-4D97-AF65-F5344CB8AC3E}">
        <p14:creationId xmlns:p14="http://schemas.microsoft.com/office/powerpoint/2010/main" val="10172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HB20-1089: Employee Protection Lawful Off-duty Activities</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4</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32827" y="1622822"/>
            <a:ext cx="6279967" cy="4185761"/>
          </a:xfrm>
          <a:prstGeom prst="rect">
            <a:avLst/>
          </a:prstGeom>
        </p:spPr>
        <p:txBody>
          <a:bodyPr wrap="square">
            <a:spAutoFit/>
          </a:bodyPr>
          <a:lstStyle/>
          <a:p>
            <a:pPr marL="342900" indent="-342900">
              <a:buFont typeface="Wingdings" panose="05000000000000000000" pitchFamily="2" charset="2"/>
              <a:buChar char="Ø"/>
            </a:pPr>
            <a:r>
              <a:rPr lang="en-US" sz="1900" dirty="0"/>
              <a:t>Under current law, it is unlawful to terminate an employee for engaging in any lawful activity, while off duty. However, the statute does not currently specify with which jurisdiction (state, local, or federal) to judge the lawfulness of the activity.</a:t>
            </a:r>
          </a:p>
          <a:p>
            <a:pPr marL="342900" indent="-342900">
              <a:buFont typeface="Wingdings" panose="05000000000000000000" pitchFamily="2" charset="2"/>
              <a:buChar char="Ø"/>
            </a:pPr>
            <a:r>
              <a:rPr lang="en-US" sz="1900" dirty="0"/>
              <a:t>The bill clarifies that it is unlawful for an employer to terminate an employee for engaging in any activity that is legal under state law, regardless of its legal status under federal law, while off the premises of the workplace and during non-working hours.</a:t>
            </a:r>
          </a:p>
          <a:p>
            <a:pPr marL="342900" indent="-342900">
              <a:buFont typeface="Wingdings" panose="05000000000000000000" pitchFamily="2" charset="2"/>
              <a:buChar char="Ø"/>
            </a:pPr>
            <a:r>
              <a:rPr lang="en-US" sz="1900" dirty="0"/>
              <a:t>Still too early to tell what will happen to the bill, but it could have significant impact to EPC.</a:t>
            </a:r>
          </a:p>
          <a:p>
            <a:pPr marL="342900" indent="-342900">
              <a:buFont typeface="Wingdings" panose="05000000000000000000" pitchFamily="2" charset="2"/>
              <a:buChar char="Ø"/>
            </a:pPr>
            <a:r>
              <a:rPr lang="en-US" sz="1900" dirty="0"/>
              <a:t>Assigned to House Business Affairs &amp; Labor. Committee hearing scheduled for Wednesday</a:t>
            </a:r>
          </a:p>
        </p:txBody>
      </p:sp>
    </p:spTree>
    <p:extLst>
      <p:ext uri="{BB962C8B-B14F-4D97-AF65-F5344CB8AC3E}">
        <p14:creationId xmlns:p14="http://schemas.microsoft.com/office/powerpoint/2010/main" val="220630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34013" y="2057400"/>
            <a:ext cx="3487616"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HB20-1287: Colorado Rights Act</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5</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872597" y="1668989"/>
            <a:ext cx="6279967" cy="4478149"/>
          </a:xfrm>
          <a:prstGeom prst="rect">
            <a:avLst/>
          </a:prstGeom>
        </p:spPr>
        <p:txBody>
          <a:bodyPr wrap="square">
            <a:spAutoFit/>
          </a:bodyPr>
          <a:lstStyle/>
          <a:p>
            <a:pPr marL="342900" indent="-342900">
              <a:buFont typeface="Wingdings" panose="05000000000000000000" pitchFamily="2" charset="2"/>
              <a:buChar char="Ø"/>
            </a:pPr>
            <a:r>
              <a:rPr lang="en-US" sz="1900" dirty="0"/>
              <a:t>The bill allows a person who has a right, privilege, or immunity secured by the Colorado constitution that is infringed upon to bring a civil action for the violation.</a:t>
            </a:r>
          </a:p>
          <a:p>
            <a:pPr marL="342900" indent="-342900">
              <a:buFont typeface="Wingdings" panose="05000000000000000000" pitchFamily="2" charset="2"/>
              <a:buChar char="Ø"/>
            </a:pPr>
            <a:r>
              <a:rPr lang="en-US" sz="1900" dirty="0"/>
              <a:t>Passage of this bill could result in the following:</a:t>
            </a:r>
          </a:p>
          <a:p>
            <a:pPr marL="742950" lvl="1" indent="-285750">
              <a:buFont typeface="Courier New" panose="02070309020205020404" pitchFamily="49" charset="0"/>
              <a:buChar char="o"/>
            </a:pPr>
            <a:r>
              <a:rPr lang="en-US" sz="1900" dirty="0"/>
              <a:t>Increased litigation/claim risk as well as increased litigation costs   </a:t>
            </a:r>
          </a:p>
          <a:p>
            <a:pPr marL="742950" lvl="1" indent="-285750">
              <a:buFont typeface="Courier New" panose="02070309020205020404" pitchFamily="49" charset="0"/>
              <a:buChar char="o"/>
            </a:pPr>
            <a:r>
              <a:rPr lang="en-US" sz="1900" dirty="0"/>
              <a:t>A significant increase in legal staff to handle associated increase in litigation</a:t>
            </a:r>
          </a:p>
          <a:p>
            <a:pPr marL="742950" lvl="1" indent="-285750">
              <a:buFont typeface="Courier New" panose="02070309020205020404" pitchFamily="49" charset="0"/>
              <a:buChar char="o"/>
            </a:pPr>
            <a:r>
              <a:rPr lang="en-US" sz="1900" dirty="0"/>
              <a:t>Likelihood of additional insurance costs and possible decreased coverage for EPC</a:t>
            </a:r>
          </a:p>
          <a:p>
            <a:pPr marL="742950" lvl="1" indent="-285750">
              <a:buFont typeface="Courier New" panose="02070309020205020404" pitchFamily="49" charset="0"/>
              <a:buChar char="o"/>
            </a:pPr>
            <a:r>
              <a:rPr lang="en-US" sz="1900" dirty="0"/>
              <a:t>Difficulty in future recruiting efforts, especially with EPSO deputies and social workers (public safety issue)</a:t>
            </a:r>
          </a:p>
          <a:p>
            <a:pPr marL="285750" indent="-285750">
              <a:buFont typeface="Wingdings" panose="05000000000000000000" pitchFamily="2" charset="2"/>
              <a:buChar char="Ø"/>
            </a:pPr>
            <a:r>
              <a:rPr lang="en-US" sz="1900" dirty="0"/>
              <a:t>Assigned to House Judiciary &amp; House Appropriations. Has not been scheduled for a committee hearing.  </a:t>
            </a:r>
          </a:p>
        </p:txBody>
      </p:sp>
    </p:spTree>
    <p:extLst>
      <p:ext uri="{BB962C8B-B14F-4D97-AF65-F5344CB8AC3E}">
        <p14:creationId xmlns:p14="http://schemas.microsoft.com/office/powerpoint/2010/main" val="149305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41249" y="2057400"/>
            <a:ext cx="3480379"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SB20-147: County Impacts From Municipal Annexation</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6</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987581" y="2057400"/>
            <a:ext cx="6279975" cy="1015663"/>
          </a:xfrm>
          <a:prstGeom prst="rect">
            <a:avLst/>
          </a:prstGeom>
        </p:spPr>
        <p:txBody>
          <a:bodyPr wrap="square">
            <a:spAutoFit/>
          </a:bodyPr>
          <a:lstStyle/>
          <a:p>
            <a:pPr marL="342900" indent="-342900">
              <a:buFont typeface="Wingdings" panose="05000000000000000000" pitchFamily="2" charset="2"/>
              <a:buChar char="Ø"/>
            </a:pPr>
            <a:r>
              <a:rPr lang="en-US" sz="2000" dirty="0"/>
              <a:t>Bill was heard in the Senate Local Government Committee on Thursday, February 13</a:t>
            </a:r>
          </a:p>
          <a:p>
            <a:pPr marL="342900" indent="-342900">
              <a:buFont typeface="Wingdings" panose="05000000000000000000" pitchFamily="2" charset="2"/>
              <a:buChar char="Ø"/>
            </a:pPr>
            <a:r>
              <a:rPr lang="en-US" sz="2000" dirty="0"/>
              <a:t>Bill was postponed indefinitely by the committee</a:t>
            </a:r>
          </a:p>
        </p:txBody>
      </p:sp>
    </p:spTree>
    <p:extLst>
      <p:ext uri="{BB962C8B-B14F-4D97-AF65-F5344CB8AC3E}">
        <p14:creationId xmlns:p14="http://schemas.microsoft.com/office/powerpoint/2010/main" val="80622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41249" y="2057400"/>
            <a:ext cx="3480379" cy="2743200"/>
          </a:xfrm>
          <a:prstGeom prst="rect">
            <a:avLst/>
          </a:prstGeom>
        </p:spPr>
        <p:txBody>
          <a:bodyPr vert="horz" lIns="91440" tIns="45720" rIns="91440" bIns="45720" rtlCol="0" anchor="ctr">
            <a:normAutofit/>
          </a:bodyPr>
          <a:lstStyle/>
          <a:p>
            <a:pPr>
              <a:spcBef>
                <a:spcPct val="0"/>
              </a:spcBef>
              <a:spcAft>
                <a:spcPts val="600"/>
              </a:spcAft>
            </a:pPr>
            <a:r>
              <a:rPr lang="en-US" sz="32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Update on SB20-161: Pretrial Release</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115568"/>
            <a:ext cx="6245352" cy="4626864"/>
          </a:xfrm>
          <a:prstGeom prst="rect">
            <a:avLst/>
          </a:prstGeom>
        </p:spPr>
        <p:txBody>
          <a:bodyPr vert="horz" lIns="91440" tIns="45720" rIns="91440" bIns="45720" rtlCol="0" anchor="ctr">
            <a:normAutofit/>
          </a:bodyPr>
          <a:lstStyle/>
          <a:p>
            <a:pPr marL="342900" indent="-342900">
              <a:lnSpc>
                <a:spcPct val="90000"/>
              </a:lnSpc>
              <a:spcBef>
                <a:spcPct val="20000"/>
              </a:spcBef>
              <a:spcAft>
                <a:spcPts val="600"/>
              </a:spcAft>
              <a:buClr>
                <a:schemeClr val="tx2"/>
              </a:buClr>
              <a:buSzPct val="70000"/>
              <a:buFont typeface="Wingdings" panose="05000000000000000000" pitchFamily="2" charset="2"/>
              <a:buChar char="Ø"/>
            </a:pPr>
            <a:endParaRPr lang="en-US" sz="2200"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7</a:t>
            </a:fld>
            <a:endParaRPr lang="en-US" dirty="0"/>
          </a:p>
        </p:txBody>
      </p:sp>
      <p:sp>
        <p:nvSpPr>
          <p:cNvPr id="3" name="Rectangle 2">
            <a:extLst>
              <a:ext uri="{FF2B5EF4-FFF2-40B4-BE49-F238E27FC236}">
                <a16:creationId xmlns:a16="http://schemas.microsoft.com/office/drawing/2014/main" id="{29EEA28C-F967-4BA1-9DBF-5FD8ECF079B0}"/>
              </a:ext>
            </a:extLst>
          </p:cNvPr>
          <p:cNvSpPr/>
          <p:nvPr/>
        </p:nvSpPr>
        <p:spPr>
          <a:xfrm>
            <a:off x="4821325" y="1522917"/>
            <a:ext cx="6279975" cy="4524315"/>
          </a:xfrm>
          <a:prstGeom prst="rect">
            <a:avLst/>
          </a:prstGeom>
        </p:spPr>
        <p:txBody>
          <a:bodyPr wrap="square">
            <a:spAutoFit/>
          </a:bodyPr>
          <a:lstStyle/>
          <a:p>
            <a:pPr marL="342900" indent="-342900">
              <a:buFont typeface="Wingdings" panose="05000000000000000000" pitchFamily="2" charset="2"/>
              <a:buChar char="Ø"/>
            </a:pPr>
            <a:r>
              <a:rPr lang="en-US" dirty="0"/>
              <a:t>The bill requires each judicial district to implement a pretrial release assessment process to assess arrested persons as soon as practicable but no later than 24 hours after admission to a detention facility. </a:t>
            </a:r>
          </a:p>
          <a:p>
            <a:pPr marL="342900" indent="-342900">
              <a:buFont typeface="Wingdings" panose="05000000000000000000" pitchFamily="2" charset="2"/>
              <a:buChar char="Ø"/>
            </a:pPr>
            <a:r>
              <a:rPr lang="en-US" dirty="0"/>
              <a:t>EPC Assessment Unit has:</a:t>
            </a:r>
          </a:p>
          <a:p>
            <a:pPr marL="742950" lvl="1" indent="-285750">
              <a:buFont typeface="Courier New" panose="02070309020205020404" pitchFamily="49" charset="0"/>
              <a:buChar char="o"/>
            </a:pPr>
            <a:r>
              <a:rPr lang="en-US" dirty="0"/>
              <a:t>One Supervisor Pretrial Services Assessment (also a PR Bond Commissioner)</a:t>
            </a:r>
          </a:p>
          <a:p>
            <a:pPr marL="742950" lvl="1" indent="-285750">
              <a:buFont typeface="Courier New" panose="02070309020205020404" pitchFamily="49" charset="0"/>
              <a:buChar char="o"/>
            </a:pPr>
            <a:r>
              <a:rPr lang="en-US" dirty="0"/>
              <a:t>One PR Bond Commissioner Assessments</a:t>
            </a:r>
          </a:p>
          <a:p>
            <a:pPr marL="742950" lvl="1" indent="-285750">
              <a:buFont typeface="Courier New" panose="02070309020205020404" pitchFamily="49" charset="0"/>
              <a:buChar char="o"/>
            </a:pPr>
            <a:r>
              <a:rPr lang="en-US" dirty="0"/>
              <a:t>Three Case Specialist Assessments</a:t>
            </a:r>
          </a:p>
          <a:p>
            <a:pPr marL="285750" indent="-285750">
              <a:buFont typeface="Wingdings" panose="05000000000000000000" pitchFamily="2" charset="2"/>
              <a:buChar char="Ø"/>
            </a:pPr>
            <a:r>
              <a:rPr lang="en-US" dirty="0"/>
              <a:t>Bill may require staffing 24/7/365, which would involve a significant increase in staff to fill this condition.</a:t>
            </a:r>
          </a:p>
          <a:p>
            <a:pPr marL="285750" indent="-285750">
              <a:buFont typeface="Wingdings" panose="05000000000000000000" pitchFamily="2" charset="2"/>
              <a:buChar char="Ø"/>
            </a:pPr>
            <a:r>
              <a:rPr lang="en-US" dirty="0"/>
              <a:t>An assessment was done in 2017 by the National Institute of Corrections:</a:t>
            </a:r>
          </a:p>
          <a:p>
            <a:pPr marL="742950" lvl="1" indent="-285750">
              <a:buFont typeface="Arial" panose="020B0604020202020204" pitchFamily="34" charset="0"/>
              <a:buChar char="•"/>
            </a:pPr>
            <a:r>
              <a:rPr lang="en-US" dirty="0"/>
              <a:t>Report indicated that assessing the average of 21,000 arrests per year and operating 24/7/365 could require fourteen staff to perform these duties </a:t>
            </a:r>
          </a:p>
        </p:txBody>
      </p:sp>
    </p:spTree>
    <p:extLst>
      <p:ext uri="{BB962C8B-B14F-4D97-AF65-F5344CB8AC3E}">
        <p14:creationId xmlns:p14="http://schemas.microsoft.com/office/powerpoint/2010/main" val="2804393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4618" y="1115568"/>
            <a:ext cx="4118991" cy="4626864"/>
          </a:xfrm>
          <a:prstGeom prst="rect">
            <a:avLst/>
          </a:prstGeom>
        </p:spPr>
        <p:txBody>
          <a:bodyPr vert="horz" lIns="91440" tIns="45720" rIns="91440" bIns="45720" rtlCol="0" anchor="ctr">
            <a:normAutofit/>
          </a:bodyPr>
          <a:lstStyle/>
          <a:p>
            <a:pPr>
              <a:spcBef>
                <a:spcPct val="0"/>
              </a:spcBef>
              <a:spcAft>
                <a:spcPts val="600"/>
              </a:spcAft>
            </a:pPr>
            <a:r>
              <a:rPr lang="en-US" sz="34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House &amp; Senate Bills of Interest</a:t>
            </a:r>
          </a:p>
        </p:txBody>
      </p:sp>
      <p:cxnSp>
        <p:nvCxnSpPr>
          <p:cNvPr id="13" name="Straight Connector 12">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05398" y="1652631"/>
            <a:ext cx="6245352" cy="3355598"/>
          </a:xfrm>
          <a:prstGeom prst="rect">
            <a:avLst/>
          </a:prstGeom>
        </p:spPr>
        <p:txBody>
          <a:bodyPr vert="horz" lIns="91440" tIns="45720" rIns="91440" bIns="45720" rtlCol="0" anchor="ctr">
            <a:normAutofit/>
          </a:bodyPr>
          <a:lstStyle/>
          <a:p>
            <a:pPr marL="342900" indent="-342900">
              <a:buFont typeface="Wingdings" panose="05000000000000000000" pitchFamily="2" charset="2"/>
              <a:buChar char="Ø"/>
            </a:pPr>
            <a:r>
              <a:rPr lang="en-US" sz="2000" dirty="0"/>
              <a:t>HB20-1151: Expand Authority For Regional Transportation Improvements</a:t>
            </a:r>
          </a:p>
          <a:p>
            <a:pPr marL="342900" indent="-342900">
              <a:buFont typeface="Wingdings" panose="05000000000000000000" pitchFamily="2" charset="2"/>
              <a:buChar char="Ø"/>
            </a:pPr>
            <a:r>
              <a:rPr lang="en-US" sz="2000" dirty="0"/>
              <a:t>HB20-1173: 811 Locate Exemption For County Road Maintenance</a:t>
            </a:r>
          </a:p>
          <a:p>
            <a:pPr marL="342900" indent="-342900">
              <a:buFont typeface="Wingdings" panose="05000000000000000000" pitchFamily="2" charset="2"/>
              <a:buChar char="Ø"/>
            </a:pPr>
            <a:r>
              <a:rPr lang="en-US" sz="2000" dirty="0"/>
              <a:t>HB20-1197: 2-1-1 Statewide Human Services Referral System</a:t>
            </a:r>
          </a:p>
          <a:p>
            <a:pPr marL="342900" indent="-342900">
              <a:buFont typeface="Wingdings" panose="05000000000000000000" pitchFamily="2" charset="2"/>
              <a:buChar char="Ø"/>
            </a:pPr>
            <a:r>
              <a:rPr lang="en-US" sz="2000" dirty="0"/>
              <a:t>SB20-153: Water Resource Financing Enterprise</a:t>
            </a:r>
          </a:p>
          <a:p>
            <a:pPr marL="342900" indent="-342900">
              <a:buFont typeface="Wingdings" panose="05000000000000000000" pitchFamily="2" charset="2"/>
              <a:buChar char="Ø"/>
            </a:pPr>
            <a:r>
              <a:rPr lang="en-US" sz="2000" dirty="0"/>
              <a:t>SB20-162: Changes Related to Federal Family First Policy</a:t>
            </a:r>
          </a:p>
        </p:txBody>
      </p:sp>
      <p:sp>
        <p:nvSpPr>
          <p:cNvPr id="2" name="Slide Number Placeholder 1"/>
          <p:cNvSpPr>
            <a:spLocks noGrp="1"/>
          </p:cNvSpPr>
          <p:nvPr>
            <p:ph type="sldNum" sz="quarter" idx="12"/>
          </p:nvPr>
        </p:nvSpPr>
        <p:spPr>
          <a:xfrm>
            <a:off x="10514011"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8</a:t>
            </a:fld>
            <a:endParaRPr lang="en-US" dirty="0"/>
          </a:p>
        </p:txBody>
      </p:sp>
    </p:spTree>
    <p:extLst>
      <p:ext uri="{BB962C8B-B14F-4D97-AF65-F5344CB8AC3E}">
        <p14:creationId xmlns:p14="http://schemas.microsoft.com/office/powerpoint/2010/main" val="316156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3795" y="369116"/>
            <a:ext cx="10353762" cy="1405256"/>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endParaRPr lang="en-US" sz="3200" dirty="0"/>
          </a:p>
          <a:p>
            <a:pPr algn="ctr">
              <a:lnSpc>
                <a:spcPct val="90000"/>
              </a:lnSpc>
              <a:spcBef>
                <a:spcPct val="0"/>
              </a:spcBef>
              <a:spcAft>
                <a:spcPts val="600"/>
              </a:spcAft>
            </a:pPr>
            <a:r>
              <a:rPr lang="en-US" sz="3500" dirty="0"/>
              <a:t>HB20-1151: Expand Authority For Regional Transportation Improvements</a:t>
            </a:r>
          </a:p>
          <a:p>
            <a:pPr algn="ctr">
              <a:lnSpc>
                <a:spcPct val="90000"/>
              </a:lnSpc>
              <a:spcBef>
                <a:spcPct val="0"/>
              </a:spcBef>
              <a:spcAft>
                <a:spcPts val="600"/>
              </a:spcAft>
            </a:pPr>
            <a:endParaRPr lang="en-US" sz="3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p:txBody>
      </p:sp>
      <p:pic>
        <p:nvPicPr>
          <p:cNvPr id="11" name="Picture 10">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TextBox 2"/>
          <p:cNvSpPr txBox="1"/>
          <p:nvPr/>
        </p:nvSpPr>
        <p:spPr>
          <a:xfrm>
            <a:off x="1235528" y="2248250"/>
            <a:ext cx="9710296" cy="4000150"/>
          </a:xfrm>
          <a:prstGeom prst="rect">
            <a:avLst/>
          </a:prstGeom>
        </p:spPr>
        <p:txBody>
          <a:bodyPr vert="horz" lIns="91440" tIns="45720" rIns="91440" bIns="45720" rtlCol="0" anchor="t">
            <a:normAutofit fontScale="92500" lnSpcReduction="20000"/>
          </a:bodyPr>
          <a:lstStyle/>
          <a:p>
            <a:pPr marL="285750" lvl="0" indent="-285750">
              <a:buFont typeface="Wingdings" panose="05000000000000000000" pitchFamily="2" charset="2"/>
              <a:buChar char="Ø"/>
            </a:pPr>
            <a:r>
              <a:rPr lang="en-US" sz="2200" dirty="0"/>
              <a:t>Prime Sponsors: Rep. Matt Gray, Sen. Faith Winter</a:t>
            </a:r>
          </a:p>
          <a:p>
            <a:pPr marL="285750" lvl="0" indent="-285750">
              <a:buFont typeface="Wingdings" panose="05000000000000000000" pitchFamily="2" charset="2"/>
              <a:buChar char="Ø"/>
            </a:pPr>
            <a:r>
              <a:rPr lang="en-US" sz="2200" dirty="0"/>
              <a:t>This bill authorizes any transportation planning organization (TPO) in the state to declare itself to be a regional transportation authority (RTA) simply by passing a resolution of the TPO board. Enacting a tax would require voter approval.</a:t>
            </a:r>
          </a:p>
          <a:p>
            <a:pPr marL="285750" lvl="0" indent="-285750">
              <a:buFont typeface="Wingdings" panose="05000000000000000000" pitchFamily="2" charset="2"/>
              <a:buChar char="Ø"/>
            </a:pPr>
            <a:r>
              <a:rPr lang="en-US" sz="2200" dirty="0"/>
              <a:t>The definition of a TPO in the bill includes Metropolitan Planning Organizations (MPOs) and Transportation Planning Organizations (TPR).</a:t>
            </a:r>
          </a:p>
          <a:p>
            <a:pPr marL="285750" indent="-285750">
              <a:buFont typeface="Wingdings" panose="05000000000000000000" pitchFamily="2" charset="2"/>
              <a:buChar char="Ø"/>
            </a:pPr>
            <a:r>
              <a:rPr lang="en-US" sz="2200" dirty="0"/>
              <a:t>EPC is a member government of both the Pikes Peak Area Council of Governments’ (PPACG) MPO and the Central Front Range (CFR) TPR.</a:t>
            </a:r>
          </a:p>
          <a:p>
            <a:pPr marL="285750" indent="-285750">
              <a:buFont typeface="Wingdings" panose="05000000000000000000" pitchFamily="2" charset="2"/>
              <a:buChar char="Ø"/>
            </a:pPr>
            <a:r>
              <a:rPr lang="en-US" sz="2200" dirty="0"/>
              <a:t>This is of interest to the PPRTA because four of the five member governments are also members of the Pikes Peak Area Council of Governments’ (PPACG) MPO</a:t>
            </a:r>
          </a:p>
          <a:p>
            <a:pPr marL="285750" indent="-285750">
              <a:buFont typeface="Wingdings" panose="05000000000000000000" pitchFamily="2" charset="2"/>
              <a:buChar char="Ø"/>
            </a:pPr>
            <a:r>
              <a:rPr lang="en-US" sz="2200" dirty="0"/>
              <a:t>This bill, if enacted, could impact the ability to achieve a long-term statewide transportation funding solution.</a:t>
            </a:r>
          </a:p>
          <a:p>
            <a:pPr marL="285750" indent="-285750">
              <a:buFont typeface="Wingdings" panose="05000000000000000000" pitchFamily="2" charset="2"/>
              <a:buChar char="Ø"/>
            </a:pPr>
            <a:r>
              <a:rPr lang="en-US" sz="2200" dirty="0"/>
              <a:t>Assigned to House Transportation &amp; Local Government and House Appropriations Committees. Will be heard in House Transportation &amp; Local Government on Wednesday, March 4.</a:t>
            </a:r>
          </a:p>
          <a:p>
            <a:r>
              <a:rPr lang="en-US" dirty="0"/>
              <a:t> </a:t>
            </a:r>
          </a:p>
        </p:txBody>
      </p:sp>
      <p:sp>
        <p:nvSpPr>
          <p:cNvPr id="4" name="Slide Number Placeholder 3"/>
          <p:cNvSpPr>
            <a:spLocks noGrp="1"/>
          </p:cNvSpPr>
          <p:nvPr>
            <p:ph type="sldNum" sz="quarter" idx="12"/>
          </p:nvPr>
        </p:nvSpPr>
        <p:spPr>
          <a:xfrm>
            <a:off x="10192279" y="5883275"/>
            <a:ext cx="753545" cy="365125"/>
          </a:xfrm>
        </p:spPr>
        <p:txBody>
          <a:bodyPr vert="horz" lIns="91440" tIns="45720" rIns="91440" bIns="45720" rtlCol="0" anchor="ctr">
            <a:normAutofit/>
          </a:bodyPr>
          <a:lstStyle/>
          <a:p>
            <a:pPr defTabSz="914400">
              <a:spcAft>
                <a:spcPts val="600"/>
              </a:spcAft>
            </a:pPr>
            <a:fld id="{B05066EA-1BD1-41E2-AE2F-6909D7FBA41A}" type="slidenum">
              <a:rPr lang="en-US" sz="1200"/>
              <a:pPr defTabSz="914400">
                <a:spcAft>
                  <a:spcPts val="600"/>
                </a:spcAft>
              </a:pPr>
              <a:t>9</a:t>
            </a:fld>
            <a:endParaRPr lang="en-US" dirty="0"/>
          </a:p>
        </p:txBody>
      </p:sp>
    </p:spTree>
    <p:extLst>
      <p:ext uri="{BB962C8B-B14F-4D97-AF65-F5344CB8AC3E}">
        <p14:creationId xmlns:p14="http://schemas.microsoft.com/office/powerpoint/2010/main" val="4163139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TotalTime>
  <Words>1103</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Calisto MT</vt:lpstr>
      <vt:lpstr>Courier New</vt:lpstr>
      <vt:lpstr>Wingdings</vt:lpstr>
      <vt:lpstr>Wingdings 2</vt:lpstr>
      <vt:lpstr>Slate</vt:lpstr>
      <vt:lpstr>Board of County Commissioners State Legislative Session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County Commissioners Legislative Session Update</dc:title>
  <dc:creator>Brandon Wilson</dc:creator>
  <cp:lastModifiedBy>Brandon Wilson</cp:lastModifiedBy>
  <cp:revision>83</cp:revision>
  <dcterms:created xsi:type="dcterms:W3CDTF">2020-01-17T18:15:48Z</dcterms:created>
  <dcterms:modified xsi:type="dcterms:W3CDTF">2020-02-18T15:38:49Z</dcterms:modified>
</cp:coreProperties>
</file>